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335" r:id="rId15"/>
    <p:sldId id="283" r:id="rId16"/>
    <p:sldId id="311" r:id="rId17"/>
    <p:sldId id="312" r:id="rId18"/>
    <p:sldId id="313" r:id="rId19"/>
    <p:sldId id="284" r:id="rId20"/>
    <p:sldId id="331" r:id="rId21"/>
    <p:sldId id="332" r:id="rId22"/>
    <p:sldId id="310" r:id="rId23"/>
    <p:sldId id="330" r:id="rId24"/>
    <p:sldId id="285" r:id="rId25"/>
    <p:sldId id="286" r:id="rId26"/>
    <p:sldId id="314" r:id="rId27"/>
    <p:sldId id="269" r:id="rId28"/>
    <p:sldId id="327" r:id="rId29"/>
    <p:sldId id="328" r:id="rId30"/>
    <p:sldId id="329" r:id="rId31"/>
    <p:sldId id="333" r:id="rId32"/>
    <p:sldId id="315" r:id="rId33"/>
    <p:sldId id="32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16" r:id="rId44"/>
    <p:sldId id="338" r:id="rId45"/>
    <p:sldId id="337" r:id="rId46"/>
    <p:sldId id="336" r:id="rId47"/>
    <p:sldId id="334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2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DC3A3-24C6-4059-9B00-894461089C65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0D18-EE99-43A1-979C-EF1BDF21C7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t.wikipedia.org/w/index.php?title=Computing_Machinery_and_Intelligence&amp;action=edit&amp;redlink=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cyc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br.linkedin.com/in/b41a5269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sc.br/~alexandre.goncalves.silva/courses/14s2/ine5633/slides/aula01b.pdf" TargetMode="External"/><Relationship Id="rId2" Type="http://schemas.openxmlformats.org/officeDocument/2006/relationships/hyperlink" Target="https://repositorio.ufsc.br/bitstream/handle/praxis/395/o%20que%20e%20inteligencia%20artificial.pdf?sequence=1&amp;isAllowed=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.ufpr.br/aurora/disciplinas/topicosia2/Apresenta.pptx" TargetMode="External"/><Relationship Id="rId4" Type="http://schemas.openxmlformats.org/officeDocument/2006/relationships/hyperlink" Target="http://www.cin.ufpe.br/~psgmn/Gestao%20da%20Informacao%20e%20do%20Conhecimento%20-%20GIC/GICAula6.ppt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323528" y="1556792"/>
            <a:ext cx="8352928" cy="2028825"/>
          </a:xfrm>
        </p:spPr>
        <p:txBody>
          <a:bodyPr/>
          <a:lstStyle/>
          <a:p>
            <a:pPr eaLnBrk="1" hangingPunct="1"/>
            <a:r>
              <a:rPr lang="pt-BR" sz="3500" dirty="0"/>
              <a:t>Inteligência Artificial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13396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Kurzweil</a:t>
            </a:r>
            <a:r>
              <a:rPr lang="pt-BR" dirty="0">
                <a:ea typeface="+mj-ea"/>
                <a:cs typeface="+mj-cs"/>
              </a:rPr>
              <a:t> (1990)</a:t>
            </a:r>
            <a:endParaRPr lang="pt-BR" i="1" dirty="0">
              <a:ea typeface="+mj-ea"/>
              <a:cs typeface="+mj-cs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pPr eaLnBrk="1" hangingPunct="1"/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IA é a arte de criar máquinas que executam funções que requerem inteligência </a:t>
            </a:r>
            <a:r>
              <a:rPr lang="pt-BR" altLang="ja-JP" i="1" dirty="0">
                <a:ea typeface="ヒラギノ角ゴ Pro W3" pitchFamily="125" charset="-128"/>
              </a:rPr>
              <a:t>quando executadas por pessoas</a:t>
            </a:r>
            <a:r>
              <a:rPr lang="pt-BR" altLang="ja-JP" dirty="0">
                <a:ea typeface="ヒラギノ角ゴ Pro W3" pitchFamily="125" charset="-128"/>
              </a:rPr>
              <a:t>.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endParaRPr lang="pt-BR" altLang="pt-BR" i="1" dirty="0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6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+mj-ea"/>
                <a:cs typeface="+mj-cs"/>
              </a:rPr>
              <a:t>Winston (1992)</a:t>
            </a:r>
            <a:endParaRPr lang="pt-BR" i="1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/>
          <a:lstStyle/>
          <a:p>
            <a:pPr eaLnBrk="1" hangingPunct="1"/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Inteligência Artificial é o estudo das computações que tornam possível </a:t>
            </a:r>
            <a:r>
              <a:rPr lang="pt-BR" altLang="ja-JP" i="1" dirty="0">
                <a:ea typeface="ヒラギノ角ゴ Pro W3" pitchFamily="125" charset="-128"/>
              </a:rPr>
              <a:t>perceber, raciocinar e agir</a:t>
            </a:r>
            <a:r>
              <a:rPr lang="pt-BR" altLang="ja-JP" dirty="0">
                <a:ea typeface="ヒラギノ角ゴ Pro W3" pitchFamily="125" charset="-128"/>
              </a:rPr>
              <a:t>.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endParaRPr lang="ja-JP" altLang="en-US" dirty="0">
              <a:latin typeface="Arial" pitchFamily="34" charset="0"/>
              <a:ea typeface="ヒラギノ角ゴ Pro W3" pitchFamily="125" charset="-128"/>
            </a:endParaRPr>
          </a:p>
          <a:p>
            <a:pPr eaLnBrk="1" hangingPunct="1">
              <a:buFont typeface="Arial" pitchFamily="34" charset="0"/>
              <a:buNone/>
            </a:pPr>
            <a:endParaRPr lang="pt-BR" altLang="pt-BR" dirty="0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75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Luger</a:t>
            </a:r>
            <a:r>
              <a:rPr lang="pt-BR" dirty="0">
                <a:ea typeface="+mj-ea"/>
                <a:cs typeface="+mj-cs"/>
              </a:rPr>
              <a:t> &amp; </a:t>
            </a:r>
            <a:r>
              <a:rPr lang="pt-BR" dirty="0" err="1">
                <a:ea typeface="+mj-ea"/>
                <a:cs typeface="+mj-cs"/>
              </a:rPr>
              <a:t>Stubblefield</a:t>
            </a:r>
            <a:r>
              <a:rPr lang="pt-BR" dirty="0">
                <a:ea typeface="+mj-ea"/>
                <a:cs typeface="+mj-cs"/>
              </a:rPr>
              <a:t> (1993)</a:t>
            </a:r>
            <a:endParaRPr lang="pt-BR" i="1" dirty="0"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229600" cy="4389120"/>
          </a:xfrm>
        </p:spPr>
        <p:txBody>
          <a:bodyPr/>
          <a:lstStyle/>
          <a:p>
            <a:pPr eaLnBrk="1" hangingPunct="1"/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IA pode ser definida como o ramo da ciência da computação que se preocupa com a automação do </a:t>
            </a:r>
            <a:r>
              <a:rPr lang="pt-BR" altLang="ja-JP" i="1" dirty="0">
                <a:ea typeface="ヒラギノ角ゴ Pro W3" pitchFamily="125" charset="-128"/>
              </a:rPr>
              <a:t>comportamento inteligente</a:t>
            </a:r>
            <a:r>
              <a:rPr lang="pt-BR" altLang="ja-JP" dirty="0">
                <a:ea typeface="ヒラギノ角ゴ Pro W3" pitchFamily="125" charset="-128"/>
              </a:rPr>
              <a:t>.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endParaRPr lang="pt-BR" altLang="ja-JP" dirty="0">
              <a:ea typeface="ヒラギノ角ゴ Pro W3" pitchFamily="125" charset="-128"/>
            </a:endParaRPr>
          </a:p>
          <a:p>
            <a:pPr eaLnBrk="1" hangingPunct="1"/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IA é a coleção de problemas e metodologias estudadas pelos pesquisadores de IA.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endParaRPr lang="pt-BR" altLang="pt-BR" dirty="0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140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+mj-ea"/>
                <a:cs typeface="+mj-cs"/>
              </a:rPr>
              <a:t>Elaine </a:t>
            </a:r>
            <a:r>
              <a:rPr lang="pt-BR" dirty="0" err="1">
                <a:ea typeface="+mj-ea"/>
                <a:cs typeface="+mj-cs"/>
              </a:rPr>
              <a:t>Rich</a:t>
            </a:r>
            <a:r>
              <a:rPr lang="pt-BR" dirty="0">
                <a:ea typeface="+mj-ea"/>
                <a:cs typeface="+mj-cs"/>
              </a:rPr>
              <a:t> &amp; Kevin Knight (1993)</a:t>
            </a:r>
            <a:endParaRPr lang="pt-BR" i="1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/>
          <a:lstStyle/>
          <a:p>
            <a:pPr eaLnBrk="1" hangingPunct="1"/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Inteligência Artificial é o estudo de como fazer os computadores realizarem coisas que, no momento, as pessoas fazem melhor.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endParaRPr lang="pt-BR" altLang="ja-JP" dirty="0">
              <a:ea typeface="ヒラギノ角ゴ Pro W3" pitchFamily="125" charset="-128"/>
            </a:endParaRPr>
          </a:p>
          <a:p>
            <a:pPr eaLnBrk="1" hangingPunct="1"/>
            <a:endParaRPr lang="pt-BR" altLang="pt-BR" i="1" dirty="0">
              <a:solidFill>
                <a:srgbClr val="000000"/>
              </a:solidFill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68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500" dirty="0">
                <a:ea typeface="+mj-ea"/>
                <a:cs typeface="+mj-cs"/>
              </a:rPr>
              <a:t>Outras definições de I.A</a:t>
            </a:r>
            <a:endParaRPr lang="pt-BR" sz="4500" i="1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8313" y="1412874"/>
            <a:ext cx="8229600" cy="5184477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"[...] atividade que nós associamos com o pensar humano, atividades tais como: tomada de decisão, resolução de problemas, aprendizado[... ]." [BELLMAN, 78]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i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i="1" dirty="0"/>
              <a:t>"Inteligência artificial é o estudo das ideias que permitem aos computadores serem inteligentes." [WINSTON, 84]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i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i="1" dirty="0"/>
              <a:t>"Inteligência Artificial é o estudo das faculdades mentais através do uso de modelos computacionais." [CHARNIAK &amp; </a:t>
            </a:r>
            <a:r>
              <a:rPr lang="pt-BR" i="1" dirty="0" err="1"/>
              <a:t>McDERMOTT</a:t>
            </a:r>
            <a:r>
              <a:rPr lang="pt-BR" i="1" dirty="0"/>
              <a:t>, 85] </a:t>
            </a:r>
          </a:p>
          <a:p>
            <a:endParaRPr lang="pt-BR" altLang="pt-BR" dirty="0"/>
          </a:p>
          <a:p>
            <a:r>
              <a:rPr lang="pt-BR" altLang="pt-BR" i="1" dirty="0"/>
              <a:t>"O estudo da computação que torna possível perceber, raciocinar e agir." [WINSTON, 92]</a:t>
            </a:r>
          </a:p>
          <a:p>
            <a:endParaRPr lang="pt-BR" altLang="pt-BR" dirty="0"/>
          </a:p>
          <a:p>
            <a:r>
              <a:rPr lang="pt-BR" altLang="pt-BR" dirty="0"/>
              <a:t>“Pode ser definida como o ramo da Ciência da Computação que se ocupa da automação do comportamento inteligente.” [LUGER, 2004]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4389120"/>
          </a:xfrm>
        </p:spPr>
        <p:txBody>
          <a:bodyPr/>
          <a:lstStyle/>
          <a:p>
            <a:r>
              <a:rPr lang="pt-BR" dirty="0"/>
              <a:t>Um computador capaz de ganhar do melhor jogador de xadrez do mundo é inteligente?</a:t>
            </a:r>
          </a:p>
          <a:p>
            <a:endParaRPr lang="pt-BR" altLang="pt-BR" dirty="0">
              <a:ea typeface="ヒラギノ角ゴ Pro W3" pitchFamily="125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5292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7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4389120"/>
          </a:xfrm>
        </p:spPr>
        <p:txBody>
          <a:bodyPr/>
          <a:lstStyle/>
          <a:p>
            <a:r>
              <a:rPr lang="pt-BR" dirty="0"/>
              <a:t>Um robô capaz de andar de bicicleta ou jogar pingue-pongue é inteligente?</a:t>
            </a:r>
            <a:endParaRPr lang="pt-BR" altLang="pt-BR" dirty="0">
              <a:ea typeface="ヒラギノ角ゴ Pro W3" pitchFamily="125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7362"/>
            <a:ext cx="8404976" cy="455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29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500" dirty="0">
                <a:ea typeface="+mj-ea"/>
                <a:cs typeface="+mj-cs"/>
              </a:rPr>
              <a:t>O que é Inteligência Artificial?</a:t>
            </a:r>
            <a:endParaRPr lang="pt-BR" sz="4500" i="1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9600" cy="5126569"/>
          </a:xfrm>
        </p:spPr>
        <p:txBody>
          <a:bodyPr>
            <a:normAutofit fontScale="92500"/>
          </a:bodyPr>
          <a:lstStyle/>
          <a:p>
            <a:r>
              <a:rPr lang="pt-BR" dirty="0"/>
              <a:t>Permitir com o que um computador realize tarefas (coisas em geral) que, quando realizadas por um ser humano, são consideradas inteligentes. (</a:t>
            </a:r>
            <a:r>
              <a:rPr lang="pt-BR" dirty="0" err="1"/>
              <a:t>McCarty</a:t>
            </a:r>
            <a:r>
              <a:rPr lang="pt-BR" dirty="0"/>
              <a:t>) </a:t>
            </a:r>
          </a:p>
          <a:p>
            <a:r>
              <a:rPr lang="pt-BR" dirty="0"/>
              <a:t>Podemos considerar inteligência como a habilidade de atingir objetivos em nosso mundo.</a:t>
            </a:r>
          </a:p>
          <a:p>
            <a:pPr lvl="1"/>
            <a:r>
              <a:rPr lang="pt-BR" dirty="0"/>
              <a:t>A inteligência envolve inúmeros mecanismos e processos </a:t>
            </a:r>
          </a:p>
          <a:p>
            <a:pPr lvl="1"/>
            <a:r>
              <a:rPr lang="pt-BR" dirty="0"/>
              <a:t>Alguns (poucos) já conseguimos modelar em IA, os outros</a:t>
            </a:r>
          </a:p>
          <a:p>
            <a:r>
              <a:rPr lang="pt-BR" dirty="0"/>
              <a:t>Objetivo geral / motivação / inspiração</a:t>
            </a:r>
          </a:p>
          <a:p>
            <a:pPr lvl="1"/>
            <a:r>
              <a:rPr lang="pt-BR" dirty="0"/>
              <a:t>Fazer com que computadores possam resolver problemas e atingir objetivos assim como nós. </a:t>
            </a:r>
          </a:p>
          <a:p>
            <a:pPr lvl="1"/>
            <a:r>
              <a:rPr lang="pt-BR" dirty="0"/>
              <a:t>Visa compreender entidades inteligentes. n A computação é muito boa para simular diferentes máquinas (inclusive o cérebro) </a:t>
            </a:r>
            <a:endParaRPr lang="pt-BR" altLang="pt-BR" i="1" dirty="0">
              <a:solidFill>
                <a:srgbClr val="000000"/>
              </a:solidFill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95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sz="4500" i="1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9600" cy="5126569"/>
          </a:xfrm>
        </p:spPr>
        <p:txBody>
          <a:bodyPr>
            <a:normAutofit/>
          </a:bodyPr>
          <a:lstStyle/>
          <a:p>
            <a:endParaRPr lang="pt-BR" altLang="pt-BR" i="1" dirty="0">
              <a:solidFill>
                <a:srgbClr val="000000"/>
              </a:solidFill>
              <a:ea typeface="ヒラギノ角ゴ Pro W3" pitchFamily="125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832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1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/>
              <a:t>Aplicações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24744"/>
            <a:ext cx="8147248" cy="532859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ct val="30000"/>
              </a:spcAft>
              <a:defRPr/>
            </a:pPr>
            <a:r>
              <a:rPr lang="pt-BR" dirty="0"/>
              <a:t>Matemática: demonstração de teoremas, resolução simbólica de equações, geometria, etc.</a:t>
            </a:r>
          </a:p>
          <a:p>
            <a:pPr>
              <a:spcBef>
                <a:spcPct val="0"/>
              </a:spcBef>
              <a:spcAft>
                <a:spcPct val="30000"/>
              </a:spcAft>
              <a:defRPr/>
            </a:pPr>
            <a:r>
              <a:rPr lang="pt-BR" dirty="0"/>
              <a:t>Pesquisa operacional: otimização e busca heurística em geral</a:t>
            </a:r>
          </a:p>
          <a:p>
            <a:pPr>
              <a:spcBef>
                <a:spcPct val="0"/>
              </a:spcBef>
              <a:spcAft>
                <a:spcPct val="30000"/>
              </a:spcAft>
              <a:defRPr/>
            </a:pPr>
            <a:r>
              <a:rPr lang="pt-BR" dirty="0"/>
              <a:t>Jogos: xadrez, damas, go, etc.</a:t>
            </a:r>
          </a:p>
          <a:p>
            <a:pPr>
              <a:spcBef>
                <a:spcPct val="0"/>
              </a:spcBef>
              <a:spcAft>
                <a:spcPct val="30000"/>
              </a:spcAft>
              <a:defRPr/>
            </a:pPr>
            <a:r>
              <a:rPr lang="pt-BR" dirty="0"/>
              <a:t>Processamento de linguagem natural: tradução automática, verificadores ortográficos e sintáticos, interfaces para </a:t>
            </a:r>
            <a:r>
              <a:rPr lang="pt-BR" dirty="0" err="1"/>
              <a:t>BDs</a:t>
            </a:r>
            <a:r>
              <a:rPr lang="pt-BR" dirty="0"/>
              <a:t>, etc.</a:t>
            </a:r>
          </a:p>
          <a:p>
            <a:pPr>
              <a:spcBef>
                <a:spcPct val="0"/>
              </a:spcBef>
              <a:spcAft>
                <a:spcPct val="30000"/>
              </a:spcAft>
              <a:defRPr/>
            </a:pPr>
            <a:r>
              <a:rPr lang="pt-BR" dirty="0"/>
              <a:t>Sistemas tutores: modelagem do aluno, escolha de estratégias pedagógicas, etc.</a:t>
            </a:r>
          </a:p>
          <a:p>
            <a:pPr>
              <a:spcBef>
                <a:spcPct val="0"/>
              </a:spcBef>
              <a:spcAft>
                <a:spcPct val="30000"/>
              </a:spcAft>
              <a:defRPr/>
            </a:pPr>
            <a:r>
              <a:rPr lang="pt-BR" dirty="0"/>
              <a:t>Percepção: visão, tato, audição, olfato, paladar...</a:t>
            </a:r>
          </a:p>
          <a:p>
            <a:pPr>
              <a:spcBef>
                <a:spcPct val="0"/>
              </a:spcBef>
              <a:spcAft>
                <a:spcPct val="30000"/>
              </a:spcAft>
              <a:defRPr/>
            </a:pPr>
            <a:r>
              <a:rPr lang="pt-BR" dirty="0"/>
              <a:t>Robótica (software e hardware): manipulação, navegação, monitoramento, etc.</a:t>
            </a:r>
          </a:p>
          <a:p>
            <a:pPr eaLnBrk="1" hangingPunct="1"/>
            <a:endParaRPr lang="pt-BR" altLang="pt-BR" dirty="0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36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Questões Preliminares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520" y="1268760"/>
            <a:ext cx="8153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400" dirty="0">
                <a:ea typeface="ヒラギノ角ゴ Pro W3" pitchFamily="125" charset="-128"/>
              </a:rPr>
              <a:t>IA </a:t>
            </a:r>
            <a:r>
              <a:rPr lang="en-US" altLang="pt-BR" sz="2400" dirty="0" err="1">
                <a:ea typeface="ヒラギノ角ゴ Pro W3" pitchFamily="125" charset="-128"/>
              </a:rPr>
              <a:t>busca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criar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entidades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inteligentes</a:t>
            </a:r>
            <a:r>
              <a:rPr lang="en-US" altLang="pt-BR" sz="2400" dirty="0">
                <a:ea typeface="ヒラギノ角ゴ Pro W3" pitchFamily="125" charset="-128"/>
              </a:rPr>
              <a:t> e </a:t>
            </a:r>
            <a:r>
              <a:rPr lang="en-US" altLang="pt-BR" sz="2400" dirty="0" err="1">
                <a:ea typeface="ヒラギノ角ゴ Pro W3" pitchFamily="125" charset="-128"/>
              </a:rPr>
              <a:t>entendê-las</a:t>
            </a:r>
            <a:endParaRPr lang="en-US" altLang="pt-BR" sz="2400" dirty="0">
              <a:ea typeface="ヒラギノ角ゴ Pro W3" pitchFamily="12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pt-BR" sz="2400" dirty="0" err="1">
                <a:ea typeface="ヒラギノ角ゴ Pro W3" pitchFamily="125" charset="-128"/>
              </a:rPr>
              <a:t>Ninguém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pode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prever</a:t>
            </a:r>
            <a:r>
              <a:rPr lang="en-US" altLang="pt-BR" sz="2400" dirty="0">
                <a:ea typeface="ヒラギノ角ゴ Pro W3" pitchFamily="125" charset="-128"/>
              </a:rPr>
              <a:t> o </a:t>
            </a:r>
            <a:r>
              <a:rPr lang="en-US" altLang="pt-BR" sz="2400" dirty="0" err="1">
                <a:ea typeface="ヒラギノ角ゴ Pro W3" pitchFamily="125" charset="-128"/>
              </a:rPr>
              <a:t>futuro</a:t>
            </a:r>
            <a:r>
              <a:rPr lang="en-US" altLang="pt-BR" sz="2400" dirty="0">
                <a:ea typeface="ヒラギノ角ゴ Pro W3" pitchFamily="125" charset="-128"/>
              </a:rPr>
              <a:t>, mas é </a:t>
            </a:r>
            <a:r>
              <a:rPr lang="en-US" altLang="pt-BR" sz="2400" dirty="0" err="1">
                <a:ea typeface="ヒラギノ角ゴ Pro W3" pitchFamily="125" charset="-128"/>
              </a:rPr>
              <a:t>óbvio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que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computadores</a:t>
            </a:r>
            <a:r>
              <a:rPr lang="en-US" altLang="pt-BR" sz="2400" dirty="0">
                <a:ea typeface="ヒラギノ角ゴ Pro W3" pitchFamily="125" charset="-128"/>
              </a:rPr>
              <a:t> com </a:t>
            </a:r>
            <a:r>
              <a:rPr lang="en-US" altLang="pt-BR" sz="2400" dirty="0" err="1">
                <a:ea typeface="ヒラギノ角ゴ Pro W3" pitchFamily="125" charset="-128"/>
              </a:rPr>
              <a:t>inteligência</a:t>
            </a:r>
            <a:r>
              <a:rPr lang="en-US" altLang="pt-BR" sz="2400" dirty="0">
                <a:ea typeface="ヒラギノ角ゴ Pro W3" pitchFamily="125" charset="-128"/>
              </a:rPr>
              <a:t> similar </a:t>
            </a:r>
            <a:r>
              <a:rPr lang="en-US" altLang="pt-BR" sz="2400" dirty="0" err="1">
                <a:ea typeface="ヒラギノ角ゴ Pro W3" pitchFamily="125" charset="-128"/>
              </a:rPr>
              <a:t>ou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melhor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que</a:t>
            </a:r>
            <a:r>
              <a:rPr lang="en-US" altLang="pt-BR" sz="2400" dirty="0">
                <a:ea typeface="ヒラギノ角ゴ Pro W3" pitchFamily="125" charset="-128"/>
              </a:rPr>
              <a:t> a </a:t>
            </a:r>
            <a:r>
              <a:rPr lang="en-US" altLang="pt-BR" sz="2400" dirty="0" err="1">
                <a:ea typeface="ヒラギノ角ゴ Pro W3" pitchFamily="125" charset="-128"/>
              </a:rPr>
              <a:t>humana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podem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ter</a:t>
            </a:r>
            <a:r>
              <a:rPr lang="en-US" altLang="pt-BR" sz="2400" dirty="0">
                <a:ea typeface="ヒラギノ角ゴ Pro W3" pitchFamily="125" charset="-128"/>
              </a:rPr>
              <a:t> um </a:t>
            </a:r>
            <a:r>
              <a:rPr lang="en-US" altLang="pt-BR" sz="2400" dirty="0" err="1">
                <a:ea typeface="ヒラギノ角ゴ Pro W3" pitchFamily="125" charset="-128"/>
              </a:rPr>
              <a:t>grande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impacto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sobre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nossas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vidas</a:t>
            </a:r>
            <a:r>
              <a:rPr lang="en-US" altLang="pt-BR" sz="2400" dirty="0">
                <a:ea typeface="ヒラギノ角ゴ Pro W3" pitchFamily="125" charset="-128"/>
              </a:rPr>
              <a:t> e </a:t>
            </a:r>
            <a:r>
              <a:rPr lang="en-US" altLang="pt-BR" sz="2400" dirty="0" err="1">
                <a:ea typeface="ヒラギノ角ゴ Pro W3" pitchFamily="125" charset="-128"/>
              </a:rPr>
              <a:t>cultura</a:t>
            </a:r>
            <a:r>
              <a:rPr lang="en-US" altLang="pt-BR" sz="2400" dirty="0">
                <a:ea typeface="ヒラギノ角ゴ Pro W3" pitchFamily="125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400" dirty="0">
                <a:ea typeface="ヒラギノ角ゴ Pro W3" pitchFamily="125" charset="-128"/>
              </a:rPr>
              <a:t>IA </a:t>
            </a:r>
            <a:r>
              <a:rPr lang="en-US" altLang="pt-BR" sz="2400" dirty="0" err="1">
                <a:ea typeface="ヒラギノ角ゴ Pro W3" pitchFamily="125" charset="-128"/>
              </a:rPr>
              <a:t>procura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trabalhar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em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cima</a:t>
            </a:r>
            <a:r>
              <a:rPr lang="en-US" altLang="pt-BR" sz="2400" dirty="0">
                <a:ea typeface="ヒラギノ角ゴ Pro W3" pitchFamily="125" charset="-128"/>
              </a:rPr>
              <a:t> do </a:t>
            </a:r>
            <a:r>
              <a:rPr lang="en-US" altLang="pt-BR" sz="2400" dirty="0" err="1">
                <a:ea typeface="ヒラギノ角ゴ Pro W3" pitchFamily="125" charset="-128"/>
              </a:rPr>
              <a:t>problema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básico</a:t>
            </a:r>
            <a:r>
              <a:rPr lang="en-US" altLang="pt-BR" sz="2400" dirty="0">
                <a:ea typeface="ヒラギノ角ゴ Pro W3" pitchFamily="125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dirty="0">
                <a:ea typeface="ヒラギノ角ゴ Pro W3" pitchFamily="125" charset="-128"/>
              </a:rPr>
              <a:t>Como </a:t>
            </a:r>
            <a:r>
              <a:rPr lang="en-US" altLang="pt-BR" dirty="0" err="1">
                <a:ea typeface="ヒラギノ角ゴ Pro W3" pitchFamily="125" charset="-128"/>
              </a:rPr>
              <a:t>pode</a:t>
            </a:r>
            <a:r>
              <a:rPr lang="en-US" altLang="pt-BR" dirty="0">
                <a:ea typeface="ヒラギノ角ゴ Pro W3" pitchFamily="125" charset="-128"/>
              </a:rPr>
              <a:t> um </a:t>
            </a:r>
            <a:r>
              <a:rPr lang="en-US" altLang="pt-BR" dirty="0" err="1">
                <a:ea typeface="ヒラギノ角ゴ Pro W3" pitchFamily="125" charset="-128"/>
              </a:rPr>
              <a:t>cérebro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pequeno</a:t>
            </a:r>
            <a:r>
              <a:rPr lang="en-US" altLang="pt-BR" dirty="0">
                <a:ea typeface="ヒラギノ角ゴ Pro W3" pitchFamily="125" charset="-128"/>
              </a:rPr>
              <a:t> e lento </a:t>
            </a:r>
            <a:r>
              <a:rPr lang="en-US" altLang="pt-BR" dirty="0" err="1">
                <a:ea typeface="ヒラギノ角ゴ Pro W3" pitchFamily="125" charset="-128"/>
              </a:rPr>
              <a:t>perceber</a:t>
            </a:r>
            <a:r>
              <a:rPr lang="en-US" altLang="pt-BR" dirty="0">
                <a:ea typeface="ヒラギノ角ゴ Pro W3" pitchFamily="125" charset="-128"/>
              </a:rPr>
              <a:t>, </a:t>
            </a:r>
            <a:r>
              <a:rPr lang="en-US" altLang="pt-BR" dirty="0" err="1">
                <a:ea typeface="ヒラギノ角ゴ Pro W3" pitchFamily="125" charset="-128"/>
              </a:rPr>
              <a:t>compreender</a:t>
            </a:r>
            <a:r>
              <a:rPr lang="en-US" altLang="pt-BR" dirty="0">
                <a:ea typeface="ヒラギノ角ゴ Pro W3" pitchFamily="125" charset="-128"/>
              </a:rPr>
              <a:t>, </a:t>
            </a:r>
            <a:r>
              <a:rPr lang="en-US" altLang="pt-BR" dirty="0" err="1">
                <a:ea typeface="ヒラギノ角ゴ Pro W3" pitchFamily="125" charset="-128"/>
              </a:rPr>
              <a:t>manipular</a:t>
            </a:r>
            <a:r>
              <a:rPr lang="en-US" altLang="pt-BR" dirty="0">
                <a:ea typeface="ヒラギノ角ゴ Pro W3" pitchFamily="125" charset="-128"/>
              </a:rPr>
              <a:t> e </a:t>
            </a:r>
            <a:r>
              <a:rPr lang="en-US" altLang="pt-BR" dirty="0" err="1">
                <a:ea typeface="ヒラギノ角ゴ Pro W3" pitchFamily="125" charset="-128"/>
              </a:rPr>
              <a:t>prever</a:t>
            </a:r>
            <a:r>
              <a:rPr lang="en-US" altLang="pt-BR" dirty="0">
                <a:ea typeface="ヒラギノ角ゴ Pro W3" pitchFamily="125" charset="-128"/>
              </a:rPr>
              <a:t> um </a:t>
            </a:r>
            <a:r>
              <a:rPr lang="en-US" altLang="pt-BR" dirty="0" err="1">
                <a:ea typeface="ヒラギノ角ゴ Pro W3" pitchFamily="125" charset="-128"/>
              </a:rPr>
              <a:t>mundo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maior</a:t>
            </a:r>
            <a:r>
              <a:rPr lang="en-US" altLang="pt-BR" dirty="0">
                <a:ea typeface="ヒラギノ角ゴ Pro W3" pitchFamily="125" charset="-128"/>
              </a:rPr>
              <a:t> e </a:t>
            </a:r>
            <a:r>
              <a:rPr lang="en-US" altLang="pt-BR" dirty="0" err="1">
                <a:ea typeface="ヒラギノ角ゴ Pro W3" pitchFamily="125" charset="-128"/>
              </a:rPr>
              <a:t>mais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complicado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que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ele</a:t>
            </a:r>
            <a:r>
              <a:rPr lang="en-US" altLang="pt-BR" dirty="0">
                <a:ea typeface="ヒラギノ角ゴ Pro W3" pitchFamily="125" charset="-128"/>
              </a:rPr>
              <a:t>? 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eaLnBrk="1" hangingPunct="1"/>
            <a:fld id="{CB974614-401D-4F1D-82BD-501171EAAFB4}" type="slidenum">
              <a:rPr lang="en-US" altLang="pt-BR" sz="1800">
                <a:solidFill>
                  <a:srgbClr val="FFFFFF"/>
                </a:solidFill>
              </a:rPr>
              <a:pPr eaLnBrk="1" hangingPunct="1"/>
              <a:t>2</a:t>
            </a:fld>
            <a:endParaRPr lang="en-US" altLang="pt-BR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69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/>
              <a:t>Aplicações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24744"/>
            <a:ext cx="8147248" cy="5328592"/>
          </a:xfrm>
        </p:spPr>
        <p:txBody>
          <a:bodyPr>
            <a:normAutofit lnSpcReduction="10000"/>
          </a:bodyPr>
          <a:lstStyle/>
          <a:p>
            <a:pPr>
              <a:spcBef>
                <a:spcPts val="580"/>
              </a:spcBef>
              <a:defRPr/>
            </a:pPr>
            <a:r>
              <a:rPr lang="pt-BR" dirty="0"/>
              <a:t>Sistemas especialistas: Atividades que exigem </a:t>
            </a:r>
            <a:r>
              <a:rPr lang="pt-BR" i="1" dirty="0"/>
              <a:t>conhecimento especializado e não formalizado</a:t>
            </a:r>
            <a:endParaRPr lang="pt-BR" dirty="0"/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Tarefas: diagnóstico médico, previsão, monitoramento,  análise,  planejamento, projeto, etc.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Áreas: medicina, finanças, engenharia, química, indústria, arquitetura, arte, computação</a:t>
            </a:r>
          </a:p>
          <a:p>
            <a:pPr>
              <a:spcBef>
                <a:spcPts val="580"/>
              </a:spcBef>
              <a:defRPr/>
            </a:pPr>
            <a:r>
              <a:rPr lang="pt-BR" dirty="0"/>
              <a:t>Computação: 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engenharia de software (sobretudo na Web)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programação automática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interfaces adaptativas 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bancos de dados dedutivos e ativos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mineração de dados (data mining)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sistemas distribuídos, etc.</a:t>
            </a:r>
          </a:p>
          <a:p>
            <a:pPr eaLnBrk="1" hangingPunct="1"/>
            <a:endParaRPr lang="pt-BR" altLang="pt-BR" dirty="0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57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/>
              <a:t>Paradigmas de raciocínio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24744"/>
            <a:ext cx="8147248" cy="5328592"/>
          </a:xfrm>
        </p:spPr>
        <p:txBody>
          <a:bodyPr>
            <a:normAutofit/>
          </a:bodyPr>
          <a:lstStyle/>
          <a:p>
            <a:pPr>
              <a:spcBef>
                <a:spcPts val="580"/>
              </a:spcBef>
              <a:defRPr/>
            </a:pPr>
            <a:r>
              <a:rPr lang="pt-BR" dirty="0"/>
              <a:t>Simbólico: </a:t>
            </a:r>
            <a:r>
              <a:rPr lang="pt-BR" b="1" dirty="0"/>
              <a:t>metáfora linguística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ex. sistemas de produção, agentes,...</a:t>
            </a:r>
          </a:p>
          <a:p>
            <a:pPr>
              <a:spcBef>
                <a:spcPts val="580"/>
              </a:spcBef>
              <a:defRPr/>
            </a:pPr>
            <a:r>
              <a:rPr lang="pt-BR" dirty="0"/>
              <a:t>Conexionista: </a:t>
            </a:r>
            <a:r>
              <a:rPr lang="pt-BR" b="1" dirty="0"/>
              <a:t>metáfora cerebral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ex. redes neurais</a:t>
            </a:r>
          </a:p>
          <a:p>
            <a:pPr>
              <a:spcBef>
                <a:spcPts val="580"/>
              </a:spcBef>
              <a:defRPr/>
            </a:pPr>
            <a:r>
              <a:rPr lang="pt-BR" dirty="0"/>
              <a:t>Evolucionista: </a:t>
            </a:r>
            <a:r>
              <a:rPr lang="pt-BR" b="1" dirty="0"/>
              <a:t>metáfora da natureza 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ex. algoritmos genéticos, vida artificial,</a:t>
            </a:r>
          </a:p>
          <a:p>
            <a:pPr>
              <a:spcBef>
                <a:spcPts val="580"/>
              </a:spcBef>
              <a:defRPr/>
            </a:pPr>
            <a:r>
              <a:rPr lang="pt-BR" dirty="0"/>
              <a:t>Estatístico/Probabilístico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Ex. Redes Bayesianas, sistemas difusos</a:t>
            </a:r>
          </a:p>
          <a:p>
            <a:pPr eaLnBrk="1" hangingPunct="1"/>
            <a:endParaRPr lang="pt-BR" altLang="pt-BR" dirty="0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824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Definições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/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Pensamento vs. Comportamento</a:t>
            </a:r>
          </a:p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Construção vs. Estudo</a:t>
            </a:r>
          </a:p>
          <a:p>
            <a:pPr eaLnBrk="1" hangingPunct="1"/>
            <a:r>
              <a:rPr lang="pt-BR" altLang="pt-BR" dirty="0" err="1">
                <a:ea typeface="ヒラギノ角ゴ Pro W3" pitchFamily="125" charset="-128"/>
              </a:rPr>
              <a:t>Ivenção</a:t>
            </a:r>
            <a:r>
              <a:rPr lang="pt-BR" altLang="pt-BR" dirty="0">
                <a:ea typeface="ヒラギノ角ゴ Pro W3" pitchFamily="125" charset="-128"/>
              </a:rPr>
              <a:t> vs. Imitação</a:t>
            </a:r>
          </a:p>
          <a:p>
            <a:pPr lvl="1" eaLnBrk="1" hangingPunct="1"/>
            <a:r>
              <a:rPr lang="pt-BR" altLang="pt-BR" dirty="0">
                <a:ea typeface="ヒラギノ角ゴ Pro W3" pitchFamily="125" charset="-128"/>
              </a:rPr>
              <a:t>conhecimento vs. mecanismo </a:t>
            </a:r>
          </a:p>
        </p:txBody>
      </p:sp>
    </p:spTree>
    <p:extLst>
      <p:ext uri="{BB962C8B-B14F-4D97-AF65-F5344CB8AC3E}">
        <p14:creationId xmlns:p14="http://schemas.microsoft.com/office/powerpoint/2010/main" val="1141594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</a:t>
            </a:r>
            <a:r>
              <a:rPr lang="pt-BR" dirty="0">
                <a:ea typeface="+mj-ea"/>
                <a:cs typeface="+mj-cs"/>
              </a:rPr>
              <a:t>ensamento vs. Comportamento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36700"/>
            <a:ext cx="3657600" cy="4589463"/>
          </a:xfrm>
        </p:spPr>
        <p:txBody>
          <a:bodyPr/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psicologia cognitiva </a:t>
            </a:r>
          </a:p>
          <a:p>
            <a:pPr lvl="1" eaLnBrk="1" hangingPunct="1"/>
            <a:r>
              <a:rPr lang="pt-BR" altLang="pt-BR" dirty="0">
                <a:ea typeface="ヒラギノ角ゴ Pro W3" pitchFamily="125" charset="-128"/>
              </a:rPr>
              <a:t>modelagem de processos mentais</a:t>
            </a:r>
          </a:p>
          <a:p>
            <a:pPr lvl="1" eaLnBrk="1" hangingPunct="1"/>
            <a:r>
              <a:rPr lang="pt-BR" altLang="pt-BR" dirty="0">
                <a:ea typeface="ヒラギノ角ゴ Pro W3" pitchFamily="125" charset="-128"/>
              </a:rPr>
              <a:t>Visão do cérebro como um dispositivo de processamento de informações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19600" y="1536700"/>
            <a:ext cx="3657600" cy="4589463"/>
          </a:xfrm>
        </p:spPr>
        <p:txBody>
          <a:bodyPr/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 psicologia comportamentalista</a:t>
            </a:r>
            <a:r>
              <a:rPr lang="pt-BR" altLang="pt-BR" sz="1800" dirty="0">
                <a:ea typeface="ヒラギノ角ゴ Pro W3" pitchFamily="125" charset="-128"/>
              </a:rPr>
              <a:t> </a:t>
            </a:r>
          </a:p>
          <a:p>
            <a:pPr lvl="1" eaLnBrk="1" hangingPunct="1"/>
            <a:r>
              <a:rPr lang="pt-BR" altLang="pt-BR" dirty="0">
                <a:ea typeface="ヒラギノ角ゴ Pro W3" pitchFamily="125" charset="-128"/>
              </a:rPr>
              <a:t>percepções (estímulos) e as ações resultantes (respostas)</a:t>
            </a:r>
          </a:p>
        </p:txBody>
      </p:sp>
    </p:spTree>
    <p:extLst>
      <p:ext uri="{BB962C8B-B14F-4D97-AF65-F5344CB8AC3E}">
        <p14:creationId xmlns:p14="http://schemas.microsoft.com/office/powerpoint/2010/main" val="570154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Construção vs. Estudo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36700"/>
            <a:ext cx="3657600" cy="4589463"/>
          </a:xfrm>
        </p:spPr>
        <p:txBody>
          <a:bodyPr/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Engenharia de computadores e neurociência</a:t>
            </a:r>
          </a:p>
          <a:p>
            <a:pPr lvl="1" eaLnBrk="1" hangingPunct="1"/>
            <a:r>
              <a:rPr lang="pt-BR" altLang="pt-BR" dirty="0">
                <a:ea typeface="ヒラギノ角ゴ Pro W3" pitchFamily="125" charset="-128"/>
              </a:rPr>
              <a:t>construir um cérebro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19600" y="1536700"/>
            <a:ext cx="3657600" cy="4589463"/>
          </a:xfrm>
        </p:spPr>
        <p:txBody>
          <a:bodyPr/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Ciência cognitiva</a:t>
            </a:r>
          </a:p>
          <a:p>
            <a:pPr lvl="1" eaLnBrk="1" hangingPunct="1"/>
            <a:r>
              <a:rPr lang="pt-BR" altLang="pt-BR" dirty="0">
                <a:ea typeface="ヒラギノ角ゴ Pro W3" pitchFamily="125" charset="-128"/>
              </a:rPr>
              <a:t>modelos computacionais e técnicas experimentais para construir teorias a respeito de processos na</a:t>
            </a:r>
            <a:r>
              <a:rPr lang="pt-BR" altLang="pt-BR" b="1" i="1" dirty="0">
                <a:ea typeface="ヒラギノ角ゴ Pro W3" pitchFamily="125" charset="-128"/>
              </a:rPr>
              <a:t> mente humana</a:t>
            </a:r>
            <a:endParaRPr lang="pt-BR" altLang="pt-BR" dirty="0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520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Invenção vs. imitação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36700"/>
            <a:ext cx="3657600" cy="4589463"/>
          </a:xfrm>
        </p:spPr>
        <p:txBody>
          <a:bodyPr/>
          <a:lstStyle/>
          <a:p>
            <a:pPr eaLnBrk="1" hangingPunct="1"/>
            <a:r>
              <a:rPr lang="pt-BR" altLang="pt-BR">
                <a:ea typeface="ヒラギノ角ゴ Pro W3" pitchFamily="125" charset="-128"/>
              </a:rPr>
              <a:t>Lógica matemática</a:t>
            </a:r>
          </a:p>
          <a:p>
            <a:pPr lvl="1" eaLnBrk="1" hangingPunct="1"/>
            <a:r>
              <a:rPr lang="pt-BR" altLang="pt-BR">
                <a:ea typeface="ヒラギノ角ゴ Pro W3" pitchFamily="125" charset="-128"/>
              </a:rPr>
              <a:t>modelar processos de argumentação irrefutáveis</a:t>
            </a:r>
          </a:p>
          <a:p>
            <a:pPr lvl="1" eaLnBrk="1" hangingPunct="1"/>
            <a:r>
              <a:rPr lang="pt-BR" altLang="pt-BR">
                <a:ea typeface="ヒラギノ角ゴ Pro W3" pitchFamily="125" charset="-128"/>
              </a:rPr>
              <a:t>silogismos de aristóteles</a:t>
            </a:r>
          </a:p>
          <a:p>
            <a:pPr lvl="1" eaLnBrk="1" hangingPunct="1"/>
            <a:r>
              <a:rPr lang="pt-BR" altLang="pt-BR">
                <a:ea typeface="ヒラギノ角ゴ Pro W3" pitchFamily="125" charset="-128"/>
              </a:rPr>
              <a:t>representação</a:t>
            </a:r>
          </a:p>
          <a:p>
            <a:pPr lvl="1" eaLnBrk="1" hangingPunct="1"/>
            <a:r>
              <a:rPr lang="pt-BR" altLang="pt-BR">
                <a:ea typeface="ヒラギノ角ゴ Pro W3" pitchFamily="125" charset="-128"/>
              </a:rPr>
              <a:t>objetivo em IA: </a:t>
            </a:r>
            <a:r>
              <a:rPr lang="pt-BR" altLang="pt-BR" b="1">
                <a:ea typeface="ヒラギノ角ゴ Pro W3" pitchFamily="125" charset="-128"/>
              </a:rPr>
              <a:t>inventar programas para</a:t>
            </a:r>
            <a:r>
              <a:rPr lang="pt-BR" altLang="pt-BR">
                <a:ea typeface="ヒラギノ角ゴ Pro W3" pitchFamily="125" charset="-128"/>
              </a:rPr>
              <a:t> </a:t>
            </a:r>
            <a:r>
              <a:rPr lang="pt-BR" altLang="pt-BR" b="1">
                <a:ea typeface="ヒラギノ角ゴ Pro W3" pitchFamily="125" charset="-128"/>
              </a:rPr>
              <a:t>implementá-los</a:t>
            </a:r>
            <a:endParaRPr lang="pt-BR" altLang="pt-BR">
              <a:ea typeface="ヒラギノ角ゴ Pro W3" pitchFamily="125" charset="-128"/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19600" y="1536700"/>
            <a:ext cx="3657600" cy="4589463"/>
          </a:xfrm>
        </p:spPr>
        <p:txBody>
          <a:bodyPr/>
          <a:lstStyle/>
          <a:p>
            <a:pPr eaLnBrk="1" hangingPunct="1"/>
            <a:r>
              <a:rPr lang="pt-BR" altLang="pt-BR">
                <a:ea typeface="ヒラギノ角ゴ Pro W3" pitchFamily="125" charset="-128"/>
              </a:rPr>
              <a:t>Biologia </a:t>
            </a:r>
          </a:p>
          <a:p>
            <a:pPr lvl="1" eaLnBrk="1" hangingPunct="1"/>
            <a:r>
              <a:rPr lang="pt-BR" altLang="pt-BR">
                <a:ea typeface="ヒラギノ角ゴ Pro W3" pitchFamily="125" charset="-128"/>
              </a:rPr>
              <a:t>copiar processos naturais</a:t>
            </a:r>
          </a:p>
          <a:p>
            <a:pPr lvl="1" eaLnBrk="1" hangingPunct="1"/>
            <a:r>
              <a:rPr lang="pt-BR" altLang="pt-BR">
                <a:ea typeface="ヒラギノ角ゴ Pro W3" pitchFamily="125" charset="-128"/>
              </a:rPr>
              <a:t>construir pedaços de cérebro (neurociência) e construir criaturas com comportamento natual</a:t>
            </a:r>
          </a:p>
          <a:p>
            <a:pPr lvl="1" eaLnBrk="1" hangingPunct="1"/>
            <a:endParaRPr lang="pt-BR" altLang="pt-BR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2685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24056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Pensando como um ser humano:</a:t>
            </a:r>
            <a:br>
              <a:rPr lang="en-US" sz="4000" dirty="0">
                <a:ea typeface="+mj-ea"/>
                <a:cs typeface="+mj-cs"/>
              </a:rPr>
            </a:br>
            <a:r>
              <a:rPr lang="en-US" sz="4000" dirty="0">
                <a:ea typeface="+mj-ea"/>
                <a:cs typeface="+mj-cs"/>
              </a:rPr>
              <a:t>O modelo cognitivo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0" y="1570038"/>
            <a:ext cx="8229600" cy="45259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pt-BR" dirty="0" err="1">
                <a:ea typeface="ヒラギノ角ゴ Pro W3" pitchFamily="125" charset="-128"/>
              </a:rPr>
              <a:t>Ciência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cognitiva</a:t>
            </a:r>
            <a:r>
              <a:rPr lang="en-US" altLang="pt-BR" dirty="0">
                <a:ea typeface="ヒラギノ角ゴ Pro W3" pitchFamily="125" charset="-128"/>
              </a:rPr>
              <a:t> : </a:t>
            </a:r>
            <a:r>
              <a:rPr lang="en-US" altLang="pt-BR" dirty="0" err="1">
                <a:ea typeface="ヒラギノ角ゴ Pro W3" pitchFamily="125" charset="-128"/>
              </a:rPr>
              <a:t>Combina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os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modelos</a:t>
            </a:r>
            <a:r>
              <a:rPr lang="en-US" altLang="pt-BR" dirty="0">
                <a:ea typeface="ヒラギノ角ゴ Pro W3" pitchFamily="125" charset="-128"/>
              </a:rPr>
              <a:t> de </a:t>
            </a:r>
            <a:r>
              <a:rPr lang="en-US" altLang="pt-BR" dirty="0" err="1">
                <a:ea typeface="ヒラギノ角ゴ Pro W3" pitchFamily="125" charset="-128"/>
              </a:rPr>
              <a:t>computadores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obtidos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na</a:t>
            </a:r>
            <a:r>
              <a:rPr lang="en-US" altLang="pt-BR" dirty="0">
                <a:ea typeface="ヒラギノ角ゴ Pro W3" pitchFamily="125" charset="-128"/>
              </a:rPr>
              <a:t> IA e </a:t>
            </a:r>
            <a:r>
              <a:rPr lang="en-US" altLang="pt-BR" dirty="0" err="1">
                <a:ea typeface="ヒラギノ角ゴ Pro W3" pitchFamily="125" charset="-128"/>
              </a:rPr>
              <a:t>técnicas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experimentais</a:t>
            </a:r>
            <a:r>
              <a:rPr lang="en-US" altLang="pt-BR" dirty="0">
                <a:ea typeface="ヒラギノ角ゴ Pro W3" pitchFamily="125" charset="-128"/>
              </a:rPr>
              <a:t> de </a:t>
            </a:r>
            <a:r>
              <a:rPr lang="en-US" altLang="pt-BR" dirty="0" err="1">
                <a:ea typeface="ヒラギノ角ゴ Pro W3" pitchFamily="125" charset="-128"/>
              </a:rPr>
              <a:t>psicologia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para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tentar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construir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teorias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testáveis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sobre</a:t>
            </a:r>
            <a:r>
              <a:rPr lang="en-US" altLang="pt-BR" dirty="0">
                <a:ea typeface="ヒラギノ角ゴ Pro W3" pitchFamily="125" charset="-128"/>
              </a:rPr>
              <a:t> a forma de </a:t>
            </a:r>
            <a:r>
              <a:rPr lang="en-US" altLang="pt-BR" dirty="0" err="1">
                <a:ea typeface="ヒラギノ角ゴ Pro W3" pitchFamily="125" charset="-128"/>
              </a:rPr>
              <a:t>trabalho</a:t>
            </a:r>
            <a:r>
              <a:rPr lang="en-US" altLang="pt-BR" dirty="0">
                <a:ea typeface="ヒラギノ角ゴ Pro W3" pitchFamily="125" charset="-128"/>
              </a:rPr>
              <a:t> da </a:t>
            </a:r>
            <a:r>
              <a:rPr lang="en-US" altLang="pt-BR" dirty="0" err="1">
                <a:ea typeface="ヒラギノ角ゴ Pro W3" pitchFamily="125" charset="-128"/>
              </a:rPr>
              <a:t>mente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humana</a:t>
            </a:r>
            <a:r>
              <a:rPr lang="en-US" altLang="pt-BR" dirty="0">
                <a:ea typeface="ヒラギノ角ゴ Pro W3" pitchFamily="125" charset="-128"/>
              </a:rPr>
              <a:t>.</a:t>
            </a:r>
          </a:p>
          <a:p>
            <a:pPr algn="just" eaLnBrk="1" hangingPunct="1"/>
            <a:r>
              <a:rPr lang="en-US" altLang="pt-BR" dirty="0">
                <a:ea typeface="ヒラギノ角ゴ Pro W3" pitchFamily="125" charset="-128"/>
              </a:rPr>
              <a:t>Newell and Simon, </a:t>
            </a:r>
            <a:r>
              <a:rPr lang="en-US" altLang="pt-BR" dirty="0" err="1">
                <a:ea typeface="ヒラギノ角ゴ Pro W3" pitchFamily="125" charset="-128"/>
              </a:rPr>
              <a:t>que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desenvolveram</a:t>
            </a:r>
            <a:r>
              <a:rPr lang="en-US" altLang="pt-BR" dirty="0">
                <a:ea typeface="ヒラギノ角ゴ Pro W3" pitchFamily="125" charset="-128"/>
              </a:rPr>
              <a:t> o </a:t>
            </a:r>
            <a:r>
              <a:rPr lang="en-US" altLang="pt-BR" b="1" dirty="0">
                <a:ea typeface="ヒラギノ角ゴ Pro W3" pitchFamily="125" charset="-128"/>
              </a:rPr>
              <a:t>General Problem Solver</a:t>
            </a:r>
            <a:r>
              <a:rPr lang="en-US" altLang="pt-BR" dirty="0">
                <a:ea typeface="ヒラギノ角ゴ Pro W3" pitchFamily="125" charset="-128"/>
              </a:rPr>
              <a:t> (GPS, 1961) </a:t>
            </a:r>
            <a:r>
              <a:rPr lang="en-US" altLang="pt-BR" dirty="0" err="1">
                <a:ea typeface="ヒラギノ角ゴ Pro W3" pitchFamily="125" charset="-128"/>
              </a:rPr>
              <a:t>não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ficaram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satisfeito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apenas</a:t>
            </a:r>
            <a:r>
              <a:rPr lang="en-US" altLang="pt-BR" dirty="0">
                <a:ea typeface="ヒラギノ角ゴ Pro W3" pitchFamily="125" charset="-128"/>
              </a:rPr>
              <a:t> com o </a:t>
            </a:r>
            <a:r>
              <a:rPr lang="en-US" altLang="pt-BR" dirty="0" err="1">
                <a:ea typeface="ヒラギノ角ゴ Pro W3" pitchFamily="125" charset="-128"/>
              </a:rPr>
              <a:t>fato</a:t>
            </a:r>
            <a:r>
              <a:rPr lang="en-US" altLang="pt-BR" dirty="0">
                <a:ea typeface="ヒラギノ角ゴ Pro W3" pitchFamily="125" charset="-128"/>
              </a:rPr>
              <a:t> de </a:t>
            </a:r>
            <a:r>
              <a:rPr lang="en-US" altLang="pt-BR" dirty="0" err="1">
                <a:ea typeface="ヒラギノ角ゴ Pro W3" pitchFamily="125" charset="-128"/>
              </a:rPr>
              <a:t>que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ele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resolvia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os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problemas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corretamente</a:t>
            </a:r>
            <a:r>
              <a:rPr lang="en-US" altLang="pt-BR" dirty="0">
                <a:ea typeface="ヒラギノ角ゴ Pro W3" pitchFamily="125" charset="-128"/>
              </a:rPr>
              <a:t>, mas </a:t>
            </a:r>
            <a:r>
              <a:rPr lang="en-US" altLang="pt-BR" dirty="0" err="1">
                <a:ea typeface="ヒラギノ角ゴ Pro W3" pitchFamily="125" charset="-128"/>
              </a:rPr>
              <a:t>queriam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entender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como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ele</a:t>
            </a:r>
            <a:r>
              <a:rPr lang="en-US" altLang="pt-BR" dirty="0">
                <a:ea typeface="ヒラギノ角ゴ Pro W3" pitchFamily="125" charset="-128"/>
              </a:rPr>
              <a:t> o </a:t>
            </a:r>
            <a:r>
              <a:rPr lang="en-US" altLang="pt-BR" dirty="0" err="1">
                <a:ea typeface="ヒラギノ角ゴ Pro W3" pitchFamily="125" charset="-128"/>
              </a:rPr>
              <a:t>fazia</a:t>
            </a:r>
            <a:r>
              <a:rPr lang="en-US" altLang="pt-BR" dirty="0">
                <a:ea typeface="ヒラギノ角ゴ Pro W3" pitchFamily="125" charset="-128"/>
              </a:rPr>
              <a:t>.</a:t>
            </a:r>
          </a:p>
          <a:p>
            <a:pPr algn="just" eaLnBrk="1" hangingPunct="1"/>
            <a:r>
              <a:rPr lang="en-US" altLang="pt-BR" dirty="0" err="1">
                <a:ea typeface="ヒラギノ角ゴ Pro W3" pitchFamily="125" charset="-128"/>
              </a:rPr>
              <a:t>Pesquisas</a:t>
            </a:r>
            <a:r>
              <a:rPr lang="en-US" altLang="pt-BR" dirty="0">
                <a:ea typeface="ヒラギノ角ゴ Pro W3" pitchFamily="125" charset="-128"/>
              </a:rPr>
              <a:t> com outros </a:t>
            </a:r>
            <a:r>
              <a:rPr lang="en-US" altLang="pt-BR" dirty="0" err="1">
                <a:ea typeface="ヒラギノ角ゴ Pro W3" pitchFamily="125" charset="-128"/>
              </a:rPr>
              <a:t>enfoques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como</a:t>
            </a:r>
            <a:r>
              <a:rPr lang="en-US" altLang="pt-BR" dirty="0">
                <a:ea typeface="ヒラギノ角ゴ Pro W3" pitchFamily="125" charset="-128"/>
              </a:rPr>
              <a:t> a de (Wang 1960) </a:t>
            </a:r>
            <a:r>
              <a:rPr lang="en-US" altLang="pt-BR" dirty="0" err="1">
                <a:ea typeface="ヒラギノ角ゴ Pro W3" pitchFamily="125" charset="-128"/>
              </a:rPr>
              <a:t>queriam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respostas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corretas</a:t>
            </a:r>
            <a:r>
              <a:rPr lang="en-US" altLang="pt-BR" dirty="0">
                <a:ea typeface="ヒラギノ角ゴ Pro W3" pitchFamily="125" charset="-128"/>
              </a:rPr>
              <a:t>, </a:t>
            </a:r>
            <a:r>
              <a:rPr lang="en-US" altLang="pt-BR" dirty="0" err="1">
                <a:ea typeface="ヒラギノ角ゴ Pro W3" pitchFamily="125" charset="-128"/>
              </a:rPr>
              <a:t>sem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pensar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em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como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foram</a:t>
            </a:r>
            <a:r>
              <a:rPr lang="en-US" altLang="pt-BR" dirty="0">
                <a:ea typeface="ヒラギノ角ゴ Pro W3" pitchFamily="125" charset="-128"/>
              </a:rPr>
              <a:t> </a:t>
            </a:r>
            <a:r>
              <a:rPr lang="en-US" altLang="pt-BR" dirty="0" err="1">
                <a:ea typeface="ヒラギノ角ゴ Pro W3" pitchFamily="125" charset="-128"/>
              </a:rPr>
              <a:t>obtidas</a:t>
            </a:r>
            <a:r>
              <a:rPr lang="en-US" altLang="pt-BR" dirty="0">
                <a:ea typeface="ヒラギノ角ゴ Pro W3" pitchFamily="125" charset="-128"/>
              </a:rPr>
              <a:t>.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eaLnBrk="1" hangingPunct="1"/>
            <a:fld id="{1C2EC028-9B8E-4659-AE54-1DE5C942A4BA}" type="slidenum">
              <a:rPr lang="en-US" altLang="pt-BR" sz="1800">
                <a:solidFill>
                  <a:srgbClr val="FFFFFF"/>
                </a:solidFill>
              </a:rPr>
              <a:pPr eaLnBrk="1" hangingPunct="1"/>
              <a:t>26</a:t>
            </a:fld>
            <a:endParaRPr lang="en-US" altLang="pt-BR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57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Teste de Turing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altLang="pt-BR" sz="2300" dirty="0"/>
              <a:t>Alan Turing: criador da Tese de Turing</a:t>
            </a:r>
          </a:p>
          <a:p>
            <a:pPr lvl="1"/>
            <a:r>
              <a:rPr lang="pt-BR" altLang="pt-BR" sz="2300" dirty="0"/>
              <a:t>Brilhante matemático britânico</a:t>
            </a:r>
          </a:p>
          <a:p>
            <a:r>
              <a:rPr lang="pt-BR" altLang="pt-BR" sz="2300" dirty="0"/>
              <a:t>Trouxe contribuições significativas para</a:t>
            </a:r>
          </a:p>
          <a:p>
            <a:pPr lvl="1"/>
            <a:r>
              <a:rPr lang="pt-BR" altLang="pt-BR" sz="2300" dirty="0"/>
              <a:t>Matemática Pura</a:t>
            </a:r>
          </a:p>
          <a:p>
            <a:pPr lvl="1"/>
            <a:r>
              <a:rPr lang="pt-BR" altLang="pt-BR" sz="2300" dirty="0"/>
              <a:t>Criptografia </a:t>
            </a:r>
          </a:p>
          <a:p>
            <a:pPr lvl="1"/>
            <a:r>
              <a:rPr lang="pt-BR" altLang="pt-BR" sz="2300" dirty="0"/>
              <a:t>Teoria da Computação</a:t>
            </a:r>
          </a:p>
          <a:p>
            <a:pPr lvl="1"/>
            <a:endParaRPr lang="pt-BR" altLang="pt-BR" sz="2300" dirty="0"/>
          </a:p>
          <a:p>
            <a:r>
              <a:rPr lang="pt-BR" altLang="pt-BR" sz="2300" dirty="0"/>
              <a:t>Introduzido no artigo (1950)</a:t>
            </a:r>
          </a:p>
          <a:p>
            <a:pPr lvl="1"/>
            <a:r>
              <a:rPr lang="en-US" altLang="pt-BR" sz="2300" dirty="0">
                <a:hlinkClick r:id="rId2" tooltip="Computing Machinery and Intelligence (página não existe)"/>
              </a:rPr>
              <a:t>Computing Machinery and Intelligence</a:t>
            </a:r>
            <a:endParaRPr lang="pt-BR" altLang="pt-BR" sz="2300" dirty="0"/>
          </a:p>
          <a:p>
            <a:endParaRPr lang="pt-BR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30783"/>
            <a:ext cx="27368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7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Teste de Turing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pPr>
              <a:spcBef>
                <a:spcPts val="580"/>
              </a:spcBef>
              <a:defRPr/>
            </a:pPr>
            <a:r>
              <a:rPr lang="pt-BR" dirty="0"/>
              <a:t>O Teste de Turing consiste basicamente em um “diálogo” entre três interlocutores, onde um não consegue ver o outro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Seres humanos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Uma máquina</a:t>
            </a:r>
          </a:p>
          <a:p>
            <a:pPr>
              <a:spcBef>
                <a:spcPts val="580"/>
              </a:spcBef>
              <a:defRPr/>
            </a:pPr>
            <a:r>
              <a:rPr lang="pt-BR" dirty="0"/>
              <a:t>O objetivo do teste é que a máquina consiga se passar por um ser humano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pt-BR" dirty="0"/>
              <a:t>Se a máquina consegue ter êxito é dita inteligente! </a:t>
            </a:r>
          </a:p>
          <a:p>
            <a:endParaRPr lang="pt-BR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352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Teste de Turing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5239484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Para um programa passar no teste necessita das seguintes capacidades:</a:t>
            </a:r>
          </a:p>
          <a:p>
            <a:pPr lvl="1">
              <a:defRPr/>
            </a:pPr>
            <a:r>
              <a:rPr lang="pt-BR" dirty="0"/>
              <a:t>Processamento de linguagem natural</a:t>
            </a:r>
          </a:p>
          <a:p>
            <a:pPr lvl="2">
              <a:defRPr/>
            </a:pPr>
            <a:r>
              <a:rPr lang="pt-BR" dirty="0"/>
              <a:t>Permite a comunicação com sucesso</a:t>
            </a:r>
          </a:p>
          <a:p>
            <a:pPr lvl="1">
              <a:defRPr/>
            </a:pPr>
            <a:r>
              <a:rPr lang="pt-BR" dirty="0"/>
              <a:t>Representação do conhecimento</a:t>
            </a:r>
          </a:p>
          <a:p>
            <a:pPr lvl="2">
              <a:defRPr/>
            </a:pPr>
            <a:r>
              <a:rPr lang="pt-BR" dirty="0"/>
              <a:t>Armazenar o que sabe ou ouve</a:t>
            </a:r>
          </a:p>
          <a:p>
            <a:pPr lvl="1">
              <a:defRPr/>
            </a:pPr>
            <a:r>
              <a:rPr lang="pt-BR" dirty="0"/>
              <a:t>Raciocínio automatizado</a:t>
            </a:r>
          </a:p>
          <a:p>
            <a:pPr lvl="2">
              <a:defRPr/>
            </a:pPr>
            <a:r>
              <a:rPr lang="pt-BR" dirty="0"/>
              <a:t>Usar informação para responder a perguntas e tirar conclusões</a:t>
            </a:r>
          </a:p>
          <a:p>
            <a:pPr lvl="1">
              <a:defRPr/>
            </a:pPr>
            <a:r>
              <a:rPr lang="pt-BR" dirty="0"/>
              <a:t>Aprendizagem de máquina</a:t>
            </a:r>
          </a:p>
          <a:p>
            <a:pPr lvl="2">
              <a:defRPr/>
            </a:pPr>
            <a:r>
              <a:rPr lang="pt-BR" dirty="0"/>
              <a:t>Para se adaptar a novas circunstâncias</a:t>
            </a:r>
          </a:p>
          <a:p>
            <a:pPr>
              <a:defRPr/>
            </a:pPr>
            <a:r>
              <a:rPr lang="pt-BR" dirty="0"/>
              <a:t>No caso do </a:t>
            </a:r>
            <a:r>
              <a:rPr lang="pt-BR" b="1" dirty="0"/>
              <a:t>Teste de Turing total</a:t>
            </a:r>
          </a:p>
          <a:p>
            <a:pPr lvl="1">
              <a:defRPr/>
            </a:pPr>
            <a:r>
              <a:rPr lang="pt-BR" dirty="0"/>
              <a:t>Visão computacional</a:t>
            </a:r>
          </a:p>
          <a:p>
            <a:pPr lvl="2">
              <a:defRPr/>
            </a:pPr>
            <a:r>
              <a:rPr lang="pt-BR" dirty="0"/>
              <a:t>Para perceber objetos</a:t>
            </a:r>
          </a:p>
          <a:p>
            <a:pPr lvl="1">
              <a:defRPr/>
            </a:pPr>
            <a:r>
              <a:rPr lang="pt-BR" dirty="0"/>
              <a:t>Robótica</a:t>
            </a:r>
          </a:p>
          <a:p>
            <a:pPr lvl="2">
              <a:defRPr/>
            </a:pPr>
            <a:r>
              <a:rPr lang="pt-BR" dirty="0"/>
              <a:t>Para manipular objetos e movimentar-se</a:t>
            </a:r>
          </a:p>
          <a:p>
            <a:pPr>
              <a:spcBef>
                <a:spcPts val="580"/>
              </a:spcBef>
              <a:defRPr/>
            </a:pPr>
            <a:endParaRPr lang="pt-BR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69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Questões Preliminares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536" y="1268760"/>
            <a:ext cx="7848600" cy="4525963"/>
          </a:xfrm>
        </p:spPr>
        <p:txBody>
          <a:bodyPr/>
          <a:lstStyle/>
          <a:p>
            <a:pPr eaLnBrk="1" hangingPunct="1"/>
            <a:r>
              <a:rPr lang="en-US" altLang="pt-BR" sz="2400" dirty="0">
                <a:ea typeface="ヒラギノ角ゴ Pro W3" pitchFamily="125" charset="-128"/>
              </a:rPr>
              <a:t>Como </a:t>
            </a:r>
            <a:r>
              <a:rPr lang="en-US" altLang="pt-BR" sz="2400" dirty="0" err="1">
                <a:ea typeface="ヒラギノ角ゴ Pro W3" pitchFamily="125" charset="-128"/>
              </a:rPr>
              <a:t>ciência</a:t>
            </a:r>
            <a:r>
              <a:rPr lang="en-US" altLang="pt-BR" sz="2400" dirty="0">
                <a:ea typeface="ヒラギノ角ゴ Pro W3" pitchFamily="125" charset="-128"/>
              </a:rPr>
              <a:t>, IA é </a:t>
            </a:r>
            <a:r>
              <a:rPr lang="en-US" altLang="pt-BR" sz="2400" dirty="0" err="1">
                <a:ea typeface="ヒラギノ角ゴ Pro W3" pitchFamily="125" charset="-128"/>
              </a:rPr>
              <a:t>muito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jovem</a:t>
            </a:r>
            <a:r>
              <a:rPr lang="en-US" altLang="pt-BR" sz="2400" dirty="0">
                <a:ea typeface="ヒラギノ角ゴ Pro W3" pitchFamily="125" charset="-128"/>
              </a:rPr>
              <a:t>.</a:t>
            </a:r>
          </a:p>
          <a:p>
            <a:pPr eaLnBrk="1" hangingPunct="1"/>
            <a:r>
              <a:rPr lang="en-US" altLang="pt-BR" sz="2400" dirty="0" err="1">
                <a:ea typeface="ヒラギノ角ゴ Pro W3" pitchFamily="125" charset="-128"/>
              </a:rPr>
              <a:t>Formalmente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iniciada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em</a:t>
            </a:r>
            <a:r>
              <a:rPr lang="en-US" altLang="pt-BR" sz="2400" dirty="0">
                <a:ea typeface="ヒラギノ角ゴ Pro W3" pitchFamily="125" charset="-128"/>
              </a:rPr>
              <a:t> 1956, </a:t>
            </a:r>
            <a:r>
              <a:rPr lang="en-US" altLang="pt-BR" sz="2400" dirty="0" err="1">
                <a:ea typeface="ヒラギノ角ゴ Pro W3" pitchFamily="125" charset="-128"/>
              </a:rPr>
              <a:t>quando</a:t>
            </a:r>
            <a:r>
              <a:rPr lang="en-US" altLang="pt-BR" sz="2400" dirty="0">
                <a:ea typeface="ヒラギノ角ゴ Pro W3" pitchFamily="125" charset="-128"/>
              </a:rPr>
              <a:t> o </a:t>
            </a:r>
            <a:r>
              <a:rPr lang="en-US" altLang="pt-BR" sz="2400" dirty="0" err="1">
                <a:ea typeface="ヒラギノ角ゴ Pro W3" pitchFamily="125" charset="-128"/>
              </a:rPr>
              <a:t>nome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foi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criado</a:t>
            </a:r>
            <a:r>
              <a:rPr lang="en-US" altLang="pt-BR" sz="2400" dirty="0">
                <a:ea typeface="ヒラギノ角ゴ Pro W3" pitchFamily="125" charset="-128"/>
              </a:rPr>
              <a:t>.</a:t>
            </a:r>
          </a:p>
          <a:p>
            <a:pPr eaLnBrk="1" hangingPunct="1"/>
            <a:r>
              <a:rPr lang="en-US" altLang="pt-BR" sz="2400" dirty="0" err="1">
                <a:ea typeface="ヒラギノ角ゴ Pro W3" pitchFamily="125" charset="-128"/>
              </a:rPr>
              <a:t>Entretanto</a:t>
            </a:r>
            <a:r>
              <a:rPr lang="en-US" altLang="pt-BR" sz="2400" dirty="0">
                <a:ea typeface="ヒラギノ角ゴ Pro W3" pitchFamily="125" charset="-128"/>
              </a:rPr>
              <a:t>, o </a:t>
            </a:r>
            <a:r>
              <a:rPr lang="en-US" altLang="pt-BR" sz="2400" dirty="0" err="1">
                <a:ea typeface="ヒラギノ角ゴ Pro W3" pitchFamily="125" charset="-128"/>
              </a:rPr>
              <a:t>trabalho</a:t>
            </a:r>
            <a:r>
              <a:rPr lang="en-US" altLang="pt-BR" sz="2400" dirty="0">
                <a:ea typeface="ヒラギノ角ゴ Pro W3" pitchFamily="125" charset="-128"/>
              </a:rPr>
              <a:t> real </a:t>
            </a:r>
            <a:r>
              <a:rPr lang="en-US" altLang="pt-BR" sz="2400" dirty="0" err="1">
                <a:ea typeface="ヒラギノ角ゴ Pro W3" pitchFamily="125" charset="-128"/>
              </a:rPr>
              <a:t>começou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recentemente</a:t>
            </a:r>
            <a:r>
              <a:rPr lang="en-US" altLang="pt-BR" sz="2400" dirty="0">
                <a:ea typeface="ヒラギノ角ゴ Pro W3" pitchFamily="125" charset="-128"/>
              </a:rPr>
              <a:t>.</a:t>
            </a:r>
          </a:p>
          <a:p>
            <a:pPr eaLnBrk="1" hangingPunct="1"/>
            <a:r>
              <a:rPr lang="en-US" altLang="pt-BR" sz="2400" dirty="0">
                <a:ea typeface="ヒラギノ角ゴ Pro W3" pitchFamily="125" charset="-128"/>
              </a:rPr>
              <a:t>O campo </a:t>
            </a:r>
            <a:r>
              <a:rPr lang="en-US" altLang="pt-BR" sz="2400" dirty="0" err="1">
                <a:ea typeface="ヒラギノ角ゴ Pro W3" pitchFamily="125" charset="-128"/>
              </a:rPr>
              <a:t>ainda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não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encontrou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seu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ja-JP" altLang="en-US" sz="2400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en-US" altLang="ja-JP" sz="2400" dirty="0">
                <a:ea typeface="ヒラギノ角ゴ Pro W3" pitchFamily="125" charset="-128"/>
              </a:rPr>
              <a:t>Einstein</a:t>
            </a:r>
            <a:r>
              <a:rPr lang="ja-JP" altLang="en-US" sz="2400" dirty="0">
                <a:latin typeface="Arial" pitchFamily="34" charset="0"/>
                <a:ea typeface="ヒラギノ角ゴ Pro W3" pitchFamily="125" charset="-128"/>
              </a:rPr>
              <a:t>”</a:t>
            </a:r>
            <a:endParaRPr lang="en-US" altLang="ja-JP" sz="2400" dirty="0">
              <a:ea typeface="ヒラギノ角ゴ Pro W3" pitchFamily="125" charset="-128"/>
            </a:endParaRPr>
          </a:p>
          <a:p>
            <a:pPr eaLnBrk="1" hangingPunct="1"/>
            <a:r>
              <a:rPr lang="en-US" altLang="pt-BR" sz="2400" dirty="0">
                <a:ea typeface="ヒラギノ角ゴ Pro W3" pitchFamily="125" charset="-128"/>
              </a:rPr>
              <a:t>É </a:t>
            </a:r>
            <a:r>
              <a:rPr lang="en-US" altLang="pt-BR" sz="2400" dirty="0" err="1">
                <a:ea typeface="ヒラギノ角ゴ Pro W3" pitchFamily="125" charset="-128"/>
              </a:rPr>
              <a:t>muito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diverso</a:t>
            </a:r>
            <a:r>
              <a:rPr lang="en-US" altLang="pt-BR" sz="2400" dirty="0">
                <a:ea typeface="ヒラギノ角ゴ Pro W3" pitchFamily="125" charset="-128"/>
              </a:rPr>
              <a:t>, </a:t>
            </a:r>
            <a:r>
              <a:rPr lang="en-US" altLang="pt-BR" sz="2400" dirty="0" err="1">
                <a:ea typeface="ヒラギノ角ゴ Pro W3" pitchFamily="125" charset="-128"/>
              </a:rPr>
              <a:t>seu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escopo</a:t>
            </a:r>
            <a:r>
              <a:rPr lang="en-US" altLang="pt-BR" sz="2400" dirty="0">
                <a:ea typeface="ヒラギノ角ゴ Pro W3" pitchFamily="125" charset="-128"/>
              </a:rPr>
              <a:t> indo </a:t>
            </a:r>
            <a:r>
              <a:rPr lang="en-US" altLang="pt-BR" sz="2400" dirty="0" err="1">
                <a:ea typeface="ヒラギノ角ゴ Pro W3" pitchFamily="125" charset="-128"/>
              </a:rPr>
              <a:t>desde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processamento</a:t>
            </a:r>
            <a:r>
              <a:rPr lang="en-US" altLang="pt-BR" sz="2400" dirty="0">
                <a:ea typeface="ヒラギノ角ゴ Pro W3" pitchFamily="125" charset="-128"/>
              </a:rPr>
              <a:t> de </a:t>
            </a:r>
            <a:r>
              <a:rPr lang="en-US" altLang="pt-BR" sz="2400" dirty="0" err="1">
                <a:ea typeface="ヒラギノ角ゴ Pro W3" pitchFamily="125" charset="-128"/>
              </a:rPr>
              <a:t>linguagem</a:t>
            </a:r>
            <a:r>
              <a:rPr lang="en-US" altLang="pt-BR" sz="2400" dirty="0">
                <a:ea typeface="ヒラギノ角ゴ Pro W3" pitchFamily="125" charset="-128"/>
              </a:rPr>
              <a:t> natural </a:t>
            </a:r>
            <a:r>
              <a:rPr lang="en-US" altLang="pt-BR" sz="2400" dirty="0" err="1">
                <a:ea typeface="ヒラギノ角ゴ Pro W3" pitchFamily="125" charset="-128"/>
              </a:rPr>
              <a:t>até</a:t>
            </a:r>
            <a:r>
              <a:rPr lang="en-US" altLang="pt-BR" sz="2400" dirty="0">
                <a:ea typeface="ヒラギノ角ゴ Pro W3" pitchFamily="125" charset="-128"/>
              </a:rPr>
              <a:t> </a:t>
            </a:r>
            <a:r>
              <a:rPr lang="en-US" altLang="pt-BR" sz="2400" dirty="0" err="1">
                <a:ea typeface="ヒラギノ角ゴ Pro W3" pitchFamily="125" charset="-128"/>
              </a:rPr>
              <a:t>jogos</a:t>
            </a:r>
            <a:r>
              <a:rPr lang="en-US" altLang="pt-BR" sz="2400" dirty="0">
                <a:ea typeface="ヒラギノ角ゴ Pro W3" pitchFamily="125" charset="-128"/>
              </a:rPr>
              <a:t>.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eaLnBrk="1" hangingPunct="1"/>
            <a:fld id="{EF464624-0E33-4B5B-B503-C31D7AAFF7EA}" type="slidenum">
              <a:rPr lang="en-US" altLang="pt-BR" sz="1800">
                <a:solidFill>
                  <a:srgbClr val="FFFFFF"/>
                </a:solidFill>
              </a:rPr>
              <a:pPr eaLnBrk="1" hangingPunct="1"/>
              <a:t>3</a:t>
            </a:fld>
            <a:endParaRPr lang="en-US" altLang="pt-BR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18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Interação com outras disciplinas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5239484"/>
          </a:xfrm>
        </p:spPr>
        <p:txBody>
          <a:bodyPr>
            <a:normAutofit/>
          </a:bodyPr>
          <a:lstStyle/>
          <a:p>
            <a:pPr>
              <a:spcBef>
                <a:spcPts val="580"/>
              </a:spcBef>
              <a:defRPr/>
            </a:pPr>
            <a:endParaRPr lang="pt-BR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3201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05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Interligação com outras áreas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5239484"/>
          </a:xfrm>
        </p:spPr>
        <p:txBody>
          <a:bodyPr>
            <a:normAutofit/>
          </a:bodyPr>
          <a:lstStyle/>
          <a:p>
            <a:pPr>
              <a:spcBef>
                <a:spcPts val="580"/>
              </a:spcBef>
              <a:defRPr/>
            </a:pPr>
            <a:endParaRPr lang="pt-BR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2493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97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eaLnBrk="1" hangingPunct="1"/>
            <a:fld id="{1C2EC028-9B8E-4659-AE54-1DE5C942A4BA}" type="slidenum">
              <a:rPr lang="en-US" altLang="pt-BR" sz="1800">
                <a:solidFill>
                  <a:srgbClr val="FFFFFF"/>
                </a:solidFill>
              </a:rPr>
              <a:pPr eaLnBrk="1" hangingPunct="1"/>
              <a:t>32</a:t>
            </a:fld>
            <a:endParaRPr lang="en-US" altLang="pt-BR" sz="180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84" y="-8593"/>
            <a:ext cx="9153533" cy="686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13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Planejamento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Desenvolvimento de jogos </a:t>
            </a:r>
          </a:p>
          <a:p>
            <a:r>
              <a:rPr lang="pt-BR" dirty="0"/>
              <a:t>Navegação (veículos não tripulados) </a:t>
            </a:r>
          </a:p>
          <a:p>
            <a:pPr lvl="1"/>
            <a:r>
              <a:rPr lang="pt-BR" dirty="0"/>
              <a:t>DARPA Grand </a:t>
            </a:r>
            <a:r>
              <a:rPr lang="pt-BR" dirty="0" err="1"/>
              <a:t>Challenge</a:t>
            </a:r>
            <a:r>
              <a:rPr lang="pt-BR" dirty="0"/>
              <a:t> (</a:t>
            </a:r>
            <a:r>
              <a:rPr lang="pt-BR" dirty="0" err="1"/>
              <a:t>Urban</a:t>
            </a:r>
            <a:r>
              <a:rPr lang="pt-BR" dirty="0"/>
              <a:t> </a:t>
            </a:r>
            <a:r>
              <a:rPr lang="pt-BR" dirty="0" err="1"/>
              <a:t>Challenge</a:t>
            </a:r>
            <a:r>
              <a:rPr lang="pt-BR" dirty="0"/>
              <a:t> também)</a:t>
            </a:r>
          </a:p>
          <a:p>
            <a:pPr lvl="1"/>
            <a:r>
              <a:rPr lang="pt-BR" dirty="0"/>
              <a:t>Sebastian </a:t>
            </a:r>
            <a:r>
              <a:rPr lang="pt-BR" dirty="0" err="1"/>
              <a:t>Thrun</a:t>
            </a:r>
            <a:r>
              <a:rPr lang="pt-BR" dirty="0"/>
              <a:t> (Google) TED Talk  http://www.youtube.com/watch?v=bp9KBrH8H04 n</a:t>
            </a:r>
          </a:p>
          <a:p>
            <a:r>
              <a:rPr lang="pt-BR" dirty="0"/>
              <a:t>Automação de máquinas em geral </a:t>
            </a:r>
          </a:p>
          <a:p>
            <a:r>
              <a:rPr lang="pt-BR" dirty="0"/>
              <a:t>Técnicas Computacionais </a:t>
            </a:r>
          </a:p>
          <a:p>
            <a:pPr lvl="1"/>
            <a:r>
              <a:rPr lang="pt-BR" dirty="0"/>
              <a:t>Heurísticas (geralmente modeladas por funções matemáticas) </a:t>
            </a:r>
          </a:p>
          <a:p>
            <a:pPr lvl="1"/>
            <a:r>
              <a:rPr lang="pt-BR" dirty="0"/>
              <a:t>Busca (amplitude, profundidade, A*, grafos) </a:t>
            </a:r>
          </a:p>
          <a:p>
            <a:pPr lvl="1"/>
            <a:r>
              <a:rPr lang="pt-BR" dirty="0"/>
              <a:t>Raciocínio indutivo (uso de limites locais </a:t>
            </a:r>
            <a:r>
              <a:rPr lang="pt-BR" dirty="0" err="1"/>
              <a:t>vs</a:t>
            </a:r>
            <a:r>
              <a:rPr lang="pt-BR" dirty="0"/>
              <a:t> globais) </a:t>
            </a: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15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r>
              <a:rPr lang="pt-BR" sz="4000" dirty="0"/>
              <a:t>Aprendizagem (de máquina)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/>
              <a:t>Ideia geral: algoritmos que melhoram de acordo com a experiência </a:t>
            </a:r>
          </a:p>
          <a:p>
            <a:r>
              <a:rPr lang="pt-BR" sz="3200" dirty="0"/>
              <a:t>Abordagem prática para problemas de difícil modelagem </a:t>
            </a:r>
          </a:p>
          <a:p>
            <a:pPr lvl="1"/>
            <a:r>
              <a:rPr lang="pt-BR" sz="3000" dirty="0"/>
              <a:t>Nós não temos um modelo matemático para andar de bicicleta, mas mesmo assim conseguimos pedalar e andar. </a:t>
            </a:r>
          </a:p>
          <a:p>
            <a:pPr lvl="1"/>
            <a:r>
              <a:rPr lang="pt-BR" sz="3000" dirty="0"/>
              <a:t>Teoria da Computação</a:t>
            </a:r>
          </a:p>
          <a:p>
            <a:r>
              <a:rPr lang="pt-BR" sz="3200" dirty="0"/>
              <a:t>Controle de máquinas com muitos parâmetros 	</a:t>
            </a:r>
          </a:p>
          <a:p>
            <a:pPr lvl="1"/>
            <a:r>
              <a:rPr lang="pt-BR" sz="3000" dirty="0"/>
              <a:t>Helicóptero </a:t>
            </a:r>
          </a:p>
          <a:p>
            <a:pPr lvl="1"/>
            <a:r>
              <a:rPr lang="pt-BR" sz="3000" dirty="0"/>
              <a:t>Avião  </a:t>
            </a:r>
          </a:p>
          <a:p>
            <a:pPr lvl="1"/>
            <a:r>
              <a:rPr lang="pt-BR" sz="3000" dirty="0"/>
              <a:t>Carros </a:t>
            </a:r>
          </a:p>
          <a:p>
            <a:pPr lvl="1"/>
            <a:r>
              <a:rPr lang="pt-BR" sz="3000" dirty="0"/>
              <a:t>Robôs</a:t>
            </a:r>
            <a:endParaRPr lang="pt-BR" sz="28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422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r>
              <a:rPr lang="pt-BR" sz="4000" dirty="0"/>
              <a:t>Técnicas computacionais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5311492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/>
              <a:t>Supervisionada </a:t>
            </a:r>
          </a:p>
          <a:p>
            <a:pPr lvl="1"/>
            <a:r>
              <a:rPr lang="pt-BR" sz="3000" dirty="0"/>
              <a:t>Conjuntos de entrada e saída </a:t>
            </a:r>
          </a:p>
          <a:p>
            <a:pPr lvl="1"/>
            <a:r>
              <a:rPr lang="pt-BR" sz="3000" dirty="0"/>
              <a:t>Exemplos de treino (para cada x, um respectivo y) </a:t>
            </a:r>
          </a:p>
          <a:p>
            <a:pPr lvl="1"/>
            <a:r>
              <a:rPr lang="pt-BR" sz="3000" dirty="0"/>
              <a:t>Conjunto de treino ([ [x1,y1] [x2,y2] ... [</a:t>
            </a:r>
            <a:r>
              <a:rPr lang="pt-BR" sz="3000" dirty="0" err="1"/>
              <a:t>xn,yn</a:t>
            </a:r>
            <a:r>
              <a:rPr lang="pt-BR" sz="3000" dirty="0"/>
              <a:t>]) </a:t>
            </a:r>
          </a:p>
          <a:p>
            <a:pPr lvl="1"/>
            <a:r>
              <a:rPr lang="pt-BR" sz="3000" dirty="0"/>
              <a:t>Dada uma E/S, produzir um </a:t>
            </a:r>
            <a:r>
              <a:rPr lang="pt-BR" sz="3000" b="1" dirty="0"/>
              <a:t>classificador</a:t>
            </a:r>
            <a:r>
              <a:rPr lang="pt-BR" sz="3000" dirty="0"/>
              <a:t> </a:t>
            </a:r>
          </a:p>
          <a:p>
            <a:r>
              <a:rPr lang="pt-BR" sz="3200" dirty="0"/>
              <a:t>Não-supervisionada </a:t>
            </a:r>
          </a:p>
          <a:p>
            <a:pPr lvl="1"/>
            <a:r>
              <a:rPr lang="pt-BR" sz="3000" dirty="0"/>
              <a:t>Conjuntos de entrada (x), ([x1] [x2],... [</a:t>
            </a:r>
            <a:r>
              <a:rPr lang="pt-BR" sz="3000" dirty="0" err="1"/>
              <a:t>xn</a:t>
            </a:r>
            <a:r>
              <a:rPr lang="pt-BR" sz="3000" dirty="0"/>
              <a:t>])</a:t>
            </a:r>
          </a:p>
          <a:p>
            <a:pPr lvl="1"/>
            <a:r>
              <a:rPr lang="pt-BR" sz="3000" dirty="0"/>
              <a:t>Determinar como os dados podem ser organizados ou agrupados (Probabilidade e estatística, data mining) </a:t>
            </a:r>
          </a:p>
          <a:p>
            <a:r>
              <a:rPr lang="pt-BR" sz="3200" dirty="0"/>
              <a:t>Aprendizagem por reforço</a:t>
            </a:r>
          </a:p>
          <a:p>
            <a:pPr lvl="1"/>
            <a:r>
              <a:rPr lang="pt-BR" sz="3000" dirty="0"/>
              <a:t>Encadeamento de ações, sem treinamento</a:t>
            </a:r>
          </a:p>
          <a:p>
            <a:pPr lvl="1"/>
            <a:r>
              <a:rPr lang="pt-BR" sz="3000" dirty="0"/>
              <a:t>Ajustes em </a:t>
            </a:r>
            <a:r>
              <a:rPr lang="pt-BR" sz="3000" dirty="0" err="1"/>
              <a:t>tempo-real</a:t>
            </a:r>
            <a:r>
              <a:rPr lang="pt-BR" sz="3000" dirty="0"/>
              <a:t> (programação paralela, otimização de algoritmos) </a:t>
            </a:r>
          </a:p>
          <a:p>
            <a:pPr lvl="1"/>
            <a:r>
              <a:rPr lang="pt-BR" sz="3000" dirty="0"/>
              <a:t>Pavlov </a:t>
            </a:r>
            <a:endParaRPr lang="pt-BR" sz="28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83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r>
              <a:rPr lang="pt-BR" sz="4000" dirty="0"/>
              <a:t>Reconhecimento de padrões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5311492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/>
              <a:t>Processamento de Linguagem Natural </a:t>
            </a:r>
          </a:p>
          <a:p>
            <a:pPr lvl="1"/>
            <a:r>
              <a:rPr lang="pt-BR" sz="3000" dirty="0"/>
              <a:t>Escrita </a:t>
            </a:r>
          </a:p>
          <a:p>
            <a:pPr lvl="1"/>
            <a:r>
              <a:rPr lang="pt-BR" sz="3000" dirty="0"/>
              <a:t>Falada </a:t>
            </a:r>
          </a:p>
          <a:p>
            <a:pPr lvl="1"/>
            <a:r>
              <a:rPr lang="pt-BR" sz="3000" dirty="0"/>
              <a:t>Interpretação </a:t>
            </a:r>
          </a:p>
          <a:p>
            <a:r>
              <a:rPr lang="pt-BR" sz="3200" dirty="0"/>
              <a:t>Visão Computacional </a:t>
            </a:r>
          </a:p>
          <a:p>
            <a:pPr lvl="1"/>
            <a:r>
              <a:rPr lang="pt-BR" sz="3000" dirty="0"/>
              <a:t>Reconhecimento facial (aeroportos) </a:t>
            </a:r>
          </a:p>
          <a:p>
            <a:r>
              <a:rPr lang="pt-BR" sz="3200" dirty="0"/>
              <a:t>Técnicas Computacionais </a:t>
            </a:r>
          </a:p>
          <a:p>
            <a:pPr lvl="1"/>
            <a:r>
              <a:rPr lang="pt-BR" sz="3000" dirty="0"/>
              <a:t>Redes Neurais n Computação Gráfica </a:t>
            </a:r>
          </a:p>
          <a:p>
            <a:pPr lvl="1"/>
            <a:r>
              <a:rPr lang="pt-BR" sz="3000" dirty="0"/>
              <a:t>Processamento de sinais (Circuitos e Tec. </a:t>
            </a:r>
            <a:r>
              <a:rPr lang="pt-BR" sz="3000" dirty="0" err="1"/>
              <a:t>Dig</a:t>
            </a:r>
            <a:r>
              <a:rPr lang="pt-BR" sz="3000" dirty="0"/>
              <a:t>.) </a:t>
            </a:r>
          </a:p>
          <a:p>
            <a:pPr lvl="1"/>
            <a:r>
              <a:rPr lang="pt-BR" sz="3000" dirty="0"/>
              <a:t>Segmentação (classificadores à cálculo e </a:t>
            </a:r>
            <a:r>
              <a:rPr lang="pt-BR" sz="3000" dirty="0" err="1"/>
              <a:t>calc</a:t>
            </a:r>
            <a:r>
              <a:rPr lang="pt-BR" sz="3000" dirty="0"/>
              <a:t>. numérico) </a:t>
            </a:r>
          </a:p>
          <a:p>
            <a:pPr lvl="1"/>
            <a:r>
              <a:rPr lang="pt-BR" sz="3000" dirty="0"/>
              <a:t>Geometria / Matemática </a:t>
            </a:r>
          </a:p>
          <a:p>
            <a:pPr lvl="1"/>
            <a:r>
              <a:rPr lang="pt-BR" sz="3000" dirty="0"/>
              <a:t>Abordagens baseadas em técnicas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511526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r>
              <a:rPr lang="pt-BR" sz="4000" dirty="0"/>
              <a:t>Conhecimento e senso comum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5311492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/>
              <a:t>Representação de Conhecimento e Raciocínio</a:t>
            </a:r>
          </a:p>
          <a:p>
            <a:r>
              <a:rPr lang="pt-BR" sz="3200" dirty="0"/>
              <a:t>Visa proporcionar ao computador diferentes formas para representar (modelar) conhecimento e utilizá-lo (raciocínio) para resolver problemas</a:t>
            </a:r>
          </a:p>
          <a:p>
            <a:r>
              <a:rPr lang="pt-BR" sz="3200" dirty="0"/>
              <a:t>Um dos objetivos dessa área é representar nosso conhecimento de senso comum </a:t>
            </a:r>
          </a:p>
          <a:p>
            <a:pPr lvl="1"/>
            <a:r>
              <a:rPr lang="pt-BR" sz="3000" dirty="0"/>
              <a:t>Projetos ambiciosos que, em sua maioria, falharam </a:t>
            </a:r>
          </a:p>
          <a:p>
            <a:pPr lvl="1"/>
            <a:r>
              <a:rPr lang="pt-BR" sz="3200" dirty="0">
                <a:hlinkClick r:id="rId2"/>
              </a:rPr>
              <a:t>http://www.opencyc.org/</a:t>
            </a:r>
            <a:endParaRPr lang="pt-BR" sz="3200" dirty="0"/>
          </a:p>
          <a:p>
            <a:r>
              <a:rPr lang="pt-BR" sz="3200" dirty="0"/>
              <a:t>Técnicas Computacionais</a:t>
            </a:r>
          </a:p>
          <a:p>
            <a:pPr lvl="1"/>
            <a:r>
              <a:rPr lang="pt-BR" sz="3000" dirty="0"/>
              <a:t>Fatos e descrições: Lógica, Grafos, Estrutura de Dados</a:t>
            </a:r>
          </a:p>
          <a:p>
            <a:pPr lvl="1"/>
            <a:r>
              <a:rPr lang="pt-BR" sz="3000" dirty="0"/>
              <a:t>Paradigmas de programação </a:t>
            </a:r>
          </a:p>
          <a:p>
            <a:pPr lvl="1"/>
            <a:r>
              <a:rPr lang="pt-BR" sz="3000" dirty="0"/>
              <a:t>Incerteza (probabilidade e sistemas nebulosos) </a:t>
            </a:r>
          </a:p>
          <a:p>
            <a:pPr lvl="1"/>
            <a:r>
              <a:rPr lang="pt-BR" sz="3000" dirty="0"/>
              <a:t> </a:t>
            </a:r>
            <a:r>
              <a:rPr lang="pt-BR" sz="2800" dirty="0"/>
              <a:t>Dedução, indução, analogia, criatividade</a:t>
            </a:r>
          </a:p>
        </p:txBody>
      </p:sp>
    </p:spTree>
    <p:extLst>
      <p:ext uri="{BB962C8B-B14F-4D97-AF65-F5344CB8AC3E}">
        <p14:creationId xmlns:p14="http://schemas.microsoft.com/office/powerpoint/2010/main" val="1564802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" y="0"/>
            <a:ext cx="89926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909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467544" y="28636"/>
            <a:ext cx="8229600" cy="982439"/>
          </a:xfrm>
        </p:spPr>
        <p:txBody>
          <a:bodyPr/>
          <a:lstStyle/>
          <a:p>
            <a:r>
              <a:rPr lang="pt-BR" sz="4000" dirty="0"/>
              <a:t>Visão da Web Semântica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311492"/>
          </a:xfrm>
        </p:spPr>
        <p:txBody>
          <a:bodyPr>
            <a:normAutofit fontScale="85000" lnSpcReduction="10000"/>
          </a:bodyPr>
          <a:lstStyle/>
          <a:p>
            <a:r>
              <a:rPr lang="pt-BR" sz="2800" dirty="0"/>
              <a:t>Possibilitar para as máquinas o que a Web clássica possibilitou para os humanos </a:t>
            </a:r>
          </a:p>
          <a:p>
            <a:pPr lvl="1"/>
            <a:r>
              <a:rPr lang="pt-BR" dirty="0"/>
              <a:t>Estender os princípios da Web para dados e não somente documentos </a:t>
            </a:r>
          </a:p>
          <a:p>
            <a:r>
              <a:rPr lang="pt-BR" sz="2800" dirty="0"/>
              <a:t>Os dados/informações devem ser acessados diretamente através da arquitetura da Web (</a:t>
            </a:r>
            <a:r>
              <a:rPr lang="pt-BR" sz="2800" dirty="0" err="1"/>
              <a:t>URIs</a:t>
            </a:r>
            <a:r>
              <a:rPr lang="pt-BR" sz="2800" dirty="0"/>
              <a:t>, protocolos, etc.).</a:t>
            </a:r>
          </a:p>
          <a:p>
            <a:r>
              <a:rPr lang="pt-BR" sz="2800" dirty="0"/>
              <a:t>Os dados/informações devem ser relacionados entre si assim como os documentos podem ser ligados na web 1.0.</a:t>
            </a:r>
          </a:p>
          <a:p>
            <a:r>
              <a:rPr lang="pt-BR" sz="2800" dirty="0"/>
              <a:t>Desenvolvimento de uma arquitetura comum que possibilite:  </a:t>
            </a:r>
          </a:p>
          <a:p>
            <a:pPr lvl="1"/>
            <a:r>
              <a:rPr lang="pt-BR" dirty="0"/>
              <a:t>Que informações sejam compartilhadas e reutilizadas entre aplicações </a:t>
            </a:r>
          </a:p>
          <a:p>
            <a:pPr lvl="1"/>
            <a:r>
              <a:rPr lang="pt-BR" dirty="0"/>
              <a:t>Que as informações possam ser processadas automaticamente</a:t>
            </a:r>
          </a:p>
          <a:p>
            <a:pPr lvl="1"/>
            <a:r>
              <a:rPr lang="pt-BR" dirty="0"/>
              <a:t>Que novas relações e fatos entre os dados possam ser inferidos</a:t>
            </a:r>
          </a:p>
        </p:txBody>
      </p:sp>
    </p:spTree>
    <p:extLst>
      <p:ext uri="{BB962C8B-B14F-4D97-AF65-F5344CB8AC3E}">
        <p14:creationId xmlns:p14="http://schemas.microsoft.com/office/powerpoint/2010/main" val="388037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Origem da </a:t>
            </a:r>
            <a:r>
              <a:rPr lang="pt-BR" altLang="ja-JP" dirty="0">
                <a:ea typeface="ヒラギノ角ゴ Pro W3" pitchFamily="125" charset="-128"/>
              </a:rPr>
              <a:t>Inteligência Artificial</a:t>
            </a:r>
            <a:endParaRPr lang="pt-BR" altLang="pt-BR" dirty="0">
              <a:ea typeface="ヒラギノ角ゴ Pro W3" pitchFamily="125" charset="-128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/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O termo 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Artificial </a:t>
            </a:r>
            <a:r>
              <a:rPr lang="pt-BR" altLang="ja-JP" dirty="0" err="1">
                <a:ea typeface="ヒラギノ角ゴ Pro W3" pitchFamily="125" charset="-128"/>
              </a:rPr>
              <a:t>Intelligence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r>
              <a:rPr lang="pt-BR" altLang="ja-JP" dirty="0">
                <a:ea typeface="ヒラギノ角ゴ Pro W3" pitchFamily="125" charset="-128"/>
              </a:rPr>
              <a:t> foi cunhado por John McCarthy em 1956 durante o seminário de </a:t>
            </a:r>
            <a:r>
              <a:rPr lang="pt-BR" altLang="ja-JP" dirty="0" err="1">
                <a:ea typeface="ヒラギノ角ゴ Pro W3" pitchFamily="125" charset="-128"/>
              </a:rPr>
              <a:t>Darthmouth</a:t>
            </a:r>
            <a:r>
              <a:rPr lang="pt-BR" altLang="ja-JP" dirty="0">
                <a:ea typeface="ヒラギノ角ゴ Pro W3" pitchFamily="125" charset="-128"/>
              </a:rPr>
              <a:t>...</a:t>
            </a:r>
            <a:endParaRPr lang="pt-BR" altLang="pt-BR" dirty="0">
              <a:ea typeface="ヒラギノ角ゴ Pro W3" pitchFamily="125" charset="-128"/>
            </a:endParaRPr>
          </a:p>
        </p:txBody>
      </p:sp>
      <p:pic>
        <p:nvPicPr>
          <p:cNvPr id="18435" name="Picture 4" descr="C:\Documents and Settings\Paulo E. Santos\Desktop\aulas_pos\Newmccart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78" y="3140968"/>
            <a:ext cx="22002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 descr="C:\Documents and Settings\Paulo E. Santos\Desktop\aulas_pos\McCarthy_Joh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60018"/>
            <a:ext cx="2286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5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" y="55843"/>
            <a:ext cx="9102604" cy="680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010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452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384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1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684568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133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239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8964488" cy="864096"/>
          </a:xfrm>
        </p:spPr>
        <p:txBody>
          <a:bodyPr>
            <a:noAutofit/>
          </a:bodyPr>
          <a:lstStyle/>
          <a:p>
            <a:pPr eaLnBrk="1" hangingPunct="1"/>
            <a:r>
              <a:rPr lang="pt-BR" sz="3400" dirty="0"/>
              <a:t>Vantagens de I.A no desenvolvimento de software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395536" y="1124744"/>
            <a:ext cx="8405564" cy="4758531"/>
          </a:xfrm>
        </p:spPr>
        <p:txBody>
          <a:bodyPr/>
          <a:lstStyle/>
          <a:p>
            <a:pPr fontAlgn="base"/>
            <a:r>
              <a:rPr lang="pt-BR" sz="2400" dirty="0"/>
              <a:t>Codificação, revisão, detecção de erros e resolução</a:t>
            </a:r>
          </a:p>
          <a:p>
            <a:pPr fontAlgn="base"/>
            <a:r>
              <a:rPr lang="pt-BR" sz="2400" dirty="0"/>
              <a:t>Testes mais completos</a:t>
            </a:r>
          </a:p>
          <a:p>
            <a:pPr fontAlgn="base"/>
            <a:r>
              <a:rPr lang="pt-BR" sz="2400" dirty="0"/>
              <a:t>Desdobramento, desenvolvimento</a:t>
            </a:r>
          </a:p>
          <a:p>
            <a:pPr fontAlgn="base"/>
            <a:r>
              <a:rPr lang="pt-BR" sz="2400" dirty="0"/>
              <a:t>Gerenciamento de Projetos</a:t>
            </a:r>
          </a:p>
          <a:p>
            <a:pPr fontAlgn="base"/>
            <a:r>
              <a:rPr lang="pt-BR" sz="2400" dirty="0"/>
              <a:t>Processo de tomada de decisão</a:t>
            </a:r>
          </a:p>
          <a:p>
            <a:pPr fontAlgn="base"/>
            <a:r>
              <a:rPr lang="pt-BR" sz="2400" dirty="0"/>
              <a:t>Auxilio na visão estratégica da organização</a:t>
            </a:r>
          </a:p>
          <a:p>
            <a:pPr marL="0" indent="0" fontAlgn="base">
              <a:buNone/>
            </a:pPr>
            <a:br>
              <a:rPr lang="pt-BR" sz="2400" dirty="0"/>
            </a:br>
            <a:endParaRPr lang="pt-BR" sz="2400" dirty="0"/>
          </a:p>
          <a:p>
            <a:pPr fontAlgn="base"/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068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2"/>
              </a:rPr>
              <a:t>https://br.linkedin.com/in/b41a5269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657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Bibliografia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5167476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+mj-lt"/>
              </a:rPr>
              <a:t>Foram utilizados como materiais de apoio para a elaboração da aula os materiais disponíveis nos seguintes endereços: </a:t>
            </a:r>
          </a:p>
          <a:p>
            <a:r>
              <a:rPr lang="pt-BR" sz="2800" dirty="0">
                <a:hlinkClick r:id="rId2"/>
              </a:rPr>
              <a:t>https://repositorio.ufsc.br/bitstream/handle/praxis/395/o%20que%20e%20inteligencia%20artificial.pdf?sequence=1&amp;isAllowed=y</a:t>
            </a:r>
            <a:endParaRPr lang="pt-BR" sz="3200" dirty="0">
              <a:latin typeface="+mj-lt"/>
              <a:hlinkClick r:id="rId3"/>
            </a:endParaRPr>
          </a:p>
          <a:p>
            <a:r>
              <a:rPr lang="pt-BR" sz="3200" dirty="0">
                <a:hlinkClick r:id="rId3"/>
              </a:rPr>
              <a:t>http://www.inf.ufsc.br/~alexandre.goncalves.silva/courses/14s2/ine5633/slides/aula01b.pdf</a:t>
            </a:r>
            <a:endParaRPr lang="pt-BR" sz="3200" dirty="0"/>
          </a:p>
          <a:p>
            <a:r>
              <a:rPr lang="pt-BR" sz="3000" dirty="0">
                <a:hlinkClick r:id="rId4"/>
              </a:rPr>
              <a:t>http://www.cin.ufpe.br/~psgmn/Gestao%20da%20Informacao%20e%20do%20Conhecimento%20-%20GIC/GICAula6.pptx</a:t>
            </a:r>
            <a:endParaRPr lang="pt-BR" sz="3000" dirty="0"/>
          </a:p>
          <a:p>
            <a:r>
              <a:rPr lang="pt-BR" sz="3000" dirty="0">
                <a:hlinkClick r:id="rId5"/>
              </a:rPr>
              <a:t>http://www.inf.ufpr.br/aurora/disciplinas/topicosia2/Apresenta.pptx</a:t>
            </a:r>
            <a:endParaRPr lang="pt-BR" sz="3000" dirty="0"/>
          </a:p>
          <a:p>
            <a:r>
              <a:rPr lang="pt-BR" sz="3000" dirty="0">
                <a:hlinkClick r:id="rId5"/>
              </a:rPr>
              <a:t>http://www.inf.ufpr.br/aurora/disciplinas/topicosia2/Apresenta.pptx</a:t>
            </a:r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46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29600" cy="4389120"/>
          </a:xfrm>
        </p:spPr>
        <p:txBody>
          <a:bodyPr/>
          <a:lstStyle/>
          <a:p>
            <a:pPr eaLnBrk="1" hangingPunct="1"/>
            <a:r>
              <a:rPr lang="pt-BR" altLang="pt-BR" dirty="0">
                <a:ea typeface="ヒラギノ角ゴ Pro W3" pitchFamily="125" charset="-128"/>
              </a:rPr>
              <a:t>... onde também participaram: Marvin </a:t>
            </a:r>
            <a:r>
              <a:rPr lang="pt-BR" altLang="pt-BR" dirty="0" err="1">
                <a:ea typeface="ヒラギノ角ゴ Pro W3" pitchFamily="125" charset="-128"/>
              </a:rPr>
              <a:t>Minsky</a:t>
            </a:r>
            <a:r>
              <a:rPr lang="pt-BR" altLang="pt-BR" dirty="0">
                <a:ea typeface="ヒラギノ角ゴ Pro W3" pitchFamily="125" charset="-128"/>
              </a:rPr>
              <a:t>, Claude Shannon, Allen </a:t>
            </a:r>
            <a:r>
              <a:rPr lang="pt-BR" altLang="pt-BR" dirty="0" err="1">
                <a:ea typeface="ヒラギノ角ゴ Pro W3" pitchFamily="125" charset="-128"/>
              </a:rPr>
              <a:t>Newell</a:t>
            </a:r>
            <a:r>
              <a:rPr lang="pt-BR" altLang="pt-BR" dirty="0">
                <a:ea typeface="ヒラギノ角ゴ Pro W3" pitchFamily="125" charset="-128"/>
              </a:rPr>
              <a:t>, Herbert Simon, etc...</a:t>
            </a:r>
          </a:p>
        </p:txBody>
      </p:sp>
      <p:pic>
        <p:nvPicPr>
          <p:cNvPr id="19458" name="Picture 5" descr="C:\Documents and Settings\Paulo E. Santos\Desktop\aulas_pos\mins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2636912"/>
            <a:ext cx="23495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067944" y="4293096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latin typeface="Arial" charset="0"/>
                <a:ea typeface="ヒラギノ角ゴ Pro W3" charset="0"/>
              </a:rPr>
              <a:t>Marvin </a:t>
            </a:r>
            <a:r>
              <a:rPr lang="pt-BR" dirty="0" err="1">
                <a:latin typeface="Arial" charset="0"/>
                <a:ea typeface="ヒラギノ角ゴ Pro W3" charset="0"/>
              </a:rPr>
              <a:t>Minsky</a:t>
            </a:r>
            <a:endParaRPr lang="pt-BR" dirty="0">
              <a:latin typeface="Arial" charset="0"/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4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Barr</a:t>
            </a:r>
            <a:r>
              <a:rPr lang="pt-BR" dirty="0">
                <a:ea typeface="+mj-ea"/>
                <a:cs typeface="+mj-cs"/>
              </a:rPr>
              <a:t> &amp; </a:t>
            </a:r>
            <a:r>
              <a:rPr lang="pt-BR" dirty="0" err="1">
                <a:ea typeface="+mj-ea"/>
                <a:cs typeface="+mj-cs"/>
              </a:rPr>
              <a:t>Feigenbaum</a:t>
            </a:r>
            <a:r>
              <a:rPr lang="pt-BR" dirty="0">
                <a:ea typeface="+mj-ea"/>
                <a:cs typeface="+mj-cs"/>
              </a:rPr>
              <a:t> (1981)</a:t>
            </a:r>
            <a:endParaRPr lang="pt-BR" i="1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7970838" cy="4114800"/>
          </a:xfrm>
        </p:spPr>
        <p:txBody>
          <a:bodyPr/>
          <a:lstStyle/>
          <a:p>
            <a:pPr eaLnBrk="1" hangingPunct="1"/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IA é a parte da ciência da computação que se preocupa em desenvolver sistemas computacionais inteligentes, isto é, sistemas que exibem </a:t>
            </a:r>
            <a:r>
              <a:rPr lang="pt-BR" altLang="ja-JP" i="1" dirty="0">
                <a:ea typeface="ヒラギノ角ゴ Pro W3" pitchFamily="125" charset="-128"/>
              </a:rPr>
              <a:t>características, as quais nós associamos com a inteligência no comportamento humano</a:t>
            </a:r>
            <a:r>
              <a:rPr lang="pt-BR" altLang="ja-JP" dirty="0">
                <a:ea typeface="ヒラギノ角ゴ Pro W3" pitchFamily="125" charset="-128"/>
              </a:rPr>
              <a:t> - por exemplo, compreensão da linguagem, aprendizado,  raciocínio, resolução de problemas, etc.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endParaRPr lang="pt-BR" altLang="pt-BR" dirty="0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75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Nils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Nilsson</a:t>
            </a:r>
            <a:r>
              <a:rPr lang="pt-BR" dirty="0">
                <a:ea typeface="+mj-ea"/>
                <a:cs typeface="+mj-cs"/>
              </a:rPr>
              <a:t> (1982)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7970838" cy="4114800"/>
          </a:xfrm>
        </p:spPr>
        <p:txBody>
          <a:bodyPr/>
          <a:lstStyle/>
          <a:p>
            <a:pPr eaLnBrk="1" hangingPunct="1"/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Muitas </a:t>
            </a:r>
            <a:r>
              <a:rPr lang="pt-BR" altLang="ja-JP" i="1" dirty="0">
                <a:ea typeface="ヒラギノ角ゴ Pro W3" pitchFamily="125" charset="-128"/>
              </a:rPr>
              <a:t>atividades mentais</a:t>
            </a:r>
            <a:r>
              <a:rPr lang="pt-BR" altLang="ja-JP" dirty="0">
                <a:ea typeface="ヒラギノ角ゴ Pro W3" pitchFamily="125" charset="-128"/>
              </a:rPr>
              <a:t> -como escrever programas de computadores, matemática, raciocínio do senso comum, compreensão de línguas e até dirigir um automóvel - demandam 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inteligência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r>
              <a:rPr lang="pt-BR" altLang="ja-JP" dirty="0">
                <a:ea typeface="ヒラギノ角ゴ Pro W3" pitchFamily="125" charset="-128"/>
              </a:rPr>
              <a:t>. Nas últimas décadas, vários sistemas computacionais foram construídos para realizar estas tarefas. Dizemos que tais sistemas possuem algum grau de </a:t>
            </a:r>
            <a:r>
              <a:rPr lang="pt-BR" altLang="ja-JP" i="1" dirty="0">
                <a:ea typeface="ヒラギノ角ゴ Pro W3" pitchFamily="125" charset="-128"/>
              </a:rPr>
              <a:t>Inteligência Artificial.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endParaRPr lang="pt-BR" altLang="pt-BR" dirty="0"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49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Charniak</a:t>
            </a:r>
            <a:r>
              <a:rPr lang="pt-BR" dirty="0">
                <a:ea typeface="+mj-ea"/>
                <a:cs typeface="+mj-cs"/>
              </a:rPr>
              <a:t> &amp; </a:t>
            </a:r>
            <a:r>
              <a:rPr lang="pt-BR" dirty="0" err="1">
                <a:ea typeface="+mj-ea"/>
                <a:cs typeface="+mj-cs"/>
              </a:rPr>
              <a:t>McDermott</a:t>
            </a:r>
            <a:r>
              <a:rPr lang="pt-BR" dirty="0">
                <a:ea typeface="+mj-ea"/>
                <a:cs typeface="+mj-cs"/>
              </a:rPr>
              <a:t> (1987)</a:t>
            </a:r>
            <a:endParaRPr lang="pt-BR" i="1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/>
          <a:lstStyle/>
          <a:p>
            <a:pPr eaLnBrk="1" hangingPunct="1"/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IA é o </a:t>
            </a:r>
            <a:r>
              <a:rPr lang="pt-BR" altLang="ja-JP" b="1" i="1" dirty="0">
                <a:ea typeface="ヒラギノ角ゴ Pro W3" pitchFamily="125" charset="-128"/>
              </a:rPr>
              <a:t>estudo</a:t>
            </a:r>
            <a:r>
              <a:rPr lang="pt-BR" altLang="ja-JP" i="1" dirty="0">
                <a:ea typeface="ヒラギノ角ゴ Pro W3" pitchFamily="125" charset="-128"/>
              </a:rPr>
              <a:t> de faculdades mentais</a:t>
            </a:r>
            <a:r>
              <a:rPr lang="pt-BR" altLang="ja-JP" dirty="0">
                <a:ea typeface="ヒラギノ角ゴ Pro W3" pitchFamily="125" charset="-128"/>
              </a:rPr>
              <a:t> através do uso de modelos computacionais.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r>
              <a:rPr lang="pt-BR" altLang="ja-JP" b="1" dirty="0">
                <a:solidFill>
                  <a:srgbClr val="000000"/>
                </a:solidFill>
                <a:ea typeface="ヒラギノ角ゴ Pro W3" pitchFamily="125" charset="-128"/>
              </a:rPr>
              <a:t> </a:t>
            </a:r>
            <a:endParaRPr lang="pt-BR" altLang="pt-BR" b="1" dirty="0">
              <a:solidFill>
                <a:srgbClr val="000000"/>
              </a:solidFill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27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+mj-ea"/>
                <a:cs typeface="+mj-cs"/>
              </a:rPr>
              <a:t>Nilson &amp; </a:t>
            </a:r>
            <a:r>
              <a:rPr lang="pt-BR" dirty="0" err="1">
                <a:ea typeface="+mj-ea"/>
                <a:cs typeface="+mj-cs"/>
              </a:rPr>
              <a:t>Genesereth</a:t>
            </a:r>
            <a:r>
              <a:rPr lang="pt-BR" dirty="0">
                <a:ea typeface="+mj-ea"/>
                <a:cs typeface="+mj-cs"/>
              </a:rPr>
              <a:t> (1987)</a:t>
            </a:r>
            <a:endParaRPr lang="pt-BR" i="1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229600" cy="4389120"/>
          </a:xfrm>
        </p:spPr>
        <p:txBody>
          <a:bodyPr/>
          <a:lstStyle/>
          <a:p>
            <a:pPr eaLnBrk="1" hangingPunct="1"/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“</a:t>
            </a:r>
            <a:r>
              <a:rPr lang="pt-BR" altLang="ja-JP" dirty="0">
                <a:ea typeface="ヒラギノ角ゴ Pro W3" pitchFamily="125" charset="-128"/>
              </a:rPr>
              <a:t>IA é o estudo do </a:t>
            </a:r>
            <a:r>
              <a:rPr lang="pt-BR" altLang="ja-JP" i="1" dirty="0">
                <a:ea typeface="ヒラギノ角ゴ Pro W3" pitchFamily="125" charset="-128"/>
              </a:rPr>
              <a:t>comportamento inteligente</a:t>
            </a:r>
            <a:r>
              <a:rPr lang="pt-BR" altLang="ja-JP" dirty="0">
                <a:ea typeface="ヒラギノ角ゴ Pro W3" pitchFamily="125" charset="-128"/>
              </a:rPr>
              <a:t>. Seu objetivo final é uma </a:t>
            </a:r>
            <a:r>
              <a:rPr lang="pt-BR" altLang="ja-JP" i="1" dirty="0">
                <a:ea typeface="ヒラギノ角ゴ Pro W3" pitchFamily="125" charset="-128"/>
              </a:rPr>
              <a:t>teoria da inteligência que explique o comportamento</a:t>
            </a:r>
            <a:r>
              <a:rPr lang="pt-BR" altLang="ja-JP" dirty="0">
                <a:ea typeface="ヒラギノ角ゴ Pro W3" pitchFamily="125" charset="-128"/>
              </a:rPr>
              <a:t> das entidades inteligentes naturais e que guie a criação de entidades capazes de comportamento inteligente.</a:t>
            </a:r>
            <a:r>
              <a:rPr lang="ja-JP" altLang="pt-BR" dirty="0">
                <a:latin typeface="Arial" pitchFamily="34" charset="0"/>
                <a:ea typeface="ヒラギノ角ゴ Pro W3" pitchFamily="125" charset="-128"/>
              </a:rPr>
              <a:t>”</a:t>
            </a:r>
            <a:endParaRPr lang="pt-BR" altLang="pt-BR" i="1" dirty="0">
              <a:solidFill>
                <a:srgbClr val="000000"/>
              </a:solidFill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625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618</TotalTime>
  <Words>2035</Words>
  <Application>Microsoft Office PowerPoint</Application>
  <PresentationFormat>Apresentação na tela (4:3)</PresentationFormat>
  <Paragraphs>242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Constantia</vt:lpstr>
      <vt:lpstr>Wingdings 2</vt:lpstr>
      <vt:lpstr>ヒラギノ角ゴ Pro W3</vt:lpstr>
      <vt:lpstr>Fluxo</vt:lpstr>
      <vt:lpstr>Inteligência Artificial</vt:lpstr>
      <vt:lpstr>Questões Preliminares</vt:lpstr>
      <vt:lpstr>Questões Preliminares</vt:lpstr>
      <vt:lpstr>Origem da Inteligência Artificial</vt:lpstr>
      <vt:lpstr>Apresentação do PowerPoint</vt:lpstr>
      <vt:lpstr>Barr &amp; Feigenbaum (1981)</vt:lpstr>
      <vt:lpstr>Nils Nilsson (1982)</vt:lpstr>
      <vt:lpstr>Charniak &amp; McDermott (1987)</vt:lpstr>
      <vt:lpstr>Nilson &amp; Genesereth (1987)</vt:lpstr>
      <vt:lpstr>Kurzweil (1990)</vt:lpstr>
      <vt:lpstr>Winston (1992)</vt:lpstr>
      <vt:lpstr>Luger &amp; Stubblefield (1993)</vt:lpstr>
      <vt:lpstr>Elaine Rich &amp; Kevin Knight (1993)</vt:lpstr>
      <vt:lpstr>Outras definições de I.A</vt:lpstr>
      <vt:lpstr>Apresentação do PowerPoint</vt:lpstr>
      <vt:lpstr>Apresentação do PowerPoint</vt:lpstr>
      <vt:lpstr>O que é Inteligência Artificial?</vt:lpstr>
      <vt:lpstr>Apresentação do PowerPoint</vt:lpstr>
      <vt:lpstr>Aplicações</vt:lpstr>
      <vt:lpstr>Aplicações</vt:lpstr>
      <vt:lpstr>Paradigmas de raciocínio</vt:lpstr>
      <vt:lpstr>Definições</vt:lpstr>
      <vt:lpstr>Pensamento vs. Comportamento</vt:lpstr>
      <vt:lpstr>Construção vs. Estudo</vt:lpstr>
      <vt:lpstr>Invenção vs. imitação</vt:lpstr>
      <vt:lpstr>Pensando como um ser humano: O modelo cognitivo</vt:lpstr>
      <vt:lpstr>Teste de Turing</vt:lpstr>
      <vt:lpstr>Teste de Turing</vt:lpstr>
      <vt:lpstr>Teste de Turing</vt:lpstr>
      <vt:lpstr>Interação com outras disciplinas</vt:lpstr>
      <vt:lpstr>Interligação com outras áreas</vt:lpstr>
      <vt:lpstr>Apresentação do PowerPoint</vt:lpstr>
      <vt:lpstr>Planejamento</vt:lpstr>
      <vt:lpstr>Aprendizagem (de máquina)</vt:lpstr>
      <vt:lpstr>Técnicas computacionais</vt:lpstr>
      <vt:lpstr>Reconhecimento de padrões</vt:lpstr>
      <vt:lpstr>Conhecimento e senso comum</vt:lpstr>
      <vt:lpstr>Apresentação do PowerPoint</vt:lpstr>
      <vt:lpstr>Visão da Web Semântica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Vantagens de I.A no desenvolvimento de software</vt:lpstr>
      <vt:lpstr>Contatos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– 2º semestre de 2020</dc:title>
  <dc:creator>Fábio Silva</dc:creator>
  <cp:lastModifiedBy>FABIO PEREIRA DA SILVA</cp:lastModifiedBy>
  <cp:revision>40</cp:revision>
  <dcterms:created xsi:type="dcterms:W3CDTF">2020-08-02T20:35:50Z</dcterms:created>
  <dcterms:modified xsi:type="dcterms:W3CDTF">2024-08-11T21:01:40Z</dcterms:modified>
</cp:coreProperties>
</file>