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5" d="100"/>
          <a:sy n="65" d="100"/>
        </p:scale>
        <p:origin x="1536" y="78"/>
      </p:cViewPr>
      <p:guideLst>
        <p:guide orient="horz" pos="2160"/>
        <p:guide pos="2880"/>
      </p:guideLst>
    </p:cSldViewPr>
  </p:slideViewPr>
  <p:outlineViewPr>
    <p:cViewPr>
      <p:scale>
        <a:sx n="33" d="100"/>
        <a:sy n="33" d="100"/>
      </p:scale>
      <p:origin x="42" y="12726"/>
    </p:cViewPr>
    <p:sldLst>
      <p:sld r:id="rId1" collapse="1"/>
      <p:sld r:id="rId2"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3DC3A3-24C6-4059-9B00-894461089C65}" type="datetimeFigureOut">
              <a:rPr lang="pt-BR" smtClean="0"/>
              <a:t>11/08/2024</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2E0D18-EE99-43A1-979C-EF1BDF21C759}" type="slidenum">
              <a:rPr lang="pt-BR" smtClean="0"/>
              <a:t>‹nº›</a:t>
            </a:fld>
            <a:endParaRPr lang="pt-BR"/>
          </a:p>
        </p:txBody>
      </p:sp>
    </p:spTree>
    <p:extLst>
      <p:ext uri="{BB962C8B-B14F-4D97-AF65-F5344CB8AC3E}">
        <p14:creationId xmlns:p14="http://schemas.microsoft.com/office/powerpoint/2010/main" val="143346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a:t>Clique para editar o título mestre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30" name="Date Placeholder 29"/>
          <p:cNvSpPr>
            <a:spLocks noGrp="1"/>
          </p:cNvSpPr>
          <p:nvPr>
            <p:ph type="dt" sz="half" idx="10"/>
          </p:nvPr>
        </p:nvSpPr>
        <p:spPr/>
        <p:txBody>
          <a:bodyPr/>
          <a:lstStyle/>
          <a:p>
            <a:fld id="{13F375CD-04B9-49DE-A59E-2A644CEE7699}" type="datetimeFigureOut">
              <a:rPr lang="pt-BR" smtClean="0"/>
              <a:t>11/08/2024</a:t>
            </a:fld>
            <a:endParaRPr lang="pt-BR"/>
          </a:p>
        </p:txBody>
      </p:sp>
      <p:sp>
        <p:nvSpPr>
          <p:cNvPr id="19" name="Footer Placeholder 18"/>
          <p:cNvSpPr>
            <a:spLocks noGrp="1"/>
          </p:cNvSpPr>
          <p:nvPr>
            <p:ph type="ftr" sz="quarter" idx="11"/>
          </p:nvPr>
        </p:nvSpPr>
        <p:spPr/>
        <p:txBody>
          <a:bodyPr/>
          <a:lstStyle/>
          <a:p>
            <a:endParaRPr lang="pt-BR"/>
          </a:p>
        </p:txBody>
      </p:sp>
      <p:sp>
        <p:nvSpPr>
          <p:cNvPr id="27" name="Slide Number Placeholder 26"/>
          <p:cNvSpPr>
            <a:spLocks noGrp="1"/>
          </p:cNvSpPr>
          <p:nvPr>
            <p:ph type="sldNum" sz="quarter" idx="12"/>
          </p:nvPr>
        </p:nvSpPr>
        <p:spPr/>
        <p:txBody>
          <a:bodyPr/>
          <a:lstStyle/>
          <a:p>
            <a:fld id="{C61E5831-E2BE-4220-8BB7-2E7A43A6A270}"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a:t>Clique para editar o título mestre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Date Placeholder 3"/>
          <p:cNvSpPr>
            <a:spLocks noGrp="1"/>
          </p:cNvSpPr>
          <p:nvPr>
            <p:ph type="dt" sz="half" idx="10"/>
          </p:nvPr>
        </p:nvSpPr>
        <p:spPr/>
        <p:txBody>
          <a:bodyPr/>
          <a:lstStyle/>
          <a:p>
            <a:fld id="{13F375CD-04B9-49DE-A59E-2A644CEE7699}" type="datetimeFigureOut">
              <a:rPr lang="pt-BR" smtClean="0"/>
              <a:t>11/08/2024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61E5831-E2BE-4220-8BB7-2E7A43A6A270}"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pt-BR"/>
              <a:t>Clique para editar o título mestre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Date Placeholder 3"/>
          <p:cNvSpPr>
            <a:spLocks noGrp="1"/>
          </p:cNvSpPr>
          <p:nvPr>
            <p:ph type="dt" sz="half" idx="10"/>
          </p:nvPr>
        </p:nvSpPr>
        <p:spPr/>
        <p:txBody>
          <a:bodyPr/>
          <a:lstStyle/>
          <a:p>
            <a:fld id="{13F375CD-04B9-49DE-A59E-2A644CEE7699}" type="datetimeFigureOut">
              <a:rPr lang="pt-BR" smtClean="0"/>
              <a:t>11/08/2024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61E5831-E2BE-4220-8BB7-2E7A43A6A270}" type="slidenum">
              <a:rPr lang="pt-BR" smtClean="0"/>
              <a:t>‹nº›</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texto e clip-art">
    <p:spTree>
      <p:nvGrpSpPr>
        <p:cNvPr id="1" name=""/>
        <p:cNvGrpSpPr/>
        <p:nvPr/>
      </p:nvGrpSpPr>
      <p:grpSpPr>
        <a:xfrm>
          <a:off x="0" y="0"/>
          <a:ext cx="0" cy="0"/>
          <a:chOff x="0" y="0"/>
          <a:chExt cx="0" cy="0"/>
        </a:xfrm>
      </p:grpSpPr>
      <p:sp>
        <p:nvSpPr>
          <p:cNvPr id="2" name="Título 1"/>
          <p:cNvSpPr>
            <a:spLocks noGrp="1"/>
          </p:cNvSpPr>
          <p:nvPr>
            <p:ph type="title"/>
          </p:nvPr>
        </p:nvSpPr>
        <p:spPr>
          <a:xfrm>
            <a:off x="685800" y="609600"/>
            <a:ext cx="7772400" cy="1143000"/>
          </a:xfrm>
        </p:spPr>
        <p:txBody>
          <a:bodyPr/>
          <a:lstStyle/>
          <a:p>
            <a:r>
              <a:rPr lang="pt-BR"/>
              <a:t>Clique para editar o título mestre</a:t>
            </a:r>
          </a:p>
        </p:txBody>
      </p:sp>
      <p:sp>
        <p:nvSpPr>
          <p:cNvPr id="3" name="Espaço Reservado para Texto 2"/>
          <p:cNvSpPr>
            <a:spLocks noGrp="1"/>
          </p:cNvSpPr>
          <p:nvPr>
            <p:ph type="body" sz="half" idx="1"/>
          </p:nvPr>
        </p:nvSpPr>
        <p:spPr>
          <a:xfrm>
            <a:off x="685800" y="1981200"/>
            <a:ext cx="3810000" cy="41148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lip-art 3"/>
          <p:cNvSpPr>
            <a:spLocks noGrp="1"/>
          </p:cNvSpPr>
          <p:nvPr>
            <p:ph type="clipArt" sz="half" idx="2"/>
          </p:nvPr>
        </p:nvSpPr>
        <p:spPr>
          <a:xfrm>
            <a:off x="4648200" y="1981200"/>
            <a:ext cx="3810000" cy="4114800"/>
          </a:xfrm>
        </p:spPr>
        <p:txBody>
          <a:bodyPr/>
          <a:lstStyle/>
          <a:p>
            <a:endParaRPr lang="pt-BR"/>
          </a:p>
        </p:txBody>
      </p:sp>
      <p:sp>
        <p:nvSpPr>
          <p:cNvPr id="5" name="Espaço Reservado para Data 4"/>
          <p:cNvSpPr>
            <a:spLocks noGrp="1"/>
          </p:cNvSpPr>
          <p:nvPr>
            <p:ph type="dt" sz="half" idx="10"/>
          </p:nvPr>
        </p:nvSpPr>
        <p:spPr>
          <a:xfrm>
            <a:off x="685800" y="6248400"/>
            <a:ext cx="1905000" cy="457200"/>
          </a:xfrm>
        </p:spPr>
        <p:txBody>
          <a:bodyPr/>
          <a:lstStyle>
            <a:lvl1pPr>
              <a:defRPr/>
            </a:lvl1pPr>
          </a:lstStyle>
          <a:p>
            <a:endParaRPr lang="en-US" altLang="pt-BR"/>
          </a:p>
        </p:txBody>
      </p:sp>
      <p:sp>
        <p:nvSpPr>
          <p:cNvPr id="6" name="Espaço Reservado para Rodapé 5"/>
          <p:cNvSpPr>
            <a:spLocks noGrp="1"/>
          </p:cNvSpPr>
          <p:nvPr>
            <p:ph type="ftr" sz="quarter" idx="11"/>
          </p:nvPr>
        </p:nvSpPr>
        <p:spPr>
          <a:xfrm>
            <a:off x="3124200" y="6248400"/>
            <a:ext cx="2895600" cy="457200"/>
          </a:xfrm>
        </p:spPr>
        <p:txBody>
          <a:bodyPr/>
          <a:lstStyle>
            <a:lvl1pPr>
              <a:defRPr/>
            </a:lvl1pPr>
          </a:lstStyle>
          <a:p>
            <a:endParaRPr lang="en-US" altLang="pt-BR"/>
          </a:p>
        </p:txBody>
      </p:sp>
      <p:sp>
        <p:nvSpPr>
          <p:cNvPr id="7" name="Espaço Reservado para Número de Slide 6"/>
          <p:cNvSpPr>
            <a:spLocks noGrp="1"/>
          </p:cNvSpPr>
          <p:nvPr>
            <p:ph type="sldNum" sz="quarter" idx="12"/>
          </p:nvPr>
        </p:nvSpPr>
        <p:spPr>
          <a:xfrm>
            <a:off x="6553200" y="6248400"/>
            <a:ext cx="1905000" cy="457200"/>
          </a:xfrm>
        </p:spPr>
        <p:txBody>
          <a:bodyPr/>
          <a:lstStyle>
            <a:lvl1pPr>
              <a:defRPr/>
            </a:lvl1pPr>
          </a:lstStyle>
          <a:p>
            <a:fld id="{88EE6782-5627-4300-AE36-9102CF306B84}" type="slidenum">
              <a:rPr lang="en-US" altLang="pt-BR"/>
              <a:pPr/>
              <a:t>‹nº›</a:t>
            </a:fld>
            <a:endParaRPr lang="en-US" altLang="pt-BR"/>
          </a:p>
        </p:txBody>
      </p:sp>
    </p:spTree>
    <p:extLst>
      <p:ext uri="{BB962C8B-B14F-4D97-AF65-F5344CB8AC3E}">
        <p14:creationId xmlns:p14="http://schemas.microsoft.com/office/powerpoint/2010/main" val="401979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pt-BR"/>
              <a:t>Clique para editar o título mestre</a:t>
            </a:r>
            <a:endParaRPr kumimoji="0" lang="en-US"/>
          </a:p>
        </p:txBody>
      </p:sp>
      <p:sp>
        <p:nvSpPr>
          <p:cNvPr id="3" name="Content Placeholder 2"/>
          <p:cNvSpPr>
            <a:spLocks noGrp="1"/>
          </p:cNvSpPr>
          <p:nvPr>
            <p:ph idx="1"/>
          </p:nvPr>
        </p:nvSpPr>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Date Placeholder 3"/>
          <p:cNvSpPr>
            <a:spLocks noGrp="1"/>
          </p:cNvSpPr>
          <p:nvPr>
            <p:ph type="dt" sz="half" idx="10"/>
          </p:nvPr>
        </p:nvSpPr>
        <p:spPr/>
        <p:txBody>
          <a:bodyPr/>
          <a:lstStyle/>
          <a:p>
            <a:fld id="{13F375CD-04B9-49DE-A59E-2A644CEE7699}" type="datetimeFigureOut">
              <a:rPr lang="pt-BR" smtClean="0"/>
              <a:t>11/08/2024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61E5831-E2BE-4220-8BB7-2E7A43A6A270}"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t-BR"/>
              <a:t>Clique para editar o título mestre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 texto mestre</a:t>
            </a:r>
          </a:p>
        </p:txBody>
      </p:sp>
      <p:sp>
        <p:nvSpPr>
          <p:cNvPr id="4" name="Date Placeholder 3"/>
          <p:cNvSpPr>
            <a:spLocks noGrp="1"/>
          </p:cNvSpPr>
          <p:nvPr>
            <p:ph type="dt" sz="half" idx="10"/>
          </p:nvPr>
        </p:nvSpPr>
        <p:spPr/>
        <p:txBody>
          <a:bodyPr/>
          <a:lstStyle/>
          <a:p>
            <a:fld id="{13F375CD-04B9-49DE-A59E-2A644CEE7699}" type="datetimeFigureOut">
              <a:rPr lang="pt-BR" smtClean="0"/>
              <a:t>11/08/2024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61E5831-E2BE-4220-8BB7-2E7A43A6A270}" type="slidenum">
              <a:rPr lang="pt-BR" smtClean="0"/>
              <a:t>‹nº›</a:t>
            </a:fld>
            <a:endParaRPr lang="pt-B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pt-BR"/>
              <a:t>Clique para editar o título mestre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Date Placeholder 4"/>
          <p:cNvSpPr>
            <a:spLocks noGrp="1"/>
          </p:cNvSpPr>
          <p:nvPr>
            <p:ph type="dt" sz="half" idx="10"/>
          </p:nvPr>
        </p:nvSpPr>
        <p:spPr/>
        <p:txBody>
          <a:bodyPr/>
          <a:lstStyle/>
          <a:p>
            <a:fld id="{13F375CD-04B9-49DE-A59E-2A644CEE7699}"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61E5831-E2BE-4220-8BB7-2E7A43A6A270}"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pt-BR"/>
              <a:t>Clique para editar o título mestre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 texto mestre</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t-BR"/>
              <a:t>Clique para editar o texto mestre</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7" name="Date Placeholder 6"/>
          <p:cNvSpPr>
            <a:spLocks noGrp="1"/>
          </p:cNvSpPr>
          <p:nvPr>
            <p:ph type="dt" sz="half" idx="10"/>
          </p:nvPr>
        </p:nvSpPr>
        <p:spPr/>
        <p:txBody>
          <a:bodyPr/>
          <a:lstStyle/>
          <a:p>
            <a:fld id="{13F375CD-04B9-49DE-A59E-2A644CEE7699}" type="datetimeFigureOut">
              <a:rPr lang="pt-BR" smtClean="0"/>
              <a:t>11/08/2024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61E5831-E2BE-4220-8BB7-2E7A43A6A270}"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t-BR"/>
              <a:t>Clique para editar o título mestre</a:t>
            </a:r>
            <a:endParaRPr kumimoji="0" lang="en-US"/>
          </a:p>
        </p:txBody>
      </p:sp>
      <p:sp>
        <p:nvSpPr>
          <p:cNvPr id="3" name="Date Placeholder 2"/>
          <p:cNvSpPr>
            <a:spLocks noGrp="1"/>
          </p:cNvSpPr>
          <p:nvPr>
            <p:ph type="dt" sz="half" idx="10"/>
          </p:nvPr>
        </p:nvSpPr>
        <p:spPr/>
        <p:txBody>
          <a:bodyPr/>
          <a:lstStyle/>
          <a:p>
            <a:fld id="{13F375CD-04B9-49DE-A59E-2A644CEE7699}" type="datetimeFigureOut">
              <a:rPr lang="pt-BR" smtClean="0"/>
              <a:t>11/08/2024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61E5831-E2BE-4220-8BB7-2E7A43A6A270}"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F375CD-04B9-49DE-A59E-2A644CEE7699}" type="datetimeFigureOut">
              <a:rPr lang="pt-BR" smtClean="0"/>
              <a:t>11/08/2024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61E5831-E2BE-4220-8BB7-2E7A43A6A270}"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t-BR"/>
              <a:t>Clique para editar o título mestre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t-BR"/>
              <a:t>Clique para editar o texto mestre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5" name="Date Placeholder 4"/>
          <p:cNvSpPr>
            <a:spLocks noGrp="1"/>
          </p:cNvSpPr>
          <p:nvPr>
            <p:ph type="dt" sz="half" idx="10"/>
          </p:nvPr>
        </p:nvSpPr>
        <p:spPr/>
        <p:txBody>
          <a:bodyPr/>
          <a:lstStyle/>
          <a:p>
            <a:fld id="{13F375CD-04B9-49DE-A59E-2A644CEE7699}"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61E5831-E2BE-4220-8BB7-2E7A43A6A270}"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t-BR"/>
              <a:t>Clique para editar o título mestre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t-BR"/>
              <a:t>Clique para editar o texto mestre</a:t>
            </a:r>
          </a:p>
        </p:txBody>
      </p:sp>
      <p:sp>
        <p:nvSpPr>
          <p:cNvPr id="5" name="Date Placeholder 4"/>
          <p:cNvSpPr>
            <a:spLocks noGrp="1"/>
          </p:cNvSpPr>
          <p:nvPr>
            <p:ph type="dt" sz="half" idx="10"/>
          </p:nvPr>
        </p:nvSpPr>
        <p:spPr/>
        <p:txBody>
          <a:bodyPr/>
          <a:lstStyle/>
          <a:p>
            <a:fld id="{13F375CD-04B9-49DE-A59E-2A644CEE7699}" type="datetimeFigureOut">
              <a:rPr lang="pt-BR" smtClean="0"/>
              <a:t>11/08/2024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a:xfrm>
            <a:off x="8077200" y="6356350"/>
            <a:ext cx="609600" cy="365125"/>
          </a:xfrm>
        </p:spPr>
        <p:txBody>
          <a:bodyPr/>
          <a:lstStyle/>
          <a:p>
            <a:fld id="{C61E5831-E2BE-4220-8BB7-2E7A43A6A270}" type="slidenum">
              <a:rPr lang="pt-BR" smtClean="0"/>
              <a:t>‹nº›</a:t>
            </a:fld>
            <a:endParaRPr lang="pt-B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t-BR"/>
              <a:t>Clique no ícone para adicionar uma imagem</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t-BR"/>
              <a:t>Clique para editar o título mestre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F375CD-04B9-49DE-A59E-2A644CEE7699}" type="datetimeFigureOut">
              <a:rPr lang="pt-BR" smtClean="0"/>
              <a:t>11/08/2024</a:t>
            </a:fld>
            <a:endParaRPr lang="pt-B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t-B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61E5831-E2BE-4220-8BB7-2E7A43A6A270}" type="slidenum">
              <a:rPr lang="pt-BR" smtClean="0"/>
              <a:t>‹nº›</a:t>
            </a:fld>
            <a:endParaRPr lang="pt-B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facebook.com/fabio.silva.56211" TargetMode="External"/><Relationship Id="rId2" Type="http://schemas.openxmlformats.org/officeDocument/2006/relationships/hyperlink" Target="https://br.linkedin.com/in/b41a526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www.di.ufpe.br/~compint/aulas-IAS/intro-IA.ppt" TargetMode="External"/><Relationship Id="rId3" Type="http://schemas.openxmlformats.org/officeDocument/2006/relationships/hyperlink" Target="http://www.inf.ufsc.br/~mauro.roisenberg/ine5377/5377.html" TargetMode="External"/><Relationship Id="rId7" Type="http://schemas.openxmlformats.org/officeDocument/2006/relationships/hyperlink" Target="http://www.inf.ufpr.br/aurora/tutoriais/Redes%20Neurais%20Artificial.ppt" TargetMode="External"/><Relationship Id="rId12" Type="http://schemas.openxmlformats.org/officeDocument/2006/relationships/hyperlink" Target="http://professor.ufabc.edu.br/~ronaldo.prati/InteligenciaArtificial/agentes.pdf" TargetMode="External"/><Relationship Id="rId2" Type="http://schemas.openxmlformats.org/officeDocument/2006/relationships/hyperlink" Target="https://fei.edu.br/~psantos/slidesIA/aulas_IA.HTML" TargetMode="External"/><Relationship Id="rId1" Type="http://schemas.openxmlformats.org/officeDocument/2006/relationships/slideLayout" Target="../slideLayouts/slideLayout2.xml"/><Relationship Id="rId6" Type="http://schemas.openxmlformats.org/officeDocument/2006/relationships/hyperlink" Target="http://www.lsi.usp.br/~mlemos/courses/IA.pdf" TargetMode="External"/><Relationship Id="rId11" Type="http://schemas.openxmlformats.org/officeDocument/2006/relationships/hyperlink" Target="http://deeplearningbook.com.br/o-que-e-aprendizagem-por-reforco/" TargetMode="External"/><Relationship Id="rId5" Type="http://schemas.openxmlformats.org/officeDocument/2006/relationships/hyperlink" Target="http://www.cin.ufpe.br/~in1006/2003/AIParadigms.ppt" TargetMode="External"/><Relationship Id="rId10" Type="http://schemas.openxmlformats.org/officeDocument/2006/relationships/hyperlink" Target="https://www.trabalhosfeitos.com/categoria/sistemas-artificiais-baseados-em-caracter%C3%ADsticas-num%C3%A9ricas/1955869/%7bpageNo%7d.html" TargetMode="External"/><Relationship Id="rId4" Type="http://schemas.openxmlformats.org/officeDocument/2006/relationships/hyperlink" Target="https://www.slideserve.com/quana/paradigmas-da-intelig-ncia-artificial" TargetMode="External"/><Relationship Id="rId9" Type="http://schemas.openxmlformats.org/officeDocument/2006/relationships/hyperlink" Target="https://iaexpert.academy/2017/03/23/ia-simbolica-x-ia-conexionista/#:~:text=A%20IA%20simb%C3%B3lica%20est%C3%A1%20relacionada,pela%20influ%C3%AAncia%20da%20linguagem%20Prolo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ítulo 1"/>
          <p:cNvSpPr>
            <a:spLocks noGrp="1"/>
          </p:cNvSpPr>
          <p:nvPr>
            <p:ph type="ctrTitle"/>
          </p:nvPr>
        </p:nvSpPr>
        <p:spPr>
          <a:xfrm>
            <a:off x="323528" y="1556792"/>
            <a:ext cx="8352928" cy="2028825"/>
          </a:xfrm>
        </p:spPr>
        <p:txBody>
          <a:bodyPr/>
          <a:lstStyle/>
          <a:p>
            <a:pPr eaLnBrk="1" hangingPunct="1"/>
            <a:r>
              <a:rPr lang="pt-BR" sz="3500" dirty="0"/>
              <a:t>Inteligência Artificial </a:t>
            </a:r>
          </a:p>
        </p:txBody>
      </p:sp>
      <p:sp>
        <p:nvSpPr>
          <p:cNvPr id="3" name="Subtítulo 2"/>
          <p:cNvSpPr>
            <a:spLocks noGrp="1"/>
          </p:cNvSpPr>
          <p:nvPr>
            <p:ph type="subTitle" idx="1"/>
          </p:nvPr>
        </p:nvSpPr>
        <p:spPr>
          <a:xfrm>
            <a:off x="1691680" y="5085184"/>
            <a:ext cx="7115194" cy="1209664"/>
          </a:xfrm>
        </p:spPr>
        <p:txBody>
          <a:bodyPr rtlCol="0">
            <a:normAutofit/>
          </a:bodyPr>
          <a:lstStyle/>
          <a:p>
            <a:pPr eaLnBrk="1" fontAlgn="auto" hangingPunct="1">
              <a:spcAft>
                <a:spcPts val="0"/>
              </a:spcAft>
              <a:buFont typeface="Arial" pitchFamily="34" charset="0"/>
              <a:buNone/>
              <a:defRPr/>
            </a:pPr>
            <a:r>
              <a:rPr lang="pt-BR" sz="2700" dirty="0">
                <a:solidFill>
                  <a:schemeClr val="tx1"/>
                </a:solidFill>
              </a:rPr>
              <a:t>Professor Mestre Fabio Pereira da Silva</a:t>
            </a:r>
          </a:p>
        </p:txBody>
      </p:sp>
    </p:spTree>
    <p:extLst>
      <p:ext uri="{BB962C8B-B14F-4D97-AF65-F5344CB8AC3E}">
        <p14:creationId xmlns:p14="http://schemas.microsoft.com/office/powerpoint/2010/main" val="213396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945711"/>
          </a:xfrm>
        </p:spPr>
        <p:txBody>
          <a:bodyPr/>
          <a:lstStyle/>
          <a:p>
            <a:r>
              <a:rPr lang="pt-BR" altLang="pt-BR" dirty="0"/>
              <a:t>Ramos de Pesquisa de I.A</a:t>
            </a:r>
            <a:endParaRPr lang="en-US" altLang="pt-BR" dirty="0"/>
          </a:p>
        </p:txBody>
      </p:sp>
      <p:sp>
        <p:nvSpPr>
          <p:cNvPr id="4099" name="Rectangle 3"/>
          <p:cNvSpPr>
            <a:spLocks noGrp="1" noChangeArrowheads="1"/>
          </p:cNvSpPr>
          <p:nvPr>
            <p:ph idx="1"/>
          </p:nvPr>
        </p:nvSpPr>
        <p:spPr>
          <a:xfrm>
            <a:off x="323528" y="1052736"/>
            <a:ext cx="8229600" cy="5112568"/>
          </a:xfrm>
        </p:spPr>
        <p:txBody>
          <a:bodyPr>
            <a:noAutofit/>
          </a:bodyPr>
          <a:lstStyle/>
          <a:p>
            <a:pPr>
              <a:lnSpc>
                <a:spcPct val="90000"/>
              </a:lnSpc>
            </a:pPr>
            <a:r>
              <a:rPr lang="en-US" altLang="pt-BR" sz="2000" dirty="0" err="1"/>
              <a:t>Simbólico</a:t>
            </a:r>
            <a:r>
              <a:rPr lang="en-US" altLang="pt-BR" sz="2000" dirty="0"/>
              <a:t>: </a:t>
            </a:r>
            <a:r>
              <a:rPr lang="en-US" altLang="pt-BR" sz="2000" dirty="0" err="1"/>
              <a:t>metáfora</a:t>
            </a:r>
            <a:r>
              <a:rPr lang="en-US" altLang="pt-BR" sz="2000" dirty="0"/>
              <a:t> </a:t>
            </a:r>
            <a:r>
              <a:rPr lang="en-US" altLang="pt-BR" sz="2000" dirty="0" err="1"/>
              <a:t>linguística</a:t>
            </a:r>
            <a:endParaRPr lang="en-US" altLang="pt-BR" sz="2000" dirty="0"/>
          </a:p>
          <a:p>
            <a:pPr lvl="1">
              <a:lnSpc>
                <a:spcPct val="90000"/>
              </a:lnSpc>
            </a:pPr>
            <a:r>
              <a:rPr lang="en-US" altLang="pt-BR" sz="1800" dirty="0"/>
              <a:t>Ex. </a:t>
            </a:r>
            <a:r>
              <a:rPr lang="en-US" altLang="pt-BR" sz="1800" dirty="0" err="1"/>
              <a:t>Sistemas</a:t>
            </a:r>
            <a:r>
              <a:rPr lang="en-US" altLang="pt-BR" sz="1800" dirty="0"/>
              <a:t> de </a:t>
            </a:r>
            <a:r>
              <a:rPr lang="en-US" altLang="pt-BR" sz="1800" dirty="0" err="1"/>
              <a:t>produção</a:t>
            </a:r>
            <a:r>
              <a:rPr lang="en-US" altLang="pt-BR" sz="1800" dirty="0"/>
              <a:t>, </a:t>
            </a:r>
            <a:r>
              <a:rPr lang="en-US" altLang="pt-BR" sz="1800" dirty="0" err="1"/>
              <a:t>agentes</a:t>
            </a:r>
            <a:endParaRPr lang="en-US" altLang="pt-BR" sz="1800" dirty="0"/>
          </a:p>
          <a:p>
            <a:pPr>
              <a:lnSpc>
                <a:spcPct val="90000"/>
              </a:lnSpc>
            </a:pPr>
            <a:r>
              <a:rPr lang="en-US" altLang="pt-BR" sz="2000" dirty="0" err="1"/>
              <a:t>Conexionista</a:t>
            </a:r>
            <a:r>
              <a:rPr lang="en-US" altLang="pt-BR" sz="2000" dirty="0"/>
              <a:t>: </a:t>
            </a:r>
            <a:r>
              <a:rPr lang="en-US" altLang="pt-BR" sz="2000" dirty="0" err="1"/>
              <a:t>metáfora</a:t>
            </a:r>
            <a:r>
              <a:rPr lang="en-US" altLang="pt-BR" sz="2000" dirty="0"/>
              <a:t> cerebral</a:t>
            </a:r>
          </a:p>
          <a:p>
            <a:pPr lvl="1">
              <a:lnSpc>
                <a:spcPct val="90000"/>
              </a:lnSpc>
            </a:pPr>
            <a:r>
              <a:rPr lang="en-US" altLang="pt-BR" sz="1800" dirty="0"/>
              <a:t>Ex. </a:t>
            </a:r>
            <a:r>
              <a:rPr lang="en-US" altLang="pt-BR" sz="1800" dirty="0" err="1"/>
              <a:t>Redes</a:t>
            </a:r>
            <a:r>
              <a:rPr lang="en-US" altLang="pt-BR" sz="1800" dirty="0"/>
              <a:t> </a:t>
            </a:r>
            <a:r>
              <a:rPr lang="en-US" altLang="pt-BR" sz="1800" dirty="0" err="1"/>
              <a:t>neurais</a:t>
            </a:r>
            <a:endParaRPr lang="en-US" altLang="pt-BR" sz="1800" dirty="0"/>
          </a:p>
          <a:p>
            <a:pPr>
              <a:lnSpc>
                <a:spcPct val="90000"/>
              </a:lnSpc>
            </a:pPr>
            <a:r>
              <a:rPr lang="en-US" altLang="pt-BR" sz="2000" dirty="0" err="1"/>
              <a:t>Evolucionista</a:t>
            </a:r>
            <a:r>
              <a:rPr lang="en-US" altLang="pt-BR" sz="2000" dirty="0"/>
              <a:t>: </a:t>
            </a:r>
            <a:r>
              <a:rPr lang="en-US" altLang="pt-BR" sz="2000" dirty="0" err="1"/>
              <a:t>metáfora</a:t>
            </a:r>
            <a:r>
              <a:rPr lang="en-US" altLang="pt-BR" sz="2000" dirty="0"/>
              <a:t> </a:t>
            </a:r>
            <a:r>
              <a:rPr lang="en-US" altLang="pt-BR" sz="2000" dirty="0" err="1"/>
              <a:t>por</a:t>
            </a:r>
            <a:r>
              <a:rPr lang="en-US" altLang="pt-BR" sz="2000" dirty="0"/>
              <a:t> </a:t>
            </a:r>
            <a:r>
              <a:rPr lang="en-US" altLang="pt-BR" sz="2000" dirty="0" err="1"/>
              <a:t>natureza</a:t>
            </a:r>
            <a:endParaRPr lang="en-US" altLang="pt-BR" sz="2000" dirty="0"/>
          </a:p>
          <a:p>
            <a:pPr lvl="1">
              <a:lnSpc>
                <a:spcPct val="90000"/>
              </a:lnSpc>
            </a:pPr>
            <a:r>
              <a:rPr lang="en-US" altLang="pt-BR" sz="1800" dirty="0"/>
              <a:t>Ex. </a:t>
            </a:r>
            <a:r>
              <a:rPr lang="en-US" altLang="pt-BR" sz="1800" dirty="0" err="1"/>
              <a:t>Algoritmos</a:t>
            </a:r>
            <a:r>
              <a:rPr lang="en-US" altLang="pt-BR" sz="1800" dirty="0"/>
              <a:t> </a:t>
            </a:r>
            <a:r>
              <a:rPr lang="en-US" altLang="pt-BR" sz="1800" dirty="0" err="1"/>
              <a:t>genéticos</a:t>
            </a:r>
            <a:endParaRPr lang="en-US" altLang="pt-BR" sz="1800" dirty="0"/>
          </a:p>
          <a:p>
            <a:pPr>
              <a:lnSpc>
                <a:spcPct val="90000"/>
              </a:lnSpc>
            </a:pPr>
            <a:r>
              <a:rPr lang="en-US" altLang="pt-BR" sz="2000" dirty="0" err="1"/>
              <a:t>Estatístico</a:t>
            </a:r>
            <a:r>
              <a:rPr lang="en-US" altLang="pt-BR" sz="2000" dirty="0"/>
              <a:t>/</a:t>
            </a:r>
            <a:r>
              <a:rPr lang="en-US" altLang="pt-BR" sz="2000" dirty="0" err="1"/>
              <a:t>Probabilístico</a:t>
            </a:r>
            <a:r>
              <a:rPr lang="en-US" altLang="pt-BR" sz="2000" dirty="0"/>
              <a:t>/</a:t>
            </a:r>
            <a:r>
              <a:rPr lang="en-US" altLang="pt-BR" sz="2000" dirty="0" err="1"/>
              <a:t>Incerto</a:t>
            </a:r>
            <a:endParaRPr lang="en-US" altLang="pt-BR" sz="2000" dirty="0"/>
          </a:p>
          <a:p>
            <a:pPr lvl="1">
              <a:lnSpc>
                <a:spcPct val="90000"/>
              </a:lnSpc>
            </a:pPr>
            <a:r>
              <a:rPr lang="en-US" altLang="pt-BR" sz="1800" dirty="0"/>
              <a:t>Ex. </a:t>
            </a:r>
            <a:r>
              <a:rPr lang="en-US" altLang="pt-BR" sz="1800" dirty="0" err="1"/>
              <a:t>Redes</a:t>
            </a:r>
            <a:r>
              <a:rPr lang="en-US" altLang="pt-BR" sz="1800" dirty="0"/>
              <a:t> </a:t>
            </a:r>
            <a:r>
              <a:rPr lang="en-US" altLang="pt-BR" sz="1800" dirty="0" err="1"/>
              <a:t>bayesianas</a:t>
            </a:r>
            <a:r>
              <a:rPr lang="en-US" altLang="pt-BR" sz="1800" dirty="0"/>
              <a:t>, </a:t>
            </a:r>
            <a:r>
              <a:rPr lang="en-US" altLang="pt-BR" sz="1800" dirty="0" err="1"/>
              <a:t>Sistemas</a:t>
            </a:r>
            <a:r>
              <a:rPr lang="en-US" altLang="pt-BR" sz="1800" dirty="0"/>
              <a:t> </a:t>
            </a:r>
            <a:r>
              <a:rPr lang="en-US" altLang="pt-BR" sz="1800" dirty="0" err="1"/>
              <a:t>Difusos</a:t>
            </a:r>
            <a:r>
              <a:rPr lang="en-US" altLang="pt-BR" sz="1800" dirty="0"/>
              <a:t> (fuzzy)</a:t>
            </a:r>
          </a:p>
          <a:p>
            <a:pPr marL="393192" lvl="1" indent="0">
              <a:lnSpc>
                <a:spcPct val="90000"/>
              </a:lnSpc>
              <a:buNone/>
            </a:pPr>
            <a:endParaRPr lang="en-US" altLang="pt-BR" sz="1800" dirty="0"/>
          </a:p>
          <a:p>
            <a:pPr marL="393192" lvl="1" indent="0">
              <a:lnSpc>
                <a:spcPct val="90000"/>
              </a:lnSpc>
              <a:buNone/>
            </a:pPr>
            <a:endParaRPr lang="en-US" altLang="pt-BR" sz="1800" dirty="0"/>
          </a:p>
          <a:p>
            <a:pPr lvl="1">
              <a:lnSpc>
                <a:spcPct val="90000"/>
              </a:lnSpc>
            </a:pPr>
            <a:endParaRPr lang="en-US" altLang="pt-BR" sz="1800" dirty="0"/>
          </a:p>
        </p:txBody>
      </p:sp>
    </p:spTree>
    <p:extLst>
      <p:ext uri="{BB962C8B-B14F-4D97-AF65-F5344CB8AC3E}">
        <p14:creationId xmlns:p14="http://schemas.microsoft.com/office/powerpoint/2010/main" val="370579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945711"/>
          </a:xfrm>
        </p:spPr>
        <p:txBody>
          <a:bodyPr/>
          <a:lstStyle/>
          <a:p>
            <a:r>
              <a:rPr lang="pt-BR" altLang="pt-BR" dirty="0"/>
              <a:t>Engenharia do Conhecimento</a:t>
            </a:r>
            <a:endParaRPr lang="en-US" altLang="pt-BR" dirty="0"/>
          </a:p>
        </p:txBody>
      </p:sp>
      <p:sp>
        <p:nvSpPr>
          <p:cNvPr id="4099" name="Rectangle 3"/>
          <p:cNvSpPr>
            <a:spLocks noGrp="1" noChangeArrowheads="1"/>
          </p:cNvSpPr>
          <p:nvPr>
            <p:ph idx="1"/>
          </p:nvPr>
        </p:nvSpPr>
        <p:spPr>
          <a:xfrm>
            <a:off x="323528" y="1052736"/>
            <a:ext cx="8229600" cy="5112568"/>
          </a:xfrm>
        </p:spPr>
        <p:txBody>
          <a:bodyPr>
            <a:noAutofit/>
          </a:bodyPr>
          <a:lstStyle/>
          <a:p>
            <a:pPr marL="393192" lvl="1" indent="0">
              <a:lnSpc>
                <a:spcPct val="90000"/>
              </a:lnSpc>
              <a:buNone/>
            </a:pPr>
            <a:endParaRPr lang="en-US" altLang="pt-BR" sz="1800" dirty="0"/>
          </a:p>
          <a:p>
            <a:pPr marL="393192" lvl="1" indent="0">
              <a:lnSpc>
                <a:spcPct val="90000"/>
              </a:lnSpc>
              <a:buNone/>
            </a:pPr>
            <a:endParaRPr lang="en-US" altLang="pt-BR" sz="1800" dirty="0"/>
          </a:p>
          <a:p>
            <a:pPr lvl="1">
              <a:lnSpc>
                <a:spcPct val="90000"/>
              </a:lnSpc>
            </a:pPr>
            <a:endParaRPr lang="en-US" altLang="pt-BR" sz="18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5" y="1063080"/>
            <a:ext cx="8349094" cy="51022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1928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7544" y="116632"/>
            <a:ext cx="8305800" cy="1143000"/>
          </a:xfrm>
        </p:spPr>
        <p:txBody>
          <a:bodyPr/>
          <a:lstStyle/>
          <a:p>
            <a:r>
              <a:rPr lang="pt-BR" altLang="pt-BR" dirty="0"/>
              <a:t>Paradigmas da IA: quadro geral</a:t>
            </a:r>
            <a:endParaRPr lang="en-US" altLang="pt-BR" dirty="0"/>
          </a:p>
        </p:txBody>
      </p:sp>
      <p:graphicFrame>
        <p:nvGraphicFramePr>
          <p:cNvPr id="59643" name="Group 251"/>
          <p:cNvGraphicFramePr>
            <a:graphicFrameLocks noGrp="1"/>
          </p:cNvGraphicFramePr>
          <p:nvPr>
            <p:extLst>
              <p:ext uri="{D42A27DB-BD31-4B8C-83A1-F6EECF244321}">
                <p14:modId xmlns:p14="http://schemas.microsoft.com/office/powerpoint/2010/main" val="548892333"/>
              </p:ext>
            </p:extLst>
          </p:nvPr>
        </p:nvGraphicFramePr>
        <p:xfrm>
          <a:off x="0" y="1412776"/>
          <a:ext cx="8763000" cy="4680520"/>
        </p:xfrm>
        <a:graphic>
          <a:graphicData uri="http://schemas.openxmlformats.org/drawingml/2006/table">
            <a:tbl>
              <a:tblPr/>
              <a:tblGrid>
                <a:gridCol w="1524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tblGrid>
              <a:tr h="421596">
                <a:tc rowSpan="2" gridSpan="2">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en-US" altLang="pt-BR" sz="1600" b="0" i="0" u="none" strike="noStrike" cap="none" normalizeH="0" baseline="0" dirty="0">
                        <a:ln>
                          <a:noFill/>
                        </a:ln>
                        <a:solidFill>
                          <a:schemeClr val="tx1"/>
                        </a:solidFill>
                        <a:effectLst/>
                        <a:latin typeface="Comic Sans MS" pitchFamily="66" charset="0"/>
                      </a:endParaRPr>
                    </a:p>
                  </a:txBody>
                  <a:tcPr horzOverflow="overflow">
                    <a:lnL cap="flat">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pt-BR"/>
                    </a:p>
                  </a:txBody>
                  <a:tcPr/>
                </a:tc>
                <a:tc rowSpan="2">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en-US" altLang="pt-BR" sz="1600" b="0" i="0" u="none" strike="noStrike" cap="none" normalizeH="0" baseline="0" dirty="0">
                        <a:ln>
                          <a:noFill/>
                        </a:ln>
                        <a:solidFill>
                          <a:schemeClr val="tx1"/>
                        </a:solidFill>
                        <a:effectLst/>
                        <a:latin typeface="Comic Sans MS" pitchFamily="66" charset="0"/>
                      </a:endParaRPr>
                    </a:p>
                  </a:txBody>
                  <a:tcPr horzOverflow="overflow">
                    <a:lnL>
                      <a:noFill/>
                    </a:lnL>
                    <a:lnR w="19050" cap="flat" cmpd="sng" algn="ctr">
                      <a:solidFill>
                        <a:schemeClr val="tx1"/>
                      </a:solidFill>
                      <a:prstDash val="solid"/>
                      <a:round/>
                      <a:headEnd type="none" w="med" len="med"/>
                      <a:tailEnd type="none" w="med" len="med"/>
                    </a:lnR>
                    <a:lnT cap="flat">
                      <a:noFill/>
                    </a:lnT>
                    <a:lnB w="19050" cap="flat" cmpd="sng" algn="ctr">
                      <a:solidFill>
                        <a:schemeClr val="tx1"/>
                      </a:solidFill>
                      <a:prstDash val="solid"/>
                      <a:round/>
                      <a:headEnd type="none" w="med" len="med"/>
                      <a:tailEnd type="none" w="med" len="med"/>
                    </a:lnB>
                    <a:lnTlToBr>
                      <a:noFill/>
                    </a:lnTlToBr>
                    <a:lnBlToTr>
                      <a:noFill/>
                    </a:lnBlToTr>
                    <a:noFill/>
                  </a:tcPr>
                </a:tc>
                <a:tc gridSpan="3">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dirty="0">
                          <a:ln>
                            <a:noFill/>
                          </a:ln>
                          <a:solidFill>
                            <a:schemeClr val="folHlink"/>
                          </a:solidFill>
                          <a:effectLst/>
                          <a:latin typeface="Comic Sans MS" pitchFamily="66" charset="0"/>
                        </a:rPr>
                        <a:t>Processamento subjacente ao raciocínio</a:t>
                      </a:r>
                      <a:endParaRPr kumimoji="0" lang="en-US" altLang="pt-BR" sz="1600" b="0" i="0" u="none" strike="noStrike" cap="none" normalizeH="0" baseline="0" dirty="0">
                        <a:ln>
                          <a:noFill/>
                        </a:ln>
                        <a:solidFill>
                          <a:schemeClr val="folHlink"/>
                        </a:solidFill>
                        <a:effectLst/>
                        <a:latin typeface="Comic Sans MS" pitchFamily="66" charset="0"/>
                      </a:endParaRP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0"/>
                  </a:ext>
                </a:extLst>
              </a:tr>
              <a:tr h="671754">
                <a:tc gridSpan="2" vMerge="1">
                  <a:txBody>
                    <a:bodyPr/>
                    <a:lstStyle/>
                    <a:p>
                      <a:endParaRPr lang="pt-BR"/>
                    </a:p>
                  </a:txBody>
                  <a:tcPr/>
                </a:tc>
                <a:tc hMerge="1" vMerge="1">
                  <a:txBody>
                    <a:bodyPr/>
                    <a:lstStyle/>
                    <a:p>
                      <a:endParaRPr lang="pt-BR"/>
                    </a:p>
                  </a:txBody>
                  <a:tcPr/>
                </a:tc>
                <a:tc vMerge="1">
                  <a:txBody>
                    <a:bodyPr/>
                    <a:lstStyle/>
                    <a:p>
                      <a:endParaRPr lang="pt-BR"/>
                    </a:p>
                  </a:txBody>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a:ln>
                            <a:noFill/>
                          </a:ln>
                          <a:solidFill>
                            <a:schemeClr val="folHlink"/>
                          </a:solidFill>
                          <a:effectLst/>
                          <a:latin typeface="Comic Sans MS" pitchFamily="66" charset="0"/>
                        </a:rPr>
                        <a:t>Simbólico</a:t>
                      </a:r>
                      <a:endParaRPr kumimoji="0" lang="en-US" altLang="pt-BR" sz="1600" b="0" i="0" u="none" strike="noStrike" cap="none" normalizeH="0" baseline="0">
                        <a:ln>
                          <a:noFill/>
                        </a:ln>
                        <a:solidFill>
                          <a:schemeClr val="folHlink"/>
                        </a:solidFill>
                        <a:effectLst/>
                        <a:latin typeface="Comic Sans MS" pitchFamily="66" charset="0"/>
                      </a:endParaRP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a:ln>
                            <a:noFill/>
                          </a:ln>
                          <a:solidFill>
                            <a:schemeClr val="folHlink"/>
                          </a:solidFill>
                          <a:effectLst/>
                          <a:latin typeface="Comic Sans MS" pitchFamily="66" charset="0"/>
                        </a:rPr>
                        <a:t>Numérico</a:t>
                      </a:r>
                      <a:endParaRPr kumimoji="0" lang="en-US" altLang="pt-BR" sz="1600" b="0" i="0" u="none" strike="noStrike" cap="none" normalizeH="0" baseline="0">
                        <a:ln>
                          <a:noFill/>
                        </a:ln>
                        <a:solidFill>
                          <a:schemeClr val="folHlink"/>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a:ln>
                            <a:noFill/>
                          </a:ln>
                          <a:solidFill>
                            <a:schemeClr val="folHlink"/>
                          </a:solidFill>
                          <a:effectLst/>
                          <a:latin typeface="Comic Sans MS" pitchFamily="66" charset="0"/>
                        </a:rPr>
                        <a:t>Simbólico-Numérico</a:t>
                      </a:r>
                      <a:endParaRPr kumimoji="0" lang="en-US" altLang="pt-BR" sz="1600" b="0" i="0" u="none" strike="noStrike" cap="none" normalizeH="0" baseline="0">
                        <a:ln>
                          <a:noFill/>
                        </a:ln>
                        <a:solidFill>
                          <a:schemeClr val="folHlink"/>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83052">
                <a:tc rowSpan="2">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dirty="0">
                          <a:ln>
                            <a:noFill/>
                          </a:ln>
                          <a:solidFill>
                            <a:schemeClr val="accent1"/>
                          </a:solidFill>
                          <a:effectLst/>
                          <a:latin typeface="Comic Sans MS" pitchFamily="66" charset="0"/>
                        </a:rPr>
                        <a:t>Engenharia do</a:t>
                      </a:r>
                      <a:br>
                        <a:rPr kumimoji="0" lang="pt-BR" altLang="pt-BR" sz="1600" b="0" i="0" u="none" strike="noStrike" cap="none" normalizeH="0" baseline="0" dirty="0">
                          <a:ln>
                            <a:noFill/>
                          </a:ln>
                          <a:solidFill>
                            <a:schemeClr val="accent1"/>
                          </a:solidFill>
                          <a:effectLst/>
                          <a:latin typeface="Comic Sans MS" pitchFamily="66" charset="0"/>
                        </a:rPr>
                      </a:br>
                      <a:r>
                        <a:rPr kumimoji="0" lang="pt-BR" altLang="pt-BR" sz="1600" b="0" i="0" u="none" strike="noStrike" cap="none" normalizeH="0" baseline="0" dirty="0">
                          <a:ln>
                            <a:noFill/>
                          </a:ln>
                          <a:solidFill>
                            <a:schemeClr val="accent1"/>
                          </a:solidFill>
                          <a:effectLst/>
                          <a:latin typeface="Comic Sans MS" pitchFamily="66" charset="0"/>
                        </a:rPr>
                        <a:t>conhecimento</a:t>
                      </a:r>
                      <a:endParaRPr kumimoji="0" lang="en-US" altLang="pt-BR" sz="1600" b="0" i="0" u="none" strike="noStrike" cap="none" normalizeH="0" baseline="0" dirty="0">
                        <a:ln>
                          <a:noFill/>
                        </a:ln>
                        <a:solidFill>
                          <a:schemeClr val="accent1"/>
                        </a:solidFill>
                        <a:effectLst/>
                        <a:latin typeface="Comic Sans MS" pitchFamily="66" charset="0"/>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dirty="0">
                          <a:ln>
                            <a:noFill/>
                          </a:ln>
                          <a:solidFill>
                            <a:schemeClr val="accent1"/>
                          </a:solidFill>
                          <a:effectLst/>
                          <a:latin typeface="Comic Sans MS" pitchFamily="66" charset="0"/>
                        </a:rPr>
                        <a:t>Esquema: manual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dirty="0">
                          <a:ln>
                            <a:noFill/>
                          </a:ln>
                          <a:solidFill>
                            <a:schemeClr val="accent1"/>
                          </a:solidFill>
                          <a:effectLst/>
                          <a:latin typeface="Comic Sans MS" pitchFamily="66" charset="0"/>
                        </a:rPr>
                        <a:t>Dados: manual</a:t>
                      </a:r>
                      <a:endParaRPr kumimoji="0" lang="en-US" altLang="pt-BR" sz="1600" b="0" i="0" u="none" strike="noStrike" cap="none" normalizeH="0" baseline="0" dirty="0">
                        <a:ln>
                          <a:noFill/>
                        </a:ln>
                        <a:solidFill>
                          <a:schemeClr val="accent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a:ln>
                            <a:noFill/>
                          </a:ln>
                          <a:solidFill>
                            <a:schemeClr val="tx1"/>
                          </a:solidFill>
                          <a:effectLst/>
                          <a:latin typeface="Comic Sans MS" pitchFamily="66" charset="0"/>
                        </a:rPr>
                        <a:t> Simbólica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a:ln>
                            <a:noFill/>
                          </a:ln>
                          <a:solidFill>
                            <a:schemeClr val="tx1"/>
                          </a:solidFill>
                          <a:effectLst/>
                          <a:latin typeface="Comic Sans MS" pitchFamily="66" charset="0"/>
                        </a:rPr>
                        <a:t> Multi-agente</a:t>
                      </a:r>
                      <a:endParaRPr kumimoji="0" lang="en-US" altLang="pt-BR" sz="16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a:ln>
                            <a:noFill/>
                          </a:ln>
                          <a:solidFill>
                            <a:schemeClr val="tx1"/>
                          </a:solidFill>
                          <a:effectLst/>
                          <a:latin typeface="Comic Sans MS" pitchFamily="66" charset="0"/>
                        </a:rPr>
                        <a:t>Navegacionista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a:ln>
                            <a:noFill/>
                          </a:ln>
                          <a:solidFill>
                            <a:schemeClr val="tx1"/>
                          </a:solidFill>
                          <a:effectLst/>
                          <a:latin typeface="Comic Sans MS" pitchFamily="66" charset="0"/>
                        </a:rPr>
                        <a:t>Restricionista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a:ln>
                            <a:noFill/>
                          </a:ln>
                          <a:solidFill>
                            <a:schemeClr val="tx1"/>
                          </a:solidFill>
                          <a:effectLst/>
                          <a:latin typeface="Comic Sans MS" pitchFamily="66" charset="0"/>
                        </a:rPr>
                        <a:t>Probabilista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a:ln>
                            <a:noFill/>
                          </a:ln>
                          <a:solidFill>
                            <a:schemeClr val="tx1"/>
                          </a:solidFill>
                          <a:effectLst/>
                          <a:latin typeface="Comic Sans MS" pitchFamily="66" charset="0"/>
                        </a:rPr>
                        <a:t>Nebulosa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a:ln>
                            <a:noFill/>
                          </a:ln>
                          <a:solidFill>
                            <a:schemeClr val="tx1"/>
                          </a:solidFill>
                          <a:effectLst/>
                          <a:latin typeface="Comic Sans MS" pitchFamily="66" charset="0"/>
                        </a:rPr>
                        <a:t>Redes Bayesianas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a:ln>
                            <a:noFill/>
                          </a:ln>
                          <a:solidFill>
                            <a:schemeClr val="tx1"/>
                          </a:solidFill>
                          <a:effectLst/>
                          <a:latin typeface="Comic Sans MS" pitchFamily="66" charset="0"/>
                        </a:rPr>
                        <a:t>CLP</a:t>
                      </a:r>
                      <a:endParaRPr kumimoji="0" lang="en-US" altLang="pt-BR" sz="16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04118">
                <a:tc vMerge="1">
                  <a:txBody>
                    <a:bodyPr/>
                    <a:lstStyle/>
                    <a:p>
                      <a:endParaRPr lang="pt-BR"/>
                    </a:p>
                  </a:txBody>
                  <a:tcPr/>
                </a:tc>
                <a:tc gridSpan="2">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dirty="0">
                          <a:ln>
                            <a:noFill/>
                          </a:ln>
                          <a:solidFill>
                            <a:schemeClr val="accent1"/>
                          </a:solidFill>
                          <a:effectLst/>
                          <a:latin typeface="Comic Sans MS" pitchFamily="66" charset="0"/>
                        </a:rPr>
                        <a:t>Esquema: manual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dirty="0">
                          <a:ln>
                            <a:noFill/>
                          </a:ln>
                          <a:solidFill>
                            <a:schemeClr val="accent1"/>
                          </a:solidFill>
                          <a:effectLst/>
                          <a:latin typeface="Comic Sans MS" pitchFamily="66" charset="0"/>
                        </a:rPr>
                        <a:t>Dados: aprendizagem</a:t>
                      </a:r>
                      <a:endParaRPr kumimoji="0" lang="en-US" altLang="pt-BR" sz="1600" b="0" i="0" u="none" strike="noStrike" cap="none" normalizeH="0" baseline="0" dirty="0">
                        <a:ln>
                          <a:noFill/>
                        </a:ln>
                        <a:solidFill>
                          <a:schemeClr val="accent1"/>
                        </a:solidFill>
                        <a:effectLst/>
                        <a:latin typeface="Comic Sans MS" pitchFamily="66"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pt-BR"/>
                    </a:p>
                  </a:txBody>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a:ln>
                            <a:noFill/>
                          </a:ln>
                          <a:solidFill>
                            <a:schemeClr val="tx1"/>
                          </a:solidFill>
                          <a:effectLst/>
                          <a:latin typeface="Comic Sans MS" pitchFamily="66" charset="0"/>
                        </a:rPr>
                        <a:t>Simbólica</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a:ln>
                            <a:noFill/>
                          </a:ln>
                          <a:solidFill>
                            <a:schemeClr val="tx1"/>
                          </a:solidFill>
                          <a:effectLst/>
                          <a:latin typeface="Comic Sans MS" pitchFamily="66" charset="0"/>
                        </a:rPr>
                        <a:t>Multi-agente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a:ln>
                            <a:noFill/>
                          </a:ln>
                          <a:solidFill>
                            <a:schemeClr val="tx1"/>
                          </a:solidFill>
                          <a:effectLst/>
                          <a:latin typeface="Comic Sans MS" pitchFamily="66" charset="0"/>
                        </a:rPr>
                        <a:t>Navegacionista</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a:ln>
                            <a:noFill/>
                          </a:ln>
                          <a:solidFill>
                            <a:schemeClr val="tx1"/>
                          </a:solidFill>
                          <a:effectLst/>
                          <a:latin typeface="Comic Sans MS" pitchFamily="66" charset="0"/>
                        </a:rPr>
                        <a:t>Probabilista</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600" b="0" i="0" u="none" strike="noStrike" cap="none" normalizeH="0" baseline="0">
                          <a:ln>
                            <a:noFill/>
                          </a:ln>
                          <a:solidFill>
                            <a:schemeClr val="tx1"/>
                          </a:solidFill>
                          <a:effectLst/>
                          <a:latin typeface="Comic Sans MS" pitchFamily="66" charset="0"/>
                        </a:rPr>
                        <a:t>Conexionista</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pt-BR" altLang="pt-BR" sz="1600" b="0" i="0" u="none" strike="noStrike" cap="none" normalizeH="0" baseline="0">
                        <a:ln>
                          <a:noFill/>
                        </a:ln>
                        <a:solidFill>
                          <a:schemeClr val="tx1"/>
                        </a:solidFill>
                        <a:effectLst/>
                        <a:latin typeface="Comic Sans MS" pitchFamily="66" charset="0"/>
                      </a:endParaRP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pt-BR" altLang="pt-BR" sz="1600" b="0" i="0" u="none" strike="noStrike" cap="none" normalizeH="0" baseline="0">
                        <a:ln>
                          <a:noFill/>
                        </a:ln>
                        <a:solidFill>
                          <a:schemeClr val="tx1"/>
                        </a:solidFill>
                        <a:effectLst/>
                        <a:latin typeface="Comic Sans MS" pitchFamily="66" charset="0"/>
                      </a:endParaRP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pt-BR" altLang="pt-BR" sz="1600" b="0" i="0" u="none" strike="noStrike" cap="none" normalizeH="0" baseline="0">
                        <a:ln>
                          <a:noFill/>
                        </a:ln>
                        <a:solidFill>
                          <a:schemeClr val="tx1"/>
                        </a:solidFill>
                        <a:effectLst/>
                        <a:latin typeface="Comic Sans MS" pitchFamily="66" charset="0"/>
                      </a:endParaRP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en-US" altLang="pt-BR" sz="16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dirty="0" err="1">
                          <a:ln>
                            <a:noFill/>
                          </a:ln>
                          <a:solidFill>
                            <a:schemeClr val="tx1"/>
                          </a:solidFill>
                          <a:effectLst/>
                          <a:latin typeface="Comic Sans MS" pitchFamily="66" charset="0"/>
                        </a:rPr>
                        <a:t>Neuro-fuzzy</a:t>
                      </a:r>
                      <a:endParaRPr kumimoji="0" lang="pt-BR" altLang="pt-BR" sz="1600" b="0" i="0" u="none" strike="noStrike" cap="none" normalizeH="0" baseline="0" dirty="0">
                        <a:ln>
                          <a:noFill/>
                        </a:ln>
                        <a:solidFill>
                          <a:schemeClr val="tx1"/>
                        </a:solidFill>
                        <a:effectLst/>
                        <a:latin typeface="Comic Sans MS" pitchFamily="66"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dirty="0">
                          <a:ln>
                            <a:noFill/>
                          </a:ln>
                          <a:solidFill>
                            <a:schemeClr val="tx1"/>
                          </a:solidFill>
                          <a:effectLst/>
                          <a:latin typeface="Comic Sans MS" pitchFamily="66" charset="0"/>
                        </a:rPr>
                        <a:t>Redes Bayesianas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pt-BR" altLang="pt-BR" sz="1600" b="0" i="0" u="none" strike="noStrike" cap="none" normalizeH="0" baseline="0" dirty="0">
                          <a:ln>
                            <a:noFill/>
                          </a:ln>
                          <a:solidFill>
                            <a:schemeClr val="tx1"/>
                          </a:solidFill>
                          <a:effectLst/>
                          <a:latin typeface="Comic Sans MS" pitchFamily="66" charset="0"/>
                        </a:rPr>
                        <a:t>Evolucionista</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pt-BR" altLang="pt-BR" sz="1600" b="0" i="0" u="none" strike="noStrike" cap="none" normalizeH="0" baseline="0" dirty="0">
                        <a:ln>
                          <a:noFill/>
                        </a:ln>
                        <a:solidFill>
                          <a:schemeClr val="tx1"/>
                        </a:solidFill>
                        <a:effectLst/>
                        <a:latin typeface="Comic Sans MS" pitchFamily="66" charset="0"/>
                      </a:endParaRP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en-US" altLang="pt-BR" sz="1600" b="0" i="0" u="none" strike="noStrike" cap="none" normalizeH="0" baseline="0" dirty="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8163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67544" y="404664"/>
            <a:ext cx="8305800" cy="792088"/>
          </a:xfrm>
        </p:spPr>
        <p:txBody>
          <a:bodyPr>
            <a:normAutofit/>
          </a:bodyPr>
          <a:lstStyle/>
          <a:p>
            <a:r>
              <a:rPr lang="pt-BR" altLang="pt-BR" sz="4000" dirty="0"/>
              <a:t>Paradigma de IA: fontes de inspirações</a:t>
            </a:r>
            <a:endParaRPr lang="pt-PT" altLang="pt-BR" sz="4000" dirty="0"/>
          </a:p>
        </p:txBody>
      </p:sp>
      <p:graphicFrame>
        <p:nvGraphicFramePr>
          <p:cNvPr id="66652" name="Group 92"/>
          <p:cNvGraphicFramePr>
            <a:graphicFrameLocks noGrp="1"/>
          </p:cNvGraphicFramePr>
          <p:nvPr>
            <p:extLst>
              <p:ext uri="{D42A27DB-BD31-4B8C-83A1-F6EECF244321}">
                <p14:modId xmlns:p14="http://schemas.microsoft.com/office/powerpoint/2010/main" val="3426268156"/>
              </p:ext>
            </p:extLst>
          </p:nvPr>
        </p:nvGraphicFramePr>
        <p:xfrm>
          <a:off x="1447800" y="1412778"/>
          <a:ext cx="7156648" cy="4464496"/>
        </p:xfrm>
        <a:graphic>
          <a:graphicData uri="http://schemas.openxmlformats.org/drawingml/2006/table">
            <a:tbl>
              <a:tblPr/>
              <a:tblGrid>
                <a:gridCol w="2385549">
                  <a:extLst>
                    <a:ext uri="{9D8B030D-6E8A-4147-A177-3AD203B41FA5}">
                      <a16:colId xmlns:a16="http://schemas.microsoft.com/office/drawing/2014/main" val="20000"/>
                    </a:ext>
                  </a:extLst>
                </a:gridCol>
                <a:gridCol w="4771099">
                  <a:extLst>
                    <a:ext uri="{9D8B030D-6E8A-4147-A177-3AD203B41FA5}">
                      <a16:colId xmlns:a16="http://schemas.microsoft.com/office/drawing/2014/main" val="20001"/>
                    </a:ext>
                  </a:extLst>
                </a:gridCol>
              </a:tblGrid>
              <a:tr h="557081">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dirty="0">
                          <a:ln>
                            <a:noFill/>
                          </a:ln>
                          <a:solidFill>
                            <a:schemeClr val="tx1"/>
                          </a:solidFill>
                          <a:effectLst>
                            <a:outerShdw blurRad="38100" dist="38100" dir="2700000" algn="tl">
                              <a:srgbClr val="000000"/>
                            </a:outerShdw>
                          </a:effectLst>
                          <a:latin typeface="Comic Sans MS" pitchFamily="66" charset="0"/>
                        </a:rPr>
                        <a:t>Paradigma</a:t>
                      </a:r>
                      <a:endParaRPr kumimoji="0" lang="pt-PT" altLang="pt-BR" sz="1800" b="0" i="0" u="none" strike="noStrike" cap="none" normalizeH="0" baseline="0" dirty="0">
                        <a:ln>
                          <a:noFill/>
                        </a:ln>
                        <a:solidFill>
                          <a:schemeClr val="tx1"/>
                        </a:solidFill>
                        <a:effectLst>
                          <a:outerShdw blurRad="38100" dist="38100" dir="2700000" algn="tl">
                            <a:srgbClr val="000000"/>
                          </a:outerShdw>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dirty="0">
                          <a:ln>
                            <a:noFill/>
                          </a:ln>
                          <a:solidFill>
                            <a:schemeClr val="tx1"/>
                          </a:solidFill>
                          <a:effectLst>
                            <a:outerShdw blurRad="38100" dist="38100" dir="2700000" algn="tl">
                              <a:srgbClr val="000000"/>
                            </a:outerShdw>
                          </a:effectLst>
                          <a:latin typeface="Comic Sans MS" pitchFamily="66" charset="0"/>
                        </a:rPr>
                        <a:t>Inspiração</a:t>
                      </a:r>
                      <a:endParaRPr kumimoji="0" lang="pt-PT" altLang="pt-BR" sz="1800" b="0" i="0" u="none" strike="noStrike" cap="none" normalizeH="0" baseline="0" dirty="0">
                        <a:ln>
                          <a:noFill/>
                        </a:ln>
                        <a:solidFill>
                          <a:schemeClr val="tx1"/>
                        </a:solidFill>
                        <a:effectLst>
                          <a:outerShdw blurRad="38100" dist="38100" dir="2700000" algn="tl">
                            <a:srgbClr val="000000"/>
                          </a:outerShdw>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9043">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Simbólico</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dirty="0">
                          <a:ln>
                            <a:noFill/>
                          </a:ln>
                          <a:solidFill>
                            <a:schemeClr val="tx1"/>
                          </a:solidFill>
                          <a:effectLst/>
                          <a:latin typeface="Comic Sans MS" pitchFamily="66" charset="0"/>
                        </a:rPr>
                        <a:t>Semiologia, Lógica, </a:t>
                      </a:r>
                      <a:r>
                        <a:rPr kumimoji="0" lang="pt-BR" altLang="pt-BR" sz="1800" b="0" i="0" u="none" strike="noStrike" cap="none" normalizeH="0" baseline="0" dirty="0" err="1">
                          <a:ln>
                            <a:noFill/>
                          </a:ln>
                          <a:solidFill>
                            <a:schemeClr val="tx1"/>
                          </a:solidFill>
                          <a:effectLst/>
                          <a:latin typeface="Comic Sans MS" pitchFamily="66" charset="0"/>
                        </a:rPr>
                        <a:t>Lingüística</a:t>
                      </a:r>
                      <a:endParaRPr kumimoji="0" lang="pt-PT" altLang="pt-BR" sz="1800" b="0" i="0" u="none" strike="noStrike" cap="none" normalizeH="0" baseline="0" dirty="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7081">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“Navegacionista”</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Algorítmica, Pesquisa Operacional</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9043">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“Restricionista”</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Álgebra Linear, Cálculo</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7081">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Probabilista</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Probabilidades e Estatística</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9043">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Conexionista</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Neurologia</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57081">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Evolucionista</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Paleontologia</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59043">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a:ln>
                            <a:noFill/>
                          </a:ln>
                          <a:solidFill>
                            <a:schemeClr val="tx1"/>
                          </a:solidFill>
                          <a:effectLst/>
                          <a:latin typeface="Comic Sans MS" pitchFamily="66" charset="0"/>
                        </a:rPr>
                        <a:t>Multi-Agentes</a:t>
                      </a:r>
                      <a:endParaRPr kumimoji="0" lang="pt-PT" altLang="pt-BR" sz="18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800" b="0" i="0" u="none" strike="noStrike" cap="none" normalizeH="0" baseline="0" dirty="0">
                          <a:ln>
                            <a:noFill/>
                          </a:ln>
                          <a:solidFill>
                            <a:schemeClr val="tx1"/>
                          </a:solidFill>
                          <a:effectLst/>
                          <a:latin typeface="Comic Sans MS" pitchFamily="66" charset="0"/>
                        </a:rPr>
                        <a:t>Sociologia, </a:t>
                      </a:r>
                      <a:r>
                        <a:rPr kumimoji="0" lang="pt-BR" altLang="pt-BR" sz="1800" b="0" i="0" u="none" strike="noStrike" cap="none" normalizeH="0" baseline="0" dirty="0" err="1">
                          <a:ln>
                            <a:noFill/>
                          </a:ln>
                          <a:solidFill>
                            <a:schemeClr val="tx1"/>
                          </a:solidFill>
                          <a:effectLst/>
                          <a:latin typeface="Comic Sans MS" pitchFamily="66" charset="0"/>
                        </a:rPr>
                        <a:t>Lingüística</a:t>
                      </a:r>
                      <a:r>
                        <a:rPr kumimoji="0" lang="pt-BR" altLang="pt-BR" sz="1800" b="0" i="0" u="none" strike="noStrike" cap="none" normalizeH="0" baseline="0" dirty="0">
                          <a:ln>
                            <a:noFill/>
                          </a:ln>
                          <a:solidFill>
                            <a:schemeClr val="tx1"/>
                          </a:solidFill>
                          <a:effectLst/>
                          <a:latin typeface="Comic Sans MS" pitchFamily="66" charset="0"/>
                        </a:rPr>
                        <a:t>, Entomologia</a:t>
                      </a:r>
                      <a:endParaRPr kumimoji="0" lang="pt-PT" altLang="pt-BR" sz="1800" b="0" i="0" u="none" strike="noStrike" cap="none" normalizeH="0" baseline="0" dirty="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473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395536" y="116632"/>
            <a:ext cx="8229600" cy="1143000"/>
          </a:xfrm>
        </p:spPr>
        <p:txBody>
          <a:bodyPr>
            <a:normAutofit/>
          </a:bodyPr>
          <a:lstStyle/>
          <a:p>
            <a:r>
              <a:rPr lang="pt-BR" altLang="pt-BR" sz="4000" dirty="0"/>
              <a:t>Paradigmas de IA: hibridação</a:t>
            </a:r>
            <a:endParaRPr lang="pt-PT" altLang="pt-BR" sz="4000" dirty="0"/>
          </a:p>
        </p:txBody>
      </p:sp>
      <p:sp>
        <p:nvSpPr>
          <p:cNvPr id="67754" name="Rectangle 170"/>
          <p:cNvSpPr>
            <a:spLocks noGrp="1" noChangeArrowheads="1"/>
          </p:cNvSpPr>
          <p:nvPr>
            <p:ph idx="1"/>
          </p:nvPr>
        </p:nvSpPr>
        <p:spPr>
          <a:xfrm>
            <a:off x="457200" y="1484784"/>
            <a:ext cx="8229600" cy="4839816"/>
          </a:xfrm>
        </p:spPr>
        <p:txBody>
          <a:bodyPr>
            <a:normAutofit fontScale="92500"/>
          </a:bodyPr>
          <a:lstStyle/>
          <a:p>
            <a:r>
              <a:rPr lang="pt-BR" altLang="pt-BR" dirty="0">
                <a:effectLst>
                  <a:outerShdw blurRad="38100" dist="38100" dir="2700000" algn="tl">
                    <a:srgbClr val="000000"/>
                  </a:outerShdw>
                </a:effectLst>
              </a:rPr>
              <a:t>Redes Bayesianas</a:t>
            </a:r>
            <a:r>
              <a:rPr lang="pt-BR" altLang="pt-BR" dirty="0"/>
              <a:t>: simbólica + conexionista + probabilista</a:t>
            </a:r>
          </a:p>
          <a:p>
            <a:r>
              <a:rPr lang="pt-BR" altLang="pt-BR" dirty="0">
                <a:effectLst>
                  <a:outerShdw blurRad="38100" dist="38100" dir="2700000" algn="tl">
                    <a:srgbClr val="000000"/>
                  </a:outerShdw>
                </a:effectLst>
              </a:rPr>
              <a:t>Programação em lógica com restrições</a:t>
            </a:r>
            <a:r>
              <a:rPr lang="pt-BR" altLang="pt-BR" dirty="0"/>
              <a:t>: simbólica + </a:t>
            </a:r>
            <a:r>
              <a:rPr lang="pt-BR" altLang="pt-BR" dirty="0" err="1"/>
              <a:t>restricionista</a:t>
            </a:r>
            <a:endParaRPr lang="pt-BR" altLang="pt-BR" dirty="0"/>
          </a:p>
          <a:p>
            <a:r>
              <a:rPr lang="pt-BR" altLang="pt-BR" dirty="0">
                <a:effectLst>
                  <a:outerShdw blurRad="38100" dist="38100" dir="2700000" algn="tl">
                    <a:srgbClr val="000000"/>
                  </a:outerShdw>
                </a:effectLst>
              </a:rPr>
              <a:t>Aprendizagem por reforço hierárquico</a:t>
            </a:r>
            <a:r>
              <a:rPr lang="pt-BR" altLang="pt-BR" dirty="0"/>
              <a:t>: </a:t>
            </a:r>
            <a:r>
              <a:rPr lang="pt-BR" altLang="pt-BR" dirty="0" err="1"/>
              <a:t>navegacionista</a:t>
            </a:r>
            <a:r>
              <a:rPr lang="pt-BR" altLang="pt-BR" dirty="0"/>
              <a:t> + simbólico ou </a:t>
            </a:r>
            <a:r>
              <a:rPr lang="pt-BR" altLang="pt-BR" dirty="0" err="1"/>
              <a:t>navegacionista</a:t>
            </a:r>
            <a:r>
              <a:rPr lang="pt-BR" altLang="pt-BR" dirty="0"/>
              <a:t> + conexionista</a:t>
            </a:r>
          </a:p>
          <a:p>
            <a:r>
              <a:rPr lang="pt-BR" altLang="pt-BR" dirty="0"/>
              <a:t>Sistemas </a:t>
            </a:r>
            <a:r>
              <a:rPr lang="pt-BR" altLang="pt-BR" dirty="0">
                <a:effectLst>
                  <a:outerShdw blurRad="38100" dist="38100" dir="2700000" algn="tl">
                    <a:srgbClr val="000000"/>
                  </a:outerShdw>
                </a:effectLst>
              </a:rPr>
              <a:t>nebulosos</a:t>
            </a:r>
            <a:r>
              <a:rPr lang="pt-BR" altLang="pt-BR" dirty="0"/>
              <a:t>: simbólico + numérico</a:t>
            </a:r>
          </a:p>
          <a:p>
            <a:r>
              <a:rPr lang="pt-BR" altLang="pt-BR" dirty="0"/>
              <a:t>Sistemas </a:t>
            </a:r>
            <a:r>
              <a:rPr lang="pt-BR" altLang="pt-BR" dirty="0" err="1">
                <a:effectLst>
                  <a:outerShdw blurRad="38100" dist="38100" dir="2700000" algn="tl">
                    <a:srgbClr val="000000"/>
                  </a:outerShdw>
                </a:effectLst>
              </a:rPr>
              <a:t>neuro</a:t>
            </a:r>
            <a:r>
              <a:rPr lang="pt-BR" altLang="pt-BR" dirty="0">
                <a:effectLst>
                  <a:outerShdw blurRad="38100" dist="38100" dir="2700000" algn="tl">
                    <a:srgbClr val="000000"/>
                  </a:outerShdw>
                </a:effectLst>
              </a:rPr>
              <a:t>-nebulosos</a:t>
            </a:r>
            <a:r>
              <a:rPr lang="pt-BR" altLang="pt-BR" dirty="0"/>
              <a:t>: simbólico + numérico + conexionista</a:t>
            </a:r>
          </a:p>
          <a:p>
            <a:r>
              <a:rPr lang="pt-BR" altLang="pt-BR" dirty="0"/>
              <a:t>Sistemas </a:t>
            </a:r>
            <a:r>
              <a:rPr lang="pt-BR" altLang="pt-BR" dirty="0" err="1">
                <a:effectLst>
                  <a:outerShdw blurRad="38100" dist="38100" dir="2700000" algn="tl">
                    <a:srgbClr val="000000"/>
                  </a:outerShdw>
                </a:effectLst>
              </a:rPr>
              <a:t>neuro-geneticos</a:t>
            </a:r>
            <a:r>
              <a:rPr lang="pt-BR" altLang="pt-BR" dirty="0"/>
              <a:t>: conexionista + evolucionista</a:t>
            </a:r>
          </a:p>
          <a:p>
            <a:r>
              <a:rPr lang="pt-BR" altLang="pt-BR" dirty="0"/>
              <a:t>etc...</a:t>
            </a:r>
          </a:p>
          <a:p>
            <a:endParaRPr lang="pt-PT" altLang="pt-BR" dirty="0"/>
          </a:p>
        </p:txBody>
      </p:sp>
    </p:spTree>
    <p:extLst>
      <p:ext uri="{BB962C8B-B14F-4D97-AF65-F5344CB8AC3E}">
        <p14:creationId xmlns:p14="http://schemas.microsoft.com/office/powerpoint/2010/main" val="385549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7" name="Rectangle 17"/>
          <p:cNvSpPr>
            <a:spLocks noGrp="1" noChangeArrowheads="1"/>
          </p:cNvSpPr>
          <p:nvPr>
            <p:ph type="title"/>
          </p:nvPr>
        </p:nvSpPr>
        <p:spPr>
          <a:xfrm>
            <a:off x="467544" y="35017"/>
            <a:ext cx="8229600" cy="1143000"/>
          </a:xfrm>
        </p:spPr>
        <p:txBody>
          <a:bodyPr/>
          <a:lstStyle/>
          <a:p>
            <a:r>
              <a:rPr lang="pt-BR" altLang="pt-BR" dirty="0"/>
              <a:t>IA Simbólica</a:t>
            </a:r>
            <a:endParaRPr lang="en-US" altLang="pt-BR" dirty="0"/>
          </a:p>
        </p:txBody>
      </p:sp>
      <p:sp>
        <p:nvSpPr>
          <p:cNvPr id="5138" name="Rectangle 18"/>
          <p:cNvSpPr>
            <a:spLocks noGrp="1" noChangeArrowheads="1"/>
          </p:cNvSpPr>
          <p:nvPr>
            <p:ph idx="1"/>
          </p:nvPr>
        </p:nvSpPr>
        <p:spPr>
          <a:xfrm>
            <a:off x="467544" y="1268760"/>
            <a:ext cx="8229600" cy="4911824"/>
          </a:xfrm>
        </p:spPr>
        <p:txBody>
          <a:bodyPr>
            <a:normAutofit lnSpcReduction="10000"/>
          </a:bodyPr>
          <a:lstStyle/>
          <a:p>
            <a:r>
              <a:rPr lang="pt-BR" dirty="0"/>
              <a:t>A IA simbólica está relacionada com a forma que o ser humano raciocina e foi popularizada com o surgimento dos Sistemas Especialistas e principalmente pela influência da linguagem Prolog.</a:t>
            </a:r>
          </a:p>
          <a:p>
            <a:r>
              <a:rPr lang="pt-BR" dirty="0"/>
              <a:t>Prolog é uma linguagem de programação totalmente baseada em lógica de predicados que opera por meio de regras e símbolos</a:t>
            </a:r>
          </a:p>
          <a:p>
            <a:r>
              <a:rPr lang="pt-BR" dirty="0"/>
              <a:t>O exemplo clássico da IA simbólica são os </a:t>
            </a:r>
            <a:r>
              <a:rPr lang="pt-BR" b="1" dirty="0"/>
              <a:t>sistemas especialistas</a:t>
            </a:r>
            <a:r>
              <a:rPr lang="pt-BR" dirty="0"/>
              <a:t>, que necessitam que o conhecimento sobre o problema seja </a:t>
            </a:r>
            <a:r>
              <a:rPr lang="pt-BR" b="1" dirty="0"/>
              <a:t>definido manualmente no sistema para que ele possa raciocinar e tomar as decisões</a:t>
            </a:r>
            <a:endParaRPr lang="pt-BR" altLang="pt-BR" b="1" dirty="0"/>
          </a:p>
        </p:txBody>
      </p:sp>
    </p:spTree>
    <p:extLst>
      <p:ext uri="{BB962C8B-B14F-4D97-AF65-F5344CB8AC3E}">
        <p14:creationId xmlns:p14="http://schemas.microsoft.com/office/powerpoint/2010/main" val="2755082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7" name="Rectangle 17"/>
          <p:cNvSpPr>
            <a:spLocks noGrp="1" noChangeArrowheads="1"/>
          </p:cNvSpPr>
          <p:nvPr>
            <p:ph type="title"/>
          </p:nvPr>
        </p:nvSpPr>
        <p:spPr>
          <a:xfrm>
            <a:off x="467544" y="35017"/>
            <a:ext cx="8229600" cy="1143000"/>
          </a:xfrm>
        </p:spPr>
        <p:txBody>
          <a:bodyPr/>
          <a:lstStyle/>
          <a:p>
            <a:r>
              <a:rPr lang="pt-BR" altLang="pt-BR" dirty="0"/>
              <a:t>IA Simbólica</a:t>
            </a:r>
            <a:endParaRPr lang="en-US" altLang="pt-BR" dirty="0"/>
          </a:p>
        </p:txBody>
      </p:sp>
      <p:sp>
        <p:nvSpPr>
          <p:cNvPr id="5138" name="Rectangle 18"/>
          <p:cNvSpPr>
            <a:spLocks noGrp="1" noChangeArrowheads="1"/>
          </p:cNvSpPr>
          <p:nvPr>
            <p:ph idx="1"/>
          </p:nvPr>
        </p:nvSpPr>
        <p:spPr>
          <a:xfrm>
            <a:off x="467544" y="1268760"/>
            <a:ext cx="8229600" cy="4911824"/>
          </a:xfrm>
        </p:spPr>
        <p:txBody>
          <a:bodyPr>
            <a:normAutofit/>
          </a:bodyPr>
          <a:lstStyle/>
          <a:p>
            <a:r>
              <a:rPr lang="pt-BR" altLang="pt-BR" dirty="0"/>
              <a:t>Raciocinar como manipulação de símbolos representando as entidades, relações, eventos de domínio de aplicação</a:t>
            </a:r>
          </a:p>
          <a:p>
            <a:r>
              <a:rPr lang="pt-BR" altLang="pt-BR" dirty="0"/>
              <a:t>Construção de novas sentenças a partir de sentenças já conhecidas</a:t>
            </a:r>
          </a:p>
          <a:p>
            <a:r>
              <a:rPr lang="pt-BR" altLang="pt-BR" dirty="0"/>
              <a:t>Exemplo de técnica: </a:t>
            </a:r>
          </a:p>
          <a:p>
            <a:pPr lvl="1"/>
            <a:r>
              <a:rPr lang="pt-BR" altLang="pt-BR" dirty="0"/>
              <a:t> Representar entidades, relações e eventos como formulas da lógica</a:t>
            </a:r>
          </a:p>
          <a:p>
            <a:pPr lvl="1"/>
            <a:r>
              <a:rPr lang="pt-BR" altLang="pt-BR" dirty="0"/>
              <a:t> Usar provador de teorema para raciocinar dedutivamente com tais formulas</a:t>
            </a:r>
          </a:p>
        </p:txBody>
      </p:sp>
    </p:spTree>
    <p:extLst>
      <p:ext uri="{BB962C8B-B14F-4D97-AF65-F5344CB8AC3E}">
        <p14:creationId xmlns:p14="http://schemas.microsoft.com/office/powerpoint/2010/main" val="183519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7" name="Rectangle 17"/>
          <p:cNvSpPr>
            <a:spLocks noGrp="1" noChangeArrowheads="1"/>
          </p:cNvSpPr>
          <p:nvPr>
            <p:ph type="title"/>
          </p:nvPr>
        </p:nvSpPr>
        <p:spPr>
          <a:xfrm>
            <a:off x="467544" y="35017"/>
            <a:ext cx="8229600" cy="1143000"/>
          </a:xfrm>
        </p:spPr>
        <p:txBody>
          <a:bodyPr/>
          <a:lstStyle/>
          <a:p>
            <a:r>
              <a:rPr lang="pt-BR" altLang="pt-BR" dirty="0"/>
              <a:t>IA Simbólica</a:t>
            </a:r>
            <a:endParaRPr lang="en-US" altLang="pt-B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1268760"/>
            <a:ext cx="8272209"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9165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7" name="Rectangle 17"/>
          <p:cNvSpPr>
            <a:spLocks noGrp="1" noChangeArrowheads="1"/>
          </p:cNvSpPr>
          <p:nvPr>
            <p:ph type="title"/>
          </p:nvPr>
        </p:nvSpPr>
        <p:spPr>
          <a:xfrm>
            <a:off x="467544" y="35017"/>
            <a:ext cx="8229600" cy="1143000"/>
          </a:xfrm>
        </p:spPr>
        <p:txBody>
          <a:bodyPr/>
          <a:lstStyle/>
          <a:p>
            <a:r>
              <a:rPr lang="pt-BR" altLang="pt-BR" dirty="0"/>
              <a:t>IA Simbólica</a:t>
            </a:r>
            <a:endParaRPr lang="en-US" altLang="pt-BR" dirty="0"/>
          </a:p>
        </p:txBody>
      </p:sp>
      <p:sp>
        <p:nvSpPr>
          <p:cNvPr id="2" name="Espaço Reservado para Conteúdo 1"/>
          <p:cNvSpPr>
            <a:spLocks noGrp="1"/>
          </p:cNvSpPr>
          <p:nvPr>
            <p:ph idx="1"/>
          </p:nvPr>
        </p:nvSpPr>
        <p:spPr/>
        <p:txBody>
          <a:bodyPr/>
          <a:lstStyle/>
          <a:p>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642535"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083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7" name="Rectangle 17"/>
          <p:cNvSpPr>
            <a:spLocks noGrp="1" noChangeArrowheads="1"/>
          </p:cNvSpPr>
          <p:nvPr>
            <p:ph type="title"/>
          </p:nvPr>
        </p:nvSpPr>
        <p:spPr>
          <a:xfrm>
            <a:off x="467544" y="1"/>
            <a:ext cx="8229600" cy="1178016"/>
          </a:xfrm>
        </p:spPr>
        <p:txBody>
          <a:bodyPr>
            <a:noAutofit/>
          </a:bodyPr>
          <a:lstStyle/>
          <a:p>
            <a:r>
              <a:rPr lang="pt-BR" altLang="pt-BR" sz="4300" dirty="0"/>
              <a:t>Computação tradicional x I.A Simbólica</a:t>
            </a:r>
            <a:endParaRPr lang="en-US" altLang="pt-BR" sz="4300" dirty="0"/>
          </a:p>
        </p:txBody>
      </p:sp>
      <p:sp>
        <p:nvSpPr>
          <p:cNvPr id="2" name="Espaço Reservado para Conteúdo 1"/>
          <p:cNvSpPr>
            <a:spLocks noGrp="1"/>
          </p:cNvSpPr>
          <p:nvPr>
            <p:ph idx="1"/>
          </p:nvPr>
        </p:nvSpPr>
        <p:spPr/>
        <p:txBody>
          <a:bodyPr/>
          <a:lstStyle/>
          <a:p>
            <a:endParaRPr lang="pt-B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226010"/>
            <a:ext cx="8314471" cy="52993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93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945711"/>
          </a:xfrm>
        </p:spPr>
        <p:txBody>
          <a:bodyPr/>
          <a:lstStyle/>
          <a:p>
            <a:r>
              <a:rPr lang="pt-BR" altLang="pt-BR" dirty="0"/>
              <a:t>Inteligência Artificial</a:t>
            </a:r>
            <a:endParaRPr lang="en-US" altLang="pt-BR" dirty="0"/>
          </a:p>
        </p:txBody>
      </p:sp>
      <p:sp>
        <p:nvSpPr>
          <p:cNvPr id="4099" name="Rectangle 3"/>
          <p:cNvSpPr>
            <a:spLocks noGrp="1" noChangeArrowheads="1"/>
          </p:cNvSpPr>
          <p:nvPr>
            <p:ph idx="1"/>
          </p:nvPr>
        </p:nvSpPr>
        <p:spPr>
          <a:xfrm>
            <a:off x="323528" y="1052736"/>
            <a:ext cx="8229600" cy="5616624"/>
          </a:xfrm>
        </p:spPr>
        <p:txBody>
          <a:bodyPr>
            <a:noAutofit/>
          </a:bodyPr>
          <a:lstStyle/>
          <a:p>
            <a:r>
              <a:rPr lang="pt-BR" b="1" dirty="0"/>
              <a:t>Surgiu na década de 50</a:t>
            </a:r>
            <a:endParaRPr lang="pt-BR" dirty="0"/>
          </a:p>
          <a:p>
            <a:r>
              <a:rPr lang="pt-BR" b="1" dirty="0"/>
              <a:t>Objetivo:  desenvolver sistemas para realizar tarefas que, no momento</a:t>
            </a:r>
            <a:endParaRPr lang="pt-BR" dirty="0"/>
          </a:p>
          <a:p>
            <a:pPr lvl="1"/>
            <a:r>
              <a:rPr lang="pt-BR" dirty="0"/>
              <a:t>são melhor realizadas por seres humanos, máquinas ou não possuem solução algorítmica viável pela computação convencional</a:t>
            </a:r>
          </a:p>
          <a:p>
            <a:pPr>
              <a:lnSpc>
                <a:spcPct val="90000"/>
              </a:lnSpc>
            </a:pPr>
            <a:endParaRPr lang="en-US" altLang="pt-BR" sz="2000" dirty="0"/>
          </a:p>
        </p:txBody>
      </p:sp>
    </p:spTree>
    <p:extLst>
      <p:ext uri="{BB962C8B-B14F-4D97-AF65-F5344CB8AC3E}">
        <p14:creationId xmlns:p14="http://schemas.microsoft.com/office/powerpoint/2010/main" val="1326335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67544" y="0"/>
            <a:ext cx="8229600" cy="1143000"/>
          </a:xfrm>
        </p:spPr>
        <p:txBody>
          <a:bodyPr/>
          <a:lstStyle/>
          <a:p>
            <a:r>
              <a:rPr lang="pt-BR" altLang="pt-BR" dirty="0"/>
              <a:t>IA Simbólica</a:t>
            </a:r>
            <a:endParaRPr lang="en-US" altLang="pt-BR" dirty="0"/>
          </a:p>
        </p:txBody>
      </p:sp>
      <p:sp>
        <p:nvSpPr>
          <p:cNvPr id="54275" name="Rectangle 3"/>
          <p:cNvSpPr>
            <a:spLocks noGrp="1" noChangeArrowheads="1"/>
          </p:cNvSpPr>
          <p:nvPr>
            <p:ph idx="1"/>
          </p:nvPr>
        </p:nvSpPr>
        <p:spPr>
          <a:xfrm>
            <a:off x="457200" y="1124744"/>
            <a:ext cx="8229600" cy="5199856"/>
          </a:xfrm>
        </p:spPr>
        <p:txBody>
          <a:bodyPr>
            <a:normAutofit fontScale="92500" lnSpcReduction="10000"/>
          </a:bodyPr>
          <a:lstStyle/>
          <a:p>
            <a:pPr marL="342900" indent="-342900"/>
            <a:r>
              <a:rPr lang="pt-BR" altLang="pt-BR" dirty="0"/>
              <a:t>Inspirada na </a:t>
            </a:r>
            <a:r>
              <a:rPr lang="pt-BR" altLang="pt-BR" dirty="0">
                <a:solidFill>
                  <a:schemeClr val="accent1"/>
                </a:solidFill>
                <a:effectLst>
                  <a:outerShdw blurRad="38100" dist="38100" dir="2700000" algn="tl">
                    <a:srgbClr val="000000"/>
                  </a:outerShdw>
                </a:effectLst>
              </a:rPr>
              <a:t>lógica, semiologia, linguística e psicologia cognitiva</a:t>
            </a:r>
          </a:p>
          <a:p>
            <a:pPr marL="342900" indent="-342900"/>
            <a:r>
              <a:rPr lang="pt-BR" altLang="pt-BR" dirty="0"/>
              <a:t>IA via mímica do </a:t>
            </a:r>
            <a:r>
              <a:rPr lang="pt-BR" altLang="pt-BR" dirty="0">
                <a:solidFill>
                  <a:schemeClr val="accent1"/>
                </a:solidFill>
                <a:effectLst>
                  <a:outerShdw blurRad="38100" dist="38100" dir="2700000" algn="tl">
                    <a:srgbClr val="000000"/>
                  </a:outerShdw>
                </a:effectLst>
              </a:rPr>
              <a:t>”software”</a:t>
            </a:r>
            <a:r>
              <a:rPr lang="pt-BR" altLang="pt-BR" dirty="0"/>
              <a:t> do cérebro humano</a:t>
            </a:r>
          </a:p>
          <a:p>
            <a:pPr marL="342900" indent="-342900"/>
            <a:r>
              <a:rPr lang="pt-BR" altLang="pt-BR" dirty="0"/>
              <a:t>Fonte de inteligência: capacidade de </a:t>
            </a:r>
            <a:r>
              <a:rPr lang="pt-BR" altLang="pt-BR" dirty="0">
                <a:solidFill>
                  <a:schemeClr val="accent1"/>
                </a:solidFill>
                <a:effectLst>
                  <a:outerShdw blurRad="38100" dist="38100" dir="2700000" algn="tl">
                    <a:srgbClr val="000000"/>
                  </a:outerShdw>
                </a:effectLst>
              </a:rPr>
              <a:t>manipular abstrações</a:t>
            </a:r>
            <a:r>
              <a:rPr lang="pt-BR" altLang="pt-BR" dirty="0">
                <a:solidFill>
                  <a:schemeClr val="accent1"/>
                </a:solidFill>
              </a:rPr>
              <a:t> </a:t>
            </a:r>
            <a:r>
              <a:rPr lang="pt-BR" altLang="pt-BR" dirty="0">
                <a:solidFill>
                  <a:schemeClr val="accent1"/>
                </a:solidFill>
                <a:effectLst>
                  <a:outerShdw blurRad="38100" dist="38100" dir="2700000" algn="tl">
                    <a:srgbClr val="000000"/>
                  </a:outerShdw>
                </a:effectLst>
              </a:rPr>
              <a:t>conceituais</a:t>
            </a:r>
            <a:r>
              <a:rPr lang="pt-BR" altLang="pt-BR" dirty="0"/>
              <a:t> de entidades, relações e eventos do mundo real</a:t>
            </a:r>
          </a:p>
          <a:p>
            <a:pPr marL="342900" indent="-342900"/>
            <a:r>
              <a:rPr lang="pt-BR" altLang="pt-BR" dirty="0"/>
              <a:t>Representação do conhecimento:</a:t>
            </a:r>
          </a:p>
          <a:p>
            <a:pPr marL="742950" lvl="1" indent="-285750"/>
            <a:r>
              <a:rPr lang="pt-BR" altLang="pt-BR" dirty="0"/>
              <a:t> Lógica proposicional ou conjunto de atributos-valores</a:t>
            </a:r>
          </a:p>
          <a:p>
            <a:pPr marL="742950" lvl="1" indent="-285750"/>
            <a:r>
              <a:rPr lang="pt-BR" altLang="pt-BR" dirty="0"/>
              <a:t> Lógica da 1</a:t>
            </a:r>
            <a:r>
              <a:rPr lang="pt-BR" altLang="pt-BR" baseline="30000" dirty="0"/>
              <a:t>a</a:t>
            </a:r>
            <a:r>
              <a:rPr lang="pt-BR" altLang="pt-BR" dirty="0"/>
              <a:t> ordem</a:t>
            </a:r>
          </a:p>
          <a:p>
            <a:pPr marL="742950" lvl="1" indent="-285750"/>
            <a:r>
              <a:rPr lang="pt-BR" altLang="pt-BR" dirty="0"/>
              <a:t> Regras</a:t>
            </a:r>
          </a:p>
          <a:p>
            <a:pPr marL="742950" lvl="1" indent="-285750"/>
            <a:r>
              <a:rPr lang="pt-BR" altLang="pt-BR" dirty="0"/>
              <a:t> Classes e objetos</a:t>
            </a:r>
          </a:p>
          <a:p>
            <a:pPr marL="742950" lvl="1" indent="-285750"/>
            <a:r>
              <a:rPr lang="pt-BR" altLang="pt-BR" dirty="0"/>
              <a:t> Hibridação entre estes</a:t>
            </a:r>
            <a:endParaRPr lang="pt-BR" altLang="pt-BR" i="1" dirty="0">
              <a:solidFill>
                <a:schemeClr val="accent1"/>
              </a:solidFill>
            </a:endParaRPr>
          </a:p>
          <a:p>
            <a:pPr marL="342900" indent="-342900"/>
            <a:r>
              <a:rPr lang="pt-BR" altLang="pt-BR" dirty="0"/>
              <a:t>Raciocínio: dedução, abdução ou analogia </a:t>
            </a:r>
            <a:endParaRPr lang="pt-BR" altLang="pt-BR" i="1" dirty="0">
              <a:solidFill>
                <a:schemeClr val="accent1"/>
              </a:solidFill>
            </a:endParaRPr>
          </a:p>
          <a:p>
            <a:pPr marL="342900" indent="-342900"/>
            <a:r>
              <a:rPr lang="pt-BR" altLang="pt-BR" dirty="0"/>
              <a:t>Aquisição do conhecimento: manual ou aprendizagem</a:t>
            </a:r>
            <a:endParaRPr lang="pt-BR" altLang="pt-BR" i="1" dirty="0">
              <a:solidFill>
                <a:schemeClr val="accent1"/>
              </a:solidFill>
            </a:endParaRPr>
          </a:p>
          <a:p>
            <a:pPr marL="342900" indent="-342900"/>
            <a:endParaRPr lang="pt-BR" altLang="pt-BR" dirty="0"/>
          </a:p>
        </p:txBody>
      </p:sp>
    </p:spTree>
    <p:extLst>
      <p:ext uri="{BB962C8B-B14F-4D97-AF65-F5344CB8AC3E}">
        <p14:creationId xmlns:p14="http://schemas.microsoft.com/office/powerpoint/2010/main" val="3520846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67544" y="188640"/>
            <a:ext cx="8229600" cy="936104"/>
          </a:xfrm>
        </p:spPr>
        <p:txBody>
          <a:bodyPr/>
          <a:lstStyle/>
          <a:p>
            <a:r>
              <a:rPr lang="pt-BR" altLang="pt-BR" dirty="0"/>
              <a:t>IA Simbólica</a:t>
            </a:r>
            <a:endParaRPr lang="en-US" altLang="pt-BR" dirty="0"/>
          </a:p>
        </p:txBody>
      </p:sp>
      <p:sp>
        <p:nvSpPr>
          <p:cNvPr id="6147" name="Rectangle 3"/>
          <p:cNvSpPr>
            <a:spLocks noGrp="1" noChangeArrowheads="1"/>
          </p:cNvSpPr>
          <p:nvPr>
            <p:ph idx="1"/>
          </p:nvPr>
        </p:nvSpPr>
        <p:spPr>
          <a:xfrm>
            <a:off x="457200" y="1196752"/>
            <a:ext cx="8229600" cy="5127848"/>
          </a:xfrm>
        </p:spPr>
        <p:txBody>
          <a:bodyPr>
            <a:normAutofit/>
          </a:bodyPr>
          <a:lstStyle/>
          <a:p>
            <a:r>
              <a:rPr lang="pt-BR" altLang="pt-BR" dirty="0"/>
              <a:t>Mais utilizada</a:t>
            </a:r>
          </a:p>
          <a:p>
            <a:r>
              <a:rPr lang="pt-BR" altLang="pt-BR" dirty="0"/>
              <a:t>Inadequada para:</a:t>
            </a:r>
          </a:p>
          <a:p>
            <a:pPr lvl="1"/>
            <a:r>
              <a:rPr lang="pt-BR" altLang="pt-BR" dirty="0"/>
              <a:t> Raciocínio pelo qual obter conhecimento explícito é muito difícil</a:t>
            </a:r>
          </a:p>
          <a:p>
            <a:pPr lvl="1"/>
            <a:r>
              <a:rPr lang="pt-BR" altLang="pt-BR" dirty="0"/>
              <a:t> Raciocínio de baixo nível de interpretação de percepção</a:t>
            </a:r>
          </a:p>
          <a:p>
            <a:pPr lvl="2"/>
            <a:r>
              <a:rPr lang="pt-BR" altLang="pt-BR" dirty="0"/>
              <a:t> Reconhecimento de padrões, visão computacional, processamento da fala</a:t>
            </a:r>
          </a:p>
          <a:p>
            <a:pPr lvl="1"/>
            <a:r>
              <a:rPr lang="pt-BR" altLang="pt-BR" dirty="0"/>
              <a:t> Raciocínio de baixo nível para disparo de ações reflexas</a:t>
            </a:r>
          </a:p>
          <a:p>
            <a:pPr lvl="2"/>
            <a:r>
              <a:rPr lang="pt-BR" altLang="pt-BR" dirty="0"/>
              <a:t> Controle dos motores dos efetuadores do robôs </a:t>
            </a:r>
          </a:p>
          <a:p>
            <a:pPr lvl="1"/>
            <a:r>
              <a:rPr lang="pt-BR" altLang="pt-BR" dirty="0"/>
              <a:t> Raciocínio com conhecimento incerto ou muito ruidoso</a:t>
            </a:r>
          </a:p>
          <a:p>
            <a:pPr lvl="1"/>
            <a:r>
              <a:rPr lang="pt-BR" altLang="pt-BR" dirty="0"/>
              <a:t> Raciocínio envolvendo cálculo ou probabilidades</a:t>
            </a:r>
            <a:endParaRPr lang="en-US" altLang="pt-BR" dirty="0"/>
          </a:p>
        </p:txBody>
      </p:sp>
    </p:spTree>
    <p:extLst>
      <p:ext uri="{BB962C8B-B14F-4D97-AF65-F5344CB8AC3E}">
        <p14:creationId xmlns:p14="http://schemas.microsoft.com/office/powerpoint/2010/main" val="3840826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67544" y="116632"/>
            <a:ext cx="8229600" cy="936104"/>
          </a:xfrm>
        </p:spPr>
        <p:txBody>
          <a:bodyPr/>
          <a:lstStyle/>
          <a:p>
            <a:r>
              <a:rPr lang="pt-BR" altLang="pt-BR" dirty="0"/>
              <a:t>IA </a:t>
            </a:r>
            <a:r>
              <a:rPr lang="pt-BR" altLang="pt-BR" dirty="0" err="1"/>
              <a:t>Navegacionista</a:t>
            </a:r>
            <a:endParaRPr lang="en-US" altLang="pt-BR" dirty="0"/>
          </a:p>
        </p:txBody>
      </p:sp>
      <p:sp>
        <p:nvSpPr>
          <p:cNvPr id="56323" name="Rectangle 3"/>
          <p:cNvSpPr>
            <a:spLocks noGrp="1" noChangeArrowheads="1"/>
          </p:cNvSpPr>
          <p:nvPr>
            <p:ph idx="1"/>
          </p:nvPr>
        </p:nvSpPr>
        <p:spPr>
          <a:xfrm>
            <a:off x="323528" y="1124744"/>
            <a:ext cx="8229600" cy="4983832"/>
          </a:xfrm>
        </p:spPr>
        <p:txBody>
          <a:bodyPr>
            <a:normAutofit fontScale="85000" lnSpcReduction="20000"/>
          </a:bodyPr>
          <a:lstStyle/>
          <a:p>
            <a:r>
              <a:rPr lang="pt-BR" altLang="pt-BR" dirty="0"/>
              <a:t>IA via </a:t>
            </a:r>
            <a:r>
              <a:rPr lang="pt-BR" altLang="pt-BR" dirty="0">
                <a:solidFill>
                  <a:schemeClr val="accent1"/>
                </a:solidFill>
                <a:effectLst>
                  <a:outerShdw blurRad="38100" dist="38100" dir="2700000" algn="tl">
                    <a:srgbClr val="000000"/>
                  </a:outerShdw>
                </a:effectLst>
              </a:rPr>
              <a:t>navegação</a:t>
            </a:r>
            <a:r>
              <a:rPr lang="pt-BR" altLang="pt-BR" dirty="0"/>
              <a:t> de um espaço de possibilidades</a:t>
            </a:r>
          </a:p>
          <a:p>
            <a:pPr lvl="1"/>
            <a:r>
              <a:rPr lang="pt-BR" altLang="pt-BR" dirty="0"/>
              <a:t> Com</a:t>
            </a:r>
            <a:r>
              <a:rPr lang="pt-BR" altLang="pt-BR" dirty="0">
                <a:solidFill>
                  <a:schemeClr val="accent1"/>
                </a:solidFill>
                <a:effectLst>
                  <a:outerShdw blurRad="38100" dist="38100" dir="2700000" algn="tl">
                    <a:srgbClr val="000000"/>
                  </a:outerShdw>
                </a:effectLst>
              </a:rPr>
              <a:t> conhecimento prévio de uma mapa aproximativa</a:t>
            </a:r>
            <a:r>
              <a:rPr lang="pt-BR" altLang="pt-BR" dirty="0"/>
              <a:t>: resolução de problemas por meio de busca</a:t>
            </a:r>
          </a:p>
          <a:p>
            <a:pPr lvl="1"/>
            <a:r>
              <a:rPr lang="pt-BR" altLang="pt-BR" dirty="0"/>
              <a:t> Sem conhecimento prévio de uma mapa: aprendizagem por reforço</a:t>
            </a:r>
          </a:p>
          <a:p>
            <a:r>
              <a:rPr lang="pt-BR" altLang="pt-BR" dirty="0"/>
              <a:t>Representação do conhecimento </a:t>
            </a:r>
            <a:r>
              <a:rPr lang="pt-BR" altLang="pt-BR" dirty="0">
                <a:solidFill>
                  <a:schemeClr val="accent1"/>
                </a:solidFill>
                <a:effectLst>
                  <a:outerShdw blurRad="38100" dist="38100" dir="2700000" algn="tl">
                    <a:srgbClr val="000000"/>
                  </a:outerShdw>
                </a:effectLst>
              </a:rPr>
              <a:t>funcional, analógica e </a:t>
            </a:r>
            <a:r>
              <a:rPr lang="pt-BR" altLang="pt-BR" dirty="0" err="1">
                <a:solidFill>
                  <a:schemeClr val="accent1"/>
                </a:solidFill>
                <a:effectLst>
                  <a:outerShdw blurRad="38100" dist="38100" dir="2700000" algn="tl">
                    <a:srgbClr val="000000"/>
                  </a:outerShdw>
                </a:effectLst>
              </a:rPr>
              <a:t>extensional</a:t>
            </a:r>
            <a:r>
              <a:rPr lang="pt-BR" altLang="pt-BR" dirty="0">
                <a:solidFill>
                  <a:schemeClr val="accent1"/>
                </a:solidFill>
                <a:effectLst>
                  <a:outerShdw blurRad="38100" dist="38100" dir="2700000" algn="tl">
                    <a:srgbClr val="000000"/>
                  </a:outerShdw>
                </a:effectLst>
              </a:rPr>
              <a:t>:</a:t>
            </a:r>
            <a:endParaRPr lang="pt-BR" altLang="pt-BR" dirty="0"/>
          </a:p>
          <a:p>
            <a:pPr lvl="1"/>
            <a:r>
              <a:rPr lang="pt-BR" altLang="pt-BR" dirty="0"/>
              <a:t> Função de estado sucessor</a:t>
            </a:r>
          </a:p>
          <a:p>
            <a:pPr lvl="1"/>
            <a:r>
              <a:rPr lang="pt-BR" altLang="pt-BR" dirty="0"/>
              <a:t> Função booleana de estado objetivo</a:t>
            </a:r>
          </a:p>
          <a:p>
            <a:pPr lvl="1"/>
            <a:r>
              <a:rPr lang="pt-BR" altLang="pt-BR" dirty="0"/>
              <a:t> Função numérica de custo de cada escolha navegacional</a:t>
            </a:r>
          </a:p>
          <a:p>
            <a:pPr lvl="1"/>
            <a:r>
              <a:rPr lang="pt-BR" altLang="pt-BR" dirty="0"/>
              <a:t> Função numérica de estimativa heurística do custo cumulativo até estado objetivo</a:t>
            </a:r>
          </a:p>
          <a:p>
            <a:r>
              <a:rPr lang="pt-BR" altLang="pt-BR" dirty="0"/>
              <a:t>Raciocínio: </a:t>
            </a:r>
          </a:p>
          <a:p>
            <a:r>
              <a:rPr lang="pt-BR" altLang="pt-BR" dirty="0"/>
              <a:t>Aquisição de conhecimento:</a:t>
            </a:r>
          </a:p>
          <a:p>
            <a:pPr lvl="1"/>
            <a:r>
              <a:rPr lang="pt-BR" altLang="pt-BR" dirty="0"/>
              <a:t> Manual (resolução de problema por meio de busca)</a:t>
            </a:r>
          </a:p>
          <a:p>
            <a:pPr lvl="1"/>
            <a:r>
              <a:rPr lang="pt-BR" altLang="pt-BR" dirty="0"/>
              <a:t> Aprendizagem (por reforço)</a:t>
            </a:r>
          </a:p>
          <a:p>
            <a:endParaRPr lang="pt-BR" altLang="pt-BR" i="1" dirty="0">
              <a:solidFill>
                <a:schemeClr val="accent1"/>
              </a:solidFill>
            </a:endParaRPr>
          </a:p>
        </p:txBody>
      </p:sp>
    </p:spTree>
    <p:extLst>
      <p:ext uri="{BB962C8B-B14F-4D97-AF65-F5344CB8AC3E}">
        <p14:creationId xmlns:p14="http://schemas.microsoft.com/office/powerpoint/2010/main" val="3717114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7544" y="188640"/>
            <a:ext cx="8229600" cy="1143000"/>
          </a:xfrm>
        </p:spPr>
        <p:txBody>
          <a:bodyPr/>
          <a:lstStyle/>
          <a:p>
            <a:r>
              <a:rPr lang="pt-BR" altLang="pt-BR" dirty="0"/>
              <a:t>IA </a:t>
            </a:r>
            <a:r>
              <a:rPr lang="pt-BR" altLang="pt-BR" dirty="0" err="1"/>
              <a:t>Navegacionista</a:t>
            </a:r>
            <a:endParaRPr lang="en-US" altLang="pt-BR" dirty="0"/>
          </a:p>
        </p:txBody>
      </p:sp>
      <p:sp>
        <p:nvSpPr>
          <p:cNvPr id="62467" name="Rectangle 3"/>
          <p:cNvSpPr>
            <a:spLocks noGrp="1" noChangeArrowheads="1"/>
          </p:cNvSpPr>
          <p:nvPr>
            <p:ph idx="1"/>
          </p:nvPr>
        </p:nvSpPr>
        <p:spPr>
          <a:xfrm>
            <a:off x="457200" y="1484784"/>
            <a:ext cx="8229600" cy="4839816"/>
          </a:xfrm>
        </p:spPr>
        <p:txBody>
          <a:bodyPr>
            <a:normAutofit fontScale="85000" lnSpcReduction="10000"/>
          </a:bodyPr>
          <a:lstStyle/>
          <a:p>
            <a:r>
              <a:rPr lang="pt-BR" altLang="pt-BR" dirty="0"/>
              <a:t>O que é uma heurística?</a:t>
            </a:r>
          </a:p>
          <a:p>
            <a:pPr lvl="1"/>
            <a:r>
              <a:rPr lang="pt-BR" altLang="pt-BR" dirty="0"/>
              <a:t> É um método de encontrar uma solução para um determinado problema</a:t>
            </a:r>
          </a:p>
          <a:p>
            <a:pPr lvl="1"/>
            <a:r>
              <a:rPr lang="pt-BR" altLang="pt-BR" dirty="0"/>
              <a:t> Que utiliza </a:t>
            </a:r>
            <a:r>
              <a:rPr lang="pt-BR" altLang="pt-BR" dirty="0">
                <a:solidFill>
                  <a:schemeClr val="accent1"/>
                </a:solidFill>
                <a:effectLst>
                  <a:outerShdw blurRad="38100" dist="38100" dir="2700000" algn="tl">
                    <a:srgbClr val="000000"/>
                  </a:outerShdw>
                </a:effectLst>
              </a:rPr>
              <a:t>atalhos e aproximações</a:t>
            </a:r>
            <a:r>
              <a:rPr lang="pt-BR" altLang="pt-BR" dirty="0"/>
              <a:t> do problema real</a:t>
            </a:r>
          </a:p>
          <a:p>
            <a:pPr lvl="1"/>
            <a:r>
              <a:rPr lang="pt-BR" altLang="pt-BR" dirty="0"/>
              <a:t> Para encontrar uma solução </a:t>
            </a:r>
            <a:r>
              <a:rPr lang="pt-BR" altLang="pt-BR" dirty="0">
                <a:solidFill>
                  <a:schemeClr val="accent1"/>
                </a:solidFill>
                <a:effectLst>
                  <a:outerShdw blurRad="38100" dist="38100" dir="2700000" algn="tl">
                    <a:srgbClr val="000000"/>
                  </a:outerShdw>
                </a:effectLst>
              </a:rPr>
              <a:t>rapidamente</a:t>
            </a:r>
            <a:r>
              <a:rPr lang="pt-BR" altLang="pt-BR" dirty="0">
                <a:effectLst>
                  <a:outerShdw blurRad="38100" dist="38100" dir="2700000" algn="tl">
                    <a:srgbClr val="000000"/>
                  </a:outerShdw>
                </a:effectLst>
              </a:rPr>
              <a:t> </a:t>
            </a:r>
            <a:r>
              <a:rPr lang="pt-BR" altLang="pt-BR" dirty="0"/>
              <a:t>e com recursos limitados na maioria dos casos</a:t>
            </a:r>
          </a:p>
          <a:p>
            <a:pPr lvl="1"/>
            <a:r>
              <a:rPr lang="pt-BR" altLang="pt-BR" dirty="0"/>
              <a:t> Mas que </a:t>
            </a:r>
            <a:r>
              <a:rPr lang="pt-BR" altLang="pt-BR" dirty="0">
                <a:solidFill>
                  <a:schemeClr val="accent1"/>
                </a:solidFill>
                <a:effectLst>
                  <a:outerShdw blurRad="38100" dist="38100" dir="2700000" algn="tl">
                    <a:srgbClr val="000000"/>
                  </a:outerShdw>
                </a:effectLst>
              </a:rPr>
              <a:t>pode não funcionar</a:t>
            </a:r>
            <a:r>
              <a:rPr lang="pt-BR" altLang="pt-BR" dirty="0"/>
              <a:t> em alguns raros casos pelos quais não existe atalho e nem aproximação adequada e requerem exploração sistemática</a:t>
            </a:r>
            <a:endParaRPr lang="pt-BR" altLang="pt-BR" i="1" dirty="0">
              <a:solidFill>
                <a:schemeClr val="accent1"/>
              </a:solidFill>
            </a:endParaRPr>
          </a:p>
          <a:p>
            <a:r>
              <a:rPr lang="pt-BR" altLang="pt-BR" dirty="0"/>
              <a:t>Reutiliza técnicas de </a:t>
            </a:r>
            <a:r>
              <a:rPr lang="pt-BR" altLang="pt-BR" dirty="0">
                <a:solidFill>
                  <a:schemeClr val="accent1"/>
                </a:solidFill>
                <a:effectLst>
                  <a:outerShdw blurRad="38100" dist="38100" dir="2700000" algn="tl">
                    <a:srgbClr val="000000"/>
                  </a:outerShdw>
                </a:effectLst>
              </a:rPr>
              <a:t>algorítmica,</a:t>
            </a:r>
            <a:r>
              <a:rPr lang="pt-BR" altLang="pt-BR" dirty="0">
                <a:effectLst>
                  <a:outerShdw blurRad="38100" dist="38100" dir="2700000" algn="tl">
                    <a:srgbClr val="000000"/>
                  </a:outerShdw>
                </a:effectLst>
              </a:rPr>
              <a:t> </a:t>
            </a:r>
            <a:r>
              <a:rPr lang="pt-BR" altLang="pt-BR" dirty="0">
                <a:solidFill>
                  <a:schemeClr val="accent1"/>
                </a:solidFill>
                <a:effectLst>
                  <a:outerShdw blurRad="38100" dist="38100" dir="2700000" algn="tl">
                    <a:srgbClr val="000000"/>
                  </a:outerShdw>
                </a:effectLst>
              </a:rPr>
              <a:t>otimização</a:t>
            </a:r>
            <a:r>
              <a:rPr lang="pt-BR" altLang="pt-BR" dirty="0">
                <a:effectLst>
                  <a:outerShdw blurRad="38100" dist="38100" dir="2700000" algn="tl">
                    <a:srgbClr val="000000"/>
                  </a:outerShdw>
                </a:effectLst>
              </a:rPr>
              <a:t> e </a:t>
            </a:r>
            <a:r>
              <a:rPr lang="pt-BR" altLang="pt-BR" dirty="0">
                <a:solidFill>
                  <a:schemeClr val="accent1"/>
                </a:solidFill>
                <a:effectLst>
                  <a:outerShdw blurRad="38100" dist="38100" dir="2700000" algn="tl">
                    <a:srgbClr val="000000"/>
                  </a:outerShdw>
                </a:effectLst>
              </a:rPr>
              <a:t>pesquisa operacional</a:t>
            </a:r>
          </a:p>
          <a:p>
            <a:r>
              <a:rPr lang="pt-BR" altLang="pt-BR" dirty="0"/>
              <a:t>Adequada para:</a:t>
            </a:r>
          </a:p>
          <a:p>
            <a:pPr lvl="1"/>
            <a:r>
              <a:rPr lang="pt-BR" altLang="pt-BR" dirty="0"/>
              <a:t> Ambientes accessíveis, estacionários, deterministas, discretos, pequenos e não diversos</a:t>
            </a:r>
          </a:p>
          <a:p>
            <a:pPr lvl="1"/>
            <a:r>
              <a:rPr lang="pt-BR" altLang="pt-BR" dirty="0"/>
              <a:t> Problemas cuja formulação em termos de navegação é natural</a:t>
            </a:r>
            <a:endParaRPr lang="pt-BR" altLang="pt-BR" dirty="0">
              <a:solidFill>
                <a:schemeClr val="accent1"/>
              </a:solidFill>
              <a:effectLst>
                <a:outerShdw blurRad="38100" dist="38100" dir="2700000" algn="tl">
                  <a:srgbClr val="000000"/>
                </a:outerShdw>
              </a:effectLst>
            </a:endParaRPr>
          </a:p>
        </p:txBody>
      </p:sp>
    </p:spTree>
    <p:extLst>
      <p:ext uri="{BB962C8B-B14F-4D97-AF65-F5344CB8AC3E}">
        <p14:creationId xmlns:p14="http://schemas.microsoft.com/office/powerpoint/2010/main" val="4030272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7544" y="188640"/>
            <a:ext cx="8229600" cy="1143000"/>
          </a:xfrm>
        </p:spPr>
        <p:txBody>
          <a:bodyPr/>
          <a:lstStyle/>
          <a:p>
            <a:r>
              <a:rPr lang="en-US" altLang="pt-BR" dirty="0"/>
              <a:t>IA </a:t>
            </a:r>
            <a:r>
              <a:rPr lang="en-US" altLang="pt-BR" dirty="0" err="1"/>
              <a:t>Navegacionista</a:t>
            </a:r>
            <a:endParaRPr lang="en-US" altLang="pt-BR" dirty="0"/>
          </a:p>
        </p:txBody>
      </p:sp>
      <p:sp>
        <p:nvSpPr>
          <p:cNvPr id="62467" name="Rectangle 3"/>
          <p:cNvSpPr>
            <a:spLocks noGrp="1" noChangeArrowheads="1"/>
          </p:cNvSpPr>
          <p:nvPr>
            <p:ph idx="1"/>
          </p:nvPr>
        </p:nvSpPr>
        <p:spPr>
          <a:xfrm>
            <a:off x="457200" y="1484784"/>
            <a:ext cx="8229600" cy="4839816"/>
          </a:xfrm>
        </p:spPr>
        <p:txBody>
          <a:bodyPr>
            <a:normAutofit/>
          </a:bodyPr>
          <a:lstStyle/>
          <a:p>
            <a:r>
              <a:rPr lang="pt-BR" dirty="0"/>
              <a:t>A Aprendizagem Por Reforço é o treinamento de modelos de aprendizado de máquina para tomar uma sequência de decisões. </a:t>
            </a:r>
          </a:p>
          <a:p>
            <a:r>
              <a:rPr lang="pt-BR" dirty="0"/>
              <a:t>O agente aprende a atingir uma meta em um ambiente incerto e potencialmente complexo. No aprendizado por reforço, o sistema de inteligência artificial enfrenta uma situação.</a:t>
            </a:r>
          </a:p>
          <a:p>
            <a:endParaRPr lang="pt-BR" altLang="pt-BR" dirty="0">
              <a:solidFill>
                <a:schemeClr val="accent1"/>
              </a:solidFill>
              <a:effectLst>
                <a:outerShdw blurRad="38100" dist="38100" dir="2700000" algn="tl">
                  <a:srgbClr val="000000"/>
                </a:outerShdw>
              </a:effectLst>
            </a:endParaRPr>
          </a:p>
        </p:txBody>
      </p:sp>
    </p:spTree>
    <p:extLst>
      <p:ext uri="{BB962C8B-B14F-4D97-AF65-F5344CB8AC3E}">
        <p14:creationId xmlns:p14="http://schemas.microsoft.com/office/powerpoint/2010/main" val="894912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7544" y="116632"/>
            <a:ext cx="8229600" cy="1143000"/>
          </a:xfrm>
        </p:spPr>
        <p:txBody>
          <a:bodyPr>
            <a:normAutofit/>
          </a:bodyPr>
          <a:lstStyle/>
          <a:p>
            <a:r>
              <a:rPr lang="en-US" altLang="pt-BR" dirty="0"/>
              <a:t>IA </a:t>
            </a:r>
            <a:r>
              <a:rPr lang="en-US" altLang="pt-BR" dirty="0" err="1"/>
              <a:t>Navegacionista</a:t>
            </a:r>
            <a:endParaRPr lang="en-US" altLang="pt-BR" dirty="0"/>
          </a:p>
        </p:txBody>
      </p:sp>
      <p:sp>
        <p:nvSpPr>
          <p:cNvPr id="62467" name="Rectangle 3"/>
          <p:cNvSpPr>
            <a:spLocks noGrp="1" noChangeArrowheads="1"/>
          </p:cNvSpPr>
          <p:nvPr>
            <p:ph idx="1"/>
          </p:nvPr>
        </p:nvSpPr>
        <p:spPr>
          <a:xfrm>
            <a:off x="457200" y="1484784"/>
            <a:ext cx="8229600" cy="4839816"/>
          </a:xfrm>
        </p:spPr>
        <p:txBody>
          <a:bodyPr>
            <a:normAutofit/>
          </a:bodyPr>
          <a:lstStyle/>
          <a:p>
            <a:r>
              <a:rPr lang="pt-BR" dirty="0"/>
              <a:t>Dado um mapa, um grupo de agentes deve visitar continuamente locais específicos deste mapa de maneira a minimizar o tempo que os nós ficam sem serem visitados Recompensa: ociosidade dos nós visitados Coordenação emergente (mesmo sem comunicação explícita) </a:t>
            </a:r>
            <a:endParaRPr lang="pt-BR" altLang="pt-BR" dirty="0">
              <a:solidFill>
                <a:schemeClr val="accent1"/>
              </a:solidFill>
              <a:effectLst>
                <a:outerShdw blurRad="38100" dist="38100" dir="2700000" algn="tl">
                  <a:srgbClr val="000000"/>
                </a:outerShdw>
              </a:effectLst>
            </a:endParaRPr>
          </a:p>
        </p:txBody>
      </p:sp>
    </p:spTree>
    <p:extLst>
      <p:ext uri="{BB962C8B-B14F-4D97-AF65-F5344CB8AC3E}">
        <p14:creationId xmlns:p14="http://schemas.microsoft.com/office/powerpoint/2010/main" val="2375698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67544" y="0"/>
            <a:ext cx="8229600" cy="864096"/>
          </a:xfrm>
        </p:spPr>
        <p:txBody>
          <a:bodyPr/>
          <a:lstStyle/>
          <a:p>
            <a:r>
              <a:rPr lang="en-US" altLang="pt-BR" dirty="0"/>
              <a:t>IA </a:t>
            </a:r>
            <a:r>
              <a:rPr lang="en-US" altLang="pt-BR" dirty="0" err="1"/>
              <a:t>Navegacionista</a:t>
            </a:r>
            <a:endParaRPr lang="en-US" altLang="pt-BR"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908720"/>
            <a:ext cx="5256584" cy="5779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6651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7544" y="188640"/>
            <a:ext cx="8229600" cy="1080120"/>
          </a:xfrm>
        </p:spPr>
        <p:txBody>
          <a:bodyPr/>
          <a:lstStyle/>
          <a:p>
            <a:r>
              <a:rPr lang="pt-BR" altLang="pt-BR" dirty="0"/>
              <a:t>IA </a:t>
            </a:r>
            <a:r>
              <a:rPr lang="pt-BR" altLang="pt-BR" dirty="0" err="1"/>
              <a:t>Restricionista</a:t>
            </a:r>
            <a:endParaRPr lang="en-US" altLang="pt-BR" dirty="0"/>
          </a:p>
        </p:txBody>
      </p:sp>
      <p:sp>
        <p:nvSpPr>
          <p:cNvPr id="64515" name="Rectangle 3"/>
          <p:cNvSpPr>
            <a:spLocks noGrp="1" noChangeArrowheads="1"/>
          </p:cNvSpPr>
          <p:nvPr>
            <p:ph idx="1"/>
          </p:nvPr>
        </p:nvSpPr>
        <p:spPr>
          <a:xfrm>
            <a:off x="457200" y="1340768"/>
            <a:ext cx="8229600" cy="4983832"/>
          </a:xfrm>
        </p:spPr>
        <p:txBody>
          <a:bodyPr>
            <a:normAutofit fontScale="85000" lnSpcReduction="20000"/>
          </a:bodyPr>
          <a:lstStyle/>
          <a:p>
            <a:r>
              <a:rPr lang="pt-BR" altLang="pt-BR" dirty="0"/>
              <a:t>Inspirada na álgebra linear, no cálculo e na pesquisa operacional</a:t>
            </a:r>
          </a:p>
          <a:p>
            <a:r>
              <a:rPr lang="pt-BR" altLang="pt-BR" dirty="0"/>
              <a:t>IA via </a:t>
            </a:r>
            <a:r>
              <a:rPr lang="pt-BR" altLang="pt-BR" dirty="0">
                <a:solidFill>
                  <a:schemeClr val="accent1"/>
                </a:solidFill>
                <a:effectLst>
                  <a:outerShdw blurRad="38100" dist="38100" dir="2700000" algn="tl">
                    <a:srgbClr val="000000"/>
                  </a:outerShdw>
                </a:effectLst>
              </a:rPr>
              <a:t>resolução </a:t>
            </a:r>
            <a:r>
              <a:rPr lang="pt-BR" altLang="pt-BR" dirty="0"/>
              <a:t>total ou parcial de sistemas</a:t>
            </a:r>
            <a:r>
              <a:rPr lang="pt-BR" altLang="pt-BR" dirty="0">
                <a:solidFill>
                  <a:schemeClr val="accent1"/>
                </a:solidFill>
                <a:effectLst>
                  <a:outerShdw blurRad="38100" dist="38100" dir="2700000" algn="tl">
                    <a:srgbClr val="000000"/>
                  </a:outerShdw>
                </a:effectLst>
              </a:rPr>
              <a:t> de equações e inequações</a:t>
            </a:r>
            <a:endParaRPr lang="pt-BR" altLang="pt-BR" dirty="0"/>
          </a:p>
          <a:p>
            <a:r>
              <a:rPr lang="pt-BR" altLang="pt-BR" dirty="0"/>
              <a:t> Representação do conhecimento:</a:t>
            </a:r>
          </a:p>
          <a:p>
            <a:pPr lvl="1"/>
            <a:r>
              <a:rPr lang="pt-BR" altLang="pt-BR" dirty="0"/>
              <a:t> Conjunto de </a:t>
            </a:r>
            <a:r>
              <a:rPr lang="pt-BR" altLang="pt-BR" dirty="0">
                <a:solidFill>
                  <a:schemeClr val="accent1"/>
                </a:solidFill>
                <a:effectLst>
                  <a:outerShdw blurRad="38100" dist="38100" dir="2700000" algn="tl">
                    <a:srgbClr val="000000"/>
                  </a:outerShdw>
                </a:effectLst>
              </a:rPr>
              <a:t>variáveis</a:t>
            </a:r>
            <a:r>
              <a:rPr lang="pt-BR" altLang="pt-BR" dirty="0"/>
              <a:t> pertencendo a determinados </a:t>
            </a:r>
            <a:r>
              <a:rPr lang="pt-BR" altLang="pt-BR" dirty="0">
                <a:solidFill>
                  <a:schemeClr val="accent1"/>
                </a:solidFill>
                <a:effectLst>
                  <a:outerShdw blurRad="38100" dist="38100" dir="2700000" algn="tl">
                    <a:srgbClr val="000000"/>
                  </a:outerShdw>
                </a:effectLst>
              </a:rPr>
              <a:t>domínios</a:t>
            </a:r>
            <a:r>
              <a:rPr lang="pt-BR" altLang="pt-BR" dirty="0"/>
              <a:t>, geralmente estruturados por uma ordem</a:t>
            </a:r>
          </a:p>
          <a:p>
            <a:pPr lvl="1"/>
            <a:r>
              <a:rPr lang="pt-BR" altLang="pt-BR" dirty="0"/>
              <a:t> Conjunto de equações e inequações entre essas variáveis</a:t>
            </a:r>
          </a:p>
          <a:p>
            <a:r>
              <a:rPr lang="pt-BR" altLang="pt-BR" dirty="0"/>
              <a:t>Raciocínio: resolução de restrições</a:t>
            </a:r>
          </a:p>
          <a:p>
            <a:pPr lvl="1"/>
            <a:r>
              <a:rPr lang="pt-BR" altLang="pt-BR" dirty="0"/>
              <a:t> As variáveis podem representar causas ou efeitos</a:t>
            </a:r>
          </a:p>
          <a:p>
            <a:pPr lvl="1"/>
            <a:r>
              <a:rPr lang="pt-BR" altLang="pt-BR" dirty="0"/>
              <a:t> As equações e inequações podem representar medidas de similaridade ou dissimilaridade</a:t>
            </a:r>
          </a:p>
          <a:p>
            <a:pPr lvl="1"/>
            <a:r>
              <a:rPr lang="pt-BR" altLang="pt-BR" dirty="0"/>
              <a:t> Pode ser então usado para implementar dedução, abdução e analogia</a:t>
            </a:r>
          </a:p>
          <a:p>
            <a:r>
              <a:rPr lang="pt-BR" altLang="pt-BR" dirty="0">
                <a:solidFill>
                  <a:schemeClr val="accent1"/>
                </a:solidFill>
                <a:effectLst>
                  <a:outerShdw blurRad="38100" dist="38100" dir="2700000" algn="tl">
                    <a:srgbClr val="000000"/>
                  </a:outerShdw>
                </a:effectLst>
              </a:rPr>
              <a:t>Aquisição</a:t>
            </a:r>
            <a:r>
              <a:rPr lang="pt-BR" altLang="pt-BR" dirty="0"/>
              <a:t> do conhecimento: </a:t>
            </a:r>
            <a:r>
              <a:rPr lang="pt-BR" altLang="pt-BR" dirty="0">
                <a:solidFill>
                  <a:schemeClr val="accent1"/>
                </a:solidFill>
                <a:effectLst>
                  <a:outerShdw blurRad="38100" dist="38100" dir="2700000" algn="tl">
                    <a:srgbClr val="000000"/>
                  </a:outerShdw>
                </a:effectLst>
              </a:rPr>
              <a:t>manual</a:t>
            </a:r>
            <a:endParaRPr lang="pt-BR" altLang="pt-BR" dirty="0">
              <a:effectLst>
                <a:outerShdw blurRad="38100" dist="38100" dir="2700000" algn="tl">
                  <a:srgbClr val="000000"/>
                </a:outerShdw>
              </a:effectLst>
            </a:endParaRPr>
          </a:p>
          <a:p>
            <a:pPr lvl="1"/>
            <a:r>
              <a:rPr lang="pt-BR" altLang="pt-BR" dirty="0">
                <a:effectLst>
                  <a:outerShdw blurRad="38100" dist="38100" dir="2700000" algn="tl">
                    <a:srgbClr val="000000"/>
                  </a:outerShdw>
                </a:effectLst>
              </a:rPr>
              <a:t> </a:t>
            </a:r>
            <a:r>
              <a:rPr lang="pt-BR" altLang="pt-BR" dirty="0"/>
              <a:t>Aprendizagem de restrições área de pesquisa ainda não consolidada</a:t>
            </a:r>
          </a:p>
          <a:p>
            <a:endParaRPr lang="en-US" altLang="pt-BR" dirty="0"/>
          </a:p>
        </p:txBody>
      </p:sp>
    </p:spTree>
    <p:extLst>
      <p:ext uri="{BB962C8B-B14F-4D97-AF65-F5344CB8AC3E}">
        <p14:creationId xmlns:p14="http://schemas.microsoft.com/office/powerpoint/2010/main" val="3204551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536" y="-7948"/>
            <a:ext cx="8229600" cy="988676"/>
          </a:xfrm>
        </p:spPr>
        <p:txBody>
          <a:bodyPr>
            <a:normAutofit/>
          </a:bodyPr>
          <a:lstStyle/>
          <a:p>
            <a:r>
              <a:rPr lang="pt-BR" altLang="pt-BR" sz="4500" dirty="0"/>
              <a:t>IA Conexionista</a:t>
            </a:r>
            <a:endParaRPr lang="en-US" altLang="pt-BR" sz="4500" dirty="0"/>
          </a:p>
        </p:txBody>
      </p:sp>
      <p:sp>
        <p:nvSpPr>
          <p:cNvPr id="7171" name="Rectangle 3"/>
          <p:cNvSpPr>
            <a:spLocks noGrp="1" noChangeArrowheads="1"/>
          </p:cNvSpPr>
          <p:nvPr>
            <p:ph idx="1"/>
          </p:nvPr>
        </p:nvSpPr>
        <p:spPr>
          <a:xfrm>
            <a:off x="251520" y="1052736"/>
            <a:ext cx="8686800" cy="5410200"/>
          </a:xfrm>
        </p:spPr>
        <p:txBody>
          <a:bodyPr/>
          <a:lstStyle/>
          <a:p>
            <a:r>
              <a:rPr lang="pt-BR" dirty="0"/>
              <a:t>IA conexionista é baseada na simulação dos componentes do cérebro (modelagem da inteligência humana) e o principal exemplo são as redes neurais.</a:t>
            </a:r>
          </a:p>
          <a:p>
            <a:r>
              <a:rPr lang="pt-BR" dirty="0"/>
              <a:t>Esse conceito surgiu em 1943 e foi criado por </a:t>
            </a:r>
            <a:r>
              <a:rPr lang="pt-BR" dirty="0" err="1"/>
              <a:t>McCulloch</a:t>
            </a:r>
            <a:r>
              <a:rPr lang="pt-BR" dirty="0"/>
              <a:t> e </a:t>
            </a:r>
            <a:r>
              <a:rPr lang="pt-BR" dirty="0" err="1"/>
              <a:t>Pitts</a:t>
            </a:r>
            <a:r>
              <a:rPr lang="pt-BR" dirty="0"/>
              <a:t>, que fizeram a proposta do primeiro modelo matemático de um neurônio.</a:t>
            </a:r>
          </a:p>
          <a:p>
            <a:r>
              <a:rPr lang="pt-BR" dirty="0"/>
              <a:t>Mais tarde, </a:t>
            </a:r>
            <a:r>
              <a:rPr lang="pt-BR" dirty="0" err="1"/>
              <a:t>Rosenblatt</a:t>
            </a:r>
            <a:r>
              <a:rPr lang="pt-BR" dirty="0"/>
              <a:t> criou o que hoje chamamos de redes neurais por meio da definição do </a:t>
            </a:r>
            <a:r>
              <a:rPr lang="pt-BR" dirty="0" err="1"/>
              <a:t>Perceptron</a:t>
            </a:r>
            <a:r>
              <a:rPr lang="pt-BR" dirty="0"/>
              <a:t>, que é um assunto obrigatório para ser estudado quando iniciamos o estudo sobre as redes neurais.</a:t>
            </a:r>
          </a:p>
          <a:p>
            <a:r>
              <a:rPr lang="pt-BR" altLang="pt-BR" dirty="0">
                <a:solidFill>
                  <a:schemeClr val="accent1"/>
                </a:solidFill>
                <a:effectLst>
                  <a:outerShdw blurRad="38100" dist="38100" dir="2700000" algn="tl">
                    <a:srgbClr val="000000"/>
                  </a:outerShdw>
                </a:effectLst>
              </a:rPr>
              <a:t>Com a evolução dos recursos de hardware o uso de redes neurais atualmente é amplamente utilizado.</a:t>
            </a:r>
          </a:p>
        </p:txBody>
      </p:sp>
    </p:spTree>
    <p:extLst>
      <p:ext uri="{BB962C8B-B14F-4D97-AF65-F5344CB8AC3E}">
        <p14:creationId xmlns:p14="http://schemas.microsoft.com/office/powerpoint/2010/main" val="1391377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536" y="-7948"/>
            <a:ext cx="8229600" cy="1143000"/>
          </a:xfrm>
        </p:spPr>
        <p:txBody>
          <a:bodyPr>
            <a:normAutofit/>
          </a:bodyPr>
          <a:lstStyle/>
          <a:p>
            <a:r>
              <a:rPr lang="pt-BR" altLang="pt-BR" sz="4500" dirty="0"/>
              <a:t>IA Conexionista</a:t>
            </a:r>
            <a:endParaRPr lang="en-US" altLang="pt-BR" sz="4500" dirty="0"/>
          </a:p>
        </p:txBody>
      </p:sp>
      <p:sp>
        <p:nvSpPr>
          <p:cNvPr id="7171" name="Rectangle 3"/>
          <p:cNvSpPr>
            <a:spLocks noGrp="1" noChangeArrowheads="1"/>
          </p:cNvSpPr>
          <p:nvPr>
            <p:ph idx="1"/>
          </p:nvPr>
        </p:nvSpPr>
        <p:spPr>
          <a:xfrm>
            <a:off x="228600" y="1295400"/>
            <a:ext cx="8686800" cy="5410200"/>
          </a:xfrm>
        </p:spPr>
        <p:txBody>
          <a:bodyPr/>
          <a:lstStyle/>
          <a:p>
            <a:r>
              <a:rPr lang="pt-BR" altLang="pt-BR" dirty="0"/>
              <a:t>Raciocinar como ativações de ligações em uma redes</a:t>
            </a:r>
            <a:br>
              <a:rPr lang="pt-BR" altLang="pt-BR" dirty="0"/>
            </a:br>
            <a:r>
              <a:rPr lang="pt-BR" altLang="pt-BR" dirty="0"/>
              <a:t>(de neurônios, de eventos, de entidades)</a:t>
            </a:r>
          </a:p>
          <a:p>
            <a:r>
              <a:rPr lang="pt-BR" altLang="pt-BR" dirty="0"/>
              <a:t>Inspirada na </a:t>
            </a:r>
            <a:r>
              <a:rPr lang="pt-BR" altLang="pt-BR" dirty="0">
                <a:solidFill>
                  <a:schemeClr val="accent1"/>
                </a:solidFill>
                <a:effectLst>
                  <a:outerShdw blurRad="38100" dist="38100" dir="2700000" algn="tl">
                    <a:srgbClr val="000000"/>
                  </a:outerShdw>
                </a:effectLst>
              </a:rPr>
              <a:t>neurologia</a:t>
            </a:r>
          </a:p>
          <a:p>
            <a:r>
              <a:rPr lang="pt-BR" altLang="pt-BR" dirty="0"/>
              <a:t>IA via mímica do </a:t>
            </a:r>
            <a:r>
              <a:rPr lang="pt-BR" altLang="pt-BR" dirty="0">
                <a:solidFill>
                  <a:schemeClr val="accent1"/>
                </a:solidFill>
                <a:effectLst>
                  <a:outerShdw blurRad="38100" dist="38100" dir="2700000" algn="tl">
                    <a:srgbClr val="000000"/>
                  </a:outerShdw>
                </a:effectLst>
              </a:rPr>
              <a:t>”hardware”</a:t>
            </a:r>
            <a:r>
              <a:rPr lang="pt-BR" altLang="pt-BR" dirty="0"/>
              <a:t> do cérebro humano</a:t>
            </a:r>
          </a:p>
          <a:p>
            <a:r>
              <a:rPr lang="pt-BR" altLang="pt-BR" dirty="0"/>
              <a:t>Representação do conhecimento: conjunto de atributo-valores de poder expressivo equivalente a </a:t>
            </a:r>
            <a:r>
              <a:rPr lang="pt-BR" altLang="pt-BR" dirty="0">
                <a:solidFill>
                  <a:schemeClr val="accent1"/>
                </a:solidFill>
                <a:effectLst>
                  <a:outerShdw blurRad="38100" dist="38100" dir="2700000" algn="tl">
                    <a:srgbClr val="000000"/>
                  </a:outerShdw>
                </a:effectLst>
              </a:rPr>
              <a:t>lógica proposicional</a:t>
            </a:r>
          </a:p>
          <a:p>
            <a:r>
              <a:rPr lang="pt-BR" altLang="pt-BR" dirty="0"/>
              <a:t>Raciocínio: </a:t>
            </a:r>
          </a:p>
          <a:p>
            <a:pPr lvl="1"/>
            <a:r>
              <a:rPr lang="pt-BR" altLang="pt-BR" dirty="0"/>
              <a:t> Entrada e saída da rede pode representar causas ou efeitos </a:t>
            </a:r>
          </a:p>
          <a:p>
            <a:pPr lvl="1"/>
            <a:r>
              <a:rPr lang="pt-BR" altLang="pt-BR" dirty="0"/>
              <a:t> Indutivo ou analógico durante treinamento, dedutivo, </a:t>
            </a:r>
            <a:r>
              <a:rPr lang="pt-BR" altLang="pt-BR" dirty="0" err="1"/>
              <a:t>abdutivo</a:t>
            </a:r>
            <a:r>
              <a:rPr lang="pt-BR" altLang="pt-BR" dirty="0"/>
              <a:t> ou analógico durante utilização</a:t>
            </a:r>
          </a:p>
          <a:p>
            <a:r>
              <a:rPr lang="pt-BR" altLang="pt-BR" dirty="0"/>
              <a:t>Aquisição do conhecimento: </a:t>
            </a:r>
            <a:r>
              <a:rPr lang="pt-BR" altLang="pt-BR" dirty="0">
                <a:solidFill>
                  <a:schemeClr val="accent1"/>
                </a:solidFill>
                <a:effectLst>
                  <a:outerShdw blurRad="38100" dist="38100" dir="2700000" algn="tl">
                    <a:srgbClr val="000000"/>
                  </a:outerShdw>
                </a:effectLst>
              </a:rPr>
              <a:t>aprendizagem</a:t>
            </a:r>
          </a:p>
        </p:txBody>
      </p:sp>
    </p:spTree>
    <p:extLst>
      <p:ext uri="{BB962C8B-B14F-4D97-AF65-F5344CB8AC3E}">
        <p14:creationId xmlns:p14="http://schemas.microsoft.com/office/powerpoint/2010/main" val="219231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657679"/>
          </a:xfrm>
        </p:spPr>
        <p:txBody>
          <a:bodyPr>
            <a:normAutofit fontScale="90000"/>
          </a:bodyPr>
          <a:lstStyle/>
          <a:p>
            <a:r>
              <a:rPr lang="pt-BR" altLang="pt-BR" dirty="0"/>
              <a:t>Áreas de aplicação</a:t>
            </a:r>
            <a:endParaRPr lang="en-US" altLang="pt-BR" dirty="0"/>
          </a:p>
        </p:txBody>
      </p:sp>
      <p:sp>
        <p:nvSpPr>
          <p:cNvPr id="4099" name="Rectangle 3"/>
          <p:cNvSpPr>
            <a:spLocks noGrp="1" noChangeArrowheads="1"/>
          </p:cNvSpPr>
          <p:nvPr>
            <p:ph idx="1"/>
          </p:nvPr>
        </p:nvSpPr>
        <p:spPr>
          <a:xfrm>
            <a:off x="323528" y="764704"/>
            <a:ext cx="8229600" cy="5904656"/>
          </a:xfrm>
        </p:spPr>
        <p:txBody>
          <a:bodyPr>
            <a:noAutofit/>
          </a:bodyPr>
          <a:lstStyle/>
          <a:p>
            <a:pPr fontAlgn="base"/>
            <a:endParaRPr lang="pt-BR" sz="2000" dirty="0"/>
          </a:p>
          <a:p>
            <a:pPr marL="0" indent="0">
              <a:buNone/>
            </a:pPr>
            <a:br>
              <a:rPr lang="pt-BR" sz="2000" dirty="0"/>
            </a:br>
            <a:endParaRPr lang="pt-BR" sz="2000" dirty="0"/>
          </a:p>
          <a:p>
            <a:pPr marL="0" indent="0" fontAlgn="base">
              <a:buNone/>
            </a:pPr>
            <a:endParaRPr lang="pt-BR" sz="2000" dirty="0"/>
          </a:p>
          <a:p>
            <a:endParaRPr lang="pt-BR" sz="2000" dirty="0"/>
          </a:p>
          <a:p>
            <a:endParaRPr lang="en-US" altLang="pt-BR" sz="2000" dirty="0"/>
          </a:p>
        </p:txBody>
      </p:sp>
      <p:graphicFrame>
        <p:nvGraphicFramePr>
          <p:cNvPr id="2" name="Tabela 1"/>
          <p:cNvGraphicFramePr>
            <a:graphicFrameLocks noGrp="1"/>
          </p:cNvGraphicFramePr>
          <p:nvPr>
            <p:extLst>
              <p:ext uri="{D42A27DB-BD31-4B8C-83A1-F6EECF244321}">
                <p14:modId xmlns:p14="http://schemas.microsoft.com/office/powerpoint/2010/main" val="3992888853"/>
              </p:ext>
            </p:extLst>
          </p:nvPr>
        </p:nvGraphicFramePr>
        <p:xfrm>
          <a:off x="395536" y="753663"/>
          <a:ext cx="8352928" cy="5927757"/>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11777">
                <a:tc>
                  <a:txBody>
                    <a:bodyPr/>
                    <a:lstStyle/>
                    <a:p>
                      <a:r>
                        <a:rPr lang="pt-BR" dirty="0"/>
                        <a:t>Segmento</a:t>
                      </a:r>
                    </a:p>
                  </a:txBody>
                  <a:tcPr/>
                </a:tc>
                <a:tc>
                  <a:txBody>
                    <a:bodyPr/>
                    <a:lstStyle/>
                    <a:p>
                      <a:r>
                        <a:rPr lang="pt-BR" dirty="0"/>
                        <a:t>Aplicação</a:t>
                      </a:r>
                    </a:p>
                  </a:txBody>
                  <a:tcPr/>
                </a:tc>
                <a:extLst>
                  <a:ext uri="{0D108BD9-81ED-4DB2-BD59-A6C34878D82A}">
                    <a16:rowId xmlns:a16="http://schemas.microsoft.com/office/drawing/2014/main" val="10000"/>
                  </a:ext>
                </a:extLst>
              </a:tr>
              <a:tr h="1035420">
                <a:tc>
                  <a:txBody>
                    <a:bodyPr/>
                    <a:lstStyle/>
                    <a:p>
                      <a:r>
                        <a:rPr lang="en-US" altLang="pt-BR" sz="1800" dirty="0" err="1"/>
                        <a:t>Saúde</a:t>
                      </a:r>
                      <a:endParaRPr lang="pt-BR" dirty="0"/>
                    </a:p>
                  </a:txBody>
                  <a:tcPr/>
                </a:tc>
                <a:tc>
                  <a:txBody>
                    <a:bodyPr/>
                    <a:lstStyle/>
                    <a:p>
                      <a:r>
                        <a:rPr lang="pt-BR" altLang="pt-BR" sz="1800" dirty="0"/>
                        <a:t>P</a:t>
                      </a:r>
                      <a:r>
                        <a:rPr lang="pt-BR" sz="1800" dirty="0"/>
                        <a:t>ode ser usada na avaliação da possibilidade em tratamentos de doenças, considerando os dados daquelas já identificadas ao redor do mundo. Protocolos de atendimento de pacientes vêm sendo utilizados para avaliar estados de saúde.</a:t>
                      </a:r>
                      <a:endParaRPr lang="pt-BR" dirty="0"/>
                    </a:p>
                  </a:txBody>
                  <a:tcPr/>
                </a:tc>
                <a:extLst>
                  <a:ext uri="{0D108BD9-81ED-4DB2-BD59-A6C34878D82A}">
                    <a16:rowId xmlns:a16="http://schemas.microsoft.com/office/drawing/2014/main" val="10001"/>
                  </a:ext>
                </a:extLst>
              </a:tr>
              <a:tr h="1035420">
                <a:tc>
                  <a:txBody>
                    <a:bodyPr/>
                    <a:lstStyle/>
                    <a:p>
                      <a:r>
                        <a:rPr lang="pt-BR" sz="1800" dirty="0"/>
                        <a:t>Cotidiano</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a:t>Fazemos uso de Inteligência Artificial em nosso cotidiano sem perceber. Por exemplo, quando acessamos serviços de </a:t>
                      </a:r>
                      <a:r>
                        <a:rPr lang="pt-BR" sz="1800" i="1" dirty="0"/>
                        <a:t>streaming </a:t>
                      </a:r>
                      <a:r>
                        <a:rPr lang="pt-BR" sz="1800" dirty="0"/>
                        <a:t>estamos nos deparando com sugestões de filmes conforme nosso comportamento anterior.</a:t>
                      </a:r>
                    </a:p>
                  </a:txBody>
                  <a:tcPr/>
                </a:tc>
                <a:extLst>
                  <a:ext uri="{0D108BD9-81ED-4DB2-BD59-A6C34878D82A}">
                    <a16:rowId xmlns:a16="http://schemas.microsoft.com/office/drawing/2014/main" val="10002"/>
                  </a:ext>
                </a:extLst>
              </a:tr>
              <a:tr h="796477">
                <a:tc>
                  <a:txBody>
                    <a:bodyPr/>
                    <a:lstStyle/>
                    <a:p>
                      <a:r>
                        <a:rPr lang="pt-BR" sz="1800" dirty="0"/>
                        <a:t>Indústria</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a:t>O uso da Inteligência Artificial na indústria ocorre em linhas de montagens automobilísticas e em programações de estoques de materiais e abastecimentos destas linhas. </a:t>
                      </a:r>
                    </a:p>
                  </a:txBody>
                  <a:tcPr/>
                </a:tc>
                <a:extLst>
                  <a:ext uri="{0D108BD9-81ED-4DB2-BD59-A6C34878D82A}">
                    <a16:rowId xmlns:a16="http://schemas.microsoft.com/office/drawing/2014/main" val="10003"/>
                  </a:ext>
                </a:extLst>
              </a:tr>
              <a:tr h="1035420">
                <a:tc>
                  <a:txBody>
                    <a:bodyPr/>
                    <a:lstStyle/>
                    <a:p>
                      <a:r>
                        <a:rPr lang="pt-BR" sz="1800" dirty="0"/>
                        <a:t>Planejamento Estratégico das Organizações</a:t>
                      </a:r>
                      <a:endParaRPr lang="pt-BR" dirty="0"/>
                    </a:p>
                  </a:txBody>
                  <a:tcPr/>
                </a:tc>
                <a:tc>
                  <a:txBody>
                    <a:bodyPr/>
                    <a:lstStyle/>
                    <a:p>
                      <a:r>
                        <a:rPr lang="pt-BR" sz="1800" dirty="0"/>
                        <a:t>A Inteligência Artificial vem sendo adotada e causando grande impacto no mundo corporativo, pois a tecnologia permite agilidade e segurança em etapas de planejamento estratégico dentro das organizações</a:t>
                      </a:r>
                      <a:endParaRPr lang="pt-BR" dirty="0"/>
                    </a:p>
                  </a:txBody>
                  <a:tcPr/>
                </a:tc>
                <a:extLst>
                  <a:ext uri="{0D108BD9-81ED-4DB2-BD59-A6C34878D82A}">
                    <a16:rowId xmlns:a16="http://schemas.microsoft.com/office/drawing/2014/main" val="10004"/>
                  </a:ext>
                </a:extLst>
              </a:tr>
              <a:tr h="1035420">
                <a:tc>
                  <a:txBody>
                    <a:bodyPr/>
                    <a:lstStyle/>
                    <a:p>
                      <a:r>
                        <a:rPr lang="pt-BR" sz="1800" dirty="0"/>
                        <a:t>Internet das Coisas</a:t>
                      </a:r>
                      <a:endParaRPr lang="pt-B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dirty="0"/>
                        <a:t>Permite o acionamento automático de equipamentos a distância. Com maior autonomia para realizar operações de acordo com padrões avaliados por esta tecnologia.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1220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95536" y="-7948"/>
            <a:ext cx="8229600" cy="988676"/>
          </a:xfrm>
        </p:spPr>
        <p:txBody>
          <a:bodyPr/>
          <a:lstStyle/>
          <a:p>
            <a:r>
              <a:rPr lang="pt-BR" altLang="pt-BR" dirty="0"/>
              <a:t>Redes Neurais</a:t>
            </a:r>
            <a:endParaRPr lang="en-US" altLang="pt-BR" dirty="0"/>
          </a:p>
        </p:txBody>
      </p:sp>
      <p:sp>
        <p:nvSpPr>
          <p:cNvPr id="7171" name="Rectangle 3"/>
          <p:cNvSpPr>
            <a:spLocks noGrp="1" noChangeArrowheads="1"/>
          </p:cNvSpPr>
          <p:nvPr>
            <p:ph idx="1"/>
          </p:nvPr>
        </p:nvSpPr>
        <p:spPr>
          <a:xfrm>
            <a:off x="251520" y="1052736"/>
            <a:ext cx="8686800" cy="5410200"/>
          </a:xfrm>
        </p:spPr>
        <p:txBody>
          <a:bodyPr/>
          <a:lstStyle/>
          <a:p>
            <a:r>
              <a:rPr lang="pt-BR" altLang="pt-BR" sz="2400" dirty="0"/>
              <a:t>A grande premissa do conexionismo para aplicações em processamento de informações e/ou inteligência artificial é o fato de que se pode analisar um problema de acordo como funcionamento do cérebro humano</a:t>
            </a:r>
          </a:p>
          <a:p>
            <a:r>
              <a:rPr lang="pt-BR" altLang="pt-BR" sz="2400" dirty="0"/>
              <a:t>O cérebro processa informações através da ativação de uma série de neurônios biológicos. Os neurônios por sua vez, interagem numa rede biológica através da intercomunicação.</a:t>
            </a:r>
            <a:endParaRPr lang="en-US" altLang="pt-BR" sz="2400" dirty="0"/>
          </a:p>
          <a:p>
            <a:pPr marL="0" indent="0">
              <a:buNone/>
            </a:pPr>
            <a:endParaRPr lang="pt-BR" altLang="pt-BR" dirty="0">
              <a:solidFill>
                <a:schemeClr val="accent1"/>
              </a:solidFill>
              <a:effectLst>
                <a:outerShdw blurRad="38100" dist="38100" dir="2700000" algn="tl">
                  <a:srgbClr val="000000"/>
                </a:outerShdw>
              </a:effectLst>
            </a:endParaRPr>
          </a:p>
        </p:txBody>
      </p:sp>
    </p:spTree>
    <p:extLst>
      <p:ext uri="{BB962C8B-B14F-4D97-AF65-F5344CB8AC3E}">
        <p14:creationId xmlns:p14="http://schemas.microsoft.com/office/powerpoint/2010/main" val="3718476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552" y="116632"/>
            <a:ext cx="7772400" cy="1080120"/>
          </a:xfrm>
        </p:spPr>
        <p:txBody>
          <a:bodyPr/>
          <a:lstStyle/>
          <a:p>
            <a:r>
              <a:rPr lang="pt-BR" altLang="pt-BR" dirty="0"/>
              <a:t>O Neurônio Artificial</a:t>
            </a:r>
            <a:endParaRPr lang="en-US" altLang="pt-BR" dirty="0"/>
          </a:p>
        </p:txBody>
      </p:sp>
      <p:sp>
        <p:nvSpPr>
          <p:cNvPr id="15363" name="Rectangle 3"/>
          <p:cNvSpPr>
            <a:spLocks noGrp="1" noChangeArrowheads="1"/>
          </p:cNvSpPr>
          <p:nvPr>
            <p:ph type="body" sz="half" idx="1"/>
          </p:nvPr>
        </p:nvSpPr>
        <p:spPr>
          <a:xfrm>
            <a:off x="685800" y="1412776"/>
            <a:ext cx="4030216" cy="4683224"/>
          </a:xfrm>
        </p:spPr>
        <p:txBody>
          <a:bodyPr>
            <a:normAutofit/>
          </a:bodyPr>
          <a:lstStyle/>
          <a:p>
            <a:pPr>
              <a:lnSpc>
                <a:spcPct val="90000"/>
              </a:lnSpc>
            </a:pPr>
            <a:r>
              <a:rPr lang="en-US" altLang="pt-BR" sz="2000" dirty="0" err="1"/>
              <a:t>McCullock</a:t>
            </a:r>
            <a:r>
              <a:rPr lang="en-US" altLang="pt-BR" sz="2000" dirty="0"/>
              <a:t> e Pitts  1943, </a:t>
            </a:r>
          </a:p>
          <a:p>
            <a:pPr>
              <a:lnSpc>
                <a:spcPct val="90000"/>
              </a:lnSpc>
            </a:pPr>
            <a:r>
              <a:rPr lang="en-US" altLang="pt-BR" sz="2000" dirty="0" err="1"/>
              <a:t>sinais</a:t>
            </a:r>
            <a:r>
              <a:rPr lang="en-US" altLang="pt-BR" sz="2000" dirty="0"/>
              <a:t> </a:t>
            </a:r>
            <a:r>
              <a:rPr lang="en-US" altLang="pt-BR" sz="2000" dirty="0" err="1"/>
              <a:t>são</a:t>
            </a:r>
            <a:r>
              <a:rPr lang="en-US" altLang="pt-BR" sz="2000" dirty="0"/>
              <a:t> </a:t>
            </a:r>
            <a:r>
              <a:rPr lang="en-US" altLang="pt-BR" sz="2000" dirty="0" err="1"/>
              <a:t>apresentados</a:t>
            </a:r>
            <a:r>
              <a:rPr lang="en-US" altLang="pt-BR" sz="2000" dirty="0"/>
              <a:t> à </a:t>
            </a:r>
            <a:r>
              <a:rPr lang="en-US" altLang="pt-BR" sz="2000" dirty="0" err="1"/>
              <a:t>entrada</a:t>
            </a:r>
            <a:r>
              <a:rPr lang="en-US" altLang="pt-BR" sz="2000" dirty="0"/>
              <a:t>; </a:t>
            </a:r>
          </a:p>
          <a:p>
            <a:pPr>
              <a:lnSpc>
                <a:spcPct val="90000"/>
              </a:lnSpc>
            </a:pPr>
            <a:r>
              <a:rPr lang="en-US" altLang="pt-BR" sz="2000" dirty="0" err="1"/>
              <a:t>cada</a:t>
            </a:r>
            <a:r>
              <a:rPr lang="en-US" altLang="pt-BR" sz="2000" dirty="0"/>
              <a:t> </a:t>
            </a:r>
            <a:r>
              <a:rPr lang="en-US" altLang="pt-BR" sz="2000" dirty="0" err="1"/>
              <a:t>sinal</a:t>
            </a:r>
            <a:r>
              <a:rPr lang="en-US" altLang="pt-BR" sz="2000" dirty="0"/>
              <a:t> é </a:t>
            </a:r>
            <a:r>
              <a:rPr lang="en-US" altLang="pt-BR" sz="2000" dirty="0" err="1"/>
              <a:t>multiplicado</a:t>
            </a:r>
            <a:r>
              <a:rPr lang="en-US" altLang="pt-BR" sz="2000" dirty="0"/>
              <a:t> </a:t>
            </a:r>
            <a:r>
              <a:rPr lang="en-US" altLang="pt-BR" sz="2000" dirty="0" err="1"/>
              <a:t>por</a:t>
            </a:r>
            <a:r>
              <a:rPr lang="en-US" altLang="pt-BR" sz="2000" dirty="0"/>
              <a:t> um </a:t>
            </a:r>
            <a:r>
              <a:rPr lang="en-US" altLang="pt-BR" sz="2000" dirty="0" err="1"/>
              <a:t>número</a:t>
            </a:r>
            <a:r>
              <a:rPr lang="en-US" altLang="pt-BR" sz="2000" dirty="0"/>
              <a:t>, </a:t>
            </a:r>
            <a:r>
              <a:rPr lang="en-US" altLang="pt-BR" sz="2000" dirty="0" err="1"/>
              <a:t>ou</a:t>
            </a:r>
            <a:r>
              <a:rPr lang="en-US" altLang="pt-BR" sz="2000" dirty="0"/>
              <a:t> peso, </a:t>
            </a:r>
            <a:r>
              <a:rPr lang="en-US" altLang="pt-BR" sz="2000" dirty="0" err="1"/>
              <a:t>que</a:t>
            </a:r>
            <a:r>
              <a:rPr lang="en-US" altLang="pt-BR" sz="2000" dirty="0"/>
              <a:t> </a:t>
            </a:r>
            <a:r>
              <a:rPr lang="en-US" altLang="pt-BR" sz="2000" dirty="0" err="1"/>
              <a:t>indica</a:t>
            </a:r>
            <a:r>
              <a:rPr lang="en-US" altLang="pt-BR" sz="2000" dirty="0"/>
              <a:t> a </a:t>
            </a:r>
            <a:r>
              <a:rPr lang="en-US" altLang="pt-BR" sz="2000" dirty="0" err="1"/>
              <a:t>sua</a:t>
            </a:r>
            <a:r>
              <a:rPr lang="en-US" altLang="pt-BR" sz="2000" dirty="0"/>
              <a:t> </a:t>
            </a:r>
            <a:r>
              <a:rPr lang="en-US" altLang="pt-BR" sz="2000" dirty="0" err="1"/>
              <a:t>influência</a:t>
            </a:r>
            <a:r>
              <a:rPr lang="en-US" altLang="pt-BR" sz="2000" dirty="0"/>
              <a:t> </a:t>
            </a:r>
            <a:r>
              <a:rPr lang="en-US" altLang="pt-BR" sz="2000" dirty="0" err="1"/>
              <a:t>na</a:t>
            </a:r>
            <a:r>
              <a:rPr lang="en-US" altLang="pt-BR" sz="2000" dirty="0"/>
              <a:t> </a:t>
            </a:r>
            <a:r>
              <a:rPr lang="en-US" altLang="pt-BR" sz="2000" dirty="0" err="1"/>
              <a:t>saída</a:t>
            </a:r>
            <a:r>
              <a:rPr lang="en-US" altLang="pt-BR" sz="2000" dirty="0"/>
              <a:t> da </a:t>
            </a:r>
            <a:r>
              <a:rPr lang="en-US" altLang="pt-BR" sz="2000" dirty="0" err="1"/>
              <a:t>unidade</a:t>
            </a:r>
            <a:r>
              <a:rPr lang="en-US" altLang="pt-BR" sz="2000" dirty="0"/>
              <a:t>; </a:t>
            </a:r>
          </a:p>
          <a:p>
            <a:pPr>
              <a:lnSpc>
                <a:spcPct val="90000"/>
              </a:lnSpc>
            </a:pPr>
            <a:r>
              <a:rPr lang="en-US" altLang="pt-BR" sz="2000" dirty="0"/>
              <a:t>é </a:t>
            </a:r>
            <a:r>
              <a:rPr lang="en-US" altLang="pt-BR" sz="2000" dirty="0" err="1"/>
              <a:t>feita</a:t>
            </a:r>
            <a:r>
              <a:rPr lang="en-US" altLang="pt-BR" sz="2000" dirty="0"/>
              <a:t> a soma </a:t>
            </a:r>
            <a:r>
              <a:rPr lang="en-US" altLang="pt-BR" sz="2000" dirty="0" err="1"/>
              <a:t>ponderada</a:t>
            </a:r>
            <a:r>
              <a:rPr lang="en-US" altLang="pt-BR" sz="2000" dirty="0"/>
              <a:t> dos </a:t>
            </a:r>
            <a:r>
              <a:rPr lang="en-US" altLang="pt-BR" sz="2000" dirty="0" err="1"/>
              <a:t>sinais</a:t>
            </a:r>
            <a:r>
              <a:rPr lang="en-US" altLang="pt-BR" sz="2000" dirty="0"/>
              <a:t> </a:t>
            </a:r>
            <a:r>
              <a:rPr lang="en-US" altLang="pt-BR" sz="2000" dirty="0" err="1"/>
              <a:t>que</a:t>
            </a:r>
            <a:r>
              <a:rPr lang="en-US" altLang="pt-BR" sz="2000" dirty="0"/>
              <a:t> </a:t>
            </a:r>
            <a:r>
              <a:rPr lang="en-US" altLang="pt-BR" sz="2000" dirty="0" err="1"/>
              <a:t>produz</a:t>
            </a:r>
            <a:r>
              <a:rPr lang="en-US" altLang="pt-BR" sz="2000" dirty="0"/>
              <a:t> um </a:t>
            </a:r>
            <a:r>
              <a:rPr lang="en-US" altLang="pt-BR" sz="2000" dirty="0" err="1"/>
              <a:t>nível</a:t>
            </a:r>
            <a:r>
              <a:rPr lang="en-US" altLang="pt-BR" sz="2000" dirty="0"/>
              <a:t> de </a:t>
            </a:r>
            <a:r>
              <a:rPr lang="en-US" altLang="pt-BR" sz="2000" dirty="0" err="1"/>
              <a:t>atividade</a:t>
            </a:r>
            <a:r>
              <a:rPr lang="en-US" altLang="pt-BR" sz="2000" dirty="0"/>
              <a:t>; </a:t>
            </a:r>
          </a:p>
          <a:p>
            <a:pPr>
              <a:lnSpc>
                <a:spcPct val="90000"/>
              </a:lnSpc>
            </a:pPr>
            <a:r>
              <a:rPr lang="en-US" altLang="pt-BR" sz="2000" dirty="0"/>
              <a:t>se </a:t>
            </a:r>
            <a:r>
              <a:rPr lang="en-US" altLang="pt-BR" sz="2000" dirty="0" err="1"/>
              <a:t>este</a:t>
            </a:r>
            <a:r>
              <a:rPr lang="en-US" altLang="pt-BR" sz="2000" dirty="0"/>
              <a:t> </a:t>
            </a:r>
            <a:r>
              <a:rPr lang="en-US" altLang="pt-BR" sz="2000" dirty="0" err="1"/>
              <a:t>nível</a:t>
            </a:r>
            <a:r>
              <a:rPr lang="en-US" altLang="pt-BR" sz="2000" dirty="0"/>
              <a:t> de </a:t>
            </a:r>
            <a:r>
              <a:rPr lang="en-US" altLang="pt-BR" sz="2000" dirty="0" err="1"/>
              <a:t>atividade</a:t>
            </a:r>
            <a:r>
              <a:rPr lang="en-US" altLang="pt-BR" sz="2000" dirty="0"/>
              <a:t> </a:t>
            </a:r>
            <a:r>
              <a:rPr lang="en-US" altLang="pt-BR" sz="2000" dirty="0" err="1"/>
              <a:t>exceder</a:t>
            </a:r>
            <a:r>
              <a:rPr lang="en-US" altLang="pt-BR" sz="2000" dirty="0"/>
              <a:t> um </a:t>
            </a:r>
            <a:r>
              <a:rPr lang="en-US" altLang="pt-BR" sz="2000" dirty="0" err="1"/>
              <a:t>certo</a:t>
            </a:r>
            <a:r>
              <a:rPr lang="en-US" altLang="pt-BR" sz="2000" dirty="0"/>
              <a:t> </a:t>
            </a:r>
            <a:r>
              <a:rPr lang="en-US" altLang="pt-BR" sz="2000" dirty="0" err="1"/>
              <a:t>limite</a:t>
            </a:r>
            <a:r>
              <a:rPr lang="en-US" altLang="pt-BR" sz="2000" dirty="0"/>
              <a:t> (threshold) a </a:t>
            </a:r>
            <a:r>
              <a:rPr lang="en-US" altLang="pt-BR" sz="2000" dirty="0" err="1"/>
              <a:t>unidade</a:t>
            </a:r>
            <a:r>
              <a:rPr lang="en-US" altLang="pt-BR" sz="2000" dirty="0"/>
              <a:t> </a:t>
            </a:r>
            <a:r>
              <a:rPr lang="en-US" altLang="pt-BR" sz="2000" dirty="0" err="1"/>
              <a:t>produz</a:t>
            </a:r>
            <a:r>
              <a:rPr lang="en-US" altLang="pt-BR" sz="2000" dirty="0"/>
              <a:t> </a:t>
            </a:r>
            <a:r>
              <a:rPr lang="en-US" altLang="pt-BR" sz="2000" dirty="0" err="1"/>
              <a:t>uma</a:t>
            </a:r>
            <a:r>
              <a:rPr lang="en-US" altLang="pt-BR" sz="2000" dirty="0"/>
              <a:t> </a:t>
            </a:r>
            <a:r>
              <a:rPr lang="en-US" altLang="pt-BR" sz="2000" dirty="0" err="1"/>
              <a:t>determinada</a:t>
            </a:r>
            <a:r>
              <a:rPr lang="en-US" altLang="pt-BR" sz="2000" dirty="0"/>
              <a:t> </a:t>
            </a:r>
            <a:r>
              <a:rPr lang="en-US" altLang="pt-BR" sz="2000" dirty="0" err="1"/>
              <a:t>resposta</a:t>
            </a:r>
            <a:r>
              <a:rPr lang="en-US" altLang="pt-BR" sz="2000" dirty="0"/>
              <a:t> de </a:t>
            </a:r>
            <a:r>
              <a:rPr lang="en-US" altLang="pt-BR" sz="2000" dirty="0" err="1"/>
              <a:t>saída</a:t>
            </a:r>
            <a:r>
              <a:rPr lang="en-US" altLang="pt-BR" sz="2000" dirty="0"/>
              <a:t>. </a:t>
            </a:r>
          </a:p>
          <a:p>
            <a:pPr>
              <a:lnSpc>
                <a:spcPct val="90000"/>
              </a:lnSpc>
            </a:pPr>
            <a:endParaRPr lang="en-US" altLang="pt-BR" sz="2000" dirty="0"/>
          </a:p>
        </p:txBody>
      </p:sp>
      <p:sp>
        <p:nvSpPr>
          <p:cNvPr id="15365" name="Rectangle 5"/>
          <p:cNvSpPr>
            <a:spLocks noChangeArrowheads="1"/>
          </p:cNvSpPr>
          <p:nvPr/>
        </p:nvSpPr>
        <p:spPr bwMode="auto">
          <a:xfrm>
            <a:off x="0" y="1971675"/>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pt-BR"/>
          </a:p>
          <a:p>
            <a:pPr eaLnBrk="0" hangingPunct="0"/>
            <a:endParaRPr lang="en-US" altLang="pt-BR"/>
          </a:p>
        </p:txBody>
      </p:sp>
      <p:pic>
        <p:nvPicPr>
          <p:cNvPr id="15368" name="Picture 8" descr="http://www.icmsc.sc.usp.br/~andre/mccul.gif"/>
          <p:cNvPicPr>
            <a:picLocks noGrp="1" noChangeAspect="1" noChangeArrowheads="1"/>
          </p:cNvPicPr>
          <p:nvPr>
            <p:ph type="clipArt" sz="half" idx="2"/>
          </p:nvPr>
        </p:nvPicPr>
        <p:blipFill>
          <a:blip r:embed="rId2">
            <a:extLst>
              <a:ext uri="{28A0092B-C50C-407E-A947-70E740481C1C}">
                <a14:useLocalDpi xmlns:a14="http://schemas.microsoft.com/office/drawing/2010/main" val="0"/>
              </a:ext>
            </a:extLst>
          </a:blip>
          <a:srcRect/>
          <a:stretch>
            <a:fillRect/>
          </a:stretch>
        </p:blipFill>
        <p:spPr>
          <a:xfrm>
            <a:off x="4716016" y="2416250"/>
            <a:ext cx="4032448" cy="26495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46227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7544" y="260648"/>
            <a:ext cx="8229600" cy="1143000"/>
          </a:xfrm>
        </p:spPr>
        <p:txBody>
          <a:bodyPr>
            <a:normAutofit fontScale="90000"/>
          </a:bodyPr>
          <a:lstStyle/>
          <a:p>
            <a:r>
              <a:rPr lang="pt-BR" altLang="pt-BR" dirty="0"/>
              <a:t>Redes neurais: </a:t>
            </a:r>
            <a:br>
              <a:rPr lang="pt-BR" altLang="pt-BR" dirty="0"/>
            </a:br>
            <a:r>
              <a:rPr lang="pt-BR" altLang="pt-BR" dirty="0"/>
              <a:t>exemplo do mundo do </a:t>
            </a:r>
            <a:r>
              <a:rPr lang="pt-BR" altLang="pt-BR" dirty="0" err="1"/>
              <a:t>Wumpus</a:t>
            </a:r>
            <a:endParaRPr lang="en-US" altLang="pt-BR" dirty="0"/>
          </a:p>
        </p:txBody>
      </p:sp>
      <p:sp>
        <p:nvSpPr>
          <p:cNvPr id="8195" name="Rectangle 3"/>
          <p:cNvSpPr>
            <a:spLocks noGrp="1" noChangeArrowheads="1"/>
          </p:cNvSpPr>
          <p:nvPr>
            <p:ph sz="half" idx="1"/>
          </p:nvPr>
        </p:nvSpPr>
        <p:spPr>
          <a:xfrm>
            <a:off x="228600" y="1676400"/>
            <a:ext cx="3352800" cy="957263"/>
          </a:xfrm>
        </p:spPr>
        <p:txBody>
          <a:bodyPr/>
          <a:lstStyle/>
          <a:p>
            <a:pPr>
              <a:lnSpc>
                <a:spcPct val="90000"/>
              </a:lnSpc>
            </a:pPr>
            <a:r>
              <a:rPr lang="pt-BR" altLang="pt-BR" sz="2000" dirty="0"/>
              <a:t>Entrada da rede:</a:t>
            </a:r>
            <a:br>
              <a:rPr lang="pt-BR" altLang="pt-BR" sz="2000" dirty="0"/>
            </a:br>
            <a:r>
              <a:rPr lang="pt-BR" altLang="pt-BR" sz="2000" dirty="0"/>
              <a:t>codificação binária de</a:t>
            </a:r>
            <a:br>
              <a:rPr lang="pt-BR" altLang="pt-BR" sz="2000" dirty="0"/>
            </a:br>
            <a:r>
              <a:rPr lang="pt-BR" altLang="pt-BR" sz="2000" dirty="0"/>
              <a:t>pares atributos-valores</a:t>
            </a:r>
            <a:endParaRPr lang="en-US" altLang="pt-BR" sz="2000" dirty="0"/>
          </a:p>
        </p:txBody>
      </p:sp>
      <p:sp>
        <p:nvSpPr>
          <p:cNvPr id="8196" name="Rectangle 4"/>
          <p:cNvSpPr>
            <a:spLocks noGrp="1" noChangeArrowheads="1"/>
          </p:cNvSpPr>
          <p:nvPr>
            <p:ph sz="half" idx="2"/>
          </p:nvPr>
        </p:nvSpPr>
        <p:spPr>
          <a:xfrm>
            <a:off x="4648200" y="1676400"/>
            <a:ext cx="4267200" cy="990600"/>
          </a:xfrm>
        </p:spPr>
        <p:txBody>
          <a:bodyPr/>
          <a:lstStyle/>
          <a:p>
            <a:pPr>
              <a:lnSpc>
                <a:spcPct val="90000"/>
              </a:lnSpc>
            </a:pPr>
            <a:r>
              <a:rPr lang="pt-BR" altLang="pt-BR" sz="2000" dirty="0"/>
              <a:t>Saída da rede:</a:t>
            </a:r>
            <a:br>
              <a:rPr lang="pt-BR" altLang="pt-BR" sz="2000" dirty="0"/>
            </a:br>
            <a:r>
              <a:rPr lang="pt-BR" altLang="pt-BR" sz="2000" dirty="0"/>
              <a:t>codificação binária de</a:t>
            </a:r>
            <a:br>
              <a:rPr lang="pt-BR" altLang="pt-BR" sz="2000" dirty="0"/>
            </a:br>
            <a:r>
              <a:rPr lang="pt-BR" altLang="pt-BR" sz="2000" dirty="0"/>
              <a:t>pares atributos-valores</a:t>
            </a:r>
            <a:endParaRPr lang="en-US" altLang="pt-BR" sz="2000" dirty="0"/>
          </a:p>
        </p:txBody>
      </p:sp>
      <p:graphicFrame>
        <p:nvGraphicFramePr>
          <p:cNvPr id="8197" name="Group 5"/>
          <p:cNvGraphicFramePr>
            <a:graphicFrameLocks noGrp="1"/>
          </p:cNvGraphicFramePr>
          <p:nvPr/>
        </p:nvGraphicFramePr>
        <p:xfrm>
          <a:off x="685800" y="2840038"/>
          <a:ext cx="1600200" cy="3428303"/>
        </p:xfrm>
        <a:graphic>
          <a:graphicData uri="http://schemas.openxmlformats.org/drawingml/2006/table">
            <a:tbl>
              <a:tblPr/>
              <a:tblGrid>
                <a:gridCol w="9144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12738">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nenhuma percepção</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00000</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stench</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00001</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breeze</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00010</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glitter</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00100</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scream</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01000</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1625">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batida</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10000</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0975">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2400" b="0" i="0" u="none" strike="noStrike" cap="none" normalizeH="0" baseline="0">
                          <a:ln>
                            <a:noFill/>
                          </a:ln>
                          <a:solidFill>
                            <a:schemeClr val="tx1"/>
                          </a:solidFill>
                          <a:effectLst/>
                          <a:latin typeface="Comic Sans MS" pitchFamily="66" charset="0"/>
                        </a:rPr>
                        <a:t>...</a:t>
                      </a:r>
                      <a:endParaRPr kumimoji="0" lang="en-US" altLang="pt-BR" sz="24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2400" b="0" i="0" u="none" strike="noStrike" cap="none" normalizeH="0" baseline="0">
                          <a:ln>
                            <a:noFill/>
                          </a:ln>
                          <a:solidFill>
                            <a:schemeClr val="tx1"/>
                          </a:solidFill>
                          <a:effectLst/>
                          <a:latin typeface="Comic Sans MS" pitchFamily="66" charset="0"/>
                        </a:rPr>
                        <a:t>...</a:t>
                      </a:r>
                      <a:endParaRPr kumimoji="0" lang="en-US" altLang="pt-BR" sz="24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1150">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stench </a:t>
                      </a:r>
                      <a:r>
                        <a:rPr kumimoji="0" lang="pt-BR" altLang="pt-BR" sz="1200" b="0" i="0" u="none" strike="noStrike" cap="none" normalizeH="0" baseline="0">
                          <a:ln>
                            <a:noFill/>
                          </a:ln>
                          <a:solidFill>
                            <a:schemeClr val="tx1"/>
                          </a:solidFill>
                          <a:effectLst/>
                          <a:latin typeface="Comic Sans MS" pitchFamily="66" charset="0"/>
                          <a:sym typeface="Symbol" pitchFamily="18" charset="2"/>
                        </a:rPr>
                        <a:t></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sym typeface="Symbol" pitchFamily="18" charset="2"/>
                        </a:rPr>
                        <a:t>breeze </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sym typeface="Symbol" pitchFamily="18" charset="2"/>
                        </a:rPr>
                        <a:t>glitter </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sym typeface="Symbol" pitchFamily="18" charset="2"/>
                        </a:rPr>
                        <a:t>scream</a:t>
                      </a:r>
                      <a:endParaRPr kumimoji="0" lang="en-US" altLang="pt-BR" sz="1200" b="0" i="0" u="none" strike="noStrike" cap="none" normalizeH="0" baseline="0">
                        <a:ln>
                          <a:noFill/>
                        </a:ln>
                        <a:solidFill>
                          <a:schemeClr val="tx1"/>
                        </a:solidFill>
                        <a:effectLst/>
                        <a:latin typeface="Comic Sans MS" pitchFamily="66" charset="0"/>
                        <a:sym typeface="Symbol" pitchFamily="18" charset="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01111</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8226" name="Group 34"/>
          <p:cNvGraphicFramePr>
            <a:graphicFrameLocks noGrp="1"/>
          </p:cNvGraphicFramePr>
          <p:nvPr/>
        </p:nvGraphicFramePr>
        <p:xfrm>
          <a:off x="6400800" y="2840038"/>
          <a:ext cx="1447800" cy="2267396"/>
        </p:xfrm>
        <a:graphic>
          <a:graphicData uri="http://schemas.openxmlformats.org/drawingml/2006/table">
            <a:tbl>
              <a:tblPr/>
              <a:tblGrid>
                <a:gridCol w="914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12738">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endParaRPr kumimoji="0" lang="pt-BR" altLang="pt-BR" sz="1200" b="0" i="0" u="none" strike="noStrike" cap="none" normalizeH="0" baseline="0">
                        <a:ln>
                          <a:noFill/>
                        </a:ln>
                        <a:solidFill>
                          <a:schemeClr val="tx1"/>
                        </a:solidFill>
                        <a:effectLst/>
                        <a:latin typeface="Comic Sans MS" pitchFamily="66" charset="0"/>
                      </a:endParaRP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forward</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000</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101</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111</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right</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001</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left</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010</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shoot</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011</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pick</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100</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out</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Wingdings 2" pitchFamily="18" charset="2"/>
                        <a:defRPr>
                          <a:solidFill>
                            <a:schemeClr val="tx1"/>
                          </a:solidFill>
                          <a:latin typeface="Comic Sans MS" pitchFamily="66" charset="0"/>
                        </a:defRPr>
                      </a:lvl1pPr>
                      <a:lvl2pPr marL="461963">
                        <a:spcBef>
                          <a:spcPct val="20000"/>
                        </a:spcBef>
                        <a:buFont typeface="Wingdings 2" pitchFamily="18" charset="2"/>
                        <a:defRPr sz="1600">
                          <a:solidFill>
                            <a:schemeClr val="tx1"/>
                          </a:solidFill>
                          <a:latin typeface="Comic Sans MS" pitchFamily="66" charset="0"/>
                        </a:defRPr>
                      </a:lvl2pPr>
                      <a:lvl3pPr marL="682625">
                        <a:spcBef>
                          <a:spcPct val="20000"/>
                        </a:spcBef>
                        <a:buFont typeface="Wingdings 2" pitchFamily="18" charset="2"/>
                        <a:defRPr sz="1400">
                          <a:solidFill>
                            <a:schemeClr val="tx1"/>
                          </a:solidFill>
                          <a:latin typeface="Comic Sans MS" pitchFamily="66" charset="0"/>
                        </a:defRPr>
                      </a:lvl3pPr>
                      <a:lvl4pPr marL="914400">
                        <a:spcBef>
                          <a:spcPct val="20000"/>
                        </a:spcBef>
                        <a:buFont typeface="Wingdings 2" pitchFamily="18" charset="2"/>
                        <a:defRPr sz="1200">
                          <a:solidFill>
                            <a:schemeClr val="tx1"/>
                          </a:solidFill>
                          <a:latin typeface="Comic Sans MS" pitchFamily="66" charset="0"/>
                        </a:defRPr>
                      </a:lvl4pPr>
                      <a:lvl5pPr marL="1320800">
                        <a:spcBef>
                          <a:spcPct val="20000"/>
                        </a:spcBef>
                        <a:buFont typeface="Wingdings 2" pitchFamily="18" charset="2"/>
                        <a:defRPr sz="1000">
                          <a:solidFill>
                            <a:schemeClr val="tx1"/>
                          </a:solidFill>
                          <a:latin typeface="Comic Sans MS" pitchFamily="66" charset="0"/>
                        </a:defRPr>
                      </a:lvl5pPr>
                      <a:lvl6pPr marL="1778000" fontAlgn="base">
                        <a:spcBef>
                          <a:spcPct val="20000"/>
                        </a:spcBef>
                        <a:spcAft>
                          <a:spcPct val="0"/>
                        </a:spcAft>
                        <a:buFont typeface="Wingdings 2" pitchFamily="18" charset="2"/>
                        <a:defRPr sz="1000">
                          <a:solidFill>
                            <a:schemeClr val="tx1"/>
                          </a:solidFill>
                          <a:latin typeface="Comic Sans MS" pitchFamily="66" charset="0"/>
                        </a:defRPr>
                      </a:lvl6pPr>
                      <a:lvl7pPr marL="2235200" fontAlgn="base">
                        <a:spcBef>
                          <a:spcPct val="20000"/>
                        </a:spcBef>
                        <a:spcAft>
                          <a:spcPct val="0"/>
                        </a:spcAft>
                        <a:buFont typeface="Wingdings 2" pitchFamily="18" charset="2"/>
                        <a:defRPr sz="1000">
                          <a:solidFill>
                            <a:schemeClr val="tx1"/>
                          </a:solidFill>
                          <a:latin typeface="Comic Sans MS" pitchFamily="66" charset="0"/>
                        </a:defRPr>
                      </a:lvl7pPr>
                      <a:lvl8pPr marL="2692400" fontAlgn="base">
                        <a:spcBef>
                          <a:spcPct val="20000"/>
                        </a:spcBef>
                        <a:spcAft>
                          <a:spcPct val="0"/>
                        </a:spcAft>
                        <a:buFont typeface="Wingdings 2" pitchFamily="18" charset="2"/>
                        <a:defRPr sz="1000">
                          <a:solidFill>
                            <a:schemeClr val="tx1"/>
                          </a:solidFill>
                          <a:latin typeface="Comic Sans MS" pitchFamily="66" charset="0"/>
                        </a:defRPr>
                      </a:lvl8pPr>
                      <a:lvl9pPr marL="3149600" fontAlgn="base">
                        <a:spcBef>
                          <a:spcPct val="20000"/>
                        </a:spcBef>
                        <a:spcAft>
                          <a:spcPct val="0"/>
                        </a:spcAft>
                        <a:buFont typeface="Wingdings 2" pitchFamily="18" charset="2"/>
                        <a:defRPr sz="1000">
                          <a:solidFill>
                            <a:schemeClr val="tx1"/>
                          </a:solidFill>
                          <a:latin typeface="Comic Sans MS" pitchFamily="66"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0" lang="pt-BR" altLang="pt-BR" sz="1200" b="0" i="0" u="none" strike="noStrike" cap="none" normalizeH="0" baseline="0">
                          <a:ln>
                            <a:noFill/>
                          </a:ln>
                          <a:solidFill>
                            <a:schemeClr val="tx1"/>
                          </a:solidFill>
                          <a:effectLst/>
                          <a:latin typeface="Comic Sans MS" pitchFamily="66" charset="0"/>
                        </a:rPr>
                        <a:t>101</a:t>
                      </a:r>
                      <a:endParaRPr kumimoji="0" lang="en-US" altLang="pt-BR" sz="1200" b="0" i="0" u="none" strike="noStrike" cap="none" normalizeH="0" baseline="0">
                        <a:ln>
                          <a:noFill/>
                        </a:ln>
                        <a:solidFill>
                          <a:schemeClr val="tx1"/>
                        </a:solidFill>
                        <a:effectLst/>
                        <a:latin typeface="Comic Sans MS" pitchFamily="66"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8249" name="Group 57"/>
          <p:cNvGrpSpPr>
            <a:grpSpLocks/>
          </p:cNvGrpSpPr>
          <p:nvPr/>
        </p:nvGrpSpPr>
        <p:grpSpPr bwMode="auto">
          <a:xfrm>
            <a:off x="2895600" y="2895600"/>
            <a:ext cx="2743200" cy="3276600"/>
            <a:chOff x="1728" y="1824"/>
            <a:chExt cx="1728" cy="2064"/>
          </a:xfrm>
        </p:grpSpPr>
        <p:grpSp>
          <p:nvGrpSpPr>
            <p:cNvPr id="8250" name="Group 58"/>
            <p:cNvGrpSpPr>
              <a:grpSpLocks/>
            </p:cNvGrpSpPr>
            <p:nvPr/>
          </p:nvGrpSpPr>
          <p:grpSpPr bwMode="auto">
            <a:xfrm>
              <a:off x="1728" y="1824"/>
              <a:ext cx="96" cy="2064"/>
              <a:chOff x="1728" y="1824"/>
              <a:chExt cx="96" cy="2064"/>
            </a:xfrm>
          </p:grpSpPr>
          <p:sp>
            <p:nvSpPr>
              <p:cNvPr id="8251" name="Oval 59"/>
              <p:cNvSpPr>
                <a:spLocks noChangeArrowheads="1"/>
              </p:cNvSpPr>
              <p:nvPr/>
            </p:nvSpPr>
            <p:spPr bwMode="auto">
              <a:xfrm>
                <a:off x="1728" y="182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52" name="Oval 60"/>
              <p:cNvSpPr>
                <a:spLocks noChangeArrowheads="1"/>
              </p:cNvSpPr>
              <p:nvPr/>
            </p:nvSpPr>
            <p:spPr bwMode="auto">
              <a:xfrm>
                <a:off x="1728" y="2316"/>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53" name="Oval 61"/>
              <p:cNvSpPr>
                <a:spLocks noChangeArrowheads="1"/>
              </p:cNvSpPr>
              <p:nvPr/>
            </p:nvSpPr>
            <p:spPr bwMode="auto">
              <a:xfrm>
                <a:off x="1728" y="280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54" name="Oval 62"/>
              <p:cNvSpPr>
                <a:spLocks noChangeArrowheads="1"/>
              </p:cNvSpPr>
              <p:nvPr/>
            </p:nvSpPr>
            <p:spPr bwMode="auto">
              <a:xfrm>
                <a:off x="1728" y="3300"/>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55" name="Oval 63"/>
              <p:cNvSpPr>
                <a:spLocks noChangeArrowheads="1"/>
              </p:cNvSpPr>
              <p:nvPr/>
            </p:nvSpPr>
            <p:spPr bwMode="auto">
              <a:xfrm>
                <a:off x="1728" y="379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8256" name="Group 64"/>
            <p:cNvGrpSpPr>
              <a:grpSpLocks/>
            </p:cNvGrpSpPr>
            <p:nvPr/>
          </p:nvGrpSpPr>
          <p:grpSpPr bwMode="auto">
            <a:xfrm>
              <a:off x="2320" y="1824"/>
              <a:ext cx="96" cy="2064"/>
              <a:chOff x="2208" y="1824"/>
              <a:chExt cx="96" cy="2064"/>
            </a:xfrm>
          </p:grpSpPr>
          <p:sp>
            <p:nvSpPr>
              <p:cNvPr id="8257" name="Oval 65"/>
              <p:cNvSpPr>
                <a:spLocks noChangeArrowheads="1"/>
              </p:cNvSpPr>
              <p:nvPr/>
            </p:nvSpPr>
            <p:spPr bwMode="auto">
              <a:xfrm>
                <a:off x="2208" y="1824"/>
                <a:ext cx="96" cy="96"/>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58" name="Oval 66"/>
              <p:cNvSpPr>
                <a:spLocks noChangeArrowheads="1"/>
              </p:cNvSpPr>
              <p:nvPr/>
            </p:nvSpPr>
            <p:spPr bwMode="auto">
              <a:xfrm>
                <a:off x="2208" y="2808"/>
                <a:ext cx="96" cy="96"/>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59" name="Oval 67"/>
              <p:cNvSpPr>
                <a:spLocks noChangeArrowheads="1"/>
              </p:cNvSpPr>
              <p:nvPr/>
            </p:nvSpPr>
            <p:spPr bwMode="auto">
              <a:xfrm>
                <a:off x="2208" y="3792"/>
                <a:ext cx="96" cy="96"/>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8260" name="Group 68"/>
            <p:cNvGrpSpPr>
              <a:grpSpLocks/>
            </p:cNvGrpSpPr>
            <p:nvPr/>
          </p:nvGrpSpPr>
          <p:grpSpPr bwMode="auto">
            <a:xfrm>
              <a:off x="2832" y="1824"/>
              <a:ext cx="96" cy="2064"/>
              <a:chOff x="2592" y="1824"/>
              <a:chExt cx="96" cy="2064"/>
            </a:xfrm>
          </p:grpSpPr>
          <p:sp>
            <p:nvSpPr>
              <p:cNvPr id="8261" name="Oval 69"/>
              <p:cNvSpPr>
                <a:spLocks noChangeArrowheads="1"/>
              </p:cNvSpPr>
              <p:nvPr/>
            </p:nvSpPr>
            <p:spPr bwMode="auto">
              <a:xfrm>
                <a:off x="2592" y="1824"/>
                <a:ext cx="96" cy="96"/>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62" name="Oval 70"/>
              <p:cNvSpPr>
                <a:spLocks noChangeArrowheads="1"/>
              </p:cNvSpPr>
              <p:nvPr/>
            </p:nvSpPr>
            <p:spPr bwMode="auto">
              <a:xfrm>
                <a:off x="2592" y="2808"/>
                <a:ext cx="96" cy="96"/>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63" name="Oval 71"/>
              <p:cNvSpPr>
                <a:spLocks noChangeArrowheads="1"/>
              </p:cNvSpPr>
              <p:nvPr/>
            </p:nvSpPr>
            <p:spPr bwMode="auto">
              <a:xfrm>
                <a:off x="2592" y="3792"/>
                <a:ext cx="96" cy="96"/>
              </a:xfrm>
              <a:prstGeom prst="ellipse">
                <a:avLst/>
              </a:prstGeom>
              <a:solidFill>
                <a:srgbClr val="FF9933"/>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cxnSp>
          <p:nvCxnSpPr>
            <p:cNvPr id="8264" name="AutoShape 72"/>
            <p:cNvCxnSpPr>
              <a:cxnSpLocks noChangeShapeType="1"/>
              <a:stCxn id="8251" idx="6"/>
              <a:endCxn id="8257" idx="2"/>
            </p:cNvCxnSpPr>
            <p:nvPr/>
          </p:nvCxnSpPr>
          <p:spPr bwMode="auto">
            <a:xfrm>
              <a:off x="1824" y="1872"/>
              <a:ext cx="49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65" name="AutoShape 73"/>
            <p:cNvCxnSpPr>
              <a:cxnSpLocks noChangeShapeType="1"/>
              <a:stCxn id="8251" idx="5"/>
              <a:endCxn id="8258" idx="1"/>
            </p:cNvCxnSpPr>
            <p:nvPr/>
          </p:nvCxnSpPr>
          <p:spPr bwMode="auto">
            <a:xfrm>
              <a:off x="1810" y="1906"/>
              <a:ext cx="524" cy="9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66" name="AutoShape 74"/>
            <p:cNvCxnSpPr>
              <a:cxnSpLocks noChangeShapeType="1"/>
              <a:stCxn id="8251" idx="4"/>
              <a:endCxn id="8259" idx="1"/>
            </p:cNvCxnSpPr>
            <p:nvPr/>
          </p:nvCxnSpPr>
          <p:spPr bwMode="auto">
            <a:xfrm>
              <a:off x="1776" y="1920"/>
              <a:ext cx="558" cy="188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67" name="AutoShape 75"/>
            <p:cNvCxnSpPr>
              <a:cxnSpLocks noChangeShapeType="1"/>
              <a:stCxn id="8252" idx="7"/>
              <a:endCxn id="8257" idx="2"/>
            </p:cNvCxnSpPr>
            <p:nvPr/>
          </p:nvCxnSpPr>
          <p:spPr bwMode="auto">
            <a:xfrm flipV="1">
              <a:off x="1810" y="1872"/>
              <a:ext cx="510" cy="4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68" name="AutoShape 76"/>
            <p:cNvCxnSpPr>
              <a:cxnSpLocks noChangeShapeType="1"/>
              <a:stCxn id="8253" idx="0"/>
              <a:endCxn id="8257" idx="2"/>
            </p:cNvCxnSpPr>
            <p:nvPr/>
          </p:nvCxnSpPr>
          <p:spPr bwMode="auto">
            <a:xfrm flipV="1">
              <a:off x="1776" y="1872"/>
              <a:ext cx="544" cy="9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69" name="AutoShape 77"/>
            <p:cNvCxnSpPr>
              <a:cxnSpLocks noChangeShapeType="1"/>
              <a:stCxn id="8254" idx="0"/>
              <a:endCxn id="8257" idx="2"/>
            </p:cNvCxnSpPr>
            <p:nvPr/>
          </p:nvCxnSpPr>
          <p:spPr bwMode="auto">
            <a:xfrm flipV="1">
              <a:off x="1776" y="1872"/>
              <a:ext cx="544" cy="14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0" name="AutoShape 78"/>
            <p:cNvCxnSpPr>
              <a:cxnSpLocks noChangeShapeType="1"/>
              <a:stCxn id="8255" idx="0"/>
              <a:endCxn id="8257" idx="2"/>
            </p:cNvCxnSpPr>
            <p:nvPr/>
          </p:nvCxnSpPr>
          <p:spPr bwMode="auto">
            <a:xfrm flipV="1">
              <a:off x="1776" y="1872"/>
              <a:ext cx="544" cy="19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1" name="AutoShape 79"/>
            <p:cNvCxnSpPr>
              <a:cxnSpLocks noChangeShapeType="1"/>
              <a:stCxn id="8252" idx="6"/>
              <a:endCxn id="8258" idx="2"/>
            </p:cNvCxnSpPr>
            <p:nvPr/>
          </p:nvCxnSpPr>
          <p:spPr bwMode="auto">
            <a:xfrm>
              <a:off x="1824" y="2364"/>
              <a:ext cx="496"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2" name="AutoShape 80"/>
            <p:cNvCxnSpPr>
              <a:cxnSpLocks noChangeShapeType="1"/>
              <a:stCxn id="8252" idx="5"/>
              <a:endCxn id="8259" idx="1"/>
            </p:cNvCxnSpPr>
            <p:nvPr/>
          </p:nvCxnSpPr>
          <p:spPr bwMode="auto">
            <a:xfrm>
              <a:off x="1810" y="2398"/>
              <a:ext cx="524" cy="140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3" name="AutoShape 81"/>
            <p:cNvCxnSpPr>
              <a:cxnSpLocks noChangeShapeType="1"/>
              <a:stCxn id="8253" idx="6"/>
              <a:endCxn id="8258" idx="2"/>
            </p:cNvCxnSpPr>
            <p:nvPr/>
          </p:nvCxnSpPr>
          <p:spPr bwMode="auto">
            <a:xfrm>
              <a:off x="1824" y="2856"/>
              <a:ext cx="49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4" name="AutoShape 82"/>
            <p:cNvCxnSpPr>
              <a:cxnSpLocks noChangeShapeType="1"/>
              <a:stCxn id="8253" idx="5"/>
              <a:endCxn id="8259" idx="3"/>
            </p:cNvCxnSpPr>
            <p:nvPr/>
          </p:nvCxnSpPr>
          <p:spPr bwMode="auto">
            <a:xfrm>
              <a:off x="1810" y="2890"/>
              <a:ext cx="524" cy="98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5" name="AutoShape 83"/>
            <p:cNvCxnSpPr>
              <a:cxnSpLocks noChangeShapeType="1"/>
              <a:stCxn id="8254" idx="7"/>
              <a:endCxn id="8258" idx="2"/>
            </p:cNvCxnSpPr>
            <p:nvPr/>
          </p:nvCxnSpPr>
          <p:spPr bwMode="auto">
            <a:xfrm flipV="1">
              <a:off x="1810" y="2856"/>
              <a:ext cx="510" cy="45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6" name="AutoShape 84"/>
            <p:cNvCxnSpPr>
              <a:cxnSpLocks noChangeShapeType="1"/>
              <a:stCxn id="8255" idx="7"/>
              <a:endCxn id="8258" idx="3"/>
            </p:cNvCxnSpPr>
            <p:nvPr/>
          </p:nvCxnSpPr>
          <p:spPr bwMode="auto">
            <a:xfrm flipV="1">
              <a:off x="1810" y="2890"/>
              <a:ext cx="524" cy="9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7" name="AutoShape 85"/>
            <p:cNvCxnSpPr>
              <a:cxnSpLocks noChangeShapeType="1"/>
              <a:stCxn id="8254" idx="6"/>
              <a:endCxn id="8259" idx="2"/>
            </p:cNvCxnSpPr>
            <p:nvPr/>
          </p:nvCxnSpPr>
          <p:spPr bwMode="auto">
            <a:xfrm>
              <a:off x="1824" y="3348"/>
              <a:ext cx="496" cy="4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8" name="AutoShape 86"/>
            <p:cNvCxnSpPr>
              <a:cxnSpLocks noChangeShapeType="1"/>
              <a:stCxn id="8255" idx="6"/>
              <a:endCxn id="8259" idx="2"/>
            </p:cNvCxnSpPr>
            <p:nvPr/>
          </p:nvCxnSpPr>
          <p:spPr bwMode="auto">
            <a:xfrm>
              <a:off x="1824" y="3840"/>
              <a:ext cx="49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79" name="AutoShape 87"/>
            <p:cNvCxnSpPr>
              <a:cxnSpLocks noChangeShapeType="1"/>
              <a:stCxn id="8257" idx="6"/>
              <a:endCxn id="8261" idx="2"/>
            </p:cNvCxnSpPr>
            <p:nvPr/>
          </p:nvCxnSpPr>
          <p:spPr bwMode="auto">
            <a:xfrm>
              <a:off x="2416" y="1872"/>
              <a:ext cx="41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0" name="AutoShape 88"/>
            <p:cNvCxnSpPr>
              <a:cxnSpLocks noChangeShapeType="1"/>
              <a:stCxn id="8257" idx="4"/>
              <a:endCxn id="8263" idx="0"/>
            </p:cNvCxnSpPr>
            <p:nvPr/>
          </p:nvCxnSpPr>
          <p:spPr bwMode="auto">
            <a:xfrm>
              <a:off x="2368" y="1920"/>
              <a:ext cx="512" cy="18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1" name="AutoShape 89"/>
            <p:cNvCxnSpPr>
              <a:cxnSpLocks noChangeShapeType="1"/>
              <a:stCxn id="8257" idx="5"/>
              <a:endCxn id="8262" idx="0"/>
            </p:cNvCxnSpPr>
            <p:nvPr/>
          </p:nvCxnSpPr>
          <p:spPr bwMode="auto">
            <a:xfrm>
              <a:off x="2402" y="1906"/>
              <a:ext cx="478" cy="90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2" name="AutoShape 90"/>
            <p:cNvCxnSpPr>
              <a:cxnSpLocks noChangeShapeType="1"/>
              <a:stCxn id="8258" idx="6"/>
              <a:endCxn id="8262" idx="2"/>
            </p:cNvCxnSpPr>
            <p:nvPr/>
          </p:nvCxnSpPr>
          <p:spPr bwMode="auto">
            <a:xfrm>
              <a:off x="2416" y="2856"/>
              <a:ext cx="41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3" name="AutoShape 91"/>
            <p:cNvCxnSpPr>
              <a:cxnSpLocks noChangeShapeType="1"/>
              <a:stCxn id="8258" idx="5"/>
              <a:endCxn id="8263" idx="1"/>
            </p:cNvCxnSpPr>
            <p:nvPr/>
          </p:nvCxnSpPr>
          <p:spPr bwMode="auto">
            <a:xfrm>
              <a:off x="2402" y="2890"/>
              <a:ext cx="444" cy="9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4" name="AutoShape 92"/>
            <p:cNvCxnSpPr>
              <a:cxnSpLocks noChangeShapeType="1"/>
              <a:stCxn id="8258" idx="7"/>
              <a:endCxn id="8261" idx="3"/>
            </p:cNvCxnSpPr>
            <p:nvPr/>
          </p:nvCxnSpPr>
          <p:spPr bwMode="auto">
            <a:xfrm flipV="1">
              <a:off x="2402" y="1906"/>
              <a:ext cx="444" cy="9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5" name="AutoShape 93"/>
            <p:cNvCxnSpPr>
              <a:cxnSpLocks noChangeShapeType="1"/>
              <a:stCxn id="8259" idx="6"/>
              <a:endCxn id="8263" idx="2"/>
            </p:cNvCxnSpPr>
            <p:nvPr/>
          </p:nvCxnSpPr>
          <p:spPr bwMode="auto">
            <a:xfrm>
              <a:off x="2416" y="3840"/>
              <a:ext cx="416"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6" name="AutoShape 94"/>
            <p:cNvCxnSpPr>
              <a:cxnSpLocks noChangeShapeType="1"/>
              <a:stCxn id="8259" idx="0"/>
              <a:endCxn id="8261" idx="4"/>
            </p:cNvCxnSpPr>
            <p:nvPr/>
          </p:nvCxnSpPr>
          <p:spPr bwMode="auto">
            <a:xfrm flipV="1">
              <a:off x="2368" y="1920"/>
              <a:ext cx="512" cy="18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87" name="AutoShape 95"/>
            <p:cNvCxnSpPr>
              <a:cxnSpLocks noChangeShapeType="1"/>
              <a:stCxn id="8259" idx="7"/>
              <a:endCxn id="8262" idx="3"/>
            </p:cNvCxnSpPr>
            <p:nvPr/>
          </p:nvCxnSpPr>
          <p:spPr bwMode="auto">
            <a:xfrm flipV="1">
              <a:off x="2402" y="2890"/>
              <a:ext cx="444" cy="9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288" name="Group 96"/>
            <p:cNvGrpSpPr>
              <a:grpSpLocks/>
            </p:cNvGrpSpPr>
            <p:nvPr/>
          </p:nvGrpSpPr>
          <p:grpSpPr bwMode="auto">
            <a:xfrm>
              <a:off x="3360" y="1824"/>
              <a:ext cx="96" cy="2064"/>
              <a:chOff x="2592" y="1824"/>
              <a:chExt cx="96" cy="2064"/>
            </a:xfrm>
          </p:grpSpPr>
          <p:sp>
            <p:nvSpPr>
              <p:cNvPr id="8289" name="Oval 97"/>
              <p:cNvSpPr>
                <a:spLocks noChangeArrowheads="1"/>
              </p:cNvSpPr>
              <p:nvPr/>
            </p:nvSpPr>
            <p:spPr bwMode="auto">
              <a:xfrm>
                <a:off x="2592" y="1824"/>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90" name="Oval 98"/>
              <p:cNvSpPr>
                <a:spLocks noChangeArrowheads="1"/>
              </p:cNvSpPr>
              <p:nvPr/>
            </p:nvSpPr>
            <p:spPr bwMode="auto">
              <a:xfrm>
                <a:off x="2592" y="2808"/>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8291" name="Oval 99"/>
              <p:cNvSpPr>
                <a:spLocks noChangeArrowheads="1"/>
              </p:cNvSpPr>
              <p:nvPr/>
            </p:nvSpPr>
            <p:spPr bwMode="auto">
              <a:xfrm>
                <a:off x="2592" y="3792"/>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cxnSp>
          <p:nvCxnSpPr>
            <p:cNvPr id="8292" name="AutoShape 100"/>
            <p:cNvCxnSpPr>
              <a:cxnSpLocks noChangeShapeType="1"/>
              <a:stCxn id="8261" idx="6"/>
              <a:endCxn id="8289" idx="2"/>
            </p:cNvCxnSpPr>
            <p:nvPr/>
          </p:nvCxnSpPr>
          <p:spPr bwMode="auto">
            <a:xfrm>
              <a:off x="2928" y="1872"/>
              <a:ext cx="43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3" name="AutoShape 101"/>
            <p:cNvCxnSpPr>
              <a:cxnSpLocks noChangeShapeType="1"/>
              <a:stCxn id="8261" idx="4"/>
              <a:endCxn id="8291" idx="0"/>
            </p:cNvCxnSpPr>
            <p:nvPr/>
          </p:nvCxnSpPr>
          <p:spPr bwMode="auto">
            <a:xfrm>
              <a:off x="2880" y="1920"/>
              <a:ext cx="528" cy="18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4" name="AutoShape 102"/>
            <p:cNvCxnSpPr>
              <a:cxnSpLocks noChangeShapeType="1"/>
              <a:stCxn id="8261" idx="5"/>
              <a:endCxn id="8290" idx="0"/>
            </p:cNvCxnSpPr>
            <p:nvPr/>
          </p:nvCxnSpPr>
          <p:spPr bwMode="auto">
            <a:xfrm>
              <a:off x="2914" y="1906"/>
              <a:ext cx="494" cy="90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5" name="AutoShape 103"/>
            <p:cNvCxnSpPr>
              <a:cxnSpLocks noChangeShapeType="1"/>
              <a:stCxn id="8262" idx="6"/>
              <a:endCxn id="8290" idx="2"/>
            </p:cNvCxnSpPr>
            <p:nvPr/>
          </p:nvCxnSpPr>
          <p:spPr bwMode="auto">
            <a:xfrm>
              <a:off x="2928" y="2856"/>
              <a:ext cx="43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6" name="AutoShape 104"/>
            <p:cNvCxnSpPr>
              <a:cxnSpLocks noChangeShapeType="1"/>
              <a:stCxn id="8262" idx="5"/>
              <a:endCxn id="8291" idx="1"/>
            </p:cNvCxnSpPr>
            <p:nvPr/>
          </p:nvCxnSpPr>
          <p:spPr bwMode="auto">
            <a:xfrm>
              <a:off x="2914" y="2890"/>
              <a:ext cx="460" cy="9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7" name="AutoShape 105"/>
            <p:cNvCxnSpPr>
              <a:cxnSpLocks noChangeShapeType="1"/>
              <a:stCxn id="8262" idx="7"/>
              <a:endCxn id="8289" idx="3"/>
            </p:cNvCxnSpPr>
            <p:nvPr/>
          </p:nvCxnSpPr>
          <p:spPr bwMode="auto">
            <a:xfrm flipV="1">
              <a:off x="2914" y="1906"/>
              <a:ext cx="460" cy="9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8" name="AutoShape 106"/>
            <p:cNvCxnSpPr>
              <a:cxnSpLocks noChangeShapeType="1"/>
              <a:stCxn id="8263" idx="6"/>
              <a:endCxn id="8291" idx="2"/>
            </p:cNvCxnSpPr>
            <p:nvPr/>
          </p:nvCxnSpPr>
          <p:spPr bwMode="auto">
            <a:xfrm>
              <a:off x="2928" y="3840"/>
              <a:ext cx="432"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99" name="AutoShape 107"/>
            <p:cNvCxnSpPr>
              <a:cxnSpLocks noChangeShapeType="1"/>
              <a:stCxn id="8263" idx="0"/>
              <a:endCxn id="8289" idx="4"/>
            </p:cNvCxnSpPr>
            <p:nvPr/>
          </p:nvCxnSpPr>
          <p:spPr bwMode="auto">
            <a:xfrm flipV="1">
              <a:off x="2880" y="1920"/>
              <a:ext cx="528" cy="187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00" name="AutoShape 108"/>
            <p:cNvCxnSpPr>
              <a:cxnSpLocks noChangeShapeType="1"/>
              <a:stCxn id="8263" idx="7"/>
              <a:endCxn id="8290" idx="3"/>
            </p:cNvCxnSpPr>
            <p:nvPr/>
          </p:nvCxnSpPr>
          <p:spPr bwMode="auto">
            <a:xfrm flipV="1">
              <a:off x="2914" y="2890"/>
              <a:ext cx="460" cy="9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29076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0"/>
            <a:ext cx="8229600" cy="1143000"/>
          </a:xfrm>
        </p:spPr>
        <p:txBody>
          <a:bodyPr/>
          <a:lstStyle/>
          <a:p>
            <a:r>
              <a:rPr lang="pt-BR" altLang="pt-BR" dirty="0"/>
              <a:t>Redes Neurais: princípios</a:t>
            </a:r>
            <a:endParaRPr lang="en-US" altLang="pt-BR"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1124744"/>
            <a:ext cx="8496197"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0038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404664"/>
            <a:ext cx="8229600" cy="1442424"/>
          </a:xfrm>
        </p:spPr>
        <p:txBody>
          <a:bodyPr>
            <a:normAutofit fontScale="90000"/>
          </a:bodyPr>
          <a:lstStyle/>
          <a:p>
            <a:r>
              <a:rPr lang="en-US" altLang="pt-BR" dirty="0" err="1"/>
              <a:t>Organização</a:t>
            </a:r>
            <a:r>
              <a:rPr lang="en-US" altLang="pt-BR" dirty="0"/>
              <a:t> </a:t>
            </a:r>
            <a:r>
              <a:rPr lang="en-US" altLang="pt-BR" dirty="0" err="1"/>
              <a:t>em</a:t>
            </a:r>
            <a:r>
              <a:rPr lang="en-US" altLang="pt-BR" dirty="0"/>
              <a:t> </a:t>
            </a:r>
            <a:r>
              <a:rPr lang="en-US" altLang="pt-BR" dirty="0" err="1"/>
              <a:t>camadas</a:t>
            </a:r>
            <a:br>
              <a:rPr lang="en-US" altLang="pt-BR" dirty="0"/>
            </a:br>
            <a:endParaRPr lang="en-US" altLang="pt-BR" dirty="0"/>
          </a:p>
        </p:txBody>
      </p:sp>
      <p:sp>
        <p:nvSpPr>
          <p:cNvPr id="18435" name="Rectangle 3"/>
          <p:cNvSpPr>
            <a:spLocks noGrp="1" noChangeArrowheads="1"/>
          </p:cNvSpPr>
          <p:nvPr>
            <p:ph type="body" idx="1"/>
          </p:nvPr>
        </p:nvSpPr>
        <p:spPr>
          <a:xfrm>
            <a:off x="467544" y="1196752"/>
            <a:ext cx="8280920" cy="5127848"/>
          </a:xfrm>
        </p:spPr>
        <p:txBody>
          <a:bodyPr/>
          <a:lstStyle/>
          <a:p>
            <a:r>
              <a:rPr lang="en-US" altLang="pt-BR" sz="2800" dirty="0" err="1"/>
              <a:t>Usualmente</a:t>
            </a:r>
            <a:r>
              <a:rPr lang="en-US" altLang="pt-BR" sz="2800" dirty="0"/>
              <a:t> as </a:t>
            </a:r>
            <a:r>
              <a:rPr lang="en-US" altLang="pt-BR" sz="2800" dirty="0" err="1"/>
              <a:t>camadas</a:t>
            </a:r>
            <a:r>
              <a:rPr lang="en-US" altLang="pt-BR" sz="2800" dirty="0"/>
              <a:t> </a:t>
            </a:r>
            <a:r>
              <a:rPr lang="en-US" altLang="pt-BR" sz="2800" dirty="0" err="1"/>
              <a:t>são</a:t>
            </a:r>
            <a:r>
              <a:rPr lang="en-US" altLang="pt-BR" sz="2800" dirty="0"/>
              <a:t> </a:t>
            </a:r>
            <a:r>
              <a:rPr lang="en-US" altLang="pt-BR" sz="2800" dirty="0" err="1"/>
              <a:t>classificadas</a:t>
            </a:r>
            <a:r>
              <a:rPr lang="en-US" altLang="pt-BR" sz="2800" dirty="0"/>
              <a:t> </a:t>
            </a:r>
            <a:r>
              <a:rPr lang="en-US" altLang="pt-BR" sz="2800" dirty="0" err="1"/>
              <a:t>em</a:t>
            </a:r>
            <a:r>
              <a:rPr lang="en-US" altLang="pt-BR" sz="2800" dirty="0"/>
              <a:t> </a:t>
            </a:r>
            <a:r>
              <a:rPr lang="en-US" altLang="pt-BR" sz="2800" dirty="0" err="1"/>
              <a:t>três</a:t>
            </a:r>
            <a:r>
              <a:rPr lang="en-US" altLang="pt-BR" sz="2800" dirty="0"/>
              <a:t> </a:t>
            </a:r>
            <a:r>
              <a:rPr lang="en-US" altLang="pt-BR" sz="2800" dirty="0" err="1"/>
              <a:t>grupos</a:t>
            </a:r>
            <a:r>
              <a:rPr lang="en-US" altLang="pt-BR" sz="2800" dirty="0"/>
              <a:t>: </a:t>
            </a:r>
          </a:p>
          <a:p>
            <a:pPr lvl="1"/>
            <a:r>
              <a:rPr lang="en-US" altLang="pt-BR" sz="2400" b="1" dirty="0" err="1"/>
              <a:t>Camada</a:t>
            </a:r>
            <a:r>
              <a:rPr lang="en-US" altLang="pt-BR" sz="2400" b="1" dirty="0"/>
              <a:t> de </a:t>
            </a:r>
            <a:r>
              <a:rPr lang="en-US" altLang="pt-BR" sz="2400" b="1" dirty="0" err="1"/>
              <a:t>Entrada</a:t>
            </a:r>
            <a:r>
              <a:rPr lang="en-US" altLang="pt-BR" sz="2400" dirty="0"/>
              <a:t>: </a:t>
            </a:r>
            <a:r>
              <a:rPr lang="en-US" altLang="pt-BR" sz="2400" dirty="0" err="1"/>
              <a:t>onde</a:t>
            </a:r>
            <a:r>
              <a:rPr lang="en-US" altLang="pt-BR" sz="2400" dirty="0"/>
              <a:t> </a:t>
            </a:r>
            <a:r>
              <a:rPr lang="en-US" altLang="pt-BR" sz="2400" dirty="0" err="1"/>
              <a:t>os</a:t>
            </a:r>
            <a:r>
              <a:rPr lang="en-US" altLang="pt-BR" sz="2400" dirty="0"/>
              <a:t> </a:t>
            </a:r>
            <a:r>
              <a:rPr lang="en-US" altLang="pt-BR" sz="2400" dirty="0" err="1"/>
              <a:t>padrões</a:t>
            </a:r>
            <a:r>
              <a:rPr lang="en-US" altLang="pt-BR" sz="2400" dirty="0"/>
              <a:t> </a:t>
            </a:r>
            <a:r>
              <a:rPr lang="en-US" altLang="pt-BR" sz="2400" dirty="0" err="1"/>
              <a:t>são</a:t>
            </a:r>
            <a:r>
              <a:rPr lang="en-US" altLang="pt-BR" sz="2400" dirty="0"/>
              <a:t> </a:t>
            </a:r>
            <a:r>
              <a:rPr lang="en-US" altLang="pt-BR" sz="2400" dirty="0" err="1"/>
              <a:t>apresentados</a:t>
            </a:r>
            <a:r>
              <a:rPr lang="en-US" altLang="pt-BR" sz="2400" dirty="0"/>
              <a:t> à </a:t>
            </a:r>
            <a:r>
              <a:rPr lang="en-US" altLang="pt-BR" sz="2400" dirty="0" err="1"/>
              <a:t>rede</a:t>
            </a:r>
            <a:r>
              <a:rPr lang="en-US" altLang="pt-BR" sz="2400" dirty="0"/>
              <a:t>; </a:t>
            </a:r>
          </a:p>
          <a:p>
            <a:pPr lvl="1"/>
            <a:r>
              <a:rPr lang="en-US" altLang="pt-BR" sz="2400" b="1" dirty="0" err="1"/>
              <a:t>Camadas</a:t>
            </a:r>
            <a:r>
              <a:rPr lang="en-US" altLang="pt-BR" sz="2400" b="1" dirty="0"/>
              <a:t> </a:t>
            </a:r>
            <a:r>
              <a:rPr lang="en-US" altLang="pt-BR" sz="2400" b="1" dirty="0" err="1"/>
              <a:t>Intermediárias</a:t>
            </a:r>
            <a:r>
              <a:rPr lang="en-US" altLang="pt-BR" sz="2400" b="1" dirty="0"/>
              <a:t> </a:t>
            </a:r>
            <a:r>
              <a:rPr lang="en-US" altLang="pt-BR" sz="2400" b="1" dirty="0" err="1"/>
              <a:t>ou</a:t>
            </a:r>
            <a:r>
              <a:rPr lang="en-US" altLang="pt-BR" sz="2400" b="1" dirty="0"/>
              <a:t> </a:t>
            </a:r>
            <a:r>
              <a:rPr lang="en-US" altLang="pt-BR" sz="2400" b="1" dirty="0" err="1"/>
              <a:t>Escondidas</a:t>
            </a:r>
            <a:r>
              <a:rPr lang="en-US" altLang="pt-BR" sz="2400" dirty="0"/>
              <a:t>: </a:t>
            </a:r>
            <a:r>
              <a:rPr lang="en-US" altLang="pt-BR" sz="2400" dirty="0" err="1"/>
              <a:t>onde</a:t>
            </a:r>
            <a:r>
              <a:rPr lang="en-US" altLang="pt-BR" sz="2400" dirty="0"/>
              <a:t> é </a:t>
            </a:r>
            <a:r>
              <a:rPr lang="en-US" altLang="pt-BR" sz="2400" dirty="0" err="1"/>
              <a:t>feita</a:t>
            </a:r>
            <a:r>
              <a:rPr lang="en-US" altLang="pt-BR" sz="2400" dirty="0"/>
              <a:t> a </a:t>
            </a:r>
            <a:r>
              <a:rPr lang="en-US" altLang="pt-BR" sz="2400" dirty="0" err="1"/>
              <a:t>maior</a:t>
            </a:r>
            <a:r>
              <a:rPr lang="en-US" altLang="pt-BR" sz="2400" dirty="0"/>
              <a:t> parte do </a:t>
            </a:r>
            <a:r>
              <a:rPr lang="en-US" altLang="pt-BR" sz="2400" dirty="0" err="1"/>
              <a:t>processamento</a:t>
            </a:r>
            <a:r>
              <a:rPr lang="en-US" altLang="pt-BR" sz="2400" dirty="0"/>
              <a:t>, </a:t>
            </a:r>
            <a:r>
              <a:rPr lang="en-US" altLang="pt-BR" sz="2400" dirty="0" err="1"/>
              <a:t>através</a:t>
            </a:r>
            <a:r>
              <a:rPr lang="en-US" altLang="pt-BR" sz="2400" dirty="0"/>
              <a:t> das </a:t>
            </a:r>
            <a:r>
              <a:rPr lang="en-US" altLang="pt-BR" sz="2400" dirty="0" err="1"/>
              <a:t>conexões</a:t>
            </a:r>
            <a:r>
              <a:rPr lang="en-US" altLang="pt-BR" sz="2400" dirty="0"/>
              <a:t> </a:t>
            </a:r>
            <a:r>
              <a:rPr lang="en-US" altLang="pt-BR" sz="2400" dirty="0" err="1"/>
              <a:t>ponderadas</a:t>
            </a:r>
            <a:r>
              <a:rPr lang="en-US" altLang="pt-BR" sz="2400" dirty="0"/>
              <a:t>; </a:t>
            </a:r>
            <a:r>
              <a:rPr lang="en-US" altLang="pt-BR" sz="2400" dirty="0" err="1"/>
              <a:t>podem</a:t>
            </a:r>
            <a:r>
              <a:rPr lang="en-US" altLang="pt-BR" sz="2400" dirty="0"/>
              <a:t> </a:t>
            </a:r>
            <a:r>
              <a:rPr lang="en-US" altLang="pt-BR" sz="2400" dirty="0" err="1"/>
              <a:t>ser</a:t>
            </a:r>
            <a:r>
              <a:rPr lang="en-US" altLang="pt-BR" sz="2400" dirty="0"/>
              <a:t> </a:t>
            </a:r>
            <a:r>
              <a:rPr lang="en-US" altLang="pt-BR" sz="2400" dirty="0" err="1"/>
              <a:t>consideradas</a:t>
            </a:r>
            <a:r>
              <a:rPr lang="en-US" altLang="pt-BR" sz="2400" dirty="0"/>
              <a:t> com </a:t>
            </a:r>
            <a:r>
              <a:rPr lang="en-US" altLang="pt-BR" sz="2400" dirty="0" err="1"/>
              <a:t>características</a:t>
            </a:r>
            <a:r>
              <a:rPr lang="en-US" altLang="pt-BR" sz="2400" dirty="0"/>
              <a:t>; </a:t>
            </a:r>
          </a:p>
          <a:p>
            <a:pPr lvl="1"/>
            <a:r>
              <a:rPr lang="en-US" altLang="pt-BR" sz="2400" b="1" dirty="0" err="1"/>
              <a:t>Camada</a:t>
            </a:r>
            <a:r>
              <a:rPr lang="en-US" altLang="pt-BR" sz="2400" b="1" dirty="0"/>
              <a:t> de </a:t>
            </a:r>
            <a:r>
              <a:rPr lang="en-US" altLang="pt-BR" sz="2400" b="1" dirty="0" err="1"/>
              <a:t>Saída</a:t>
            </a:r>
            <a:r>
              <a:rPr lang="en-US" altLang="pt-BR" sz="2400" dirty="0"/>
              <a:t>: </a:t>
            </a:r>
            <a:r>
              <a:rPr lang="en-US" altLang="pt-BR" sz="2400" dirty="0" err="1"/>
              <a:t>onde</a:t>
            </a:r>
            <a:r>
              <a:rPr lang="en-US" altLang="pt-BR" sz="2400" dirty="0"/>
              <a:t> o </a:t>
            </a:r>
            <a:r>
              <a:rPr lang="en-US" altLang="pt-BR" sz="2400" dirty="0" err="1"/>
              <a:t>resultado</a:t>
            </a:r>
            <a:r>
              <a:rPr lang="en-US" altLang="pt-BR" sz="2400" dirty="0"/>
              <a:t> final é </a:t>
            </a:r>
            <a:r>
              <a:rPr lang="en-US" altLang="pt-BR" sz="2400" dirty="0" err="1"/>
              <a:t>concluído</a:t>
            </a:r>
            <a:r>
              <a:rPr lang="en-US" altLang="pt-BR" sz="2400" dirty="0"/>
              <a:t> e </a:t>
            </a:r>
            <a:r>
              <a:rPr lang="en-US" altLang="pt-BR" sz="2400" dirty="0" err="1"/>
              <a:t>apresentado</a:t>
            </a:r>
            <a:r>
              <a:rPr lang="en-US" altLang="pt-BR" sz="2400" dirty="0"/>
              <a:t>. </a:t>
            </a:r>
          </a:p>
          <a:p>
            <a:pPr>
              <a:buFontTx/>
              <a:buNone/>
            </a:pPr>
            <a:endParaRPr lang="en-US" altLang="pt-BR" sz="2800" dirty="0"/>
          </a:p>
        </p:txBody>
      </p:sp>
    </p:spTree>
    <p:extLst>
      <p:ext uri="{BB962C8B-B14F-4D97-AF65-F5344CB8AC3E}">
        <p14:creationId xmlns:p14="http://schemas.microsoft.com/office/powerpoint/2010/main" val="1511662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altLang="pt-BR" dirty="0" err="1"/>
              <a:t>Organização</a:t>
            </a:r>
            <a:r>
              <a:rPr lang="en-US" altLang="pt-BR" dirty="0"/>
              <a:t> </a:t>
            </a:r>
            <a:r>
              <a:rPr lang="en-US" altLang="pt-BR" dirty="0" err="1"/>
              <a:t>em</a:t>
            </a:r>
            <a:r>
              <a:rPr lang="en-US" altLang="pt-BR" dirty="0"/>
              <a:t> </a:t>
            </a:r>
            <a:r>
              <a:rPr lang="en-US" altLang="pt-BR" dirty="0" err="1"/>
              <a:t>camadas</a:t>
            </a:r>
            <a:br>
              <a:rPr lang="en-US" altLang="pt-BR" dirty="0"/>
            </a:br>
            <a:endParaRPr lang="en-US" altLang="pt-BR" dirty="0"/>
          </a:p>
        </p:txBody>
      </p:sp>
      <p:sp>
        <p:nvSpPr>
          <p:cNvPr id="17413" name="Rectangle 5"/>
          <p:cNvSpPr>
            <a:spLocks noChangeArrowheads="1"/>
          </p:cNvSpPr>
          <p:nvPr/>
        </p:nvSpPr>
        <p:spPr bwMode="auto">
          <a:xfrm>
            <a:off x="0" y="1366838"/>
            <a:ext cx="9144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ltLang="pt-BR"/>
          </a:p>
          <a:p>
            <a:pPr eaLnBrk="0" hangingPunct="0"/>
            <a:endParaRPr lang="en-US" altLang="pt-BR"/>
          </a:p>
        </p:txBody>
      </p:sp>
      <p:pic>
        <p:nvPicPr>
          <p:cNvPr id="17415" name="Picture 7" descr="http://www.icmsc.sc.usp.br/~andre/camadas_an.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422916"/>
            <a:ext cx="7488832" cy="4252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365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7544" y="0"/>
            <a:ext cx="8229600" cy="1143000"/>
          </a:xfrm>
        </p:spPr>
        <p:txBody>
          <a:bodyPr/>
          <a:lstStyle/>
          <a:p>
            <a:r>
              <a:rPr lang="pt-BR" altLang="pt-BR" dirty="0"/>
              <a:t>Redes Neurais: princípios</a:t>
            </a:r>
            <a:endParaRPr lang="en-US" altLang="pt-BR" dirty="0"/>
          </a:p>
        </p:txBody>
      </p:sp>
      <p:sp>
        <p:nvSpPr>
          <p:cNvPr id="10243" name="Rectangle 3"/>
          <p:cNvSpPr>
            <a:spLocks noGrp="1" noChangeArrowheads="1"/>
          </p:cNvSpPr>
          <p:nvPr>
            <p:ph idx="1"/>
          </p:nvPr>
        </p:nvSpPr>
        <p:spPr>
          <a:xfrm>
            <a:off x="228600" y="1196752"/>
            <a:ext cx="8686800" cy="5432648"/>
          </a:xfrm>
        </p:spPr>
        <p:txBody>
          <a:bodyPr>
            <a:normAutofit/>
          </a:bodyPr>
          <a:lstStyle/>
          <a:p>
            <a:pPr>
              <a:lnSpc>
                <a:spcPct val="90000"/>
              </a:lnSpc>
            </a:pPr>
            <a:r>
              <a:rPr lang="pt-BR" altLang="pt-BR" sz="2000" dirty="0"/>
              <a:t>Criar base de exemplos:</a:t>
            </a:r>
          </a:p>
          <a:p>
            <a:pPr lvl="1">
              <a:lnSpc>
                <a:spcPct val="90000"/>
              </a:lnSpc>
            </a:pPr>
            <a:r>
              <a:rPr lang="pt-BR" altLang="pt-BR" sz="2000" dirty="0"/>
              <a:t> Exemplos positivos: pares (sequência de </a:t>
            </a:r>
            <a:r>
              <a:rPr lang="pt-BR" altLang="pt-BR" sz="2000" dirty="0" err="1"/>
              <a:t>percepção,sequência</a:t>
            </a:r>
            <a:r>
              <a:rPr lang="pt-BR" altLang="pt-BR" sz="2000" dirty="0"/>
              <a:t> de ação) que resultaram no explorador sair da caverna vivo com o ouro</a:t>
            </a:r>
          </a:p>
          <a:p>
            <a:pPr lvl="1">
              <a:lnSpc>
                <a:spcPct val="90000"/>
              </a:lnSpc>
            </a:pPr>
            <a:r>
              <a:rPr lang="pt-BR" altLang="pt-BR" sz="2000" dirty="0"/>
              <a:t> Exemplos negativos: pares (sequência de </a:t>
            </a:r>
            <a:r>
              <a:rPr lang="pt-BR" altLang="pt-BR" sz="2000" dirty="0" err="1"/>
              <a:t>percepção,sequência</a:t>
            </a:r>
            <a:r>
              <a:rPr lang="pt-BR" altLang="pt-BR" sz="2000" dirty="0"/>
              <a:t> de ação) que resultaram no explorador morrer</a:t>
            </a:r>
          </a:p>
          <a:p>
            <a:pPr>
              <a:lnSpc>
                <a:spcPct val="90000"/>
              </a:lnSpc>
            </a:pPr>
            <a:r>
              <a:rPr lang="pt-BR" altLang="pt-BR" sz="2000" dirty="0"/>
              <a:t>Dividir essa base em treinamento e teste</a:t>
            </a:r>
          </a:p>
          <a:p>
            <a:pPr>
              <a:lnSpc>
                <a:spcPct val="90000"/>
              </a:lnSpc>
            </a:pPr>
            <a:r>
              <a:rPr lang="pt-BR" altLang="pt-BR" sz="2000" dirty="0"/>
              <a:t>Iniciar pesos da rede com valores aleatórias</a:t>
            </a:r>
          </a:p>
          <a:p>
            <a:pPr>
              <a:lnSpc>
                <a:spcPct val="90000"/>
              </a:lnSpc>
            </a:pPr>
            <a:r>
              <a:rPr lang="pt-BR" altLang="pt-BR" sz="2000" dirty="0"/>
              <a:t>Codificar todas as sequências de percepção em bits de entrada da rede</a:t>
            </a:r>
          </a:p>
          <a:p>
            <a:pPr>
              <a:lnSpc>
                <a:spcPct val="90000"/>
              </a:lnSpc>
            </a:pPr>
            <a:r>
              <a:rPr lang="pt-BR" altLang="pt-BR" sz="2000" dirty="0"/>
              <a:t>Propagar cada vetor de percepção e comparar saída da rede com codificação binária da melhor ação escolhida </a:t>
            </a:r>
            <a:r>
              <a:rPr lang="pt-BR" altLang="pt-BR" sz="2000" dirty="0" err="1"/>
              <a:t>ma</a:t>
            </a:r>
            <a:r>
              <a:rPr lang="pt-BR" altLang="pt-BR" sz="2000" dirty="0"/>
              <a:t> média das sequências bem sucedidas</a:t>
            </a:r>
          </a:p>
          <a:p>
            <a:pPr>
              <a:lnSpc>
                <a:spcPct val="90000"/>
              </a:lnSpc>
            </a:pPr>
            <a:r>
              <a:rPr lang="pt-BR" altLang="pt-BR" sz="2000" dirty="0"/>
              <a:t>Ajustar pesos por </a:t>
            </a:r>
            <a:r>
              <a:rPr lang="pt-BR" altLang="pt-BR" sz="2000" dirty="0" err="1"/>
              <a:t>retro-propagação</a:t>
            </a:r>
            <a:r>
              <a:rPr lang="pt-BR" altLang="pt-BR" sz="2000" dirty="0"/>
              <a:t> para minimizar distância média quadrada entre saída da rede e dessa melhor ação</a:t>
            </a:r>
          </a:p>
          <a:p>
            <a:pPr>
              <a:lnSpc>
                <a:spcPct val="90000"/>
              </a:lnSpc>
            </a:pPr>
            <a:r>
              <a:rPr lang="pt-BR" altLang="pt-BR" sz="2000" dirty="0"/>
              <a:t> Iterar até convergir rede implementar comportamento quase ótimo no conjunto de treinamento</a:t>
            </a:r>
            <a:endParaRPr lang="en-US" altLang="pt-BR" sz="2000" dirty="0"/>
          </a:p>
        </p:txBody>
      </p:sp>
    </p:spTree>
    <p:extLst>
      <p:ext uri="{BB962C8B-B14F-4D97-AF65-F5344CB8AC3E}">
        <p14:creationId xmlns:p14="http://schemas.microsoft.com/office/powerpoint/2010/main" val="1839563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1520" y="0"/>
            <a:ext cx="8424936" cy="1143000"/>
          </a:xfrm>
        </p:spPr>
        <p:txBody>
          <a:bodyPr>
            <a:normAutofit fontScale="90000"/>
          </a:bodyPr>
          <a:lstStyle/>
          <a:p>
            <a:r>
              <a:rPr lang="pt-BR" altLang="pt-BR" dirty="0"/>
              <a:t>Redes Neurais: Modelo Matemático</a:t>
            </a:r>
            <a:endParaRPr lang="en-US" altLang="pt-BR"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340768"/>
            <a:ext cx="7913606"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922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1520" y="0"/>
            <a:ext cx="8424936" cy="1143000"/>
          </a:xfrm>
        </p:spPr>
        <p:txBody>
          <a:bodyPr>
            <a:normAutofit/>
          </a:bodyPr>
          <a:lstStyle/>
          <a:p>
            <a:r>
              <a:rPr lang="pt-BR" altLang="pt-BR" dirty="0"/>
              <a:t>Redes Neurais: Exemplo</a:t>
            </a:r>
            <a:endParaRPr lang="en-US" altLang="pt-BR" dirty="0"/>
          </a:p>
        </p:txBody>
      </p:sp>
      <p:sp>
        <p:nvSpPr>
          <p:cNvPr id="2" name="Espaço Reservado para Conteúdo 1"/>
          <p:cNvSpPr>
            <a:spLocks noGrp="1"/>
          </p:cNvSpPr>
          <p:nvPr>
            <p:ph idx="1"/>
          </p:nvPr>
        </p:nvSpPr>
        <p:spPr/>
        <p:txBody>
          <a:bodyPr/>
          <a:lstStyle/>
          <a:p>
            <a:endParaRPr lang="pt-B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369306"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1600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1520" y="0"/>
            <a:ext cx="8424936" cy="1143000"/>
          </a:xfrm>
        </p:spPr>
        <p:txBody>
          <a:bodyPr>
            <a:normAutofit/>
          </a:bodyPr>
          <a:lstStyle/>
          <a:p>
            <a:r>
              <a:rPr lang="pt-BR" altLang="pt-BR" dirty="0"/>
              <a:t>Treinamento de Redes Neurais</a:t>
            </a:r>
            <a:endParaRPr lang="en-US" altLang="pt-BR" dirty="0"/>
          </a:p>
        </p:txBody>
      </p:sp>
      <p:sp>
        <p:nvSpPr>
          <p:cNvPr id="2" name="Espaço Reservado para Conteúdo 1"/>
          <p:cNvSpPr>
            <a:spLocks noGrp="1"/>
          </p:cNvSpPr>
          <p:nvPr>
            <p:ph idx="1"/>
          </p:nvPr>
        </p:nvSpPr>
        <p:spPr/>
        <p:txBody>
          <a:bodyPr/>
          <a:lstStyle/>
          <a:p>
            <a:endParaRPr lang="pt-B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196752"/>
            <a:ext cx="8451786"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35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945711"/>
          </a:xfrm>
        </p:spPr>
        <p:txBody>
          <a:bodyPr/>
          <a:lstStyle/>
          <a:p>
            <a:r>
              <a:rPr lang="pt-BR" altLang="pt-BR" dirty="0"/>
              <a:t>Sistemas especialistas</a:t>
            </a:r>
            <a:endParaRPr lang="en-US" altLang="pt-BR" dirty="0"/>
          </a:p>
        </p:txBody>
      </p:sp>
      <p:sp>
        <p:nvSpPr>
          <p:cNvPr id="4099" name="Rectangle 3"/>
          <p:cNvSpPr>
            <a:spLocks noGrp="1" noChangeArrowheads="1"/>
          </p:cNvSpPr>
          <p:nvPr>
            <p:ph idx="1"/>
          </p:nvPr>
        </p:nvSpPr>
        <p:spPr>
          <a:xfrm>
            <a:off x="323528" y="1052736"/>
            <a:ext cx="8229600" cy="5616624"/>
          </a:xfrm>
        </p:spPr>
        <p:txBody>
          <a:bodyPr>
            <a:noAutofit/>
          </a:bodyPr>
          <a:lstStyle/>
          <a:p>
            <a:pPr>
              <a:lnSpc>
                <a:spcPct val="90000"/>
              </a:lnSpc>
            </a:pPr>
            <a:r>
              <a:rPr lang="pt-BR" dirty="0"/>
              <a:t>Situa-se na área de aplicação da Ciência Cognitiva que se utiliza das disciplinas como: biologia, neurologia, psicologia, matemática, para verificar como os seres humanos aprendem, criam, e desenvolvem aplicações baseada no conhecimento com acompanhamento de um especialista. </a:t>
            </a:r>
          </a:p>
          <a:p>
            <a:pPr>
              <a:lnSpc>
                <a:spcPct val="90000"/>
              </a:lnSpc>
            </a:pPr>
            <a:r>
              <a:rPr lang="pt-BR" dirty="0"/>
              <a:t>São sistemas que agem e comportam-se como um ser humano, e são utilizados para solucionar problemas em áreas específicas da empresa.</a:t>
            </a:r>
          </a:p>
        </p:txBody>
      </p:sp>
    </p:spTree>
    <p:extLst>
      <p:ext uri="{BB962C8B-B14F-4D97-AF65-F5344CB8AC3E}">
        <p14:creationId xmlns:p14="http://schemas.microsoft.com/office/powerpoint/2010/main" val="1367621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95536" y="188640"/>
            <a:ext cx="8229600" cy="1143000"/>
          </a:xfrm>
        </p:spPr>
        <p:txBody>
          <a:bodyPr/>
          <a:lstStyle/>
          <a:p>
            <a:r>
              <a:rPr lang="en-US" altLang="pt-BR" dirty="0" err="1"/>
              <a:t>Processos</a:t>
            </a:r>
            <a:r>
              <a:rPr lang="en-US" altLang="pt-BR" dirty="0"/>
              <a:t> de </a:t>
            </a:r>
            <a:r>
              <a:rPr lang="en-US" altLang="pt-BR" dirty="0" err="1"/>
              <a:t>Aprendizado</a:t>
            </a:r>
            <a:endParaRPr lang="en-US" altLang="pt-BR" dirty="0"/>
          </a:p>
        </p:txBody>
      </p:sp>
      <p:sp>
        <p:nvSpPr>
          <p:cNvPr id="19459" name="Rectangle 3"/>
          <p:cNvSpPr>
            <a:spLocks noGrp="1" noChangeArrowheads="1"/>
          </p:cNvSpPr>
          <p:nvPr>
            <p:ph type="body" idx="1"/>
          </p:nvPr>
        </p:nvSpPr>
        <p:spPr>
          <a:xfrm>
            <a:off x="457200" y="1484784"/>
            <a:ext cx="8229600" cy="4839816"/>
          </a:xfrm>
        </p:spPr>
        <p:txBody>
          <a:bodyPr/>
          <a:lstStyle/>
          <a:p>
            <a:r>
              <a:rPr lang="en-US" altLang="pt-BR" sz="2800" dirty="0"/>
              <a:t>A </a:t>
            </a:r>
            <a:r>
              <a:rPr lang="en-US" altLang="pt-BR" sz="2800" dirty="0" err="1"/>
              <a:t>propriedade</a:t>
            </a:r>
            <a:r>
              <a:rPr lang="en-US" altLang="pt-BR" sz="2800" dirty="0"/>
              <a:t> </a:t>
            </a:r>
            <a:r>
              <a:rPr lang="en-US" altLang="pt-BR" sz="2800" dirty="0" err="1"/>
              <a:t>mais</a:t>
            </a:r>
            <a:r>
              <a:rPr lang="en-US" altLang="pt-BR" sz="2800" dirty="0"/>
              <a:t> </a:t>
            </a:r>
            <a:r>
              <a:rPr lang="en-US" altLang="pt-BR" sz="2800" dirty="0" err="1"/>
              <a:t>importante</a:t>
            </a:r>
            <a:r>
              <a:rPr lang="en-US" altLang="pt-BR" sz="2800" dirty="0"/>
              <a:t> das </a:t>
            </a:r>
            <a:r>
              <a:rPr lang="en-US" altLang="pt-BR" sz="2800" dirty="0" err="1"/>
              <a:t>redes</a:t>
            </a:r>
            <a:r>
              <a:rPr lang="en-US" altLang="pt-BR" sz="2800" dirty="0"/>
              <a:t> </a:t>
            </a:r>
            <a:r>
              <a:rPr lang="en-US" altLang="pt-BR" sz="2800" dirty="0" err="1"/>
              <a:t>neurais</a:t>
            </a:r>
            <a:r>
              <a:rPr lang="en-US" altLang="pt-BR" sz="2800" dirty="0"/>
              <a:t> é a </a:t>
            </a:r>
            <a:r>
              <a:rPr lang="en-US" altLang="pt-BR" sz="2800" dirty="0" err="1"/>
              <a:t>habilidade</a:t>
            </a:r>
            <a:r>
              <a:rPr lang="en-US" altLang="pt-BR" sz="2800" dirty="0"/>
              <a:t> de </a:t>
            </a:r>
            <a:r>
              <a:rPr lang="en-US" altLang="pt-BR" sz="2800" dirty="0" err="1"/>
              <a:t>aprender</a:t>
            </a:r>
            <a:r>
              <a:rPr lang="en-US" altLang="pt-BR" sz="2800" dirty="0"/>
              <a:t> de </a:t>
            </a:r>
            <a:r>
              <a:rPr lang="en-US" altLang="pt-BR" sz="2800" dirty="0" err="1"/>
              <a:t>seu</a:t>
            </a:r>
            <a:r>
              <a:rPr lang="en-US" altLang="pt-BR" sz="2800" dirty="0"/>
              <a:t> </a:t>
            </a:r>
            <a:r>
              <a:rPr lang="en-US" altLang="pt-BR" sz="2800" dirty="0" err="1"/>
              <a:t>ambiente</a:t>
            </a:r>
            <a:r>
              <a:rPr lang="en-US" altLang="pt-BR" sz="2800" dirty="0"/>
              <a:t> e com </a:t>
            </a:r>
            <a:r>
              <a:rPr lang="en-US" altLang="pt-BR" sz="2800" dirty="0" err="1"/>
              <a:t>isso</a:t>
            </a:r>
            <a:r>
              <a:rPr lang="en-US" altLang="pt-BR" sz="2800" dirty="0"/>
              <a:t> </a:t>
            </a:r>
            <a:r>
              <a:rPr lang="en-US" altLang="pt-BR" sz="2800" dirty="0" err="1"/>
              <a:t>melhorar</a:t>
            </a:r>
            <a:r>
              <a:rPr lang="en-US" altLang="pt-BR" sz="2800" dirty="0"/>
              <a:t> </a:t>
            </a:r>
            <a:r>
              <a:rPr lang="en-US" altLang="pt-BR" sz="2800" dirty="0" err="1"/>
              <a:t>seu</a:t>
            </a:r>
            <a:r>
              <a:rPr lang="en-US" altLang="pt-BR" sz="2800" dirty="0"/>
              <a:t> </a:t>
            </a:r>
            <a:r>
              <a:rPr lang="en-US" altLang="pt-BR" sz="2800" dirty="0" err="1"/>
              <a:t>desempenho</a:t>
            </a:r>
            <a:r>
              <a:rPr lang="en-US" altLang="pt-BR" sz="2800" dirty="0"/>
              <a:t>. </a:t>
            </a:r>
            <a:endParaRPr lang="pt-BR" altLang="pt-BR" sz="2800" dirty="0"/>
          </a:p>
          <a:p>
            <a:r>
              <a:rPr lang="en-US" altLang="pt-BR" sz="2800" dirty="0" err="1"/>
              <a:t>Isso</a:t>
            </a:r>
            <a:r>
              <a:rPr lang="en-US" altLang="pt-BR" sz="2800" dirty="0"/>
              <a:t> é </a:t>
            </a:r>
            <a:r>
              <a:rPr lang="en-US" altLang="pt-BR" sz="2800" dirty="0" err="1"/>
              <a:t>feito</a:t>
            </a:r>
            <a:r>
              <a:rPr lang="en-US" altLang="pt-BR" sz="2800" dirty="0"/>
              <a:t> </a:t>
            </a:r>
            <a:r>
              <a:rPr lang="en-US" altLang="pt-BR" sz="2800" dirty="0" err="1"/>
              <a:t>através</a:t>
            </a:r>
            <a:r>
              <a:rPr lang="en-US" altLang="pt-BR" sz="2800" dirty="0"/>
              <a:t> de um </a:t>
            </a:r>
            <a:r>
              <a:rPr lang="en-US" altLang="pt-BR" sz="2800" dirty="0" err="1"/>
              <a:t>processo</a:t>
            </a:r>
            <a:r>
              <a:rPr lang="en-US" altLang="pt-BR" sz="2800" dirty="0"/>
              <a:t> </a:t>
            </a:r>
            <a:r>
              <a:rPr lang="en-US" altLang="pt-BR" sz="2800" dirty="0" err="1"/>
              <a:t>iterativo</a:t>
            </a:r>
            <a:r>
              <a:rPr lang="en-US" altLang="pt-BR" sz="2800" dirty="0"/>
              <a:t> de </a:t>
            </a:r>
            <a:r>
              <a:rPr lang="en-US" altLang="pt-BR" sz="2800" dirty="0" err="1"/>
              <a:t>ajustes</a:t>
            </a:r>
            <a:r>
              <a:rPr lang="en-US" altLang="pt-BR" sz="2800" dirty="0"/>
              <a:t> </a:t>
            </a:r>
            <a:r>
              <a:rPr lang="en-US" altLang="pt-BR" sz="2800" dirty="0" err="1"/>
              <a:t>aplicado</a:t>
            </a:r>
            <a:r>
              <a:rPr lang="en-US" altLang="pt-BR" sz="2800" dirty="0"/>
              <a:t> a </a:t>
            </a:r>
            <a:r>
              <a:rPr lang="en-US" altLang="pt-BR" sz="2800" dirty="0" err="1"/>
              <a:t>seus</a:t>
            </a:r>
            <a:r>
              <a:rPr lang="en-US" altLang="pt-BR" sz="2800" dirty="0"/>
              <a:t> pesos, o </a:t>
            </a:r>
            <a:r>
              <a:rPr lang="en-US" altLang="pt-BR" sz="2800" dirty="0" err="1"/>
              <a:t>treinamento</a:t>
            </a:r>
            <a:r>
              <a:rPr lang="en-US" altLang="pt-BR" sz="2800" dirty="0"/>
              <a:t>.</a:t>
            </a:r>
            <a:endParaRPr lang="pt-BR" altLang="pt-BR" sz="2800" dirty="0"/>
          </a:p>
          <a:p>
            <a:r>
              <a:rPr lang="en-US" altLang="pt-BR" sz="2800" dirty="0"/>
              <a:t>O </a:t>
            </a:r>
            <a:r>
              <a:rPr lang="en-US" altLang="pt-BR" sz="2800" dirty="0" err="1"/>
              <a:t>aprendizado</a:t>
            </a:r>
            <a:r>
              <a:rPr lang="en-US" altLang="pt-BR" sz="2800" dirty="0"/>
              <a:t> </a:t>
            </a:r>
            <a:r>
              <a:rPr lang="en-US" altLang="pt-BR" sz="2800" dirty="0" err="1"/>
              <a:t>ocorre</a:t>
            </a:r>
            <a:r>
              <a:rPr lang="en-US" altLang="pt-BR" sz="2800" dirty="0"/>
              <a:t> </a:t>
            </a:r>
            <a:r>
              <a:rPr lang="en-US" altLang="pt-BR" sz="2800" dirty="0" err="1"/>
              <a:t>quando</a:t>
            </a:r>
            <a:r>
              <a:rPr lang="en-US" altLang="pt-BR" sz="2800" dirty="0"/>
              <a:t> a </a:t>
            </a:r>
            <a:r>
              <a:rPr lang="en-US" altLang="pt-BR" sz="2800" dirty="0" err="1"/>
              <a:t>rede</a:t>
            </a:r>
            <a:r>
              <a:rPr lang="en-US" altLang="pt-BR" sz="2800" dirty="0"/>
              <a:t> neural </a:t>
            </a:r>
            <a:r>
              <a:rPr lang="en-US" altLang="pt-BR" sz="2800" dirty="0" err="1"/>
              <a:t>atinge</a:t>
            </a:r>
            <a:r>
              <a:rPr lang="en-US" altLang="pt-BR" sz="2800" dirty="0"/>
              <a:t> </a:t>
            </a:r>
            <a:r>
              <a:rPr lang="en-US" altLang="pt-BR" sz="2800" dirty="0" err="1"/>
              <a:t>uma</a:t>
            </a:r>
            <a:r>
              <a:rPr lang="en-US" altLang="pt-BR" sz="2800" dirty="0"/>
              <a:t> </a:t>
            </a:r>
            <a:r>
              <a:rPr lang="en-US" altLang="pt-BR" sz="2800" dirty="0" err="1"/>
              <a:t>solução</a:t>
            </a:r>
            <a:r>
              <a:rPr lang="en-US" altLang="pt-BR" sz="2800" dirty="0"/>
              <a:t> </a:t>
            </a:r>
            <a:r>
              <a:rPr lang="en-US" altLang="pt-BR" sz="2800" dirty="0" err="1"/>
              <a:t>generalizada</a:t>
            </a:r>
            <a:r>
              <a:rPr lang="en-US" altLang="pt-BR" sz="2800" dirty="0"/>
              <a:t> </a:t>
            </a:r>
            <a:r>
              <a:rPr lang="en-US" altLang="pt-BR" sz="2800" dirty="0" err="1"/>
              <a:t>para</a:t>
            </a:r>
            <a:r>
              <a:rPr lang="en-US" altLang="pt-BR" sz="2800" dirty="0"/>
              <a:t> </a:t>
            </a:r>
            <a:r>
              <a:rPr lang="en-US" altLang="pt-BR" sz="2800" dirty="0" err="1"/>
              <a:t>uma</a:t>
            </a:r>
            <a:r>
              <a:rPr lang="en-US" altLang="pt-BR" sz="2800" dirty="0"/>
              <a:t> </a:t>
            </a:r>
            <a:r>
              <a:rPr lang="en-US" altLang="pt-BR" sz="2800" dirty="0" err="1"/>
              <a:t>classe</a:t>
            </a:r>
            <a:r>
              <a:rPr lang="en-US" altLang="pt-BR" sz="2800" dirty="0"/>
              <a:t> de </a:t>
            </a:r>
            <a:r>
              <a:rPr lang="en-US" altLang="pt-BR" sz="2800" dirty="0" err="1"/>
              <a:t>problemas</a:t>
            </a:r>
            <a:r>
              <a:rPr lang="en-US" altLang="pt-BR" sz="2800" dirty="0"/>
              <a:t>.</a:t>
            </a:r>
          </a:p>
          <a:p>
            <a:endParaRPr lang="en-US" altLang="pt-BR" sz="2800" dirty="0"/>
          </a:p>
        </p:txBody>
      </p:sp>
    </p:spTree>
    <p:extLst>
      <p:ext uri="{BB962C8B-B14F-4D97-AF65-F5344CB8AC3E}">
        <p14:creationId xmlns:p14="http://schemas.microsoft.com/office/powerpoint/2010/main" val="863820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1520" y="0"/>
            <a:ext cx="8424936" cy="1143000"/>
          </a:xfrm>
        </p:spPr>
        <p:txBody>
          <a:bodyPr>
            <a:normAutofit/>
          </a:bodyPr>
          <a:lstStyle/>
          <a:p>
            <a:r>
              <a:rPr lang="pt-BR" altLang="pt-BR" dirty="0"/>
              <a:t>Aplicações de Redes Neurais</a:t>
            </a:r>
            <a:endParaRPr lang="en-US" altLang="pt-BR" dirty="0"/>
          </a:p>
        </p:txBody>
      </p:sp>
      <p:sp>
        <p:nvSpPr>
          <p:cNvPr id="2" name="Espaço Reservado para Conteúdo 1"/>
          <p:cNvSpPr>
            <a:spLocks noGrp="1"/>
          </p:cNvSpPr>
          <p:nvPr>
            <p:ph idx="1"/>
          </p:nvPr>
        </p:nvSpPr>
        <p:spPr>
          <a:xfrm>
            <a:off x="457200" y="1196752"/>
            <a:ext cx="8229600" cy="5127848"/>
          </a:xfrm>
        </p:spPr>
        <p:txBody>
          <a:bodyPr/>
          <a:lstStyle/>
          <a:p>
            <a:r>
              <a:rPr lang="pt-BR" dirty="0"/>
              <a:t>Reconhecimento óptico de caracteres (OCR) </a:t>
            </a:r>
          </a:p>
          <a:p>
            <a:r>
              <a:rPr lang="pt-BR" dirty="0"/>
              <a:t>Prognósticos de mercado financeiro </a:t>
            </a:r>
          </a:p>
          <a:p>
            <a:r>
              <a:rPr lang="pt-BR" dirty="0"/>
              <a:t>Identificação de fraude de cartão de crédito </a:t>
            </a:r>
          </a:p>
          <a:p>
            <a:r>
              <a:rPr lang="pt-BR" dirty="0"/>
              <a:t>Diagnóstico médico </a:t>
            </a:r>
          </a:p>
          <a:p>
            <a:r>
              <a:rPr lang="pt-BR" dirty="0"/>
              <a:t>Robótica (visão) </a:t>
            </a:r>
          </a:p>
          <a:p>
            <a:r>
              <a:rPr lang="pt-BR" dirty="0"/>
              <a:t>Análise de imagens </a:t>
            </a:r>
          </a:p>
          <a:p>
            <a:r>
              <a:rPr lang="pt-BR" dirty="0"/>
              <a:t>Reconhecimento de padrões em linha de montagem </a:t>
            </a:r>
          </a:p>
          <a:p>
            <a:r>
              <a:rPr lang="pt-BR" dirty="0"/>
              <a:t> Reconhecimento de voz</a:t>
            </a:r>
          </a:p>
        </p:txBody>
      </p:sp>
    </p:spTree>
    <p:extLst>
      <p:ext uri="{BB962C8B-B14F-4D97-AF65-F5344CB8AC3E}">
        <p14:creationId xmlns:p14="http://schemas.microsoft.com/office/powerpoint/2010/main" val="3680447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536" y="23142"/>
            <a:ext cx="8229600" cy="1143000"/>
          </a:xfrm>
        </p:spPr>
        <p:txBody>
          <a:bodyPr/>
          <a:lstStyle/>
          <a:p>
            <a:r>
              <a:rPr lang="pt-BR" altLang="pt-BR" dirty="0"/>
              <a:t>IA Conexionista</a:t>
            </a:r>
            <a:endParaRPr lang="en-US" altLang="pt-BR" dirty="0"/>
          </a:p>
        </p:txBody>
      </p:sp>
      <p:sp>
        <p:nvSpPr>
          <p:cNvPr id="12291" name="Rectangle 3"/>
          <p:cNvSpPr>
            <a:spLocks noGrp="1" noChangeArrowheads="1"/>
          </p:cNvSpPr>
          <p:nvPr>
            <p:ph idx="1"/>
          </p:nvPr>
        </p:nvSpPr>
        <p:spPr>
          <a:xfrm>
            <a:off x="457200" y="1124744"/>
            <a:ext cx="8229600" cy="5199856"/>
          </a:xfrm>
        </p:spPr>
        <p:txBody>
          <a:bodyPr>
            <a:normAutofit fontScale="92500" lnSpcReduction="10000"/>
          </a:bodyPr>
          <a:lstStyle/>
          <a:p>
            <a:r>
              <a:rPr lang="pt-BR" altLang="pt-BR" dirty="0"/>
              <a:t>Adequada para:</a:t>
            </a:r>
          </a:p>
          <a:p>
            <a:pPr lvl="1"/>
            <a:r>
              <a:rPr lang="pt-BR" altLang="pt-BR" dirty="0"/>
              <a:t> Raciocínio pelo qual obter conhecimento explícito é muito difícil</a:t>
            </a:r>
          </a:p>
          <a:p>
            <a:pPr lvl="1"/>
            <a:r>
              <a:rPr lang="pt-BR" altLang="pt-BR" dirty="0"/>
              <a:t> Raciocínio de baixo nível de interpretação de percepção</a:t>
            </a:r>
          </a:p>
          <a:p>
            <a:pPr lvl="2"/>
            <a:r>
              <a:rPr lang="pt-BR" altLang="pt-BR" dirty="0"/>
              <a:t> Reconhecimento de padrões, visão computacional, processamento da fala</a:t>
            </a:r>
          </a:p>
          <a:p>
            <a:pPr lvl="1"/>
            <a:r>
              <a:rPr lang="pt-BR" altLang="pt-BR" dirty="0"/>
              <a:t> Raciocínio de baixo nível para disparo de ações reflexas</a:t>
            </a:r>
          </a:p>
          <a:p>
            <a:pPr lvl="2"/>
            <a:r>
              <a:rPr lang="pt-BR" altLang="pt-BR" dirty="0"/>
              <a:t> Controle dos motores dos efetuadores do robôs</a:t>
            </a:r>
          </a:p>
          <a:p>
            <a:r>
              <a:rPr lang="pt-BR" altLang="pt-BR" dirty="0"/>
              <a:t>Inadequada:</a:t>
            </a:r>
          </a:p>
          <a:p>
            <a:pPr lvl="1"/>
            <a:r>
              <a:rPr lang="pt-BR" altLang="pt-BR" dirty="0"/>
              <a:t> Para domínios relacionais requerem representação da 1</a:t>
            </a:r>
            <a:r>
              <a:rPr lang="pt-BR" altLang="pt-BR" baseline="30000" dirty="0"/>
              <a:t>a</a:t>
            </a:r>
            <a:r>
              <a:rPr lang="pt-BR" altLang="pt-BR" dirty="0"/>
              <a:t> ordem</a:t>
            </a:r>
          </a:p>
          <a:p>
            <a:pPr lvl="1"/>
            <a:r>
              <a:rPr lang="pt-BR" altLang="pt-BR" dirty="0"/>
              <a:t> Para aplicações críticas requerendo explicações detalhadas e claras do porque das decisões do agentes (</a:t>
            </a:r>
            <a:r>
              <a:rPr lang="pt-BR" altLang="pt-BR" dirty="0" err="1"/>
              <a:t>ex</a:t>
            </a:r>
            <a:r>
              <a:rPr lang="pt-BR" altLang="pt-BR" dirty="0"/>
              <a:t>, central nuclear, cirurgia, investimento de grande porte)</a:t>
            </a:r>
            <a:endParaRPr lang="en-US" altLang="pt-BR" dirty="0"/>
          </a:p>
        </p:txBody>
      </p:sp>
    </p:spTree>
    <p:extLst>
      <p:ext uri="{BB962C8B-B14F-4D97-AF65-F5344CB8AC3E}">
        <p14:creationId xmlns:p14="http://schemas.microsoft.com/office/powerpoint/2010/main" val="12759253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7544" y="35017"/>
            <a:ext cx="8229600" cy="1143000"/>
          </a:xfrm>
        </p:spPr>
        <p:txBody>
          <a:bodyPr/>
          <a:lstStyle/>
          <a:p>
            <a:r>
              <a:rPr lang="pt-BR" altLang="pt-BR" dirty="0"/>
              <a:t>IA Evolucionista</a:t>
            </a:r>
            <a:endParaRPr lang="en-US" altLang="pt-BR" dirty="0"/>
          </a:p>
        </p:txBody>
      </p:sp>
      <p:sp>
        <p:nvSpPr>
          <p:cNvPr id="13315" name="Rectangle 3"/>
          <p:cNvSpPr>
            <a:spLocks noGrp="1" noChangeArrowheads="1"/>
          </p:cNvSpPr>
          <p:nvPr>
            <p:ph idx="1"/>
          </p:nvPr>
        </p:nvSpPr>
        <p:spPr>
          <a:xfrm>
            <a:off x="457200" y="1268760"/>
            <a:ext cx="8229600" cy="5055840"/>
          </a:xfrm>
        </p:spPr>
        <p:txBody>
          <a:bodyPr>
            <a:normAutofit fontScale="92500" lnSpcReduction="10000"/>
          </a:bodyPr>
          <a:lstStyle/>
          <a:p>
            <a:r>
              <a:rPr lang="pt-BR" altLang="pt-BR" dirty="0"/>
              <a:t>Raciocinar como construção de soluções por um processo iterativo de geração </a:t>
            </a:r>
            <a:r>
              <a:rPr lang="pt-BR" altLang="pt-BR" dirty="0" err="1"/>
              <a:t>semi-aleatório</a:t>
            </a:r>
            <a:r>
              <a:rPr lang="pt-BR" altLang="pt-BR" dirty="0"/>
              <a:t> de hipóteses seguida por uma seleção das mais adaptadas ao ambiente</a:t>
            </a:r>
          </a:p>
          <a:p>
            <a:r>
              <a:rPr lang="pt-BR" altLang="pt-BR" dirty="0"/>
              <a:t>Inspirada na </a:t>
            </a:r>
            <a:r>
              <a:rPr lang="pt-BR" altLang="pt-BR" dirty="0">
                <a:solidFill>
                  <a:schemeClr val="accent1"/>
                </a:solidFill>
                <a:effectLst>
                  <a:outerShdw blurRad="38100" dist="38100" dir="2700000" algn="tl">
                    <a:srgbClr val="000000"/>
                  </a:outerShdw>
                </a:effectLst>
              </a:rPr>
              <a:t>teoria da evolução</a:t>
            </a:r>
            <a:r>
              <a:rPr lang="pt-BR" altLang="pt-BR" dirty="0">
                <a:solidFill>
                  <a:srgbClr val="336699"/>
                </a:solidFill>
              </a:rPr>
              <a:t>,</a:t>
            </a:r>
            <a:r>
              <a:rPr lang="pt-BR" altLang="pt-BR" dirty="0"/>
              <a:t> paleontologia, </a:t>
            </a:r>
            <a:r>
              <a:rPr lang="pt-BR" altLang="pt-BR" dirty="0" err="1"/>
              <a:t>socio</a:t>
            </a:r>
            <a:r>
              <a:rPr lang="pt-BR" altLang="pt-BR" dirty="0"/>
              <a:t>-biologia</a:t>
            </a:r>
          </a:p>
          <a:p>
            <a:r>
              <a:rPr lang="pt-BR" altLang="pt-BR" dirty="0"/>
              <a:t>IA via mímica do </a:t>
            </a:r>
            <a:r>
              <a:rPr lang="pt-BR" altLang="pt-BR" i="1" dirty="0">
                <a:solidFill>
                  <a:schemeClr val="accent1"/>
                </a:solidFill>
              </a:rPr>
              <a:t>“</a:t>
            </a:r>
            <a:r>
              <a:rPr lang="pt-BR" altLang="pt-BR" dirty="0">
                <a:solidFill>
                  <a:schemeClr val="accent1"/>
                </a:solidFill>
                <a:effectLst>
                  <a:outerShdw blurRad="38100" dist="38100" dir="2700000" algn="tl">
                    <a:srgbClr val="000000"/>
                  </a:outerShdw>
                </a:effectLst>
              </a:rPr>
              <a:t>processo de desenvolvimento”</a:t>
            </a:r>
            <a:r>
              <a:rPr lang="pt-BR" altLang="pt-BR" dirty="0"/>
              <a:t> do cérebro humano</a:t>
            </a:r>
          </a:p>
          <a:p>
            <a:r>
              <a:rPr lang="pt-BR" altLang="pt-BR" dirty="0"/>
              <a:t>Representação do conhecimento: conjunto de atributo-valores de poder expressivo equivalente a </a:t>
            </a:r>
            <a:r>
              <a:rPr lang="pt-BR" altLang="pt-BR" dirty="0">
                <a:solidFill>
                  <a:schemeClr val="accent1"/>
                </a:solidFill>
                <a:effectLst>
                  <a:outerShdw blurRad="38100" dist="38100" dir="2700000" algn="tl">
                    <a:srgbClr val="000000"/>
                  </a:outerShdw>
                </a:effectLst>
              </a:rPr>
              <a:t>lógica proposicional</a:t>
            </a:r>
          </a:p>
          <a:p>
            <a:r>
              <a:rPr lang="pt-BR" altLang="pt-BR" dirty="0"/>
              <a:t>Raciocínio: indutivo durante treinamento, dedutivo ou </a:t>
            </a:r>
            <a:r>
              <a:rPr lang="pt-BR" altLang="pt-BR" dirty="0" err="1"/>
              <a:t>abdutivo</a:t>
            </a:r>
            <a:r>
              <a:rPr lang="pt-BR" altLang="pt-BR" dirty="0"/>
              <a:t> durante utilização</a:t>
            </a:r>
          </a:p>
          <a:p>
            <a:r>
              <a:rPr lang="pt-BR" altLang="pt-BR" dirty="0"/>
              <a:t>Aquisição do conhecimento: </a:t>
            </a:r>
            <a:r>
              <a:rPr lang="pt-BR" altLang="pt-BR" dirty="0">
                <a:solidFill>
                  <a:schemeClr val="accent1"/>
                </a:solidFill>
                <a:effectLst>
                  <a:outerShdw blurRad="38100" dist="38100" dir="2700000" algn="tl">
                    <a:srgbClr val="000000"/>
                  </a:outerShdw>
                </a:effectLst>
              </a:rPr>
              <a:t>aprendizagem</a:t>
            </a:r>
          </a:p>
        </p:txBody>
      </p:sp>
    </p:spTree>
    <p:extLst>
      <p:ext uri="{BB962C8B-B14F-4D97-AF65-F5344CB8AC3E}">
        <p14:creationId xmlns:p14="http://schemas.microsoft.com/office/powerpoint/2010/main" val="364628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65138" y="0"/>
            <a:ext cx="8610600" cy="1026840"/>
          </a:xfrm>
        </p:spPr>
        <p:txBody>
          <a:bodyPr>
            <a:noAutofit/>
          </a:bodyPr>
          <a:lstStyle/>
          <a:p>
            <a:br>
              <a:rPr lang="pt-BR" altLang="pt-BR" sz="3500" dirty="0"/>
            </a:br>
            <a:br>
              <a:rPr lang="pt-BR" altLang="pt-BR" sz="3500" dirty="0"/>
            </a:br>
            <a:br>
              <a:rPr lang="pt-BR" altLang="pt-BR" sz="3500" dirty="0"/>
            </a:br>
            <a:br>
              <a:rPr lang="pt-BR" altLang="pt-BR" sz="3500" dirty="0"/>
            </a:br>
            <a:br>
              <a:rPr lang="pt-BR" altLang="pt-BR" sz="3500" dirty="0"/>
            </a:br>
            <a:r>
              <a:rPr lang="pt-BR" altLang="pt-BR" sz="3500" dirty="0"/>
              <a:t>                                                                </a:t>
            </a:r>
            <a:br>
              <a:rPr lang="pt-BR" altLang="pt-BR" sz="3500" dirty="0"/>
            </a:br>
            <a:r>
              <a:rPr lang="pt-BR" altLang="pt-BR" sz="3500" dirty="0"/>
              <a:t>I.A Evolucionista: Exemplo no mundo do </a:t>
            </a:r>
            <a:r>
              <a:rPr lang="pt-BR" altLang="pt-BR" sz="3500" dirty="0" err="1"/>
              <a:t>Wumpus</a:t>
            </a:r>
            <a:endParaRPr lang="en-US" altLang="pt-BR" sz="3500" dirty="0"/>
          </a:p>
        </p:txBody>
      </p:sp>
      <p:sp>
        <p:nvSpPr>
          <p:cNvPr id="14339" name="Rectangle 3"/>
          <p:cNvSpPr>
            <a:spLocks noGrp="1" noChangeArrowheads="1"/>
          </p:cNvSpPr>
          <p:nvPr>
            <p:ph idx="1"/>
          </p:nvPr>
        </p:nvSpPr>
        <p:spPr>
          <a:xfrm>
            <a:off x="467544" y="1268760"/>
            <a:ext cx="8458200" cy="2667000"/>
          </a:xfrm>
        </p:spPr>
        <p:txBody>
          <a:bodyPr/>
          <a:lstStyle/>
          <a:p>
            <a:pPr>
              <a:lnSpc>
                <a:spcPct val="90000"/>
              </a:lnSpc>
            </a:pPr>
            <a:r>
              <a:rPr lang="pt-BR" altLang="pt-BR" sz="1800" dirty="0"/>
              <a:t>Entrada: vocabulário básico de atributos e domínio de valores</a:t>
            </a:r>
          </a:p>
          <a:p>
            <a:pPr lvl="1">
              <a:lnSpc>
                <a:spcPct val="90000"/>
              </a:lnSpc>
            </a:pPr>
            <a:r>
              <a:rPr lang="pt-BR" altLang="pt-BR" sz="1600" dirty="0"/>
              <a:t> </a:t>
            </a:r>
            <a:r>
              <a:rPr lang="pt-BR" altLang="pt-BR" sz="1600" dirty="0" err="1"/>
              <a:t>glitter</a:t>
            </a:r>
            <a:r>
              <a:rPr lang="pt-BR" altLang="pt-BR" sz="1600" dirty="0"/>
              <a:t>, </a:t>
            </a:r>
            <a:r>
              <a:rPr lang="pt-BR" altLang="pt-BR" sz="1600" dirty="0" err="1"/>
              <a:t>stench</a:t>
            </a:r>
            <a:r>
              <a:rPr lang="pt-BR" altLang="pt-BR" sz="1600" dirty="0"/>
              <a:t>, </a:t>
            </a:r>
            <a:r>
              <a:rPr lang="pt-BR" altLang="pt-BR" sz="1600" dirty="0" err="1"/>
              <a:t>breeze</a:t>
            </a:r>
            <a:r>
              <a:rPr lang="pt-BR" altLang="pt-BR" sz="1600" dirty="0"/>
              <a:t>, ... </a:t>
            </a:r>
            <a:r>
              <a:rPr lang="pt-BR" altLang="pt-BR" sz="1600" dirty="0">
                <a:sym typeface="Symbol" pitchFamily="18" charset="2"/>
              </a:rPr>
              <a:t></a:t>
            </a:r>
            <a:r>
              <a:rPr lang="pt-BR" altLang="pt-BR" sz="1600" dirty="0"/>
              <a:t> {</a:t>
            </a:r>
            <a:r>
              <a:rPr lang="pt-BR" altLang="pt-BR" sz="1600" dirty="0" err="1"/>
              <a:t>yes</a:t>
            </a:r>
            <a:r>
              <a:rPr lang="pt-BR" altLang="pt-BR" sz="1600" dirty="0"/>
              <a:t>/no}</a:t>
            </a:r>
          </a:p>
          <a:p>
            <a:pPr lvl="1">
              <a:lnSpc>
                <a:spcPct val="90000"/>
              </a:lnSpc>
            </a:pPr>
            <a:r>
              <a:rPr lang="pt-BR" altLang="pt-BR" sz="1600" dirty="0"/>
              <a:t> </a:t>
            </a:r>
            <a:r>
              <a:rPr lang="pt-BR" altLang="pt-BR" sz="1600" dirty="0" err="1"/>
              <a:t>action</a:t>
            </a:r>
            <a:r>
              <a:rPr lang="pt-BR" altLang="pt-BR" sz="1600" dirty="0"/>
              <a:t> </a:t>
            </a:r>
            <a:r>
              <a:rPr lang="pt-BR" altLang="pt-BR" sz="1600" dirty="0">
                <a:sym typeface="Symbol" pitchFamily="18" charset="2"/>
              </a:rPr>
              <a:t></a:t>
            </a:r>
            <a:r>
              <a:rPr lang="pt-BR" altLang="pt-BR" sz="1600" dirty="0"/>
              <a:t> {</a:t>
            </a:r>
            <a:r>
              <a:rPr lang="pt-BR" altLang="pt-BR" sz="1600" dirty="0" err="1"/>
              <a:t>forward,turnRight,turnLeft,shoot,pick</a:t>
            </a:r>
            <a:r>
              <a:rPr lang="pt-BR" altLang="pt-BR" sz="1600" dirty="0"/>
              <a:t>, ...}</a:t>
            </a:r>
          </a:p>
          <a:p>
            <a:pPr>
              <a:lnSpc>
                <a:spcPct val="90000"/>
              </a:lnSpc>
            </a:pPr>
            <a:r>
              <a:rPr lang="pt-BR" altLang="pt-BR" sz="1800" dirty="0">
                <a:sym typeface="Symbol" pitchFamily="18" charset="2"/>
              </a:rPr>
              <a:t>Saída: árvore de decisão cujos ramos testam valores de (alguns) atributos e cujas folhas indicam decisão a tomar</a:t>
            </a:r>
          </a:p>
          <a:p>
            <a:pPr>
              <a:lnSpc>
                <a:spcPct val="90000"/>
              </a:lnSpc>
            </a:pPr>
            <a:r>
              <a:rPr lang="pt-BR" altLang="pt-BR" sz="1800" dirty="0">
                <a:sym typeface="Symbol" pitchFamily="18" charset="2"/>
              </a:rPr>
              <a:t>1</a:t>
            </a:r>
            <a:r>
              <a:rPr lang="pt-BR" altLang="pt-BR" sz="1800" baseline="30000" dirty="0">
                <a:sym typeface="Symbol" pitchFamily="18" charset="2"/>
              </a:rPr>
              <a:t>a</a:t>
            </a:r>
            <a:r>
              <a:rPr lang="pt-BR" altLang="pt-BR" sz="1800" dirty="0">
                <a:sym typeface="Symbol" pitchFamily="18" charset="2"/>
              </a:rPr>
              <a:t> geração de indivíduo: conjunto de árvores de decisão gerados </a:t>
            </a:r>
            <a:r>
              <a:rPr lang="pt-BR" altLang="pt-BR" sz="1800" dirty="0" err="1">
                <a:solidFill>
                  <a:schemeClr val="accent1"/>
                </a:solidFill>
                <a:effectLst>
                  <a:outerShdw blurRad="38100" dist="38100" dir="2700000" algn="tl">
                    <a:srgbClr val="000000"/>
                  </a:outerShdw>
                </a:effectLst>
                <a:sym typeface="Symbol" pitchFamily="18" charset="2"/>
              </a:rPr>
              <a:t>aleatóriamente</a:t>
            </a:r>
            <a:endParaRPr lang="pt-BR" altLang="pt-BR" sz="1800" dirty="0">
              <a:effectLst>
                <a:outerShdw blurRad="38100" dist="38100" dir="2700000" algn="tl">
                  <a:srgbClr val="000000"/>
                </a:outerShdw>
              </a:effectLst>
              <a:sym typeface="Symbol" pitchFamily="18" charset="2"/>
            </a:endParaRPr>
          </a:p>
          <a:p>
            <a:pPr>
              <a:lnSpc>
                <a:spcPct val="90000"/>
              </a:lnSpc>
            </a:pPr>
            <a:r>
              <a:rPr lang="pt-BR" altLang="pt-BR" sz="1800" dirty="0">
                <a:sym typeface="Symbol" pitchFamily="18" charset="2"/>
              </a:rPr>
              <a:t>Cada par (</a:t>
            </a:r>
            <a:r>
              <a:rPr lang="pt-BR" altLang="pt-BR" sz="1800" dirty="0" err="1">
                <a:sym typeface="Symbol" pitchFamily="18" charset="2"/>
              </a:rPr>
              <a:t>atributo,valor</a:t>
            </a:r>
            <a:r>
              <a:rPr lang="pt-BR" altLang="pt-BR" sz="1800" dirty="0">
                <a:sym typeface="Symbol" pitchFamily="18" charset="2"/>
              </a:rPr>
              <a:t>) é visto como um </a:t>
            </a:r>
            <a:r>
              <a:rPr lang="pt-BR" altLang="pt-BR" sz="1800" dirty="0" err="1">
                <a:sym typeface="Symbol" pitchFamily="18" charset="2"/>
              </a:rPr>
              <a:t>gen</a:t>
            </a:r>
            <a:endParaRPr lang="pt-BR" altLang="pt-BR" sz="1800" dirty="0">
              <a:sym typeface="Symbol" pitchFamily="18" charset="2"/>
            </a:endParaRPr>
          </a:p>
          <a:p>
            <a:pPr>
              <a:lnSpc>
                <a:spcPct val="90000"/>
              </a:lnSpc>
            </a:pPr>
            <a:r>
              <a:rPr lang="pt-BR" altLang="pt-BR" sz="1800" dirty="0">
                <a:sym typeface="Symbol" pitchFamily="18" charset="2"/>
              </a:rPr>
              <a:t>Cada árvore de decisão é visto como um genótipo </a:t>
            </a:r>
            <a:endParaRPr lang="en-US" altLang="pt-BR" sz="1800" dirty="0">
              <a:sym typeface="Symbol" pitchFamily="18" charset="2"/>
            </a:endParaRPr>
          </a:p>
        </p:txBody>
      </p:sp>
      <p:grpSp>
        <p:nvGrpSpPr>
          <p:cNvPr id="14340" name="Group 4"/>
          <p:cNvGrpSpPr>
            <a:grpSpLocks/>
          </p:cNvGrpSpPr>
          <p:nvPr/>
        </p:nvGrpSpPr>
        <p:grpSpPr bwMode="auto">
          <a:xfrm>
            <a:off x="869157" y="3963988"/>
            <a:ext cx="2986088" cy="2611437"/>
            <a:chOff x="576" y="2496"/>
            <a:chExt cx="1881" cy="1645"/>
          </a:xfrm>
        </p:grpSpPr>
        <p:grpSp>
          <p:nvGrpSpPr>
            <p:cNvPr id="14341" name="Group 5"/>
            <p:cNvGrpSpPr>
              <a:grpSpLocks/>
            </p:cNvGrpSpPr>
            <p:nvPr/>
          </p:nvGrpSpPr>
          <p:grpSpPr bwMode="auto">
            <a:xfrm>
              <a:off x="576" y="2496"/>
              <a:ext cx="1881" cy="1344"/>
              <a:chOff x="336" y="2496"/>
              <a:chExt cx="1881" cy="1344"/>
            </a:xfrm>
          </p:grpSpPr>
          <p:sp>
            <p:nvSpPr>
              <p:cNvPr id="14342" name="Text Box 6"/>
              <p:cNvSpPr txBox="1">
                <a:spLocks noChangeArrowheads="1"/>
              </p:cNvSpPr>
              <p:nvPr/>
            </p:nvSpPr>
            <p:spPr bwMode="auto">
              <a:xfrm>
                <a:off x="1104" y="2496"/>
                <a:ext cx="391" cy="192"/>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glitter?</a:t>
                </a:r>
                <a:endParaRPr lang="en-US" altLang="pt-BR" sz="1400">
                  <a:latin typeface="Arial Narrow" pitchFamily="34" charset="0"/>
                </a:endParaRPr>
              </a:p>
            </p:txBody>
          </p:sp>
          <p:sp>
            <p:nvSpPr>
              <p:cNvPr id="14343" name="Text Box 7"/>
              <p:cNvSpPr txBox="1">
                <a:spLocks noChangeArrowheads="1"/>
              </p:cNvSpPr>
              <p:nvPr/>
            </p:nvSpPr>
            <p:spPr bwMode="auto">
              <a:xfrm>
                <a:off x="1728" y="3648"/>
                <a:ext cx="48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turnRight</a:t>
                </a:r>
                <a:endParaRPr lang="en-US" altLang="pt-BR" sz="1400">
                  <a:latin typeface="Arial Narrow" pitchFamily="34" charset="0"/>
                </a:endParaRPr>
              </a:p>
            </p:txBody>
          </p:sp>
          <p:sp>
            <p:nvSpPr>
              <p:cNvPr id="14344" name="Text Box 8"/>
              <p:cNvSpPr txBox="1">
                <a:spLocks noChangeArrowheads="1"/>
              </p:cNvSpPr>
              <p:nvPr/>
            </p:nvSpPr>
            <p:spPr bwMode="auto">
              <a:xfrm>
                <a:off x="907" y="3648"/>
                <a:ext cx="341"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shoot</a:t>
                </a:r>
                <a:endParaRPr lang="en-US" altLang="pt-BR" sz="1400">
                  <a:latin typeface="Arial Narrow" pitchFamily="34" charset="0"/>
                </a:endParaRPr>
              </a:p>
            </p:txBody>
          </p:sp>
          <p:sp>
            <p:nvSpPr>
              <p:cNvPr id="14345" name="Text Box 9"/>
              <p:cNvSpPr txBox="1">
                <a:spLocks noChangeArrowheads="1"/>
              </p:cNvSpPr>
              <p:nvPr/>
            </p:nvSpPr>
            <p:spPr bwMode="auto">
              <a:xfrm>
                <a:off x="882" y="2736"/>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4346" name="Text Box 10"/>
              <p:cNvSpPr txBox="1">
                <a:spLocks noChangeArrowheads="1"/>
              </p:cNvSpPr>
              <p:nvPr/>
            </p:nvSpPr>
            <p:spPr bwMode="auto">
              <a:xfrm>
                <a:off x="1462" y="2736"/>
                <a:ext cx="21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sp>
            <p:nvSpPr>
              <p:cNvPr id="14347" name="Text Box 11"/>
              <p:cNvSpPr txBox="1">
                <a:spLocks noChangeArrowheads="1"/>
              </p:cNvSpPr>
              <p:nvPr/>
            </p:nvSpPr>
            <p:spPr bwMode="auto">
              <a:xfrm>
                <a:off x="336" y="3648"/>
                <a:ext cx="42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turnLeft</a:t>
                </a:r>
                <a:endParaRPr lang="en-US" altLang="pt-BR" sz="1400">
                  <a:latin typeface="Arial Narrow" pitchFamily="34" charset="0"/>
                </a:endParaRPr>
              </a:p>
            </p:txBody>
          </p:sp>
          <p:sp>
            <p:nvSpPr>
              <p:cNvPr id="14348" name="Text Box 12"/>
              <p:cNvSpPr txBox="1">
                <a:spLocks noChangeArrowheads="1"/>
              </p:cNvSpPr>
              <p:nvPr/>
            </p:nvSpPr>
            <p:spPr bwMode="auto">
              <a:xfrm>
                <a:off x="1344" y="3648"/>
                <a:ext cx="27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cxnSp>
            <p:nvCxnSpPr>
              <p:cNvPr id="14349" name="AutoShape 13"/>
              <p:cNvCxnSpPr>
                <a:cxnSpLocks noChangeShapeType="1"/>
                <a:stCxn id="14342" idx="1"/>
                <a:endCxn id="14345" idx="0"/>
              </p:cNvCxnSpPr>
              <p:nvPr/>
            </p:nvCxnSpPr>
            <p:spPr bwMode="auto">
              <a:xfrm rot="10800000" flipV="1">
                <a:off x="1012" y="2592"/>
                <a:ext cx="92"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0" name="AutoShape 14"/>
              <p:cNvCxnSpPr>
                <a:cxnSpLocks noChangeShapeType="1"/>
                <a:stCxn id="14342" idx="3"/>
                <a:endCxn id="14346" idx="0"/>
              </p:cNvCxnSpPr>
              <p:nvPr/>
            </p:nvCxnSpPr>
            <p:spPr bwMode="auto">
              <a:xfrm>
                <a:off x="1495" y="2592"/>
                <a:ext cx="76"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1" name="Text Box 15"/>
              <p:cNvSpPr txBox="1">
                <a:spLocks noChangeArrowheads="1"/>
              </p:cNvSpPr>
              <p:nvPr/>
            </p:nvSpPr>
            <p:spPr bwMode="auto">
              <a:xfrm>
                <a:off x="624" y="3024"/>
                <a:ext cx="448" cy="192"/>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4352" name="Text Box 16"/>
              <p:cNvSpPr txBox="1">
                <a:spLocks noChangeArrowheads="1"/>
              </p:cNvSpPr>
              <p:nvPr/>
            </p:nvSpPr>
            <p:spPr bwMode="auto">
              <a:xfrm>
                <a:off x="421" y="3264"/>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4353" name="Text Box 17"/>
              <p:cNvSpPr txBox="1">
                <a:spLocks noChangeArrowheads="1"/>
              </p:cNvSpPr>
              <p:nvPr/>
            </p:nvSpPr>
            <p:spPr bwMode="auto">
              <a:xfrm>
                <a:off x="968" y="3264"/>
                <a:ext cx="21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4354" name="AutoShape 18"/>
              <p:cNvCxnSpPr>
                <a:cxnSpLocks noChangeShapeType="1"/>
                <a:stCxn id="14351" idx="1"/>
                <a:endCxn id="14352" idx="0"/>
              </p:cNvCxnSpPr>
              <p:nvPr/>
            </p:nvCxnSpPr>
            <p:spPr bwMode="auto">
              <a:xfrm rot="10800000" flipV="1">
                <a:off x="551" y="3120"/>
                <a:ext cx="73"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5" name="AutoShape 19"/>
              <p:cNvCxnSpPr>
                <a:cxnSpLocks noChangeShapeType="1"/>
                <a:stCxn id="14351" idx="3"/>
                <a:endCxn id="14353" idx="0"/>
              </p:cNvCxnSpPr>
              <p:nvPr/>
            </p:nvCxnSpPr>
            <p:spPr bwMode="auto">
              <a:xfrm>
                <a:off x="990" y="3120"/>
                <a:ext cx="87"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6" name="AutoShape 20"/>
              <p:cNvCxnSpPr>
                <a:cxnSpLocks noChangeShapeType="1"/>
                <a:stCxn id="14353" idx="2"/>
                <a:endCxn id="14344" idx="0"/>
              </p:cNvCxnSpPr>
              <p:nvPr/>
            </p:nvCxnSpPr>
            <p:spPr bwMode="auto">
              <a:xfrm>
                <a:off x="1077" y="3456"/>
                <a:ext cx="1"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7" name="AutoShape 21"/>
              <p:cNvCxnSpPr>
                <a:cxnSpLocks noChangeShapeType="1"/>
                <a:stCxn id="14352" idx="2"/>
                <a:endCxn id="14347" idx="0"/>
              </p:cNvCxnSpPr>
              <p:nvPr/>
            </p:nvCxnSpPr>
            <p:spPr bwMode="auto">
              <a:xfrm>
                <a:off x="551" y="3456"/>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8" name="Text Box 22"/>
              <p:cNvSpPr txBox="1">
                <a:spLocks noChangeArrowheads="1"/>
              </p:cNvSpPr>
              <p:nvPr/>
            </p:nvSpPr>
            <p:spPr bwMode="auto">
              <a:xfrm>
                <a:off x="1536" y="3024"/>
                <a:ext cx="448" cy="192"/>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4359" name="Text Box 23"/>
              <p:cNvSpPr txBox="1">
                <a:spLocks noChangeArrowheads="1"/>
              </p:cNvSpPr>
              <p:nvPr/>
            </p:nvSpPr>
            <p:spPr bwMode="auto">
              <a:xfrm>
                <a:off x="1354" y="3264"/>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4360" name="Text Box 24"/>
              <p:cNvSpPr txBox="1">
                <a:spLocks noChangeArrowheads="1"/>
              </p:cNvSpPr>
              <p:nvPr/>
            </p:nvSpPr>
            <p:spPr bwMode="auto">
              <a:xfrm>
                <a:off x="1863" y="3264"/>
                <a:ext cx="21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4361" name="AutoShape 25"/>
              <p:cNvCxnSpPr>
                <a:cxnSpLocks noChangeShapeType="1"/>
                <a:stCxn id="14358" idx="1"/>
                <a:endCxn id="14359" idx="0"/>
              </p:cNvCxnSpPr>
              <p:nvPr/>
            </p:nvCxnSpPr>
            <p:spPr bwMode="auto">
              <a:xfrm rot="10800000" flipV="1">
                <a:off x="1484" y="3120"/>
                <a:ext cx="52"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2" name="AutoShape 26"/>
              <p:cNvCxnSpPr>
                <a:cxnSpLocks noChangeShapeType="1"/>
                <a:stCxn id="14358" idx="3"/>
                <a:endCxn id="14360" idx="0"/>
              </p:cNvCxnSpPr>
              <p:nvPr/>
            </p:nvCxnSpPr>
            <p:spPr bwMode="auto">
              <a:xfrm>
                <a:off x="1902" y="3120"/>
                <a:ext cx="70"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3" name="AutoShape 27"/>
              <p:cNvCxnSpPr>
                <a:cxnSpLocks noChangeShapeType="1"/>
                <a:stCxn id="14360" idx="2"/>
                <a:endCxn id="14343" idx="0"/>
              </p:cNvCxnSpPr>
              <p:nvPr/>
            </p:nvCxnSpPr>
            <p:spPr bwMode="auto">
              <a:xfrm>
                <a:off x="1972" y="3456"/>
                <a:ext cx="1"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4" name="AutoShape 28"/>
              <p:cNvCxnSpPr>
                <a:cxnSpLocks noChangeShapeType="1"/>
                <a:stCxn id="14359" idx="2"/>
                <a:endCxn id="14348" idx="0"/>
              </p:cNvCxnSpPr>
              <p:nvPr/>
            </p:nvCxnSpPr>
            <p:spPr bwMode="auto">
              <a:xfrm>
                <a:off x="1484" y="3456"/>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5" name="AutoShape 29"/>
              <p:cNvCxnSpPr>
                <a:cxnSpLocks noChangeShapeType="1"/>
                <a:stCxn id="14345" idx="1"/>
                <a:endCxn id="14351" idx="0"/>
              </p:cNvCxnSpPr>
              <p:nvPr/>
            </p:nvCxnSpPr>
            <p:spPr bwMode="auto">
              <a:xfrm rot="10800000" flipV="1">
                <a:off x="807" y="2832"/>
                <a:ext cx="75" cy="19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6" name="AutoShape 30"/>
              <p:cNvCxnSpPr>
                <a:cxnSpLocks noChangeShapeType="1"/>
                <a:stCxn id="14346" idx="3"/>
                <a:endCxn id="14358" idx="0"/>
              </p:cNvCxnSpPr>
              <p:nvPr/>
            </p:nvCxnSpPr>
            <p:spPr bwMode="auto">
              <a:xfrm>
                <a:off x="1680" y="2832"/>
                <a:ext cx="39" cy="19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67" name="Text Box 31"/>
            <p:cNvSpPr txBox="1">
              <a:spLocks noChangeArrowheads="1"/>
            </p:cNvSpPr>
            <p:nvPr/>
          </p:nvSpPr>
          <p:spPr bwMode="auto">
            <a:xfrm>
              <a:off x="893" y="3929"/>
              <a:ext cx="76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Indivíduo 1</a:t>
              </a:r>
              <a:endParaRPr lang="en-US" altLang="pt-BR">
                <a:latin typeface="Comic Sans MS" pitchFamily="66" charset="0"/>
              </a:endParaRPr>
            </a:p>
          </p:txBody>
        </p:sp>
      </p:grpSp>
      <p:sp>
        <p:nvSpPr>
          <p:cNvPr id="14368" name="Text Box 32"/>
          <p:cNvSpPr txBox="1">
            <a:spLocks noChangeArrowheads="1"/>
          </p:cNvSpPr>
          <p:nvPr/>
        </p:nvSpPr>
        <p:spPr bwMode="auto">
          <a:xfrm>
            <a:off x="4770438" y="5056188"/>
            <a:ext cx="603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4400">
                <a:latin typeface="Comic Sans MS" pitchFamily="66" charset="0"/>
              </a:rPr>
              <a:t>...</a:t>
            </a:r>
            <a:endParaRPr lang="en-US" altLang="pt-BR" sz="4400">
              <a:latin typeface="Comic Sans MS" pitchFamily="66" charset="0"/>
            </a:endParaRPr>
          </a:p>
        </p:txBody>
      </p:sp>
      <p:grpSp>
        <p:nvGrpSpPr>
          <p:cNvPr id="14369" name="Group 33"/>
          <p:cNvGrpSpPr>
            <a:grpSpLocks/>
          </p:cNvGrpSpPr>
          <p:nvPr/>
        </p:nvGrpSpPr>
        <p:grpSpPr bwMode="auto">
          <a:xfrm>
            <a:off x="6215856" y="3963988"/>
            <a:ext cx="2060575" cy="2687637"/>
            <a:chOff x="3934" y="2579"/>
            <a:chExt cx="1298" cy="1693"/>
          </a:xfrm>
        </p:grpSpPr>
        <p:sp>
          <p:nvSpPr>
            <p:cNvPr id="14370" name="Text Box 34"/>
            <p:cNvSpPr txBox="1">
              <a:spLocks noChangeArrowheads="1"/>
            </p:cNvSpPr>
            <p:nvPr/>
          </p:nvSpPr>
          <p:spPr bwMode="auto">
            <a:xfrm>
              <a:off x="4178" y="4060"/>
              <a:ext cx="8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Indivíduo N</a:t>
              </a:r>
              <a:endParaRPr lang="en-US" altLang="pt-BR">
                <a:latin typeface="Comic Sans MS" pitchFamily="66" charset="0"/>
              </a:endParaRPr>
            </a:p>
          </p:txBody>
        </p:sp>
        <p:sp>
          <p:nvSpPr>
            <p:cNvPr id="14371" name="Text Box 35"/>
            <p:cNvSpPr txBox="1">
              <a:spLocks noChangeArrowheads="1"/>
            </p:cNvSpPr>
            <p:nvPr/>
          </p:nvSpPr>
          <p:spPr bwMode="auto">
            <a:xfrm>
              <a:off x="4624" y="2579"/>
              <a:ext cx="438" cy="192"/>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stench?</a:t>
              </a:r>
              <a:endParaRPr lang="en-US" altLang="pt-BR" sz="1400">
                <a:latin typeface="Arial Narrow" pitchFamily="34" charset="0"/>
              </a:endParaRPr>
            </a:p>
          </p:txBody>
        </p:sp>
        <p:sp>
          <p:nvSpPr>
            <p:cNvPr id="14372" name="Text Box 36"/>
            <p:cNvSpPr txBox="1">
              <a:spLocks noChangeArrowheads="1"/>
            </p:cNvSpPr>
            <p:nvPr/>
          </p:nvSpPr>
          <p:spPr bwMode="auto">
            <a:xfrm>
              <a:off x="4425" y="3779"/>
              <a:ext cx="27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sp>
          <p:nvSpPr>
            <p:cNvPr id="14373" name="Text Box 37"/>
            <p:cNvSpPr txBox="1">
              <a:spLocks noChangeArrowheads="1"/>
            </p:cNvSpPr>
            <p:nvPr/>
          </p:nvSpPr>
          <p:spPr bwMode="auto">
            <a:xfrm>
              <a:off x="4395" y="2867"/>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4374" name="Text Box 38"/>
            <p:cNvSpPr txBox="1">
              <a:spLocks noChangeArrowheads="1"/>
            </p:cNvSpPr>
            <p:nvPr/>
          </p:nvSpPr>
          <p:spPr bwMode="auto">
            <a:xfrm>
              <a:off x="4953" y="2867"/>
              <a:ext cx="27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cxnSp>
          <p:nvCxnSpPr>
            <p:cNvPr id="14375" name="AutoShape 39"/>
            <p:cNvCxnSpPr>
              <a:cxnSpLocks noChangeShapeType="1"/>
              <a:stCxn id="14371" idx="1"/>
              <a:endCxn id="14373" idx="0"/>
            </p:cNvCxnSpPr>
            <p:nvPr/>
          </p:nvCxnSpPr>
          <p:spPr bwMode="auto">
            <a:xfrm rot="10800000" flipV="1">
              <a:off x="4525" y="2675"/>
              <a:ext cx="99" cy="19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76" name="AutoShape 40"/>
            <p:cNvCxnSpPr>
              <a:cxnSpLocks noChangeShapeType="1"/>
              <a:stCxn id="14371" idx="3"/>
            </p:cNvCxnSpPr>
            <p:nvPr/>
          </p:nvCxnSpPr>
          <p:spPr bwMode="auto">
            <a:xfrm>
              <a:off x="5001" y="2675"/>
              <a:ext cx="83" cy="19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77" name="Text Box 41"/>
            <p:cNvSpPr txBox="1">
              <a:spLocks noChangeArrowheads="1"/>
            </p:cNvSpPr>
            <p:nvPr/>
          </p:nvSpPr>
          <p:spPr bwMode="auto">
            <a:xfrm>
              <a:off x="4137" y="3155"/>
              <a:ext cx="438" cy="192"/>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stench?</a:t>
              </a:r>
              <a:endParaRPr lang="en-US" altLang="pt-BR" sz="1400">
                <a:latin typeface="Arial Narrow" pitchFamily="34" charset="0"/>
              </a:endParaRPr>
            </a:p>
          </p:txBody>
        </p:sp>
        <p:sp>
          <p:nvSpPr>
            <p:cNvPr id="14378" name="Text Box 42"/>
            <p:cNvSpPr txBox="1">
              <a:spLocks noChangeArrowheads="1"/>
            </p:cNvSpPr>
            <p:nvPr/>
          </p:nvSpPr>
          <p:spPr bwMode="auto">
            <a:xfrm>
              <a:off x="3934" y="3395"/>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4379" name="Text Box 43"/>
            <p:cNvSpPr txBox="1">
              <a:spLocks noChangeArrowheads="1"/>
            </p:cNvSpPr>
            <p:nvPr/>
          </p:nvSpPr>
          <p:spPr bwMode="auto">
            <a:xfrm>
              <a:off x="4456" y="3395"/>
              <a:ext cx="21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4380" name="AutoShape 44"/>
            <p:cNvCxnSpPr>
              <a:cxnSpLocks noChangeShapeType="1"/>
              <a:stCxn id="14377" idx="1"/>
              <a:endCxn id="14378" idx="0"/>
            </p:cNvCxnSpPr>
            <p:nvPr/>
          </p:nvCxnSpPr>
          <p:spPr bwMode="auto">
            <a:xfrm rot="10800000" flipV="1">
              <a:off x="4064" y="3251"/>
              <a:ext cx="73"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1" name="AutoShape 45"/>
            <p:cNvCxnSpPr>
              <a:cxnSpLocks noChangeShapeType="1"/>
              <a:stCxn id="14377" idx="3"/>
              <a:endCxn id="14379" idx="0"/>
            </p:cNvCxnSpPr>
            <p:nvPr/>
          </p:nvCxnSpPr>
          <p:spPr bwMode="auto">
            <a:xfrm>
              <a:off x="4514" y="3251"/>
              <a:ext cx="51"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2" name="AutoShape 46"/>
            <p:cNvCxnSpPr>
              <a:cxnSpLocks noChangeShapeType="1"/>
              <a:stCxn id="14379" idx="2"/>
              <a:endCxn id="14372" idx="0"/>
            </p:cNvCxnSpPr>
            <p:nvPr/>
          </p:nvCxnSpPr>
          <p:spPr bwMode="auto">
            <a:xfrm>
              <a:off x="4565" y="3587"/>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3" name="AutoShape 47"/>
            <p:cNvCxnSpPr>
              <a:cxnSpLocks noChangeShapeType="1"/>
              <a:stCxn id="14378" idx="2"/>
            </p:cNvCxnSpPr>
            <p:nvPr/>
          </p:nvCxnSpPr>
          <p:spPr bwMode="auto">
            <a:xfrm>
              <a:off x="4064" y="3587"/>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4" name="AutoShape 48"/>
            <p:cNvCxnSpPr>
              <a:cxnSpLocks noChangeShapeType="1"/>
              <a:endCxn id="14374" idx="0"/>
            </p:cNvCxnSpPr>
            <p:nvPr/>
          </p:nvCxnSpPr>
          <p:spPr bwMode="auto">
            <a:xfrm>
              <a:off x="5093" y="2675"/>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85" name="AutoShape 49"/>
            <p:cNvCxnSpPr>
              <a:cxnSpLocks noChangeShapeType="1"/>
              <a:stCxn id="14373" idx="1"/>
              <a:endCxn id="14377" idx="0"/>
            </p:cNvCxnSpPr>
            <p:nvPr/>
          </p:nvCxnSpPr>
          <p:spPr bwMode="auto">
            <a:xfrm rot="10800000" flipV="1">
              <a:off x="4326" y="2963"/>
              <a:ext cx="69" cy="19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86" name="Text Box 50"/>
            <p:cNvSpPr txBox="1">
              <a:spLocks noChangeArrowheads="1"/>
            </p:cNvSpPr>
            <p:nvPr/>
          </p:nvSpPr>
          <p:spPr bwMode="auto">
            <a:xfrm>
              <a:off x="3945" y="3779"/>
              <a:ext cx="27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grpSp>
    </p:spTree>
    <p:extLst>
      <p:ext uri="{BB962C8B-B14F-4D97-AF65-F5344CB8AC3E}">
        <p14:creationId xmlns:p14="http://schemas.microsoft.com/office/powerpoint/2010/main" val="2846906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67544" y="188640"/>
            <a:ext cx="8229600" cy="1143000"/>
          </a:xfrm>
        </p:spPr>
        <p:txBody>
          <a:bodyPr/>
          <a:lstStyle/>
          <a:p>
            <a:r>
              <a:rPr lang="pt-BR" altLang="pt-BR" dirty="0"/>
              <a:t>IA evolucionista: princípio</a:t>
            </a:r>
            <a:endParaRPr lang="en-US" altLang="pt-BR" dirty="0"/>
          </a:p>
        </p:txBody>
      </p:sp>
      <p:sp>
        <p:nvSpPr>
          <p:cNvPr id="15363" name="Rectangle 3"/>
          <p:cNvSpPr>
            <a:spLocks noGrp="1" noChangeArrowheads="1"/>
          </p:cNvSpPr>
          <p:nvPr>
            <p:ph idx="1"/>
          </p:nvPr>
        </p:nvSpPr>
        <p:spPr>
          <a:xfrm>
            <a:off x="381000" y="1340768"/>
            <a:ext cx="8534400" cy="4679032"/>
          </a:xfrm>
        </p:spPr>
        <p:txBody>
          <a:bodyPr>
            <a:normAutofit lnSpcReduction="10000"/>
          </a:bodyPr>
          <a:lstStyle/>
          <a:p>
            <a:r>
              <a:rPr lang="pt-BR" altLang="pt-BR" dirty="0">
                <a:sym typeface="Symbol" pitchFamily="18" charset="2"/>
              </a:rPr>
              <a:t>Os indivíduos da geração i são testados no ambiente</a:t>
            </a:r>
          </a:p>
          <a:p>
            <a:r>
              <a:rPr lang="pt-BR" altLang="pt-BR" dirty="0">
                <a:sym typeface="Symbol" pitchFamily="18" charset="2"/>
              </a:rPr>
              <a:t>Função de fitness determina métrica de desempenho e limiar de sobrevivência</a:t>
            </a:r>
          </a:p>
          <a:p>
            <a:r>
              <a:rPr lang="pt-BR" altLang="pt-BR" dirty="0">
                <a:sym typeface="Symbol" pitchFamily="18" charset="2"/>
              </a:rPr>
              <a:t>A geração i+1 é formada por:</a:t>
            </a:r>
          </a:p>
          <a:p>
            <a:pPr lvl="1"/>
            <a:r>
              <a:rPr lang="pt-BR" altLang="pt-BR" dirty="0">
                <a:sym typeface="Symbol" pitchFamily="18" charset="2"/>
              </a:rPr>
              <a:t> Cruzamento dos genótipos dos sobrevivente da geração i (reprodução)</a:t>
            </a:r>
          </a:p>
          <a:p>
            <a:pPr lvl="2"/>
            <a:r>
              <a:rPr lang="pt-BR" altLang="pt-BR" dirty="0">
                <a:sym typeface="Symbol" pitchFamily="18" charset="2"/>
              </a:rPr>
              <a:t> Cortar e colar aleatória da árvore pai com a árvore mãe</a:t>
            </a:r>
          </a:p>
          <a:p>
            <a:pPr lvl="1"/>
            <a:r>
              <a:rPr lang="pt-BR" altLang="pt-BR" dirty="0">
                <a:sym typeface="Symbol" pitchFamily="18" charset="2"/>
              </a:rPr>
              <a:t> Mutação dos sobreviventes da geração i</a:t>
            </a:r>
          </a:p>
          <a:p>
            <a:pPr lvl="2"/>
            <a:r>
              <a:rPr lang="pt-BR" altLang="pt-BR" dirty="0">
                <a:sym typeface="Symbol" pitchFamily="18" charset="2"/>
              </a:rPr>
              <a:t> Modificação aleatória da árvore </a:t>
            </a:r>
          </a:p>
          <a:p>
            <a:r>
              <a:rPr lang="pt-BR" altLang="pt-BR" dirty="0">
                <a:sym typeface="Symbol" pitchFamily="18" charset="2"/>
              </a:rPr>
              <a:t>Iteração até uma geração conter indivíduo com desempenho acima de limiar desejado</a:t>
            </a:r>
          </a:p>
          <a:p>
            <a:endParaRPr lang="en-US" altLang="pt-BR" dirty="0">
              <a:sym typeface="Symbol" pitchFamily="18" charset="2"/>
            </a:endParaRPr>
          </a:p>
        </p:txBody>
      </p:sp>
    </p:spTree>
    <p:extLst>
      <p:ext uri="{BB962C8B-B14F-4D97-AF65-F5344CB8AC3E}">
        <p14:creationId xmlns:p14="http://schemas.microsoft.com/office/powerpoint/2010/main" val="8928854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8600" y="152400"/>
            <a:ext cx="8610600" cy="533400"/>
          </a:xfrm>
        </p:spPr>
        <p:txBody>
          <a:bodyPr>
            <a:normAutofit fontScale="90000"/>
          </a:bodyPr>
          <a:lstStyle/>
          <a:p>
            <a:r>
              <a:rPr lang="pt-BR" altLang="pt-BR"/>
              <a:t>IA evolucionista: reprodução</a:t>
            </a:r>
            <a:endParaRPr lang="en-US" altLang="pt-BR"/>
          </a:p>
        </p:txBody>
      </p:sp>
      <p:sp>
        <p:nvSpPr>
          <p:cNvPr id="16387" name="Text Box 3"/>
          <p:cNvSpPr txBox="1">
            <a:spLocks noChangeArrowheads="1"/>
          </p:cNvSpPr>
          <p:nvPr/>
        </p:nvSpPr>
        <p:spPr bwMode="auto">
          <a:xfrm>
            <a:off x="2590800" y="1066800"/>
            <a:ext cx="62071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glitter?</a:t>
            </a:r>
            <a:endParaRPr lang="en-US" altLang="pt-BR" sz="1400">
              <a:latin typeface="Arial Narrow" pitchFamily="34" charset="0"/>
            </a:endParaRPr>
          </a:p>
        </p:txBody>
      </p:sp>
      <p:sp>
        <p:nvSpPr>
          <p:cNvPr id="16388" name="Text Box 4"/>
          <p:cNvSpPr txBox="1">
            <a:spLocks noChangeArrowheads="1"/>
          </p:cNvSpPr>
          <p:nvPr/>
        </p:nvSpPr>
        <p:spPr bwMode="auto">
          <a:xfrm>
            <a:off x="3581400" y="3065463"/>
            <a:ext cx="776288"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turnRight</a:t>
            </a:r>
            <a:endParaRPr lang="en-US" altLang="pt-BR" sz="1400">
              <a:latin typeface="Arial Narrow" pitchFamily="34" charset="0"/>
            </a:endParaRPr>
          </a:p>
        </p:txBody>
      </p:sp>
      <p:sp>
        <p:nvSpPr>
          <p:cNvPr id="16389" name="Text Box 5"/>
          <p:cNvSpPr txBox="1">
            <a:spLocks noChangeArrowheads="1"/>
          </p:cNvSpPr>
          <p:nvPr/>
        </p:nvSpPr>
        <p:spPr bwMode="auto">
          <a:xfrm>
            <a:off x="1820863" y="3065463"/>
            <a:ext cx="541337"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shoot</a:t>
            </a:r>
            <a:endParaRPr lang="en-US" altLang="pt-BR" sz="1400">
              <a:latin typeface="Arial Narrow" pitchFamily="34" charset="0"/>
            </a:endParaRPr>
          </a:p>
        </p:txBody>
      </p:sp>
      <p:sp>
        <p:nvSpPr>
          <p:cNvPr id="16390" name="Text Box 6"/>
          <p:cNvSpPr txBox="1">
            <a:spLocks noChangeArrowheads="1"/>
          </p:cNvSpPr>
          <p:nvPr/>
        </p:nvSpPr>
        <p:spPr bwMode="auto">
          <a:xfrm>
            <a:off x="1781175" y="1617663"/>
            <a:ext cx="41116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6391" name="Text Box 7"/>
          <p:cNvSpPr txBox="1">
            <a:spLocks noChangeArrowheads="1"/>
          </p:cNvSpPr>
          <p:nvPr/>
        </p:nvSpPr>
        <p:spPr bwMode="auto">
          <a:xfrm>
            <a:off x="3159125" y="1617663"/>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sp>
        <p:nvSpPr>
          <p:cNvPr id="16392" name="Text Box 8"/>
          <p:cNvSpPr txBox="1">
            <a:spLocks noChangeArrowheads="1"/>
          </p:cNvSpPr>
          <p:nvPr/>
        </p:nvSpPr>
        <p:spPr bwMode="auto">
          <a:xfrm>
            <a:off x="914400" y="3065463"/>
            <a:ext cx="681038"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turnLeft</a:t>
            </a:r>
            <a:endParaRPr lang="en-US" altLang="pt-BR" sz="1400">
              <a:latin typeface="Arial Narrow" pitchFamily="34" charset="0"/>
            </a:endParaRPr>
          </a:p>
        </p:txBody>
      </p:sp>
      <p:sp>
        <p:nvSpPr>
          <p:cNvPr id="16393" name="Text Box 9"/>
          <p:cNvSpPr txBox="1">
            <a:spLocks noChangeArrowheads="1"/>
          </p:cNvSpPr>
          <p:nvPr/>
        </p:nvSpPr>
        <p:spPr bwMode="auto">
          <a:xfrm>
            <a:off x="2971800" y="3065463"/>
            <a:ext cx="44291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cxnSp>
        <p:nvCxnSpPr>
          <p:cNvPr id="16394" name="AutoShape 10"/>
          <p:cNvCxnSpPr>
            <a:cxnSpLocks noChangeShapeType="1"/>
            <a:stCxn id="16387" idx="1"/>
            <a:endCxn id="16390" idx="0"/>
          </p:cNvCxnSpPr>
          <p:nvPr/>
        </p:nvCxnSpPr>
        <p:spPr bwMode="auto">
          <a:xfrm rot="10800000" flipV="1">
            <a:off x="1987550" y="1219200"/>
            <a:ext cx="603250" cy="398463"/>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5" name="AutoShape 11"/>
          <p:cNvCxnSpPr>
            <a:cxnSpLocks noChangeShapeType="1"/>
            <a:stCxn id="16387" idx="3"/>
            <a:endCxn id="16391" idx="0"/>
          </p:cNvCxnSpPr>
          <p:nvPr/>
        </p:nvCxnSpPr>
        <p:spPr bwMode="auto">
          <a:xfrm>
            <a:off x="3211513" y="1219200"/>
            <a:ext cx="120650" cy="398463"/>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96" name="Text Box 12"/>
          <p:cNvSpPr txBox="1">
            <a:spLocks noChangeArrowheads="1"/>
          </p:cNvSpPr>
          <p:nvPr/>
        </p:nvSpPr>
        <p:spPr bwMode="auto">
          <a:xfrm>
            <a:off x="1371600" y="2074863"/>
            <a:ext cx="711200"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6397" name="Text Box 13"/>
          <p:cNvSpPr txBox="1">
            <a:spLocks noChangeArrowheads="1"/>
          </p:cNvSpPr>
          <p:nvPr/>
        </p:nvSpPr>
        <p:spPr bwMode="auto">
          <a:xfrm>
            <a:off x="1049338" y="2455863"/>
            <a:ext cx="41116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6398" name="Text Box 14"/>
          <p:cNvSpPr txBox="1">
            <a:spLocks noChangeArrowheads="1"/>
          </p:cNvSpPr>
          <p:nvPr/>
        </p:nvSpPr>
        <p:spPr bwMode="auto">
          <a:xfrm>
            <a:off x="1917700" y="2455863"/>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6399" name="AutoShape 15"/>
          <p:cNvCxnSpPr>
            <a:cxnSpLocks noChangeShapeType="1"/>
            <a:stCxn id="16396" idx="1"/>
            <a:endCxn id="16397" idx="0"/>
          </p:cNvCxnSpPr>
          <p:nvPr/>
        </p:nvCxnSpPr>
        <p:spPr bwMode="auto">
          <a:xfrm rot="10800000" flipV="1">
            <a:off x="1255713" y="2227263"/>
            <a:ext cx="115887"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0" name="AutoShape 16"/>
          <p:cNvCxnSpPr>
            <a:cxnSpLocks noChangeShapeType="1"/>
            <a:stCxn id="16396" idx="3"/>
            <a:endCxn id="16398" idx="0"/>
          </p:cNvCxnSpPr>
          <p:nvPr/>
        </p:nvCxnSpPr>
        <p:spPr bwMode="auto">
          <a:xfrm>
            <a:off x="2082800" y="2227263"/>
            <a:ext cx="7938"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1" name="AutoShape 17"/>
          <p:cNvCxnSpPr>
            <a:cxnSpLocks noChangeShapeType="1"/>
            <a:stCxn id="16398" idx="2"/>
            <a:endCxn id="16389" idx="0"/>
          </p:cNvCxnSpPr>
          <p:nvPr/>
        </p:nvCxnSpPr>
        <p:spPr bwMode="auto">
          <a:xfrm>
            <a:off x="2090738" y="2760663"/>
            <a:ext cx="1587"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2" name="AutoShape 18"/>
          <p:cNvCxnSpPr>
            <a:cxnSpLocks noChangeShapeType="1"/>
            <a:stCxn id="16397" idx="2"/>
            <a:endCxn id="16392" idx="0"/>
          </p:cNvCxnSpPr>
          <p:nvPr/>
        </p:nvCxnSpPr>
        <p:spPr bwMode="auto">
          <a:xfrm>
            <a:off x="1255713" y="2760663"/>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03" name="Text Box 19"/>
          <p:cNvSpPr txBox="1">
            <a:spLocks noChangeArrowheads="1"/>
          </p:cNvSpPr>
          <p:nvPr/>
        </p:nvSpPr>
        <p:spPr bwMode="auto">
          <a:xfrm>
            <a:off x="3276600" y="2074863"/>
            <a:ext cx="711200"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6404" name="Text Box 20"/>
          <p:cNvSpPr txBox="1">
            <a:spLocks noChangeArrowheads="1"/>
          </p:cNvSpPr>
          <p:nvPr/>
        </p:nvSpPr>
        <p:spPr bwMode="auto">
          <a:xfrm>
            <a:off x="2987675" y="2455863"/>
            <a:ext cx="41116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6405" name="Text Box 21"/>
          <p:cNvSpPr txBox="1">
            <a:spLocks noChangeArrowheads="1"/>
          </p:cNvSpPr>
          <p:nvPr/>
        </p:nvSpPr>
        <p:spPr bwMode="auto">
          <a:xfrm>
            <a:off x="3795713" y="2455863"/>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6406" name="AutoShape 22"/>
          <p:cNvCxnSpPr>
            <a:cxnSpLocks noChangeShapeType="1"/>
            <a:stCxn id="16403" idx="1"/>
            <a:endCxn id="16404" idx="0"/>
          </p:cNvCxnSpPr>
          <p:nvPr/>
        </p:nvCxnSpPr>
        <p:spPr bwMode="auto">
          <a:xfrm rot="10800000" flipV="1">
            <a:off x="3194050" y="2227263"/>
            <a:ext cx="82550"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7" name="AutoShape 23"/>
          <p:cNvCxnSpPr>
            <a:cxnSpLocks noChangeShapeType="1"/>
            <a:stCxn id="16403" idx="3"/>
            <a:endCxn id="16405" idx="0"/>
          </p:cNvCxnSpPr>
          <p:nvPr/>
        </p:nvCxnSpPr>
        <p:spPr bwMode="auto">
          <a:xfrm flipH="1">
            <a:off x="3968750" y="2227263"/>
            <a:ext cx="19050" cy="228600"/>
          </a:xfrm>
          <a:prstGeom prst="bentConnector4">
            <a:avLst>
              <a:gd name="adj1" fmla="val -1200000"/>
              <a:gd name="adj2" fmla="val 83333"/>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8" name="AutoShape 24"/>
          <p:cNvCxnSpPr>
            <a:cxnSpLocks noChangeShapeType="1"/>
            <a:stCxn id="16405" idx="2"/>
            <a:endCxn id="16388" idx="0"/>
          </p:cNvCxnSpPr>
          <p:nvPr/>
        </p:nvCxnSpPr>
        <p:spPr bwMode="auto">
          <a:xfrm>
            <a:off x="3968750" y="2760663"/>
            <a:ext cx="1588"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09" name="AutoShape 25"/>
          <p:cNvCxnSpPr>
            <a:cxnSpLocks noChangeShapeType="1"/>
            <a:stCxn id="16404" idx="2"/>
            <a:endCxn id="16393" idx="0"/>
          </p:cNvCxnSpPr>
          <p:nvPr/>
        </p:nvCxnSpPr>
        <p:spPr bwMode="auto">
          <a:xfrm>
            <a:off x="3194050" y="2760663"/>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0" name="AutoShape 26"/>
          <p:cNvCxnSpPr>
            <a:cxnSpLocks noChangeShapeType="1"/>
            <a:stCxn id="16390" idx="1"/>
            <a:endCxn id="16396" idx="0"/>
          </p:cNvCxnSpPr>
          <p:nvPr/>
        </p:nvCxnSpPr>
        <p:spPr bwMode="auto">
          <a:xfrm rot="10800000" flipV="1">
            <a:off x="1727200" y="1770063"/>
            <a:ext cx="53975" cy="3048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11" name="AutoShape 27"/>
          <p:cNvCxnSpPr>
            <a:cxnSpLocks noChangeShapeType="1"/>
            <a:stCxn id="16391" idx="3"/>
            <a:endCxn id="16403" idx="0"/>
          </p:cNvCxnSpPr>
          <p:nvPr/>
        </p:nvCxnSpPr>
        <p:spPr bwMode="auto">
          <a:xfrm>
            <a:off x="3505200" y="1770063"/>
            <a:ext cx="127000" cy="3048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12" name="Text Box 28"/>
          <p:cNvSpPr txBox="1">
            <a:spLocks noChangeArrowheads="1"/>
          </p:cNvSpPr>
          <p:nvPr/>
        </p:nvSpPr>
        <p:spPr bwMode="auto">
          <a:xfrm>
            <a:off x="852488" y="1066800"/>
            <a:ext cx="4524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Pai</a:t>
            </a:r>
            <a:endParaRPr lang="en-US" altLang="pt-BR">
              <a:latin typeface="Comic Sans MS" pitchFamily="66" charset="0"/>
            </a:endParaRPr>
          </a:p>
        </p:txBody>
      </p:sp>
      <p:grpSp>
        <p:nvGrpSpPr>
          <p:cNvPr id="16413" name="Group 29"/>
          <p:cNvGrpSpPr>
            <a:grpSpLocks/>
          </p:cNvGrpSpPr>
          <p:nvPr/>
        </p:nvGrpSpPr>
        <p:grpSpPr bwMode="auto">
          <a:xfrm>
            <a:off x="838200" y="1447800"/>
            <a:ext cx="1690688" cy="5257800"/>
            <a:chOff x="528" y="912"/>
            <a:chExt cx="1065" cy="3312"/>
          </a:xfrm>
        </p:grpSpPr>
        <p:sp>
          <p:nvSpPr>
            <p:cNvPr id="16414" name="Text Box 30"/>
            <p:cNvSpPr txBox="1">
              <a:spLocks noChangeArrowheads="1"/>
            </p:cNvSpPr>
            <p:nvPr/>
          </p:nvSpPr>
          <p:spPr bwMode="auto">
            <a:xfrm>
              <a:off x="585" y="2640"/>
              <a:ext cx="4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Filho</a:t>
              </a:r>
              <a:endParaRPr lang="en-US" altLang="pt-BR">
                <a:latin typeface="Comic Sans MS" pitchFamily="66" charset="0"/>
              </a:endParaRPr>
            </a:p>
          </p:txBody>
        </p:sp>
        <p:sp>
          <p:nvSpPr>
            <p:cNvPr id="16415" name="Text Box 31"/>
            <p:cNvSpPr txBox="1">
              <a:spLocks noChangeArrowheads="1"/>
            </p:cNvSpPr>
            <p:nvPr/>
          </p:nvSpPr>
          <p:spPr bwMode="auto">
            <a:xfrm>
              <a:off x="1204" y="3984"/>
              <a:ext cx="341"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shoot</a:t>
              </a:r>
              <a:endParaRPr lang="en-US" altLang="pt-BR" sz="1400">
                <a:latin typeface="Arial Narrow" pitchFamily="34" charset="0"/>
              </a:endParaRPr>
            </a:p>
          </p:txBody>
        </p:sp>
        <p:sp>
          <p:nvSpPr>
            <p:cNvPr id="16416" name="Text Box 32"/>
            <p:cNvSpPr txBox="1">
              <a:spLocks noChangeArrowheads="1"/>
            </p:cNvSpPr>
            <p:nvPr/>
          </p:nvSpPr>
          <p:spPr bwMode="auto">
            <a:xfrm>
              <a:off x="1179" y="3072"/>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6417" name="Text Box 33"/>
            <p:cNvSpPr txBox="1">
              <a:spLocks noChangeArrowheads="1"/>
            </p:cNvSpPr>
            <p:nvPr/>
          </p:nvSpPr>
          <p:spPr bwMode="auto">
            <a:xfrm>
              <a:off x="633" y="3984"/>
              <a:ext cx="42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turnLeft</a:t>
              </a:r>
              <a:endParaRPr lang="en-US" altLang="pt-BR" sz="1400">
                <a:latin typeface="Arial Narrow" pitchFamily="34" charset="0"/>
              </a:endParaRPr>
            </a:p>
          </p:txBody>
        </p:sp>
        <p:sp>
          <p:nvSpPr>
            <p:cNvPr id="16418" name="Text Box 34"/>
            <p:cNvSpPr txBox="1">
              <a:spLocks noChangeArrowheads="1"/>
            </p:cNvSpPr>
            <p:nvPr/>
          </p:nvSpPr>
          <p:spPr bwMode="auto">
            <a:xfrm>
              <a:off x="921" y="3360"/>
              <a:ext cx="44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6419" name="Text Box 35"/>
            <p:cNvSpPr txBox="1">
              <a:spLocks noChangeArrowheads="1"/>
            </p:cNvSpPr>
            <p:nvPr/>
          </p:nvSpPr>
          <p:spPr bwMode="auto">
            <a:xfrm>
              <a:off x="718" y="3600"/>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6420" name="Text Box 36"/>
            <p:cNvSpPr txBox="1">
              <a:spLocks noChangeArrowheads="1"/>
            </p:cNvSpPr>
            <p:nvPr/>
          </p:nvSpPr>
          <p:spPr bwMode="auto">
            <a:xfrm>
              <a:off x="1265" y="3600"/>
              <a:ext cx="21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6421" name="AutoShape 37"/>
            <p:cNvCxnSpPr>
              <a:cxnSpLocks noChangeShapeType="1"/>
              <a:stCxn id="16418" idx="1"/>
              <a:endCxn id="16419" idx="0"/>
            </p:cNvCxnSpPr>
            <p:nvPr/>
          </p:nvCxnSpPr>
          <p:spPr bwMode="auto">
            <a:xfrm rot="10800000" flipV="1">
              <a:off x="848" y="3456"/>
              <a:ext cx="73"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22" name="AutoShape 38"/>
            <p:cNvCxnSpPr>
              <a:cxnSpLocks noChangeShapeType="1"/>
              <a:stCxn id="16418" idx="3"/>
              <a:endCxn id="16420" idx="0"/>
            </p:cNvCxnSpPr>
            <p:nvPr/>
          </p:nvCxnSpPr>
          <p:spPr bwMode="auto">
            <a:xfrm>
              <a:off x="1287" y="3456"/>
              <a:ext cx="87"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23" name="AutoShape 39"/>
            <p:cNvCxnSpPr>
              <a:cxnSpLocks noChangeShapeType="1"/>
              <a:stCxn id="16420" idx="2"/>
              <a:endCxn id="16415" idx="0"/>
            </p:cNvCxnSpPr>
            <p:nvPr/>
          </p:nvCxnSpPr>
          <p:spPr bwMode="auto">
            <a:xfrm>
              <a:off x="1374" y="3792"/>
              <a:ext cx="1"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24" name="AutoShape 40"/>
            <p:cNvCxnSpPr>
              <a:cxnSpLocks noChangeShapeType="1"/>
              <a:stCxn id="16419" idx="2"/>
              <a:endCxn id="16417" idx="0"/>
            </p:cNvCxnSpPr>
            <p:nvPr/>
          </p:nvCxnSpPr>
          <p:spPr bwMode="auto">
            <a:xfrm>
              <a:off x="848" y="3792"/>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25" name="AutoShape 41"/>
            <p:cNvCxnSpPr>
              <a:cxnSpLocks noChangeShapeType="1"/>
              <a:stCxn id="16416" idx="1"/>
              <a:endCxn id="16418" idx="0"/>
            </p:cNvCxnSpPr>
            <p:nvPr/>
          </p:nvCxnSpPr>
          <p:spPr bwMode="auto">
            <a:xfrm rot="10800000" flipV="1">
              <a:off x="1104" y="3168"/>
              <a:ext cx="75" cy="19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26" name="Rectangle 42"/>
            <p:cNvSpPr>
              <a:spLocks noChangeArrowheads="1"/>
            </p:cNvSpPr>
            <p:nvPr/>
          </p:nvSpPr>
          <p:spPr bwMode="auto">
            <a:xfrm>
              <a:off x="585" y="2880"/>
              <a:ext cx="1008" cy="1344"/>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6427" name="Rectangle 43"/>
            <p:cNvSpPr>
              <a:spLocks noChangeArrowheads="1"/>
            </p:cNvSpPr>
            <p:nvPr/>
          </p:nvSpPr>
          <p:spPr bwMode="auto">
            <a:xfrm>
              <a:off x="528" y="912"/>
              <a:ext cx="1008" cy="1296"/>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16428" name="Group 44"/>
          <p:cNvGrpSpPr>
            <a:grpSpLocks/>
          </p:cNvGrpSpPr>
          <p:nvPr/>
        </p:nvGrpSpPr>
        <p:grpSpPr bwMode="auto">
          <a:xfrm>
            <a:off x="2528888" y="990600"/>
            <a:ext cx="6081712" cy="5715000"/>
            <a:chOff x="1593" y="624"/>
            <a:chExt cx="3831" cy="3600"/>
          </a:xfrm>
        </p:grpSpPr>
        <p:sp>
          <p:nvSpPr>
            <p:cNvPr id="16429" name="Rectangle 45"/>
            <p:cNvSpPr>
              <a:spLocks noChangeArrowheads="1"/>
            </p:cNvSpPr>
            <p:nvPr/>
          </p:nvSpPr>
          <p:spPr bwMode="auto">
            <a:xfrm>
              <a:off x="1593" y="624"/>
              <a:ext cx="1200" cy="1584"/>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6430" name="Text Box 46"/>
            <p:cNvSpPr txBox="1">
              <a:spLocks noChangeArrowheads="1"/>
            </p:cNvSpPr>
            <p:nvPr/>
          </p:nvSpPr>
          <p:spPr bwMode="auto">
            <a:xfrm>
              <a:off x="3456" y="2688"/>
              <a:ext cx="40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Filha</a:t>
              </a:r>
              <a:endParaRPr lang="en-US" altLang="pt-BR">
                <a:latin typeface="Comic Sans MS" pitchFamily="66" charset="0"/>
              </a:endParaRPr>
            </a:p>
          </p:txBody>
        </p:sp>
        <p:sp>
          <p:nvSpPr>
            <p:cNvPr id="16431" name="Text Box 47"/>
            <p:cNvSpPr txBox="1">
              <a:spLocks noChangeArrowheads="1"/>
            </p:cNvSpPr>
            <p:nvPr/>
          </p:nvSpPr>
          <p:spPr bwMode="auto">
            <a:xfrm>
              <a:off x="4505" y="2640"/>
              <a:ext cx="391"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glitter?</a:t>
              </a:r>
              <a:endParaRPr lang="en-US" altLang="pt-BR" sz="1400">
                <a:latin typeface="Arial Narrow" pitchFamily="34" charset="0"/>
              </a:endParaRPr>
            </a:p>
          </p:txBody>
        </p:sp>
        <p:sp>
          <p:nvSpPr>
            <p:cNvPr id="16432" name="Text Box 48"/>
            <p:cNvSpPr txBox="1">
              <a:spLocks noChangeArrowheads="1"/>
            </p:cNvSpPr>
            <p:nvPr/>
          </p:nvSpPr>
          <p:spPr bwMode="auto">
            <a:xfrm>
              <a:off x="4800" y="3995"/>
              <a:ext cx="48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turnRight</a:t>
              </a:r>
              <a:endParaRPr lang="en-US" altLang="pt-BR" sz="1400">
                <a:latin typeface="Arial Narrow" pitchFamily="34" charset="0"/>
              </a:endParaRPr>
            </a:p>
          </p:txBody>
        </p:sp>
        <p:sp>
          <p:nvSpPr>
            <p:cNvPr id="16433" name="Text Box 49"/>
            <p:cNvSpPr txBox="1">
              <a:spLocks noChangeArrowheads="1"/>
            </p:cNvSpPr>
            <p:nvPr/>
          </p:nvSpPr>
          <p:spPr bwMode="auto">
            <a:xfrm>
              <a:off x="4534" y="3083"/>
              <a:ext cx="21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sp>
          <p:nvSpPr>
            <p:cNvPr id="16434" name="Text Box 50"/>
            <p:cNvSpPr txBox="1">
              <a:spLocks noChangeArrowheads="1"/>
            </p:cNvSpPr>
            <p:nvPr/>
          </p:nvSpPr>
          <p:spPr bwMode="auto">
            <a:xfrm>
              <a:off x="4416" y="3995"/>
              <a:ext cx="27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cxnSp>
          <p:nvCxnSpPr>
            <p:cNvPr id="16435" name="AutoShape 51"/>
            <p:cNvCxnSpPr>
              <a:cxnSpLocks noChangeShapeType="1"/>
              <a:stCxn id="16431" idx="3"/>
              <a:endCxn id="16433" idx="0"/>
            </p:cNvCxnSpPr>
            <p:nvPr/>
          </p:nvCxnSpPr>
          <p:spPr bwMode="auto">
            <a:xfrm flipH="1">
              <a:off x="4643" y="2736"/>
              <a:ext cx="253" cy="347"/>
            </a:xfrm>
            <a:prstGeom prst="bentConnector4">
              <a:avLst>
                <a:gd name="adj1" fmla="val -56917"/>
                <a:gd name="adj2" fmla="val 63690"/>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36" name="Text Box 52"/>
            <p:cNvSpPr txBox="1">
              <a:spLocks noChangeArrowheads="1"/>
            </p:cNvSpPr>
            <p:nvPr/>
          </p:nvSpPr>
          <p:spPr bwMode="auto">
            <a:xfrm>
              <a:off x="4608" y="3371"/>
              <a:ext cx="44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6437" name="Text Box 53"/>
            <p:cNvSpPr txBox="1">
              <a:spLocks noChangeArrowheads="1"/>
            </p:cNvSpPr>
            <p:nvPr/>
          </p:nvSpPr>
          <p:spPr bwMode="auto">
            <a:xfrm>
              <a:off x="4426" y="3611"/>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6438" name="Text Box 54"/>
            <p:cNvSpPr txBox="1">
              <a:spLocks noChangeArrowheads="1"/>
            </p:cNvSpPr>
            <p:nvPr/>
          </p:nvSpPr>
          <p:spPr bwMode="auto">
            <a:xfrm>
              <a:off x="4935" y="3611"/>
              <a:ext cx="21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6439" name="AutoShape 55"/>
            <p:cNvCxnSpPr>
              <a:cxnSpLocks noChangeShapeType="1"/>
              <a:stCxn id="16436" idx="1"/>
              <a:endCxn id="16437" idx="0"/>
            </p:cNvCxnSpPr>
            <p:nvPr/>
          </p:nvCxnSpPr>
          <p:spPr bwMode="auto">
            <a:xfrm rot="10800000" flipV="1">
              <a:off x="4556" y="3467"/>
              <a:ext cx="52"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40" name="AutoShape 56"/>
            <p:cNvCxnSpPr>
              <a:cxnSpLocks noChangeShapeType="1"/>
              <a:stCxn id="16436" idx="3"/>
              <a:endCxn id="16438" idx="0"/>
            </p:cNvCxnSpPr>
            <p:nvPr/>
          </p:nvCxnSpPr>
          <p:spPr bwMode="auto">
            <a:xfrm>
              <a:off x="4974" y="3467"/>
              <a:ext cx="70"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41" name="AutoShape 57"/>
            <p:cNvCxnSpPr>
              <a:cxnSpLocks noChangeShapeType="1"/>
              <a:stCxn id="16438" idx="2"/>
              <a:endCxn id="16432" idx="0"/>
            </p:cNvCxnSpPr>
            <p:nvPr/>
          </p:nvCxnSpPr>
          <p:spPr bwMode="auto">
            <a:xfrm>
              <a:off x="5044" y="3803"/>
              <a:ext cx="1"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42" name="AutoShape 58"/>
            <p:cNvCxnSpPr>
              <a:cxnSpLocks noChangeShapeType="1"/>
              <a:stCxn id="16437" idx="2"/>
              <a:endCxn id="16434" idx="0"/>
            </p:cNvCxnSpPr>
            <p:nvPr/>
          </p:nvCxnSpPr>
          <p:spPr bwMode="auto">
            <a:xfrm>
              <a:off x="4556" y="3803"/>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43" name="AutoShape 59"/>
            <p:cNvCxnSpPr>
              <a:cxnSpLocks noChangeShapeType="1"/>
              <a:stCxn id="16433" idx="3"/>
              <a:endCxn id="16436" idx="0"/>
            </p:cNvCxnSpPr>
            <p:nvPr/>
          </p:nvCxnSpPr>
          <p:spPr bwMode="auto">
            <a:xfrm>
              <a:off x="4752" y="3179"/>
              <a:ext cx="39" cy="19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44" name="Rectangle 60"/>
            <p:cNvSpPr>
              <a:spLocks noChangeArrowheads="1"/>
            </p:cNvSpPr>
            <p:nvPr/>
          </p:nvSpPr>
          <p:spPr bwMode="auto">
            <a:xfrm>
              <a:off x="4416" y="2592"/>
              <a:ext cx="1008" cy="1632"/>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
        <p:nvSpPr>
          <p:cNvPr id="16445" name="Text Box 61"/>
          <p:cNvSpPr txBox="1">
            <a:spLocks noChangeArrowheads="1"/>
          </p:cNvSpPr>
          <p:nvPr/>
        </p:nvSpPr>
        <p:spPr bwMode="auto">
          <a:xfrm>
            <a:off x="7191375" y="1122363"/>
            <a:ext cx="695325" cy="3048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stench?</a:t>
            </a:r>
            <a:endParaRPr lang="en-US" altLang="pt-BR" sz="1400">
              <a:latin typeface="Arial Narrow" pitchFamily="34" charset="0"/>
            </a:endParaRPr>
          </a:p>
        </p:txBody>
      </p:sp>
      <p:sp>
        <p:nvSpPr>
          <p:cNvPr id="16446" name="Text Box 62"/>
          <p:cNvSpPr txBox="1">
            <a:spLocks noChangeArrowheads="1"/>
          </p:cNvSpPr>
          <p:nvPr/>
        </p:nvSpPr>
        <p:spPr bwMode="auto">
          <a:xfrm>
            <a:off x="6494463" y="3027363"/>
            <a:ext cx="442912" cy="3048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sp>
        <p:nvSpPr>
          <p:cNvPr id="16447" name="Text Box 63"/>
          <p:cNvSpPr txBox="1">
            <a:spLocks noChangeArrowheads="1"/>
          </p:cNvSpPr>
          <p:nvPr/>
        </p:nvSpPr>
        <p:spPr bwMode="auto">
          <a:xfrm>
            <a:off x="6446838" y="1579563"/>
            <a:ext cx="411162" cy="3048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cxnSp>
        <p:nvCxnSpPr>
          <p:cNvPr id="16448" name="AutoShape 64"/>
          <p:cNvCxnSpPr>
            <a:cxnSpLocks noChangeShapeType="1"/>
            <a:stCxn id="16445" idx="1"/>
            <a:endCxn id="16447" idx="0"/>
          </p:cNvCxnSpPr>
          <p:nvPr/>
        </p:nvCxnSpPr>
        <p:spPr bwMode="auto">
          <a:xfrm rot="10800000" flipV="1">
            <a:off x="6653213" y="1274763"/>
            <a:ext cx="538162" cy="3048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49" name="Text Box 65"/>
          <p:cNvSpPr txBox="1">
            <a:spLocks noChangeArrowheads="1"/>
          </p:cNvSpPr>
          <p:nvPr/>
        </p:nvSpPr>
        <p:spPr bwMode="auto">
          <a:xfrm>
            <a:off x="6037263" y="2036763"/>
            <a:ext cx="695325" cy="3048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stench?</a:t>
            </a:r>
            <a:endParaRPr lang="en-US" altLang="pt-BR" sz="1400">
              <a:latin typeface="Arial Narrow" pitchFamily="34" charset="0"/>
            </a:endParaRPr>
          </a:p>
        </p:txBody>
      </p:sp>
      <p:sp>
        <p:nvSpPr>
          <p:cNvPr id="16450" name="Text Box 66"/>
          <p:cNvSpPr txBox="1">
            <a:spLocks noChangeArrowheads="1"/>
          </p:cNvSpPr>
          <p:nvPr/>
        </p:nvSpPr>
        <p:spPr bwMode="auto">
          <a:xfrm>
            <a:off x="5715000" y="2417763"/>
            <a:ext cx="411163" cy="3048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6451" name="Text Box 67"/>
          <p:cNvSpPr txBox="1">
            <a:spLocks noChangeArrowheads="1"/>
          </p:cNvSpPr>
          <p:nvPr/>
        </p:nvSpPr>
        <p:spPr bwMode="auto">
          <a:xfrm>
            <a:off x="6543675" y="2417763"/>
            <a:ext cx="346075" cy="3048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6452" name="AutoShape 68"/>
          <p:cNvCxnSpPr>
            <a:cxnSpLocks noChangeShapeType="1"/>
            <a:stCxn id="16449" idx="1"/>
            <a:endCxn id="16450" idx="0"/>
          </p:cNvCxnSpPr>
          <p:nvPr/>
        </p:nvCxnSpPr>
        <p:spPr bwMode="auto">
          <a:xfrm rot="10800000" flipV="1">
            <a:off x="5921375" y="2189163"/>
            <a:ext cx="115888"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53" name="AutoShape 69"/>
          <p:cNvCxnSpPr>
            <a:cxnSpLocks noChangeShapeType="1"/>
            <a:stCxn id="16449" idx="3"/>
            <a:endCxn id="16451" idx="0"/>
          </p:cNvCxnSpPr>
          <p:nvPr/>
        </p:nvCxnSpPr>
        <p:spPr bwMode="auto">
          <a:xfrm flipH="1">
            <a:off x="6716713" y="2189163"/>
            <a:ext cx="15875" cy="228600"/>
          </a:xfrm>
          <a:prstGeom prst="bentConnector4">
            <a:avLst>
              <a:gd name="adj1" fmla="val -1440000"/>
              <a:gd name="adj2" fmla="val 83333"/>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54" name="AutoShape 70"/>
          <p:cNvCxnSpPr>
            <a:cxnSpLocks noChangeShapeType="1"/>
            <a:stCxn id="16451" idx="2"/>
            <a:endCxn id="16446" idx="0"/>
          </p:cNvCxnSpPr>
          <p:nvPr/>
        </p:nvCxnSpPr>
        <p:spPr bwMode="auto">
          <a:xfrm>
            <a:off x="6716713" y="2722563"/>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55" name="AutoShape 71"/>
          <p:cNvCxnSpPr>
            <a:cxnSpLocks noChangeShapeType="1"/>
            <a:stCxn id="16450" idx="2"/>
          </p:cNvCxnSpPr>
          <p:nvPr/>
        </p:nvCxnSpPr>
        <p:spPr bwMode="auto">
          <a:xfrm>
            <a:off x="5921375" y="2722563"/>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56" name="AutoShape 72"/>
          <p:cNvCxnSpPr>
            <a:cxnSpLocks noChangeShapeType="1"/>
            <a:stCxn id="16447" idx="1"/>
            <a:endCxn id="16449" idx="0"/>
          </p:cNvCxnSpPr>
          <p:nvPr/>
        </p:nvCxnSpPr>
        <p:spPr bwMode="auto">
          <a:xfrm rot="10800000" flipV="1">
            <a:off x="6384925" y="1731963"/>
            <a:ext cx="61913" cy="3048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57" name="Text Box 73"/>
          <p:cNvSpPr txBox="1">
            <a:spLocks noChangeArrowheads="1"/>
          </p:cNvSpPr>
          <p:nvPr/>
        </p:nvSpPr>
        <p:spPr bwMode="auto">
          <a:xfrm>
            <a:off x="5732463" y="3027363"/>
            <a:ext cx="442912" cy="3048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sp>
        <p:nvSpPr>
          <p:cNvPr id="16458" name="Text Box 74"/>
          <p:cNvSpPr txBox="1">
            <a:spLocks noChangeArrowheads="1"/>
          </p:cNvSpPr>
          <p:nvPr/>
        </p:nvSpPr>
        <p:spPr bwMode="auto">
          <a:xfrm>
            <a:off x="5638800" y="990600"/>
            <a:ext cx="579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Mãe</a:t>
            </a:r>
            <a:endParaRPr lang="en-US" altLang="pt-BR">
              <a:latin typeface="Comic Sans MS" pitchFamily="66" charset="0"/>
            </a:endParaRPr>
          </a:p>
        </p:txBody>
      </p:sp>
      <p:sp>
        <p:nvSpPr>
          <p:cNvPr id="16459" name="Text Box 75"/>
          <p:cNvSpPr txBox="1">
            <a:spLocks noChangeArrowheads="1"/>
          </p:cNvSpPr>
          <p:nvPr/>
        </p:nvSpPr>
        <p:spPr bwMode="auto">
          <a:xfrm>
            <a:off x="7710488" y="2209800"/>
            <a:ext cx="442912" cy="3048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sp>
        <p:nvSpPr>
          <p:cNvPr id="16460" name="Text Box 76"/>
          <p:cNvSpPr txBox="1">
            <a:spLocks noChangeArrowheads="1"/>
          </p:cNvSpPr>
          <p:nvPr/>
        </p:nvSpPr>
        <p:spPr bwMode="auto">
          <a:xfrm>
            <a:off x="7759700" y="1600200"/>
            <a:ext cx="346075" cy="304800"/>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6461" name="AutoShape 77"/>
          <p:cNvCxnSpPr>
            <a:cxnSpLocks noChangeShapeType="1"/>
            <a:stCxn id="16445" idx="3"/>
            <a:endCxn id="16460" idx="0"/>
          </p:cNvCxnSpPr>
          <p:nvPr/>
        </p:nvCxnSpPr>
        <p:spPr bwMode="auto">
          <a:xfrm>
            <a:off x="7886700" y="1274763"/>
            <a:ext cx="46038" cy="325437"/>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62" name="AutoShape 78"/>
          <p:cNvCxnSpPr>
            <a:cxnSpLocks noChangeShapeType="1"/>
            <a:stCxn id="16460" idx="2"/>
            <a:endCxn id="16459" idx="0"/>
          </p:cNvCxnSpPr>
          <p:nvPr/>
        </p:nvCxnSpPr>
        <p:spPr bwMode="auto">
          <a:xfrm>
            <a:off x="7932738" y="1905000"/>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463" name="Group 79"/>
          <p:cNvGrpSpPr>
            <a:grpSpLocks/>
          </p:cNvGrpSpPr>
          <p:nvPr/>
        </p:nvGrpSpPr>
        <p:grpSpPr bwMode="auto">
          <a:xfrm>
            <a:off x="2078038" y="1066800"/>
            <a:ext cx="6151562" cy="4876800"/>
            <a:chOff x="1309" y="672"/>
            <a:chExt cx="3875" cy="3072"/>
          </a:xfrm>
        </p:grpSpPr>
        <p:cxnSp>
          <p:nvCxnSpPr>
            <p:cNvPr id="16464" name="AutoShape 80"/>
            <p:cNvCxnSpPr>
              <a:cxnSpLocks noChangeShapeType="1"/>
              <a:stCxn id="16465" idx="1"/>
              <a:endCxn id="16416" idx="0"/>
            </p:cNvCxnSpPr>
            <p:nvPr/>
          </p:nvCxnSpPr>
          <p:spPr bwMode="auto">
            <a:xfrm rot="10800000" flipV="1">
              <a:off x="1309" y="2736"/>
              <a:ext cx="372" cy="336"/>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65" name="Text Box 81"/>
            <p:cNvSpPr txBox="1">
              <a:spLocks noChangeArrowheads="1"/>
            </p:cNvSpPr>
            <p:nvPr/>
          </p:nvSpPr>
          <p:spPr bwMode="auto">
            <a:xfrm>
              <a:off x="1681" y="2640"/>
              <a:ext cx="438"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stench?</a:t>
              </a:r>
              <a:endParaRPr lang="en-US" altLang="pt-BR" sz="1400">
                <a:latin typeface="Arial Narrow" pitchFamily="34" charset="0"/>
              </a:endParaRPr>
            </a:p>
          </p:txBody>
        </p:sp>
        <p:sp>
          <p:nvSpPr>
            <p:cNvPr id="16466" name="Text Box 82"/>
            <p:cNvSpPr txBox="1">
              <a:spLocks noChangeArrowheads="1"/>
            </p:cNvSpPr>
            <p:nvPr/>
          </p:nvSpPr>
          <p:spPr bwMode="auto">
            <a:xfrm>
              <a:off x="2034" y="3504"/>
              <a:ext cx="27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sp>
          <p:nvSpPr>
            <p:cNvPr id="16467" name="Text Box 83"/>
            <p:cNvSpPr txBox="1">
              <a:spLocks noChangeArrowheads="1"/>
            </p:cNvSpPr>
            <p:nvPr/>
          </p:nvSpPr>
          <p:spPr bwMode="auto">
            <a:xfrm>
              <a:off x="2065" y="3120"/>
              <a:ext cx="218"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6468" name="AutoShape 84"/>
            <p:cNvCxnSpPr>
              <a:cxnSpLocks noChangeShapeType="1"/>
              <a:stCxn id="16465" idx="3"/>
              <a:endCxn id="16467" idx="0"/>
            </p:cNvCxnSpPr>
            <p:nvPr/>
          </p:nvCxnSpPr>
          <p:spPr bwMode="auto">
            <a:xfrm>
              <a:off x="2058" y="2736"/>
              <a:ext cx="116" cy="38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69" name="AutoShape 85"/>
            <p:cNvCxnSpPr>
              <a:cxnSpLocks noChangeShapeType="1"/>
              <a:stCxn id="16467" idx="2"/>
              <a:endCxn id="16466" idx="0"/>
            </p:cNvCxnSpPr>
            <p:nvPr/>
          </p:nvCxnSpPr>
          <p:spPr bwMode="auto">
            <a:xfrm>
              <a:off x="2174" y="3312"/>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70" name="Rectangle 86"/>
            <p:cNvSpPr>
              <a:spLocks noChangeArrowheads="1"/>
            </p:cNvSpPr>
            <p:nvPr/>
          </p:nvSpPr>
          <p:spPr bwMode="auto">
            <a:xfrm>
              <a:off x="1641" y="2592"/>
              <a:ext cx="816" cy="1152"/>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6471" name="Rectangle 87"/>
            <p:cNvSpPr>
              <a:spLocks noChangeArrowheads="1"/>
            </p:cNvSpPr>
            <p:nvPr/>
          </p:nvSpPr>
          <p:spPr bwMode="auto">
            <a:xfrm>
              <a:off x="4464" y="672"/>
              <a:ext cx="720" cy="96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grpSp>
        <p:nvGrpSpPr>
          <p:cNvPr id="16472" name="Group 88"/>
          <p:cNvGrpSpPr>
            <a:grpSpLocks/>
          </p:cNvGrpSpPr>
          <p:nvPr/>
        </p:nvGrpSpPr>
        <p:grpSpPr bwMode="auto">
          <a:xfrm>
            <a:off x="5486400" y="1371600"/>
            <a:ext cx="1665288" cy="5334000"/>
            <a:chOff x="3456" y="864"/>
            <a:chExt cx="1049" cy="3360"/>
          </a:xfrm>
        </p:grpSpPr>
        <p:cxnSp>
          <p:nvCxnSpPr>
            <p:cNvPr id="16473" name="AutoShape 89"/>
            <p:cNvCxnSpPr>
              <a:cxnSpLocks noChangeShapeType="1"/>
              <a:stCxn id="16431" idx="1"/>
              <a:endCxn id="16475" idx="0"/>
            </p:cNvCxnSpPr>
            <p:nvPr/>
          </p:nvCxnSpPr>
          <p:spPr bwMode="auto">
            <a:xfrm rot="10800000" flipV="1">
              <a:off x="4141" y="2736"/>
              <a:ext cx="364" cy="336"/>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74" name="Text Box 90"/>
            <p:cNvSpPr txBox="1">
              <a:spLocks noChangeArrowheads="1"/>
            </p:cNvSpPr>
            <p:nvPr/>
          </p:nvSpPr>
          <p:spPr bwMode="auto">
            <a:xfrm>
              <a:off x="4041" y="3984"/>
              <a:ext cx="27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sp>
          <p:nvSpPr>
            <p:cNvPr id="16475" name="Text Box 91"/>
            <p:cNvSpPr txBox="1">
              <a:spLocks noChangeArrowheads="1"/>
            </p:cNvSpPr>
            <p:nvPr/>
          </p:nvSpPr>
          <p:spPr bwMode="auto">
            <a:xfrm>
              <a:off x="4011" y="3072"/>
              <a:ext cx="25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6476" name="Text Box 92"/>
            <p:cNvSpPr txBox="1">
              <a:spLocks noChangeArrowheads="1"/>
            </p:cNvSpPr>
            <p:nvPr/>
          </p:nvSpPr>
          <p:spPr bwMode="auto">
            <a:xfrm>
              <a:off x="3753" y="3360"/>
              <a:ext cx="438"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stench?</a:t>
              </a:r>
              <a:endParaRPr lang="en-US" altLang="pt-BR" sz="1400">
                <a:latin typeface="Arial Narrow" pitchFamily="34" charset="0"/>
              </a:endParaRPr>
            </a:p>
          </p:txBody>
        </p:sp>
        <p:sp>
          <p:nvSpPr>
            <p:cNvPr id="16477" name="Text Box 93"/>
            <p:cNvSpPr txBox="1">
              <a:spLocks noChangeArrowheads="1"/>
            </p:cNvSpPr>
            <p:nvPr/>
          </p:nvSpPr>
          <p:spPr bwMode="auto">
            <a:xfrm>
              <a:off x="3550" y="3600"/>
              <a:ext cx="25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6478" name="Text Box 94"/>
            <p:cNvSpPr txBox="1">
              <a:spLocks noChangeArrowheads="1"/>
            </p:cNvSpPr>
            <p:nvPr/>
          </p:nvSpPr>
          <p:spPr bwMode="auto">
            <a:xfrm>
              <a:off x="4072" y="3600"/>
              <a:ext cx="218"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6479" name="AutoShape 95"/>
            <p:cNvCxnSpPr>
              <a:cxnSpLocks noChangeShapeType="1"/>
              <a:stCxn id="16476" idx="1"/>
              <a:endCxn id="16477" idx="0"/>
            </p:cNvCxnSpPr>
            <p:nvPr/>
          </p:nvCxnSpPr>
          <p:spPr bwMode="auto">
            <a:xfrm rot="10800000" flipV="1">
              <a:off x="3680" y="3456"/>
              <a:ext cx="73"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0" name="AutoShape 96"/>
            <p:cNvCxnSpPr>
              <a:cxnSpLocks noChangeShapeType="1"/>
              <a:stCxn id="16476" idx="3"/>
              <a:endCxn id="16478" idx="0"/>
            </p:cNvCxnSpPr>
            <p:nvPr/>
          </p:nvCxnSpPr>
          <p:spPr bwMode="auto">
            <a:xfrm>
              <a:off x="4130" y="3456"/>
              <a:ext cx="51"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1" name="AutoShape 97"/>
            <p:cNvCxnSpPr>
              <a:cxnSpLocks noChangeShapeType="1"/>
              <a:stCxn id="16478" idx="2"/>
              <a:endCxn id="16474" idx="0"/>
            </p:cNvCxnSpPr>
            <p:nvPr/>
          </p:nvCxnSpPr>
          <p:spPr bwMode="auto">
            <a:xfrm>
              <a:off x="4181" y="3792"/>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2" name="AutoShape 98"/>
            <p:cNvCxnSpPr>
              <a:cxnSpLocks noChangeShapeType="1"/>
              <a:stCxn id="16477" idx="2"/>
            </p:cNvCxnSpPr>
            <p:nvPr/>
          </p:nvCxnSpPr>
          <p:spPr bwMode="auto">
            <a:xfrm>
              <a:off x="3680" y="3792"/>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483" name="AutoShape 99"/>
            <p:cNvCxnSpPr>
              <a:cxnSpLocks noChangeShapeType="1"/>
              <a:stCxn id="16475" idx="1"/>
              <a:endCxn id="16476" idx="0"/>
            </p:cNvCxnSpPr>
            <p:nvPr/>
          </p:nvCxnSpPr>
          <p:spPr bwMode="auto">
            <a:xfrm rot="10800000" flipV="1">
              <a:off x="3942" y="3168"/>
              <a:ext cx="69" cy="19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84" name="Text Box 100"/>
            <p:cNvSpPr txBox="1">
              <a:spLocks noChangeArrowheads="1"/>
            </p:cNvSpPr>
            <p:nvPr/>
          </p:nvSpPr>
          <p:spPr bwMode="auto">
            <a:xfrm>
              <a:off x="3561" y="3984"/>
              <a:ext cx="279" cy="192"/>
            </a:xfrm>
            <a:prstGeom prst="rect">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sp>
          <p:nvSpPr>
            <p:cNvPr id="16485" name="Rectangle 101"/>
            <p:cNvSpPr>
              <a:spLocks noChangeArrowheads="1"/>
            </p:cNvSpPr>
            <p:nvPr/>
          </p:nvSpPr>
          <p:spPr bwMode="auto">
            <a:xfrm>
              <a:off x="3456" y="2928"/>
              <a:ext cx="912" cy="1296"/>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6486" name="Rectangle 102"/>
            <p:cNvSpPr>
              <a:spLocks noChangeArrowheads="1"/>
            </p:cNvSpPr>
            <p:nvPr/>
          </p:nvSpPr>
          <p:spPr bwMode="auto">
            <a:xfrm>
              <a:off x="3552" y="864"/>
              <a:ext cx="864" cy="1344"/>
            </a:xfrm>
            <a:prstGeom prst="rect">
              <a:avLst/>
            </a:prstGeom>
            <a:noFill/>
            <a:ln w="2857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grpSp>
    </p:spTree>
    <p:extLst>
      <p:ext uri="{BB962C8B-B14F-4D97-AF65-F5344CB8AC3E}">
        <p14:creationId xmlns:p14="http://schemas.microsoft.com/office/powerpoint/2010/main" val="3616201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4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46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4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4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895600" y="1981200"/>
            <a:ext cx="1295400" cy="914400"/>
          </a:xfrm>
          <a:prstGeom prst="rect">
            <a:avLst/>
          </a:prstGeom>
          <a:solidFill>
            <a:srgbClr val="FF99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411" name="Rectangle 3"/>
          <p:cNvSpPr>
            <a:spLocks noChangeArrowheads="1"/>
          </p:cNvSpPr>
          <p:nvPr/>
        </p:nvSpPr>
        <p:spPr bwMode="auto">
          <a:xfrm>
            <a:off x="990600" y="6172200"/>
            <a:ext cx="1600200" cy="5334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412" name="Rectangle 4"/>
          <p:cNvSpPr>
            <a:spLocks noChangeArrowheads="1"/>
          </p:cNvSpPr>
          <p:nvPr/>
        </p:nvSpPr>
        <p:spPr bwMode="auto">
          <a:xfrm>
            <a:off x="2895600" y="6172200"/>
            <a:ext cx="1600200" cy="5334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413" name="Rectangle 5"/>
          <p:cNvSpPr>
            <a:spLocks noChangeArrowheads="1"/>
          </p:cNvSpPr>
          <p:nvPr/>
        </p:nvSpPr>
        <p:spPr bwMode="auto">
          <a:xfrm>
            <a:off x="838200" y="2971800"/>
            <a:ext cx="1600200" cy="6858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414" name="Rectangle 6"/>
          <p:cNvSpPr>
            <a:spLocks noChangeArrowheads="1"/>
          </p:cNvSpPr>
          <p:nvPr/>
        </p:nvSpPr>
        <p:spPr bwMode="auto">
          <a:xfrm>
            <a:off x="2895600" y="2971800"/>
            <a:ext cx="1524000" cy="685800"/>
          </a:xfrm>
          <a:prstGeom prst="rect">
            <a:avLst/>
          </a:prstGeom>
          <a:solidFill>
            <a:srgbClr val="FFCC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pt-BR"/>
          </a:p>
        </p:txBody>
      </p:sp>
      <p:sp>
        <p:nvSpPr>
          <p:cNvPr id="17415" name="Rectangle 7"/>
          <p:cNvSpPr>
            <a:spLocks noGrp="1" noChangeArrowheads="1"/>
          </p:cNvSpPr>
          <p:nvPr>
            <p:ph type="title"/>
          </p:nvPr>
        </p:nvSpPr>
        <p:spPr>
          <a:xfrm>
            <a:off x="228600" y="152400"/>
            <a:ext cx="8610600" cy="533400"/>
          </a:xfrm>
        </p:spPr>
        <p:txBody>
          <a:bodyPr>
            <a:normAutofit fontScale="90000"/>
          </a:bodyPr>
          <a:lstStyle/>
          <a:p>
            <a:r>
              <a:rPr lang="pt-BR" altLang="pt-BR"/>
              <a:t>IA evolucionista: mutação</a:t>
            </a:r>
            <a:endParaRPr lang="en-US" altLang="pt-BR"/>
          </a:p>
        </p:txBody>
      </p:sp>
      <p:sp>
        <p:nvSpPr>
          <p:cNvPr id="17416" name="Text Box 8"/>
          <p:cNvSpPr txBox="1">
            <a:spLocks noChangeArrowheads="1"/>
          </p:cNvSpPr>
          <p:nvPr/>
        </p:nvSpPr>
        <p:spPr bwMode="auto">
          <a:xfrm>
            <a:off x="2590800" y="1066800"/>
            <a:ext cx="62071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glitter?</a:t>
            </a:r>
            <a:endParaRPr lang="en-US" altLang="pt-BR" sz="1400">
              <a:latin typeface="Arial Narrow" pitchFamily="34" charset="0"/>
            </a:endParaRPr>
          </a:p>
        </p:txBody>
      </p:sp>
      <p:sp>
        <p:nvSpPr>
          <p:cNvPr id="17417" name="Text Box 9"/>
          <p:cNvSpPr txBox="1">
            <a:spLocks noChangeArrowheads="1"/>
          </p:cNvSpPr>
          <p:nvPr/>
        </p:nvSpPr>
        <p:spPr bwMode="auto">
          <a:xfrm>
            <a:off x="3581400" y="3141663"/>
            <a:ext cx="776288"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turnRight</a:t>
            </a:r>
            <a:endParaRPr lang="en-US" altLang="pt-BR" sz="1400">
              <a:latin typeface="Arial Narrow" pitchFamily="34" charset="0"/>
            </a:endParaRPr>
          </a:p>
        </p:txBody>
      </p:sp>
      <p:sp>
        <p:nvSpPr>
          <p:cNvPr id="17418" name="Text Box 10"/>
          <p:cNvSpPr txBox="1">
            <a:spLocks noChangeArrowheads="1"/>
          </p:cNvSpPr>
          <p:nvPr/>
        </p:nvSpPr>
        <p:spPr bwMode="auto">
          <a:xfrm>
            <a:off x="1820863" y="3141663"/>
            <a:ext cx="541337"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shoot</a:t>
            </a:r>
            <a:endParaRPr lang="en-US" altLang="pt-BR" sz="1400">
              <a:latin typeface="Arial Narrow" pitchFamily="34" charset="0"/>
            </a:endParaRPr>
          </a:p>
        </p:txBody>
      </p:sp>
      <p:sp>
        <p:nvSpPr>
          <p:cNvPr id="17419" name="Text Box 11"/>
          <p:cNvSpPr txBox="1">
            <a:spLocks noChangeArrowheads="1"/>
          </p:cNvSpPr>
          <p:nvPr/>
        </p:nvSpPr>
        <p:spPr bwMode="auto">
          <a:xfrm>
            <a:off x="1781175" y="1617663"/>
            <a:ext cx="41116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20" name="Text Box 12"/>
          <p:cNvSpPr txBox="1">
            <a:spLocks noChangeArrowheads="1"/>
          </p:cNvSpPr>
          <p:nvPr/>
        </p:nvSpPr>
        <p:spPr bwMode="auto">
          <a:xfrm>
            <a:off x="3159125" y="1617663"/>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sp>
        <p:nvSpPr>
          <p:cNvPr id="17421" name="Text Box 13"/>
          <p:cNvSpPr txBox="1">
            <a:spLocks noChangeArrowheads="1"/>
          </p:cNvSpPr>
          <p:nvPr/>
        </p:nvSpPr>
        <p:spPr bwMode="auto">
          <a:xfrm>
            <a:off x="914400" y="3141663"/>
            <a:ext cx="681038"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turnLeft</a:t>
            </a:r>
            <a:endParaRPr lang="en-US" altLang="pt-BR" sz="1400">
              <a:latin typeface="Arial Narrow" pitchFamily="34" charset="0"/>
            </a:endParaRPr>
          </a:p>
        </p:txBody>
      </p:sp>
      <p:sp>
        <p:nvSpPr>
          <p:cNvPr id="17422" name="Text Box 14"/>
          <p:cNvSpPr txBox="1">
            <a:spLocks noChangeArrowheads="1"/>
          </p:cNvSpPr>
          <p:nvPr/>
        </p:nvSpPr>
        <p:spPr bwMode="auto">
          <a:xfrm>
            <a:off x="2971800" y="3141663"/>
            <a:ext cx="44291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cxnSp>
        <p:nvCxnSpPr>
          <p:cNvPr id="17423" name="AutoShape 15"/>
          <p:cNvCxnSpPr>
            <a:cxnSpLocks noChangeShapeType="1"/>
            <a:stCxn id="17416" idx="1"/>
            <a:endCxn id="17419" idx="0"/>
          </p:cNvCxnSpPr>
          <p:nvPr/>
        </p:nvCxnSpPr>
        <p:spPr bwMode="auto">
          <a:xfrm rot="10800000" flipV="1">
            <a:off x="1987550" y="1219200"/>
            <a:ext cx="603250" cy="398463"/>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4" name="AutoShape 16"/>
          <p:cNvCxnSpPr>
            <a:cxnSpLocks noChangeShapeType="1"/>
            <a:stCxn id="17416" idx="3"/>
            <a:endCxn id="17420" idx="0"/>
          </p:cNvCxnSpPr>
          <p:nvPr/>
        </p:nvCxnSpPr>
        <p:spPr bwMode="auto">
          <a:xfrm>
            <a:off x="3211513" y="1219200"/>
            <a:ext cx="120650" cy="398463"/>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25" name="Text Box 17"/>
          <p:cNvSpPr txBox="1">
            <a:spLocks noChangeArrowheads="1"/>
          </p:cNvSpPr>
          <p:nvPr/>
        </p:nvSpPr>
        <p:spPr bwMode="auto">
          <a:xfrm>
            <a:off x="1371600" y="2151063"/>
            <a:ext cx="711200"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7426" name="Text Box 18"/>
          <p:cNvSpPr txBox="1">
            <a:spLocks noChangeArrowheads="1"/>
          </p:cNvSpPr>
          <p:nvPr/>
        </p:nvSpPr>
        <p:spPr bwMode="auto">
          <a:xfrm>
            <a:off x="1049338" y="2532063"/>
            <a:ext cx="41116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27" name="Text Box 19"/>
          <p:cNvSpPr txBox="1">
            <a:spLocks noChangeArrowheads="1"/>
          </p:cNvSpPr>
          <p:nvPr/>
        </p:nvSpPr>
        <p:spPr bwMode="auto">
          <a:xfrm>
            <a:off x="1917700" y="2532063"/>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7428" name="AutoShape 20"/>
          <p:cNvCxnSpPr>
            <a:cxnSpLocks noChangeShapeType="1"/>
            <a:stCxn id="17425" idx="1"/>
            <a:endCxn id="17426" idx="0"/>
          </p:cNvCxnSpPr>
          <p:nvPr/>
        </p:nvCxnSpPr>
        <p:spPr bwMode="auto">
          <a:xfrm rot="10800000" flipV="1">
            <a:off x="1255713" y="2303463"/>
            <a:ext cx="115887"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29" name="AutoShape 21"/>
          <p:cNvCxnSpPr>
            <a:cxnSpLocks noChangeShapeType="1"/>
            <a:stCxn id="17425" idx="3"/>
            <a:endCxn id="17427" idx="0"/>
          </p:cNvCxnSpPr>
          <p:nvPr/>
        </p:nvCxnSpPr>
        <p:spPr bwMode="auto">
          <a:xfrm>
            <a:off x="2082800" y="2303463"/>
            <a:ext cx="7938"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0" name="AutoShape 22"/>
          <p:cNvCxnSpPr>
            <a:cxnSpLocks noChangeShapeType="1"/>
            <a:stCxn id="17427" idx="2"/>
            <a:endCxn id="17418" idx="0"/>
          </p:cNvCxnSpPr>
          <p:nvPr/>
        </p:nvCxnSpPr>
        <p:spPr bwMode="auto">
          <a:xfrm>
            <a:off x="2090738" y="2836863"/>
            <a:ext cx="1587"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1" name="AutoShape 23"/>
          <p:cNvCxnSpPr>
            <a:cxnSpLocks noChangeShapeType="1"/>
            <a:stCxn id="17426" idx="2"/>
            <a:endCxn id="17421" idx="0"/>
          </p:cNvCxnSpPr>
          <p:nvPr/>
        </p:nvCxnSpPr>
        <p:spPr bwMode="auto">
          <a:xfrm>
            <a:off x="1255713" y="2836863"/>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32" name="Text Box 24"/>
          <p:cNvSpPr txBox="1">
            <a:spLocks noChangeArrowheads="1"/>
          </p:cNvSpPr>
          <p:nvPr/>
        </p:nvSpPr>
        <p:spPr bwMode="auto">
          <a:xfrm>
            <a:off x="3276600" y="2151063"/>
            <a:ext cx="711200"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7433" name="Text Box 25"/>
          <p:cNvSpPr txBox="1">
            <a:spLocks noChangeArrowheads="1"/>
          </p:cNvSpPr>
          <p:nvPr/>
        </p:nvSpPr>
        <p:spPr bwMode="auto">
          <a:xfrm>
            <a:off x="2987675" y="2532063"/>
            <a:ext cx="41116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34" name="Text Box 26"/>
          <p:cNvSpPr txBox="1">
            <a:spLocks noChangeArrowheads="1"/>
          </p:cNvSpPr>
          <p:nvPr/>
        </p:nvSpPr>
        <p:spPr bwMode="auto">
          <a:xfrm>
            <a:off x="3795713" y="2532063"/>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7435" name="AutoShape 27"/>
          <p:cNvCxnSpPr>
            <a:cxnSpLocks noChangeShapeType="1"/>
            <a:stCxn id="17432" idx="1"/>
            <a:endCxn id="17433" idx="0"/>
          </p:cNvCxnSpPr>
          <p:nvPr/>
        </p:nvCxnSpPr>
        <p:spPr bwMode="auto">
          <a:xfrm rot="10800000" flipV="1">
            <a:off x="3194050" y="2303463"/>
            <a:ext cx="82550"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6" name="AutoShape 28"/>
          <p:cNvCxnSpPr>
            <a:cxnSpLocks noChangeShapeType="1"/>
            <a:stCxn id="17432" idx="3"/>
            <a:endCxn id="17434" idx="0"/>
          </p:cNvCxnSpPr>
          <p:nvPr/>
        </p:nvCxnSpPr>
        <p:spPr bwMode="auto">
          <a:xfrm flipH="1">
            <a:off x="3968750" y="2303463"/>
            <a:ext cx="19050" cy="228600"/>
          </a:xfrm>
          <a:prstGeom prst="bentConnector4">
            <a:avLst>
              <a:gd name="adj1" fmla="val -1200000"/>
              <a:gd name="adj2" fmla="val 83333"/>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7" name="AutoShape 29"/>
          <p:cNvCxnSpPr>
            <a:cxnSpLocks noChangeShapeType="1"/>
            <a:stCxn id="17434" idx="2"/>
            <a:endCxn id="17417" idx="0"/>
          </p:cNvCxnSpPr>
          <p:nvPr/>
        </p:nvCxnSpPr>
        <p:spPr bwMode="auto">
          <a:xfrm>
            <a:off x="3968750" y="2836863"/>
            <a:ext cx="1588"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8" name="AutoShape 30"/>
          <p:cNvCxnSpPr>
            <a:cxnSpLocks noChangeShapeType="1"/>
            <a:stCxn id="17433" idx="2"/>
            <a:endCxn id="17422" idx="0"/>
          </p:cNvCxnSpPr>
          <p:nvPr/>
        </p:nvCxnSpPr>
        <p:spPr bwMode="auto">
          <a:xfrm>
            <a:off x="3194050" y="2836863"/>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39" name="AutoShape 31"/>
          <p:cNvCxnSpPr>
            <a:cxnSpLocks noChangeShapeType="1"/>
            <a:stCxn id="17419" idx="1"/>
            <a:endCxn id="17425" idx="0"/>
          </p:cNvCxnSpPr>
          <p:nvPr/>
        </p:nvCxnSpPr>
        <p:spPr bwMode="auto">
          <a:xfrm rot="10800000" flipV="1">
            <a:off x="1727200" y="1770063"/>
            <a:ext cx="53975" cy="3810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0" name="AutoShape 32"/>
          <p:cNvCxnSpPr>
            <a:cxnSpLocks noChangeShapeType="1"/>
            <a:stCxn id="17420" idx="3"/>
            <a:endCxn id="17432" idx="0"/>
          </p:cNvCxnSpPr>
          <p:nvPr/>
        </p:nvCxnSpPr>
        <p:spPr bwMode="auto">
          <a:xfrm>
            <a:off x="3505200" y="1770063"/>
            <a:ext cx="127000" cy="3810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41" name="Text Box 33"/>
          <p:cNvSpPr txBox="1">
            <a:spLocks noChangeArrowheads="1"/>
          </p:cNvSpPr>
          <p:nvPr/>
        </p:nvSpPr>
        <p:spPr bwMode="auto">
          <a:xfrm>
            <a:off x="852488" y="1066800"/>
            <a:ext cx="9334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Original</a:t>
            </a:r>
            <a:endParaRPr lang="en-US" altLang="pt-BR">
              <a:latin typeface="Comic Sans MS" pitchFamily="66" charset="0"/>
            </a:endParaRPr>
          </a:p>
        </p:txBody>
      </p:sp>
      <p:sp>
        <p:nvSpPr>
          <p:cNvPr id="17442" name="Text Box 34"/>
          <p:cNvSpPr txBox="1">
            <a:spLocks noChangeArrowheads="1"/>
          </p:cNvSpPr>
          <p:nvPr/>
        </p:nvSpPr>
        <p:spPr bwMode="auto">
          <a:xfrm>
            <a:off x="6996113" y="4325938"/>
            <a:ext cx="62071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glitter?</a:t>
            </a:r>
            <a:endParaRPr lang="en-US" altLang="pt-BR" sz="1400">
              <a:latin typeface="Arial Narrow" pitchFamily="34" charset="0"/>
            </a:endParaRPr>
          </a:p>
        </p:txBody>
      </p:sp>
      <p:sp>
        <p:nvSpPr>
          <p:cNvPr id="17443" name="Text Box 35"/>
          <p:cNvSpPr txBox="1">
            <a:spLocks noChangeArrowheads="1"/>
          </p:cNvSpPr>
          <p:nvPr/>
        </p:nvSpPr>
        <p:spPr bwMode="auto">
          <a:xfrm>
            <a:off x="6226175" y="6324600"/>
            <a:ext cx="541338"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shoot</a:t>
            </a:r>
            <a:endParaRPr lang="en-US" altLang="pt-BR" sz="1400">
              <a:latin typeface="Arial Narrow" pitchFamily="34" charset="0"/>
            </a:endParaRPr>
          </a:p>
        </p:txBody>
      </p:sp>
      <p:sp>
        <p:nvSpPr>
          <p:cNvPr id="17444" name="Text Box 36"/>
          <p:cNvSpPr txBox="1">
            <a:spLocks noChangeArrowheads="1"/>
          </p:cNvSpPr>
          <p:nvPr/>
        </p:nvSpPr>
        <p:spPr bwMode="auto">
          <a:xfrm>
            <a:off x="6186488" y="4876800"/>
            <a:ext cx="41116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45" name="Text Box 37"/>
          <p:cNvSpPr txBox="1">
            <a:spLocks noChangeArrowheads="1"/>
          </p:cNvSpPr>
          <p:nvPr/>
        </p:nvSpPr>
        <p:spPr bwMode="auto">
          <a:xfrm>
            <a:off x="7564438" y="4876800"/>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sp>
        <p:nvSpPr>
          <p:cNvPr id="17446" name="Text Box 38"/>
          <p:cNvSpPr txBox="1">
            <a:spLocks noChangeArrowheads="1"/>
          </p:cNvSpPr>
          <p:nvPr/>
        </p:nvSpPr>
        <p:spPr bwMode="auto">
          <a:xfrm>
            <a:off x="5319713" y="6324600"/>
            <a:ext cx="681037"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turnLeft</a:t>
            </a:r>
            <a:endParaRPr lang="en-US" altLang="pt-BR" sz="1400">
              <a:latin typeface="Arial Narrow" pitchFamily="34" charset="0"/>
            </a:endParaRPr>
          </a:p>
        </p:txBody>
      </p:sp>
      <p:sp>
        <p:nvSpPr>
          <p:cNvPr id="17447" name="Text Box 39"/>
          <p:cNvSpPr txBox="1">
            <a:spLocks noChangeArrowheads="1"/>
          </p:cNvSpPr>
          <p:nvPr/>
        </p:nvSpPr>
        <p:spPr bwMode="auto">
          <a:xfrm>
            <a:off x="7377113" y="6324600"/>
            <a:ext cx="44291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cxnSp>
        <p:nvCxnSpPr>
          <p:cNvPr id="17448" name="AutoShape 40"/>
          <p:cNvCxnSpPr>
            <a:cxnSpLocks noChangeShapeType="1"/>
            <a:stCxn id="17442" idx="1"/>
            <a:endCxn id="17444" idx="0"/>
          </p:cNvCxnSpPr>
          <p:nvPr/>
        </p:nvCxnSpPr>
        <p:spPr bwMode="auto">
          <a:xfrm rot="10800000" flipV="1">
            <a:off x="6392863" y="4478338"/>
            <a:ext cx="603250" cy="39846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9" name="AutoShape 41"/>
          <p:cNvCxnSpPr>
            <a:cxnSpLocks noChangeShapeType="1"/>
            <a:stCxn id="17442" idx="3"/>
            <a:endCxn id="17445" idx="0"/>
          </p:cNvCxnSpPr>
          <p:nvPr/>
        </p:nvCxnSpPr>
        <p:spPr bwMode="auto">
          <a:xfrm>
            <a:off x="7616825" y="4478338"/>
            <a:ext cx="120650" cy="39846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50" name="Text Box 42"/>
          <p:cNvSpPr txBox="1">
            <a:spLocks noChangeArrowheads="1"/>
          </p:cNvSpPr>
          <p:nvPr/>
        </p:nvSpPr>
        <p:spPr bwMode="auto">
          <a:xfrm>
            <a:off x="5776913" y="5334000"/>
            <a:ext cx="711200"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7451" name="Text Box 43"/>
          <p:cNvSpPr txBox="1">
            <a:spLocks noChangeArrowheads="1"/>
          </p:cNvSpPr>
          <p:nvPr/>
        </p:nvSpPr>
        <p:spPr bwMode="auto">
          <a:xfrm>
            <a:off x="5454650" y="5715000"/>
            <a:ext cx="41116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52" name="Text Box 44"/>
          <p:cNvSpPr txBox="1">
            <a:spLocks noChangeArrowheads="1"/>
          </p:cNvSpPr>
          <p:nvPr/>
        </p:nvSpPr>
        <p:spPr bwMode="auto">
          <a:xfrm>
            <a:off x="6323013" y="5715000"/>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7453" name="AutoShape 45"/>
          <p:cNvCxnSpPr>
            <a:cxnSpLocks noChangeShapeType="1"/>
            <a:stCxn id="17450" idx="1"/>
            <a:endCxn id="17451" idx="0"/>
          </p:cNvCxnSpPr>
          <p:nvPr/>
        </p:nvCxnSpPr>
        <p:spPr bwMode="auto">
          <a:xfrm rot="10800000" flipV="1">
            <a:off x="5661025" y="5486400"/>
            <a:ext cx="115888"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54" name="AutoShape 46"/>
          <p:cNvCxnSpPr>
            <a:cxnSpLocks noChangeShapeType="1"/>
            <a:stCxn id="17450" idx="3"/>
            <a:endCxn id="17452" idx="0"/>
          </p:cNvCxnSpPr>
          <p:nvPr/>
        </p:nvCxnSpPr>
        <p:spPr bwMode="auto">
          <a:xfrm>
            <a:off x="6488113" y="5486400"/>
            <a:ext cx="7937"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55" name="AutoShape 47"/>
          <p:cNvCxnSpPr>
            <a:cxnSpLocks noChangeShapeType="1"/>
            <a:stCxn id="17452" idx="2"/>
            <a:endCxn id="17443" idx="0"/>
          </p:cNvCxnSpPr>
          <p:nvPr/>
        </p:nvCxnSpPr>
        <p:spPr bwMode="auto">
          <a:xfrm>
            <a:off x="6496050" y="6019800"/>
            <a:ext cx="1588"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56" name="AutoShape 48"/>
          <p:cNvCxnSpPr>
            <a:cxnSpLocks noChangeShapeType="1"/>
            <a:stCxn id="17451" idx="2"/>
            <a:endCxn id="17446" idx="0"/>
          </p:cNvCxnSpPr>
          <p:nvPr/>
        </p:nvCxnSpPr>
        <p:spPr bwMode="auto">
          <a:xfrm>
            <a:off x="5661025" y="6019800"/>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57" name="AutoShape 49"/>
          <p:cNvCxnSpPr>
            <a:cxnSpLocks noChangeShapeType="1"/>
            <a:stCxn id="17444" idx="1"/>
            <a:endCxn id="17450" idx="0"/>
          </p:cNvCxnSpPr>
          <p:nvPr/>
        </p:nvCxnSpPr>
        <p:spPr bwMode="auto">
          <a:xfrm rot="10800000" flipV="1">
            <a:off x="6132513" y="5029200"/>
            <a:ext cx="53975" cy="3048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58" name="AutoShape 50"/>
          <p:cNvCxnSpPr>
            <a:cxnSpLocks noChangeShapeType="1"/>
            <a:stCxn id="17445" idx="3"/>
            <a:endCxn id="17447" idx="0"/>
          </p:cNvCxnSpPr>
          <p:nvPr/>
        </p:nvCxnSpPr>
        <p:spPr bwMode="auto">
          <a:xfrm flipH="1">
            <a:off x="7599363" y="5029200"/>
            <a:ext cx="311150" cy="1295400"/>
          </a:xfrm>
          <a:prstGeom prst="bentConnector4">
            <a:avLst>
              <a:gd name="adj1" fmla="val -73468"/>
              <a:gd name="adj2" fmla="val 55884"/>
            </a:avLst>
          </a:prstGeom>
          <a:noFill/>
          <a:ln w="19050">
            <a:solidFill>
              <a:srgbClr val="FF9933"/>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59" name="Text Box 51"/>
          <p:cNvSpPr txBox="1">
            <a:spLocks noChangeArrowheads="1"/>
          </p:cNvSpPr>
          <p:nvPr/>
        </p:nvSpPr>
        <p:spPr bwMode="auto">
          <a:xfrm>
            <a:off x="5105400" y="4325938"/>
            <a:ext cx="11668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Mutante 3</a:t>
            </a:r>
            <a:endParaRPr lang="en-US" altLang="pt-BR">
              <a:latin typeface="Comic Sans MS" pitchFamily="66" charset="0"/>
            </a:endParaRPr>
          </a:p>
        </p:txBody>
      </p:sp>
      <p:sp>
        <p:nvSpPr>
          <p:cNvPr id="17460" name="Text Box 52"/>
          <p:cNvSpPr txBox="1">
            <a:spLocks noChangeArrowheads="1"/>
          </p:cNvSpPr>
          <p:nvPr/>
        </p:nvSpPr>
        <p:spPr bwMode="auto">
          <a:xfrm>
            <a:off x="6919913" y="1066800"/>
            <a:ext cx="62071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glitter?</a:t>
            </a:r>
            <a:endParaRPr lang="en-US" altLang="pt-BR" sz="1400">
              <a:latin typeface="Arial Narrow" pitchFamily="34" charset="0"/>
            </a:endParaRPr>
          </a:p>
        </p:txBody>
      </p:sp>
      <p:sp>
        <p:nvSpPr>
          <p:cNvPr id="17461" name="Text Box 53"/>
          <p:cNvSpPr txBox="1">
            <a:spLocks noChangeArrowheads="1"/>
          </p:cNvSpPr>
          <p:nvPr/>
        </p:nvSpPr>
        <p:spPr bwMode="auto">
          <a:xfrm>
            <a:off x="7910513" y="3217863"/>
            <a:ext cx="776287"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turnRight</a:t>
            </a:r>
            <a:endParaRPr lang="en-US" altLang="pt-BR" sz="1400">
              <a:latin typeface="Arial Narrow" pitchFamily="34" charset="0"/>
            </a:endParaRPr>
          </a:p>
        </p:txBody>
      </p:sp>
      <p:sp>
        <p:nvSpPr>
          <p:cNvPr id="17462" name="Text Box 54"/>
          <p:cNvSpPr txBox="1">
            <a:spLocks noChangeArrowheads="1"/>
          </p:cNvSpPr>
          <p:nvPr/>
        </p:nvSpPr>
        <p:spPr bwMode="auto">
          <a:xfrm>
            <a:off x="6149975" y="3217863"/>
            <a:ext cx="541338"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shoot</a:t>
            </a:r>
            <a:endParaRPr lang="en-US" altLang="pt-BR" sz="1400">
              <a:latin typeface="Arial Narrow" pitchFamily="34" charset="0"/>
            </a:endParaRPr>
          </a:p>
        </p:txBody>
      </p:sp>
      <p:sp>
        <p:nvSpPr>
          <p:cNvPr id="17463" name="Text Box 55"/>
          <p:cNvSpPr txBox="1">
            <a:spLocks noChangeArrowheads="1"/>
          </p:cNvSpPr>
          <p:nvPr/>
        </p:nvSpPr>
        <p:spPr bwMode="auto">
          <a:xfrm>
            <a:off x="6110288" y="1617663"/>
            <a:ext cx="41116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64" name="Text Box 56"/>
          <p:cNvSpPr txBox="1">
            <a:spLocks noChangeArrowheads="1"/>
          </p:cNvSpPr>
          <p:nvPr/>
        </p:nvSpPr>
        <p:spPr bwMode="auto">
          <a:xfrm>
            <a:off x="7488238" y="1617663"/>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sp>
        <p:nvSpPr>
          <p:cNvPr id="17465" name="Text Box 57"/>
          <p:cNvSpPr txBox="1">
            <a:spLocks noChangeArrowheads="1"/>
          </p:cNvSpPr>
          <p:nvPr/>
        </p:nvSpPr>
        <p:spPr bwMode="auto">
          <a:xfrm>
            <a:off x="5243513" y="3217863"/>
            <a:ext cx="681037"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turnLeft</a:t>
            </a:r>
            <a:endParaRPr lang="en-US" altLang="pt-BR" sz="1400">
              <a:latin typeface="Arial Narrow" pitchFamily="34" charset="0"/>
            </a:endParaRPr>
          </a:p>
        </p:txBody>
      </p:sp>
      <p:sp>
        <p:nvSpPr>
          <p:cNvPr id="17466" name="Text Box 58"/>
          <p:cNvSpPr txBox="1">
            <a:spLocks noChangeArrowheads="1"/>
          </p:cNvSpPr>
          <p:nvPr/>
        </p:nvSpPr>
        <p:spPr bwMode="auto">
          <a:xfrm>
            <a:off x="7300913" y="3217863"/>
            <a:ext cx="44291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cxnSp>
        <p:nvCxnSpPr>
          <p:cNvPr id="17467" name="AutoShape 59"/>
          <p:cNvCxnSpPr>
            <a:cxnSpLocks noChangeShapeType="1"/>
            <a:stCxn id="17460" idx="1"/>
            <a:endCxn id="17463" idx="0"/>
          </p:cNvCxnSpPr>
          <p:nvPr/>
        </p:nvCxnSpPr>
        <p:spPr bwMode="auto">
          <a:xfrm rot="10800000" flipV="1">
            <a:off x="6316663" y="1219200"/>
            <a:ext cx="603250" cy="398463"/>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68" name="AutoShape 60"/>
          <p:cNvCxnSpPr>
            <a:cxnSpLocks noChangeShapeType="1"/>
            <a:stCxn id="17460" idx="3"/>
            <a:endCxn id="17464" idx="0"/>
          </p:cNvCxnSpPr>
          <p:nvPr/>
        </p:nvCxnSpPr>
        <p:spPr bwMode="auto">
          <a:xfrm>
            <a:off x="7540625" y="1219200"/>
            <a:ext cx="120650" cy="398463"/>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69" name="Text Box 61"/>
          <p:cNvSpPr txBox="1">
            <a:spLocks noChangeArrowheads="1"/>
          </p:cNvSpPr>
          <p:nvPr/>
        </p:nvSpPr>
        <p:spPr bwMode="auto">
          <a:xfrm>
            <a:off x="5700713" y="2227263"/>
            <a:ext cx="695325" cy="3048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stench?</a:t>
            </a:r>
            <a:endParaRPr lang="en-US" altLang="pt-BR" sz="1400">
              <a:latin typeface="Arial Narrow" pitchFamily="34" charset="0"/>
            </a:endParaRPr>
          </a:p>
        </p:txBody>
      </p:sp>
      <p:sp>
        <p:nvSpPr>
          <p:cNvPr id="17470" name="Text Box 62"/>
          <p:cNvSpPr txBox="1">
            <a:spLocks noChangeArrowheads="1"/>
          </p:cNvSpPr>
          <p:nvPr/>
        </p:nvSpPr>
        <p:spPr bwMode="auto">
          <a:xfrm>
            <a:off x="5378450" y="2608263"/>
            <a:ext cx="411163"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71" name="Text Box 63"/>
          <p:cNvSpPr txBox="1">
            <a:spLocks noChangeArrowheads="1"/>
          </p:cNvSpPr>
          <p:nvPr/>
        </p:nvSpPr>
        <p:spPr bwMode="auto">
          <a:xfrm>
            <a:off x="6246813" y="2608263"/>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7472" name="AutoShape 64"/>
          <p:cNvCxnSpPr>
            <a:cxnSpLocks noChangeShapeType="1"/>
            <a:stCxn id="17469" idx="1"/>
            <a:endCxn id="17470" idx="0"/>
          </p:cNvCxnSpPr>
          <p:nvPr/>
        </p:nvCxnSpPr>
        <p:spPr bwMode="auto">
          <a:xfrm rot="10800000" flipV="1">
            <a:off x="5584825" y="2379663"/>
            <a:ext cx="115888"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73" name="AutoShape 65"/>
          <p:cNvCxnSpPr>
            <a:cxnSpLocks noChangeShapeType="1"/>
            <a:stCxn id="17469" idx="3"/>
            <a:endCxn id="17471" idx="0"/>
          </p:cNvCxnSpPr>
          <p:nvPr/>
        </p:nvCxnSpPr>
        <p:spPr bwMode="auto">
          <a:xfrm>
            <a:off x="6396038" y="2379663"/>
            <a:ext cx="23812"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74" name="AutoShape 66"/>
          <p:cNvCxnSpPr>
            <a:cxnSpLocks noChangeShapeType="1"/>
            <a:stCxn id="17471" idx="2"/>
            <a:endCxn id="17462" idx="0"/>
          </p:cNvCxnSpPr>
          <p:nvPr/>
        </p:nvCxnSpPr>
        <p:spPr bwMode="auto">
          <a:xfrm>
            <a:off x="6419850" y="2913063"/>
            <a:ext cx="1588"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75" name="AutoShape 67"/>
          <p:cNvCxnSpPr>
            <a:cxnSpLocks noChangeShapeType="1"/>
            <a:stCxn id="17470" idx="2"/>
            <a:endCxn id="17465" idx="0"/>
          </p:cNvCxnSpPr>
          <p:nvPr/>
        </p:nvCxnSpPr>
        <p:spPr bwMode="auto">
          <a:xfrm>
            <a:off x="5584825" y="2913063"/>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76" name="Text Box 68"/>
          <p:cNvSpPr txBox="1">
            <a:spLocks noChangeArrowheads="1"/>
          </p:cNvSpPr>
          <p:nvPr/>
        </p:nvSpPr>
        <p:spPr bwMode="auto">
          <a:xfrm>
            <a:off x="7605713" y="2227263"/>
            <a:ext cx="711200"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7477" name="Text Box 69"/>
          <p:cNvSpPr txBox="1">
            <a:spLocks noChangeArrowheads="1"/>
          </p:cNvSpPr>
          <p:nvPr/>
        </p:nvSpPr>
        <p:spPr bwMode="auto">
          <a:xfrm>
            <a:off x="7316788" y="2608263"/>
            <a:ext cx="41116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78" name="Text Box 70"/>
          <p:cNvSpPr txBox="1">
            <a:spLocks noChangeArrowheads="1"/>
          </p:cNvSpPr>
          <p:nvPr/>
        </p:nvSpPr>
        <p:spPr bwMode="auto">
          <a:xfrm>
            <a:off x="8124825" y="2608263"/>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7479" name="AutoShape 71"/>
          <p:cNvCxnSpPr>
            <a:cxnSpLocks noChangeShapeType="1"/>
            <a:stCxn id="17476" idx="1"/>
            <a:endCxn id="17477" idx="0"/>
          </p:cNvCxnSpPr>
          <p:nvPr/>
        </p:nvCxnSpPr>
        <p:spPr bwMode="auto">
          <a:xfrm rot="10800000" flipV="1">
            <a:off x="7523163" y="2379663"/>
            <a:ext cx="82550" cy="2286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80" name="AutoShape 72"/>
          <p:cNvCxnSpPr>
            <a:cxnSpLocks noChangeShapeType="1"/>
            <a:stCxn id="17476" idx="3"/>
            <a:endCxn id="17478" idx="0"/>
          </p:cNvCxnSpPr>
          <p:nvPr/>
        </p:nvCxnSpPr>
        <p:spPr bwMode="auto">
          <a:xfrm flipH="1">
            <a:off x="8297863" y="2379663"/>
            <a:ext cx="19050" cy="228600"/>
          </a:xfrm>
          <a:prstGeom prst="bentConnector4">
            <a:avLst>
              <a:gd name="adj1" fmla="val -1200000"/>
              <a:gd name="adj2" fmla="val 83333"/>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81" name="AutoShape 73"/>
          <p:cNvCxnSpPr>
            <a:cxnSpLocks noChangeShapeType="1"/>
            <a:stCxn id="17478" idx="2"/>
            <a:endCxn id="17461" idx="0"/>
          </p:cNvCxnSpPr>
          <p:nvPr/>
        </p:nvCxnSpPr>
        <p:spPr bwMode="auto">
          <a:xfrm>
            <a:off x="8297863" y="2913063"/>
            <a:ext cx="1587"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82" name="AutoShape 74"/>
          <p:cNvCxnSpPr>
            <a:cxnSpLocks noChangeShapeType="1"/>
            <a:stCxn id="17477" idx="2"/>
            <a:endCxn id="17466" idx="0"/>
          </p:cNvCxnSpPr>
          <p:nvPr/>
        </p:nvCxnSpPr>
        <p:spPr bwMode="auto">
          <a:xfrm>
            <a:off x="7523163" y="2913063"/>
            <a:ext cx="0" cy="3048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83" name="AutoShape 75"/>
          <p:cNvCxnSpPr>
            <a:cxnSpLocks noChangeShapeType="1"/>
            <a:stCxn id="17463" idx="1"/>
            <a:endCxn id="17469" idx="0"/>
          </p:cNvCxnSpPr>
          <p:nvPr/>
        </p:nvCxnSpPr>
        <p:spPr bwMode="auto">
          <a:xfrm rot="10800000" flipV="1">
            <a:off x="6048375" y="1770063"/>
            <a:ext cx="61913" cy="4572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84" name="AutoShape 76"/>
          <p:cNvCxnSpPr>
            <a:cxnSpLocks noChangeShapeType="1"/>
            <a:stCxn id="17464" idx="3"/>
            <a:endCxn id="17476" idx="0"/>
          </p:cNvCxnSpPr>
          <p:nvPr/>
        </p:nvCxnSpPr>
        <p:spPr bwMode="auto">
          <a:xfrm>
            <a:off x="7834313" y="1770063"/>
            <a:ext cx="127000" cy="4572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85" name="Text Box 77"/>
          <p:cNvSpPr txBox="1">
            <a:spLocks noChangeArrowheads="1"/>
          </p:cNvSpPr>
          <p:nvPr/>
        </p:nvSpPr>
        <p:spPr bwMode="auto">
          <a:xfrm>
            <a:off x="5037138" y="1066800"/>
            <a:ext cx="11350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Mutante 1</a:t>
            </a:r>
            <a:endParaRPr lang="en-US" altLang="pt-BR">
              <a:latin typeface="Comic Sans MS" pitchFamily="66" charset="0"/>
            </a:endParaRPr>
          </a:p>
        </p:txBody>
      </p:sp>
      <p:sp>
        <p:nvSpPr>
          <p:cNvPr id="17486" name="Text Box 78"/>
          <p:cNvSpPr txBox="1">
            <a:spLocks noChangeArrowheads="1"/>
          </p:cNvSpPr>
          <p:nvPr/>
        </p:nvSpPr>
        <p:spPr bwMode="auto">
          <a:xfrm>
            <a:off x="2728913" y="4325938"/>
            <a:ext cx="62071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glitter?</a:t>
            </a:r>
            <a:endParaRPr lang="en-US" altLang="pt-BR" sz="1400">
              <a:latin typeface="Arial Narrow" pitchFamily="34" charset="0"/>
            </a:endParaRPr>
          </a:p>
        </p:txBody>
      </p:sp>
      <p:sp>
        <p:nvSpPr>
          <p:cNvPr id="17487" name="Text Box 79"/>
          <p:cNvSpPr txBox="1">
            <a:spLocks noChangeArrowheads="1"/>
          </p:cNvSpPr>
          <p:nvPr/>
        </p:nvSpPr>
        <p:spPr bwMode="auto">
          <a:xfrm>
            <a:off x="1919288" y="4876800"/>
            <a:ext cx="411162"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88" name="Text Box 80"/>
          <p:cNvSpPr txBox="1">
            <a:spLocks noChangeArrowheads="1"/>
          </p:cNvSpPr>
          <p:nvPr/>
        </p:nvSpPr>
        <p:spPr bwMode="auto">
          <a:xfrm>
            <a:off x="3297238" y="4876800"/>
            <a:ext cx="346075" cy="30480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7489" name="AutoShape 81"/>
          <p:cNvCxnSpPr>
            <a:cxnSpLocks noChangeShapeType="1"/>
            <a:stCxn id="17486" idx="1"/>
            <a:endCxn id="17487" idx="0"/>
          </p:cNvCxnSpPr>
          <p:nvPr/>
        </p:nvCxnSpPr>
        <p:spPr bwMode="auto">
          <a:xfrm rot="10800000" flipV="1">
            <a:off x="2125663" y="4478338"/>
            <a:ext cx="603250" cy="39846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90" name="AutoShape 82"/>
          <p:cNvCxnSpPr>
            <a:cxnSpLocks noChangeShapeType="1"/>
            <a:stCxn id="17486" idx="3"/>
            <a:endCxn id="17488" idx="0"/>
          </p:cNvCxnSpPr>
          <p:nvPr/>
        </p:nvCxnSpPr>
        <p:spPr bwMode="auto">
          <a:xfrm>
            <a:off x="3349625" y="4478338"/>
            <a:ext cx="120650" cy="398462"/>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7491" name="Group 83"/>
          <p:cNvGrpSpPr>
            <a:grpSpLocks/>
          </p:cNvGrpSpPr>
          <p:nvPr/>
        </p:nvGrpSpPr>
        <p:grpSpPr bwMode="auto">
          <a:xfrm>
            <a:off x="2971800" y="5334000"/>
            <a:ext cx="1447800" cy="1295400"/>
            <a:chOff x="672" y="3360"/>
            <a:chExt cx="912" cy="816"/>
          </a:xfrm>
        </p:grpSpPr>
        <p:sp>
          <p:nvSpPr>
            <p:cNvPr id="17492" name="Text Box 84"/>
            <p:cNvSpPr txBox="1">
              <a:spLocks noChangeArrowheads="1"/>
            </p:cNvSpPr>
            <p:nvPr/>
          </p:nvSpPr>
          <p:spPr bwMode="auto">
            <a:xfrm>
              <a:off x="1243" y="3984"/>
              <a:ext cx="341"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shoot</a:t>
              </a:r>
              <a:endParaRPr lang="en-US" altLang="pt-BR" sz="1400">
                <a:latin typeface="Arial Narrow" pitchFamily="34" charset="0"/>
              </a:endParaRPr>
            </a:p>
          </p:txBody>
        </p:sp>
        <p:sp>
          <p:nvSpPr>
            <p:cNvPr id="17493" name="Text Box 85"/>
            <p:cNvSpPr txBox="1">
              <a:spLocks noChangeArrowheads="1"/>
            </p:cNvSpPr>
            <p:nvPr/>
          </p:nvSpPr>
          <p:spPr bwMode="auto">
            <a:xfrm>
              <a:off x="672" y="3984"/>
              <a:ext cx="42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turnLeft</a:t>
              </a:r>
              <a:endParaRPr lang="en-US" altLang="pt-BR" sz="1400">
                <a:latin typeface="Arial Narrow" pitchFamily="34" charset="0"/>
              </a:endParaRPr>
            </a:p>
          </p:txBody>
        </p:sp>
        <p:sp>
          <p:nvSpPr>
            <p:cNvPr id="17494" name="Text Box 86"/>
            <p:cNvSpPr txBox="1">
              <a:spLocks noChangeArrowheads="1"/>
            </p:cNvSpPr>
            <p:nvPr/>
          </p:nvSpPr>
          <p:spPr bwMode="auto">
            <a:xfrm>
              <a:off x="960" y="3360"/>
              <a:ext cx="44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7495" name="Text Box 87"/>
            <p:cNvSpPr txBox="1">
              <a:spLocks noChangeArrowheads="1"/>
            </p:cNvSpPr>
            <p:nvPr/>
          </p:nvSpPr>
          <p:spPr bwMode="auto">
            <a:xfrm>
              <a:off x="757" y="3600"/>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496" name="Text Box 88"/>
            <p:cNvSpPr txBox="1">
              <a:spLocks noChangeArrowheads="1"/>
            </p:cNvSpPr>
            <p:nvPr/>
          </p:nvSpPr>
          <p:spPr bwMode="auto">
            <a:xfrm>
              <a:off x="1304" y="3600"/>
              <a:ext cx="21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7497" name="AutoShape 89"/>
            <p:cNvCxnSpPr>
              <a:cxnSpLocks noChangeShapeType="1"/>
              <a:stCxn id="17494" idx="1"/>
              <a:endCxn id="17495" idx="0"/>
            </p:cNvCxnSpPr>
            <p:nvPr/>
          </p:nvCxnSpPr>
          <p:spPr bwMode="auto">
            <a:xfrm rot="10800000" flipV="1">
              <a:off x="887" y="3456"/>
              <a:ext cx="73"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98" name="AutoShape 90"/>
            <p:cNvCxnSpPr>
              <a:cxnSpLocks noChangeShapeType="1"/>
              <a:stCxn id="17494" idx="3"/>
              <a:endCxn id="17496" idx="0"/>
            </p:cNvCxnSpPr>
            <p:nvPr/>
          </p:nvCxnSpPr>
          <p:spPr bwMode="auto">
            <a:xfrm>
              <a:off x="1326" y="3456"/>
              <a:ext cx="87"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99" name="AutoShape 91"/>
            <p:cNvCxnSpPr>
              <a:cxnSpLocks noChangeShapeType="1"/>
              <a:stCxn id="17496" idx="2"/>
              <a:endCxn id="17492" idx="0"/>
            </p:cNvCxnSpPr>
            <p:nvPr/>
          </p:nvCxnSpPr>
          <p:spPr bwMode="auto">
            <a:xfrm>
              <a:off x="1413" y="3792"/>
              <a:ext cx="1"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00" name="AutoShape 92"/>
            <p:cNvCxnSpPr>
              <a:cxnSpLocks noChangeShapeType="1"/>
              <a:stCxn id="17495" idx="2"/>
              <a:endCxn id="17493" idx="0"/>
            </p:cNvCxnSpPr>
            <p:nvPr/>
          </p:nvCxnSpPr>
          <p:spPr bwMode="auto">
            <a:xfrm>
              <a:off x="887" y="3792"/>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501" name="Group 93"/>
          <p:cNvGrpSpPr>
            <a:grpSpLocks/>
          </p:cNvGrpSpPr>
          <p:nvPr/>
        </p:nvGrpSpPr>
        <p:grpSpPr bwMode="auto">
          <a:xfrm>
            <a:off x="1143000" y="5334000"/>
            <a:ext cx="1385888" cy="1295400"/>
            <a:chOff x="1959" y="3360"/>
            <a:chExt cx="873" cy="816"/>
          </a:xfrm>
        </p:grpSpPr>
        <p:sp>
          <p:nvSpPr>
            <p:cNvPr id="17502" name="Text Box 94"/>
            <p:cNvSpPr txBox="1">
              <a:spLocks noChangeArrowheads="1"/>
            </p:cNvSpPr>
            <p:nvPr/>
          </p:nvSpPr>
          <p:spPr bwMode="auto">
            <a:xfrm>
              <a:off x="2343" y="3984"/>
              <a:ext cx="48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turnRight</a:t>
              </a:r>
              <a:endParaRPr lang="en-US" altLang="pt-BR" sz="1400">
                <a:latin typeface="Arial Narrow" pitchFamily="34" charset="0"/>
              </a:endParaRPr>
            </a:p>
          </p:txBody>
        </p:sp>
        <p:sp>
          <p:nvSpPr>
            <p:cNvPr id="17503" name="Text Box 95"/>
            <p:cNvSpPr txBox="1">
              <a:spLocks noChangeArrowheads="1"/>
            </p:cNvSpPr>
            <p:nvPr/>
          </p:nvSpPr>
          <p:spPr bwMode="auto">
            <a:xfrm>
              <a:off x="1959" y="3984"/>
              <a:ext cx="27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pick</a:t>
              </a:r>
              <a:endParaRPr lang="en-US" altLang="pt-BR" sz="1400">
                <a:latin typeface="Arial Narrow" pitchFamily="34" charset="0"/>
              </a:endParaRPr>
            </a:p>
          </p:txBody>
        </p:sp>
        <p:sp>
          <p:nvSpPr>
            <p:cNvPr id="17504" name="Text Box 96"/>
            <p:cNvSpPr txBox="1">
              <a:spLocks noChangeArrowheads="1"/>
            </p:cNvSpPr>
            <p:nvPr/>
          </p:nvSpPr>
          <p:spPr bwMode="auto">
            <a:xfrm>
              <a:off x="2151" y="3360"/>
              <a:ext cx="44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breeze?</a:t>
              </a:r>
              <a:endParaRPr lang="en-US" altLang="pt-BR" sz="1400">
                <a:latin typeface="Arial Narrow" pitchFamily="34" charset="0"/>
              </a:endParaRPr>
            </a:p>
          </p:txBody>
        </p:sp>
        <p:sp>
          <p:nvSpPr>
            <p:cNvPr id="17505" name="Text Box 97"/>
            <p:cNvSpPr txBox="1">
              <a:spLocks noChangeArrowheads="1"/>
            </p:cNvSpPr>
            <p:nvPr/>
          </p:nvSpPr>
          <p:spPr bwMode="auto">
            <a:xfrm>
              <a:off x="1969" y="3600"/>
              <a:ext cx="259"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yes</a:t>
              </a:r>
              <a:endParaRPr lang="en-US" altLang="pt-BR" sz="1400">
                <a:latin typeface="Arial Narrow" pitchFamily="34" charset="0"/>
              </a:endParaRPr>
            </a:p>
          </p:txBody>
        </p:sp>
        <p:sp>
          <p:nvSpPr>
            <p:cNvPr id="17506" name="Text Box 98"/>
            <p:cNvSpPr txBox="1">
              <a:spLocks noChangeArrowheads="1"/>
            </p:cNvSpPr>
            <p:nvPr/>
          </p:nvSpPr>
          <p:spPr bwMode="auto">
            <a:xfrm>
              <a:off x="2478" y="3600"/>
              <a:ext cx="218" cy="192"/>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sz="1400">
                  <a:latin typeface="Arial Narrow" pitchFamily="34" charset="0"/>
                </a:rPr>
                <a:t>no</a:t>
              </a:r>
              <a:endParaRPr lang="en-US" altLang="pt-BR" sz="1400">
                <a:latin typeface="Arial Narrow" pitchFamily="34" charset="0"/>
              </a:endParaRPr>
            </a:p>
          </p:txBody>
        </p:sp>
        <p:cxnSp>
          <p:nvCxnSpPr>
            <p:cNvPr id="17507" name="AutoShape 99"/>
            <p:cNvCxnSpPr>
              <a:cxnSpLocks noChangeShapeType="1"/>
              <a:stCxn id="17504" idx="1"/>
              <a:endCxn id="17505" idx="0"/>
            </p:cNvCxnSpPr>
            <p:nvPr/>
          </p:nvCxnSpPr>
          <p:spPr bwMode="auto">
            <a:xfrm rot="10800000" flipV="1">
              <a:off x="2099" y="3456"/>
              <a:ext cx="52"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08" name="AutoShape 100"/>
            <p:cNvCxnSpPr>
              <a:cxnSpLocks noChangeShapeType="1"/>
              <a:stCxn id="17504" idx="3"/>
              <a:endCxn id="17506" idx="0"/>
            </p:cNvCxnSpPr>
            <p:nvPr/>
          </p:nvCxnSpPr>
          <p:spPr bwMode="auto">
            <a:xfrm>
              <a:off x="2517" y="3456"/>
              <a:ext cx="70" cy="144"/>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09" name="AutoShape 101"/>
            <p:cNvCxnSpPr>
              <a:cxnSpLocks noChangeShapeType="1"/>
              <a:stCxn id="17506" idx="2"/>
              <a:endCxn id="17502" idx="0"/>
            </p:cNvCxnSpPr>
            <p:nvPr/>
          </p:nvCxnSpPr>
          <p:spPr bwMode="auto">
            <a:xfrm>
              <a:off x="2587" y="3792"/>
              <a:ext cx="1"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0" name="AutoShape 102"/>
            <p:cNvCxnSpPr>
              <a:cxnSpLocks noChangeShapeType="1"/>
              <a:stCxn id="17505" idx="2"/>
              <a:endCxn id="17503" idx="0"/>
            </p:cNvCxnSpPr>
            <p:nvPr/>
          </p:nvCxnSpPr>
          <p:spPr bwMode="auto">
            <a:xfrm>
              <a:off x="2099" y="3792"/>
              <a:ext cx="0" cy="192"/>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7511" name="AutoShape 103"/>
          <p:cNvCxnSpPr>
            <a:cxnSpLocks noChangeShapeType="1"/>
            <a:stCxn id="17487" idx="1"/>
            <a:endCxn id="17504" idx="0"/>
          </p:cNvCxnSpPr>
          <p:nvPr/>
        </p:nvCxnSpPr>
        <p:spPr bwMode="auto">
          <a:xfrm rot="10800000" flipV="1">
            <a:off x="1803400" y="5029200"/>
            <a:ext cx="115888" cy="3048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512" name="AutoShape 104"/>
          <p:cNvCxnSpPr>
            <a:cxnSpLocks noChangeShapeType="1"/>
            <a:stCxn id="17488" idx="3"/>
            <a:endCxn id="17494" idx="0"/>
          </p:cNvCxnSpPr>
          <p:nvPr/>
        </p:nvCxnSpPr>
        <p:spPr bwMode="auto">
          <a:xfrm>
            <a:off x="3643313" y="5029200"/>
            <a:ext cx="141287" cy="304800"/>
          </a:xfrm>
          <a:prstGeom prst="bentConnector2">
            <a:avLst/>
          </a:prstGeom>
          <a:noFill/>
          <a:ln w="190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13" name="Text Box 105"/>
          <p:cNvSpPr txBox="1">
            <a:spLocks noChangeArrowheads="1"/>
          </p:cNvSpPr>
          <p:nvPr/>
        </p:nvSpPr>
        <p:spPr bwMode="auto">
          <a:xfrm>
            <a:off x="890588" y="4325938"/>
            <a:ext cx="11668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pt-BR" altLang="pt-BR">
                <a:latin typeface="Comic Sans MS" pitchFamily="66" charset="0"/>
              </a:rPr>
              <a:t>Mutante 2</a:t>
            </a:r>
            <a:endParaRPr lang="en-US" altLang="pt-BR">
              <a:latin typeface="Comic Sans MS" pitchFamily="66" charset="0"/>
            </a:endParaRPr>
          </a:p>
        </p:txBody>
      </p:sp>
      <p:cxnSp>
        <p:nvCxnSpPr>
          <p:cNvPr id="17514" name="AutoShape 106"/>
          <p:cNvCxnSpPr>
            <a:cxnSpLocks noChangeShapeType="1"/>
            <a:stCxn id="17413" idx="3"/>
            <a:endCxn id="17414" idx="1"/>
          </p:cNvCxnSpPr>
          <p:nvPr/>
        </p:nvCxnSpPr>
        <p:spPr bwMode="auto">
          <a:xfrm>
            <a:off x="2452688" y="3314700"/>
            <a:ext cx="428625" cy="0"/>
          </a:xfrm>
          <a:prstGeom prst="straightConnector1">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08197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7544" y="33505"/>
            <a:ext cx="8229600" cy="1143000"/>
          </a:xfrm>
        </p:spPr>
        <p:txBody>
          <a:bodyPr/>
          <a:lstStyle/>
          <a:p>
            <a:r>
              <a:rPr lang="pt-BR" altLang="pt-BR" dirty="0"/>
              <a:t>IA Evolucionista</a:t>
            </a:r>
            <a:endParaRPr lang="en-US" altLang="pt-BR" dirty="0"/>
          </a:p>
        </p:txBody>
      </p:sp>
      <p:sp>
        <p:nvSpPr>
          <p:cNvPr id="18435" name="Rectangle 3"/>
          <p:cNvSpPr>
            <a:spLocks noGrp="1" noChangeArrowheads="1"/>
          </p:cNvSpPr>
          <p:nvPr>
            <p:ph idx="1"/>
          </p:nvPr>
        </p:nvSpPr>
        <p:spPr>
          <a:xfrm>
            <a:off x="251520" y="1196752"/>
            <a:ext cx="8229600" cy="4896544"/>
          </a:xfrm>
        </p:spPr>
        <p:txBody>
          <a:bodyPr>
            <a:normAutofit/>
          </a:bodyPr>
          <a:lstStyle/>
          <a:p>
            <a:r>
              <a:rPr lang="pt-BR" altLang="pt-BR" dirty="0"/>
              <a:t>Adequada para:</a:t>
            </a:r>
          </a:p>
          <a:p>
            <a:pPr lvl="1"/>
            <a:r>
              <a:rPr lang="pt-BR" altLang="pt-BR" dirty="0"/>
              <a:t> Raciocínio pelo qual eliciar conhecimento explícito é muito difícil</a:t>
            </a:r>
          </a:p>
          <a:p>
            <a:pPr lvl="1"/>
            <a:r>
              <a:rPr lang="pt-BR" altLang="pt-BR" dirty="0"/>
              <a:t> Raciocínio de baixo nível de interpretação de percepção</a:t>
            </a:r>
          </a:p>
          <a:p>
            <a:pPr lvl="2"/>
            <a:r>
              <a:rPr lang="pt-BR" altLang="pt-BR" dirty="0"/>
              <a:t> Reconhecimento de padrões, visão computacional, processamento da fala</a:t>
            </a:r>
          </a:p>
          <a:p>
            <a:pPr lvl="1"/>
            <a:r>
              <a:rPr lang="pt-BR" altLang="pt-BR" dirty="0"/>
              <a:t> Raciocínio de baixo nível para disparo de ações reflexas</a:t>
            </a:r>
          </a:p>
          <a:p>
            <a:pPr lvl="2"/>
            <a:r>
              <a:rPr lang="pt-BR" altLang="pt-BR" dirty="0"/>
              <a:t> Controle dos motores dos atuadores de robôs</a:t>
            </a:r>
          </a:p>
          <a:p>
            <a:r>
              <a:rPr lang="pt-BR" altLang="pt-BR" dirty="0"/>
              <a:t>Inadequada para domínios relacionais requerem representação da 1</a:t>
            </a:r>
            <a:r>
              <a:rPr lang="pt-BR" altLang="pt-BR" baseline="30000" dirty="0"/>
              <a:t>a</a:t>
            </a:r>
            <a:r>
              <a:rPr lang="pt-BR" altLang="pt-BR" dirty="0"/>
              <a:t> ordem</a:t>
            </a:r>
            <a:endParaRPr lang="en-US" altLang="pt-BR" dirty="0"/>
          </a:p>
          <a:p>
            <a:pPr>
              <a:buFont typeface="Wingdings 2" pitchFamily="18" charset="2"/>
              <a:buNone/>
            </a:pPr>
            <a:endParaRPr lang="en-US" altLang="pt-BR" dirty="0"/>
          </a:p>
        </p:txBody>
      </p:sp>
    </p:spTree>
    <p:extLst>
      <p:ext uri="{BB962C8B-B14F-4D97-AF65-F5344CB8AC3E}">
        <p14:creationId xmlns:p14="http://schemas.microsoft.com/office/powerpoint/2010/main" val="1117709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3"/>
          <p:cNvSpPr>
            <a:spLocks noGrp="1"/>
          </p:cNvSpPr>
          <p:nvPr>
            <p:ph type="title"/>
          </p:nvPr>
        </p:nvSpPr>
        <p:spPr>
          <a:xfrm>
            <a:off x="500063" y="214313"/>
            <a:ext cx="8229600" cy="982439"/>
          </a:xfrm>
        </p:spPr>
        <p:txBody>
          <a:bodyPr/>
          <a:lstStyle/>
          <a:p>
            <a:pPr eaLnBrk="1" hangingPunct="1"/>
            <a:r>
              <a:rPr lang="pt-BR" sz="4000" dirty="0"/>
              <a:t>Contatos</a:t>
            </a:r>
          </a:p>
        </p:txBody>
      </p:sp>
      <p:sp>
        <p:nvSpPr>
          <p:cNvPr id="10243" name="Espaço Reservado para Conteúdo 4"/>
          <p:cNvSpPr>
            <a:spLocks noGrp="1"/>
          </p:cNvSpPr>
          <p:nvPr>
            <p:ph idx="1"/>
          </p:nvPr>
        </p:nvSpPr>
        <p:spPr>
          <a:xfrm>
            <a:off x="571500" y="1285860"/>
            <a:ext cx="8229600" cy="4597415"/>
          </a:xfrm>
        </p:spPr>
        <p:txBody>
          <a:bodyPr/>
          <a:lstStyle/>
          <a:p>
            <a:r>
              <a:rPr lang="pt-BR" dirty="0" err="1">
                <a:latin typeface="+mj-lt"/>
              </a:rPr>
              <a:t>Linkedin</a:t>
            </a:r>
            <a:r>
              <a:rPr lang="pt-BR" dirty="0">
                <a:latin typeface="+mj-lt"/>
              </a:rPr>
              <a:t>: </a:t>
            </a:r>
            <a:r>
              <a:rPr lang="pt-BR" dirty="0">
                <a:hlinkClick r:id="rId2"/>
              </a:rPr>
              <a:t>https://br.linkedin.com/in/b41a5269</a:t>
            </a:r>
            <a:endParaRPr lang="pt-BR" dirty="0"/>
          </a:p>
          <a:p>
            <a:r>
              <a:rPr lang="pt-BR" dirty="0" err="1"/>
              <a:t>Facebook</a:t>
            </a:r>
            <a:r>
              <a:rPr lang="pt-BR" dirty="0"/>
              <a:t>: </a:t>
            </a:r>
            <a:r>
              <a:rPr lang="pt-BR" dirty="0">
                <a:hlinkClick r:id="rId3"/>
              </a:rPr>
              <a:t>https://www.facebook.com/fabio.silva.56211</a:t>
            </a:r>
            <a:endParaRPr lang="pt-BR" dirty="0"/>
          </a:p>
          <a:p>
            <a:endParaRPr lang="pt-BR" dirty="0">
              <a:latin typeface="+mj-lt"/>
            </a:endParaRPr>
          </a:p>
          <a:p>
            <a:endParaRPr lang="pt-BR" sz="3000" dirty="0"/>
          </a:p>
          <a:p>
            <a:endParaRPr lang="pt-BR" sz="3000" dirty="0"/>
          </a:p>
          <a:p>
            <a:pPr lvl="1">
              <a:buFont typeface="Arial" charset="0"/>
              <a:buNone/>
            </a:pPr>
            <a:endParaRPr lang="pt-BR" dirty="0"/>
          </a:p>
        </p:txBody>
      </p:sp>
    </p:spTree>
    <p:extLst>
      <p:ext uri="{BB962C8B-B14F-4D97-AF65-F5344CB8AC3E}">
        <p14:creationId xmlns:p14="http://schemas.microsoft.com/office/powerpoint/2010/main" val="50261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945711"/>
          </a:xfrm>
        </p:spPr>
        <p:txBody>
          <a:bodyPr/>
          <a:lstStyle/>
          <a:p>
            <a:r>
              <a:rPr lang="pt-BR" altLang="pt-BR" dirty="0"/>
              <a:t>Sistemas especialistas</a:t>
            </a:r>
            <a:endParaRPr lang="en-US" altLang="pt-BR" dirty="0"/>
          </a:p>
        </p:txBody>
      </p:sp>
      <p:sp>
        <p:nvSpPr>
          <p:cNvPr id="4099" name="Rectangle 3"/>
          <p:cNvSpPr>
            <a:spLocks noGrp="1" noChangeArrowheads="1"/>
          </p:cNvSpPr>
          <p:nvPr>
            <p:ph idx="1"/>
          </p:nvPr>
        </p:nvSpPr>
        <p:spPr>
          <a:xfrm>
            <a:off x="323528" y="1052736"/>
            <a:ext cx="8229600" cy="5616624"/>
          </a:xfrm>
        </p:spPr>
        <p:txBody>
          <a:bodyPr>
            <a:noAutofit/>
          </a:bodyPr>
          <a:lstStyle/>
          <a:p>
            <a:pPr>
              <a:lnSpc>
                <a:spcPct val="90000"/>
              </a:lnSpc>
            </a:pPr>
            <a:r>
              <a:rPr lang="pt-BR" sz="2400" dirty="0"/>
              <a:t>Um sistema especialista (SE) pode ser visto como uma subárea da Inteligência Artificial, desenvolvido a partir da necessidade de se processar informações não numéricas, um sistema especialista é capaz de apresentar conclusões sobre um determinado tema, desde que devidamente orientado e alimentado.</a:t>
            </a:r>
          </a:p>
          <a:p>
            <a:pPr>
              <a:lnSpc>
                <a:spcPct val="90000"/>
              </a:lnSpc>
            </a:pPr>
            <a:r>
              <a:rPr lang="pt-BR" altLang="pt-BR" sz="2400" b="1" dirty="0"/>
              <a:t>Exemplos de sistemas especialistas:</a:t>
            </a:r>
          </a:p>
          <a:p>
            <a:pPr>
              <a:lnSpc>
                <a:spcPct val="90000"/>
              </a:lnSpc>
            </a:pPr>
            <a:r>
              <a:rPr lang="pt-BR" altLang="pt-BR" sz="2400" dirty="0"/>
              <a:t>Sistemas de apoio ao diagnóstico.</a:t>
            </a:r>
          </a:p>
          <a:p>
            <a:pPr>
              <a:lnSpc>
                <a:spcPct val="90000"/>
              </a:lnSpc>
            </a:pPr>
            <a:r>
              <a:rPr lang="pt-BR" altLang="pt-BR" sz="2400" dirty="0"/>
              <a:t>Sistemas que tomam decisões a partir de uma determinada entrada</a:t>
            </a:r>
            <a:r>
              <a:rPr lang="en-US" altLang="pt-BR" sz="2400" dirty="0"/>
              <a:t>, </a:t>
            </a:r>
            <a:r>
              <a:rPr lang="en-US" altLang="pt-BR" sz="2400" dirty="0" err="1"/>
              <a:t>como</a:t>
            </a:r>
            <a:r>
              <a:rPr lang="en-US" altLang="pt-BR" sz="2400" dirty="0"/>
              <a:t> o Watson da IBM.</a:t>
            </a:r>
          </a:p>
          <a:p>
            <a:pPr>
              <a:lnSpc>
                <a:spcPct val="90000"/>
              </a:lnSpc>
            </a:pPr>
            <a:r>
              <a:rPr lang="en-US" altLang="pt-BR" sz="2400" dirty="0" err="1"/>
              <a:t>Sistemas</a:t>
            </a:r>
            <a:r>
              <a:rPr lang="en-US" altLang="pt-BR" sz="2400" dirty="0"/>
              <a:t> </a:t>
            </a:r>
            <a:r>
              <a:rPr lang="en-US" altLang="pt-BR" sz="2400" dirty="0" err="1"/>
              <a:t>capazes</a:t>
            </a:r>
            <a:r>
              <a:rPr lang="en-US" altLang="pt-BR" sz="2400" dirty="0"/>
              <a:t> de </a:t>
            </a:r>
            <a:r>
              <a:rPr lang="en-US" altLang="pt-BR" sz="2400" dirty="0" err="1"/>
              <a:t>executar</a:t>
            </a:r>
            <a:r>
              <a:rPr lang="en-US" altLang="pt-BR" sz="2400" dirty="0"/>
              <a:t> </a:t>
            </a:r>
            <a:r>
              <a:rPr lang="en-US" altLang="pt-BR" sz="2400" dirty="0" err="1"/>
              <a:t>tarefas</a:t>
            </a:r>
            <a:r>
              <a:rPr lang="en-US" altLang="pt-BR" sz="2400" dirty="0"/>
              <a:t> </a:t>
            </a:r>
            <a:r>
              <a:rPr lang="en-US" altLang="pt-BR" sz="2400" dirty="0" err="1"/>
              <a:t>como</a:t>
            </a:r>
            <a:r>
              <a:rPr lang="en-US" altLang="pt-BR" sz="2400" dirty="0"/>
              <a:t> </a:t>
            </a:r>
            <a:r>
              <a:rPr lang="en-US" altLang="pt-BR" sz="2400" dirty="0" err="1"/>
              <a:t>seres</a:t>
            </a:r>
            <a:r>
              <a:rPr lang="en-US" altLang="pt-BR" sz="2400" dirty="0"/>
              <a:t> </a:t>
            </a:r>
            <a:r>
              <a:rPr lang="en-US" altLang="pt-BR" sz="2400" dirty="0" err="1"/>
              <a:t>humanos</a:t>
            </a:r>
            <a:r>
              <a:rPr lang="en-US" altLang="pt-BR" sz="2400" dirty="0"/>
              <a:t>.</a:t>
            </a:r>
          </a:p>
          <a:p>
            <a:pPr>
              <a:lnSpc>
                <a:spcPct val="90000"/>
              </a:lnSpc>
            </a:pPr>
            <a:endParaRPr lang="pt-BR" altLang="pt-BR" dirty="0"/>
          </a:p>
        </p:txBody>
      </p:sp>
    </p:spTree>
    <p:extLst>
      <p:ext uri="{BB962C8B-B14F-4D97-AF65-F5344CB8AC3E}">
        <p14:creationId xmlns:p14="http://schemas.microsoft.com/office/powerpoint/2010/main" val="35249325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ítulo 3"/>
          <p:cNvSpPr>
            <a:spLocks noGrp="1"/>
          </p:cNvSpPr>
          <p:nvPr>
            <p:ph type="title"/>
          </p:nvPr>
        </p:nvSpPr>
        <p:spPr>
          <a:xfrm>
            <a:off x="467544" y="1"/>
            <a:ext cx="8229600" cy="836712"/>
          </a:xfrm>
        </p:spPr>
        <p:txBody>
          <a:bodyPr/>
          <a:lstStyle/>
          <a:p>
            <a:pPr eaLnBrk="1" hangingPunct="1"/>
            <a:r>
              <a:rPr lang="pt-BR" sz="4000"/>
              <a:t>Bibliografia</a:t>
            </a:r>
            <a:endParaRPr lang="pt-BR" sz="4000" dirty="0"/>
          </a:p>
        </p:txBody>
      </p:sp>
      <p:sp>
        <p:nvSpPr>
          <p:cNvPr id="10243" name="Espaço Reservado para Conteúdo 4"/>
          <p:cNvSpPr>
            <a:spLocks noGrp="1"/>
          </p:cNvSpPr>
          <p:nvPr>
            <p:ph idx="1"/>
          </p:nvPr>
        </p:nvSpPr>
        <p:spPr>
          <a:xfrm>
            <a:off x="571500" y="836712"/>
            <a:ext cx="8464996" cy="5616624"/>
          </a:xfrm>
        </p:spPr>
        <p:txBody>
          <a:bodyPr>
            <a:normAutofit fontScale="25000" lnSpcReduction="20000"/>
          </a:bodyPr>
          <a:lstStyle/>
          <a:p>
            <a:r>
              <a:rPr lang="pt-BR" sz="7600" dirty="0"/>
              <a:t>Foram utilizados como materiais de apoio para a elaboração da aula os materiais disponíveis nos seguintes endereços: </a:t>
            </a:r>
          </a:p>
          <a:p>
            <a:r>
              <a:rPr lang="pt-BR" sz="7600" dirty="0">
                <a:hlinkClick r:id="rId2"/>
              </a:rPr>
              <a:t>https://fei.edu.br/~psantos/slidesIA/aulas_IA.HTML</a:t>
            </a:r>
            <a:endParaRPr lang="pt-BR" sz="7600" dirty="0"/>
          </a:p>
          <a:p>
            <a:r>
              <a:rPr lang="pt-BR" sz="7600" dirty="0">
                <a:hlinkClick r:id="rId3"/>
              </a:rPr>
              <a:t>http://www.inf.ufsc.br/~mauro.roisenberg/ine5377/5377.html</a:t>
            </a:r>
            <a:endParaRPr lang="pt-BR" sz="7600" dirty="0"/>
          </a:p>
          <a:p>
            <a:r>
              <a:rPr lang="pt-BR" sz="7600" dirty="0">
                <a:hlinkClick r:id="rId4"/>
              </a:rPr>
              <a:t>https://www.slideserve.com/quana/paradigmas-da-intelig-ncia-artificial</a:t>
            </a:r>
            <a:endParaRPr lang="pt-BR" sz="7600" dirty="0"/>
          </a:p>
          <a:p>
            <a:r>
              <a:rPr lang="pt-BR" sz="7600" dirty="0">
                <a:hlinkClick r:id="rId5"/>
              </a:rPr>
              <a:t>http://www.cin.ufpe.br/~in1006/2003/AIParadigms.ppt</a:t>
            </a:r>
            <a:endParaRPr lang="pt-BR" sz="7600" dirty="0"/>
          </a:p>
          <a:p>
            <a:r>
              <a:rPr lang="pt-BR" sz="7600" dirty="0">
                <a:hlinkClick r:id="rId6"/>
              </a:rPr>
              <a:t>http://www.lsi.usp.br/~mlemos/courses/IA.pdf</a:t>
            </a:r>
            <a:endParaRPr lang="pt-BR" sz="7600" dirty="0"/>
          </a:p>
          <a:p>
            <a:r>
              <a:rPr lang="pt-BR" sz="7600" dirty="0">
                <a:hlinkClick r:id="rId7"/>
              </a:rPr>
              <a:t>http://www.inf.ufpr.br/aurora/tutoriais/Redes%20Neurais%20Artificial.ppt</a:t>
            </a:r>
            <a:endParaRPr lang="pt-BR" sz="7600" dirty="0"/>
          </a:p>
          <a:p>
            <a:r>
              <a:rPr lang="pt-BR" sz="7600" dirty="0">
                <a:hlinkClick r:id="rId8"/>
              </a:rPr>
              <a:t>http://www.di.ufpe.br/~compint/aulas-IAS/intro-IA.ppt</a:t>
            </a:r>
            <a:endParaRPr lang="pt-BR" sz="7600" dirty="0"/>
          </a:p>
          <a:p>
            <a:r>
              <a:rPr lang="pt-BR" sz="7600" dirty="0">
                <a:hlinkClick r:id="rId9"/>
              </a:rPr>
              <a:t>https://iaexpert.academy/2017/03/23/ia-simbolica-x-ia-conexionista/#:~:text=A%20IA%20simb%C3%B3lica%20est%C3%A1%20relacionada,pela%20influ%C3%AAncia%20da%20linguagem%20Prolog</a:t>
            </a:r>
            <a:r>
              <a:rPr lang="pt-BR" sz="7600" dirty="0"/>
              <a:t>.</a:t>
            </a:r>
          </a:p>
          <a:p>
            <a:r>
              <a:rPr lang="pt-BR" sz="7600" dirty="0">
                <a:hlinkClick r:id="rId10"/>
              </a:rPr>
              <a:t>https://www.trabalhosfeitos.com/categoria/sistemas-artificiais-baseados-em-caracter%C3%ADsticas-num%C3%A9ricas/1955869/%7BpageNo%7D.html</a:t>
            </a:r>
            <a:endParaRPr lang="pt-BR" sz="7600" dirty="0"/>
          </a:p>
          <a:p>
            <a:r>
              <a:rPr lang="pt-BR" sz="7600" dirty="0">
                <a:hlinkClick r:id="rId11"/>
              </a:rPr>
              <a:t>http://deeplearningbook.com.br/o-que-e-aprendizagem-por-reforco/</a:t>
            </a:r>
            <a:endParaRPr lang="pt-BR" sz="7600" dirty="0"/>
          </a:p>
          <a:p>
            <a:r>
              <a:rPr lang="pt-BR" sz="7600" dirty="0">
                <a:hlinkClick r:id="rId12"/>
              </a:rPr>
              <a:t>http://professor.ufabc.edu.br/~ronaldo.prati/InteligenciaArtificial/agentes.pdf</a:t>
            </a:r>
            <a:endParaRPr lang="pt-BR" sz="7600" dirty="0"/>
          </a:p>
          <a:p>
            <a:endParaRPr lang="pt-BR" sz="3000" dirty="0"/>
          </a:p>
          <a:p>
            <a:endParaRPr lang="pt-BR" sz="3000" dirty="0"/>
          </a:p>
          <a:p>
            <a:pPr lvl="1">
              <a:buFont typeface="Arial" charset="0"/>
              <a:buNone/>
            </a:pPr>
            <a:endParaRPr lang="pt-BR" dirty="0"/>
          </a:p>
        </p:txBody>
      </p:sp>
    </p:spTree>
    <p:extLst>
      <p:ext uri="{BB962C8B-B14F-4D97-AF65-F5344CB8AC3E}">
        <p14:creationId xmlns:p14="http://schemas.microsoft.com/office/powerpoint/2010/main" val="59301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945711"/>
          </a:xfrm>
        </p:spPr>
        <p:txBody>
          <a:bodyPr/>
          <a:lstStyle/>
          <a:p>
            <a:r>
              <a:rPr lang="pt-BR" altLang="pt-BR" dirty="0"/>
              <a:t>Agentes</a:t>
            </a:r>
            <a:endParaRPr lang="en-US" altLang="pt-BR" dirty="0"/>
          </a:p>
        </p:txBody>
      </p:sp>
      <p:sp>
        <p:nvSpPr>
          <p:cNvPr id="4099" name="Rectangle 3"/>
          <p:cNvSpPr>
            <a:spLocks noGrp="1" noChangeArrowheads="1"/>
          </p:cNvSpPr>
          <p:nvPr>
            <p:ph idx="1"/>
          </p:nvPr>
        </p:nvSpPr>
        <p:spPr>
          <a:xfrm>
            <a:off x="323528" y="1052736"/>
            <a:ext cx="8229600" cy="5616624"/>
          </a:xfrm>
        </p:spPr>
        <p:txBody>
          <a:bodyPr>
            <a:noAutofit/>
          </a:bodyPr>
          <a:lstStyle/>
          <a:p>
            <a:pPr>
              <a:lnSpc>
                <a:spcPct val="90000"/>
              </a:lnSpc>
            </a:pPr>
            <a:r>
              <a:rPr lang="pt-BR" dirty="0"/>
              <a:t>Um agente é algo capaz de perceber seu ambiente por meio de sensores e de agir sobre esse ambiente por meio de atuadores.</a:t>
            </a:r>
          </a:p>
          <a:p>
            <a:pPr>
              <a:lnSpc>
                <a:spcPct val="90000"/>
              </a:lnSpc>
            </a:pPr>
            <a:endParaRPr lang="pt-BR" dirty="0"/>
          </a:p>
          <a:p>
            <a:pPr>
              <a:lnSpc>
                <a:spcPct val="90000"/>
              </a:lnSpc>
            </a:pPr>
            <a:endParaRPr lang="pt-BR" dirty="0"/>
          </a:p>
          <a:p>
            <a:pPr>
              <a:lnSpc>
                <a:spcPct val="90000"/>
              </a:lnSpc>
            </a:pPr>
            <a:endParaRPr lang="pt-B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486" y="2636912"/>
            <a:ext cx="6410325" cy="2838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5732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945711"/>
          </a:xfrm>
        </p:spPr>
        <p:txBody>
          <a:bodyPr/>
          <a:lstStyle/>
          <a:p>
            <a:r>
              <a:rPr lang="pt-BR" altLang="pt-BR" dirty="0"/>
              <a:t>Agentes</a:t>
            </a:r>
            <a:endParaRPr lang="en-US" altLang="pt-BR" dirty="0"/>
          </a:p>
        </p:txBody>
      </p:sp>
      <p:sp>
        <p:nvSpPr>
          <p:cNvPr id="4099" name="Rectangle 3"/>
          <p:cNvSpPr>
            <a:spLocks noGrp="1" noChangeArrowheads="1"/>
          </p:cNvSpPr>
          <p:nvPr>
            <p:ph idx="1"/>
          </p:nvPr>
        </p:nvSpPr>
        <p:spPr>
          <a:xfrm>
            <a:off x="323528" y="1052736"/>
            <a:ext cx="8229600" cy="5616624"/>
          </a:xfrm>
        </p:spPr>
        <p:txBody>
          <a:bodyPr>
            <a:noAutofit/>
          </a:bodyPr>
          <a:lstStyle/>
          <a:p>
            <a:pPr>
              <a:lnSpc>
                <a:spcPct val="90000"/>
              </a:lnSpc>
            </a:pPr>
            <a:r>
              <a:rPr lang="pt-BR" dirty="0"/>
              <a:t>Agente Humano</a:t>
            </a:r>
          </a:p>
          <a:p>
            <a:pPr lvl="1">
              <a:lnSpc>
                <a:spcPct val="90000"/>
              </a:lnSpc>
            </a:pPr>
            <a:r>
              <a:rPr lang="pt-BR" dirty="0"/>
              <a:t>Sensores: Olhos, ouvidos e outros órgãos.</a:t>
            </a:r>
          </a:p>
          <a:p>
            <a:pPr lvl="1">
              <a:lnSpc>
                <a:spcPct val="90000"/>
              </a:lnSpc>
            </a:pPr>
            <a:r>
              <a:rPr lang="pt-BR" dirty="0"/>
              <a:t>Atuadores: Mãos, pernas, boca e outras partes do corpo.</a:t>
            </a:r>
          </a:p>
          <a:p>
            <a:pPr>
              <a:lnSpc>
                <a:spcPct val="90000"/>
              </a:lnSpc>
            </a:pPr>
            <a:r>
              <a:rPr lang="pt-BR" dirty="0"/>
              <a:t>Agente Robótico</a:t>
            </a:r>
          </a:p>
          <a:p>
            <a:pPr lvl="1">
              <a:lnSpc>
                <a:spcPct val="90000"/>
              </a:lnSpc>
            </a:pPr>
            <a:r>
              <a:rPr lang="pt-BR" dirty="0"/>
              <a:t>Sensores: Câmeras e detectores de infravermelho</a:t>
            </a:r>
          </a:p>
          <a:p>
            <a:pPr lvl="1">
              <a:lnSpc>
                <a:spcPct val="90000"/>
              </a:lnSpc>
            </a:pPr>
            <a:r>
              <a:rPr lang="pt-BR" dirty="0"/>
              <a:t>Atuadores: Vários motores</a:t>
            </a:r>
          </a:p>
          <a:p>
            <a:pPr>
              <a:lnSpc>
                <a:spcPct val="90000"/>
              </a:lnSpc>
            </a:pPr>
            <a:r>
              <a:rPr lang="pt-BR" dirty="0"/>
              <a:t> Agente de Software</a:t>
            </a:r>
          </a:p>
          <a:p>
            <a:pPr lvl="1">
              <a:lnSpc>
                <a:spcPct val="90000"/>
              </a:lnSpc>
            </a:pPr>
            <a:r>
              <a:rPr lang="pt-BR" dirty="0"/>
              <a:t>Sensores: Entrada do teclado, conteúdo de arquivos e pacotes vindos da rede</a:t>
            </a:r>
          </a:p>
          <a:p>
            <a:pPr lvl="1">
              <a:lnSpc>
                <a:spcPct val="90000"/>
              </a:lnSpc>
            </a:pPr>
            <a:r>
              <a:rPr lang="pt-BR" dirty="0"/>
              <a:t>Atuadores: Tela, disco, envio de pacotes pela rede.</a:t>
            </a:r>
          </a:p>
          <a:p>
            <a:pPr>
              <a:lnSpc>
                <a:spcPct val="90000"/>
              </a:lnSpc>
            </a:pPr>
            <a:endParaRPr lang="pt-BR" dirty="0"/>
          </a:p>
          <a:p>
            <a:pPr>
              <a:lnSpc>
                <a:spcPct val="90000"/>
              </a:lnSpc>
            </a:pPr>
            <a:endParaRPr lang="pt-BR" dirty="0"/>
          </a:p>
          <a:p>
            <a:pPr>
              <a:lnSpc>
                <a:spcPct val="90000"/>
              </a:lnSpc>
            </a:pPr>
            <a:endParaRPr lang="pt-BR" dirty="0"/>
          </a:p>
        </p:txBody>
      </p:sp>
    </p:spTree>
    <p:extLst>
      <p:ext uri="{BB962C8B-B14F-4D97-AF65-F5344CB8AC3E}">
        <p14:creationId xmlns:p14="http://schemas.microsoft.com/office/powerpoint/2010/main" val="140594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945711"/>
          </a:xfrm>
        </p:spPr>
        <p:txBody>
          <a:bodyPr>
            <a:normAutofit fontScale="90000"/>
          </a:bodyPr>
          <a:lstStyle/>
          <a:p>
            <a:r>
              <a:rPr lang="pt-BR" altLang="pt-BR" dirty="0"/>
              <a:t>Agentes – Processo de aprendizado</a:t>
            </a:r>
            <a:endParaRPr lang="en-US" altLang="pt-BR" dirty="0"/>
          </a:p>
        </p:txBody>
      </p:sp>
      <p:sp>
        <p:nvSpPr>
          <p:cNvPr id="4099" name="Rectangle 3"/>
          <p:cNvSpPr>
            <a:spLocks noGrp="1" noChangeArrowheads="1"/>
          </p:cNvSpPr>
          <p:nvPr>
            <p:ph idx="1"/>
          </p:nvPr>
        </p:nvSpPr>
        <p:spPr>
          <a:xfrm>
            <a:off x="323528" y="1052736"/>
            <a:ext cx="8229600" cy="5616624"/>
          </a:xfrm>
        </p:spPr>
        <p:txBody>
          <a:bodyPr>
            <a:noAutofit/>
          </a:bodyPr>
          <a:lstStyle/>
          <a:p>
            <a:pPr>
              <a:lnSpc>
                <a:spcPct val="90000"/>
              </a:lnSpc>
            </a:pPr>
            <a:endParaRPr lang="pt-BR" dirty="0"/>
          </a:p>
          <a:p>
            <a:pPr>
              <a:lnSpc>
                <a:spcPct val="90000"/>
              </a:lnSpc>
            </a:pPr>
            <a:endParaRPr lang="pt-B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195387"/>
            <a:ext cx="7336604" cy="4825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213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67544" y="35017"/>
            <a:ext cx="8229600" cy="945711"/>
          </a:xfrm>
        </p:spPr>
        <p:txBody>
          <a:bodyPr/>
          <a:lstStyle/>
          <a:p>
            <a:r>
              <a:rPr lang="pt-BR" altLang="pt-BR" dirty="0"/>
              <a:t>Paradigmas de IA</a:t>
            </a:r>
            <a:endParaRPr lang="en-US" altLang="pt-BR" dirty="0"/>
          </a:p>
        </p:txBody>
      </p:sp>
      <p:sp>
        <p:nvSpPr>
          <p:cNvPr id="4099" name="Rectangle 3"/>
          <p:cNvSpPr>
            <a:spLocks noGrp="1" noChangeArrowheads="1"/>
          </p:cNvSpPr>
          <p:nvPr>
            <p:ph idx="1"/>
          </p:nvPr>
        </p:nvSpPr>
        <p:spPr>
          <a:xfrm>
            <a:off x="323528" y="1052736"/>
            <a:ext cx="8229600" cy="5616624"/>
          </a:xfrm>
        </p:spPr>
        <p:txBody>
          <a:bodyPr>
            <a:noAutofit/>
          </a:bodyPr>
          <a:lstStyle/>
          <a:p>
            <a:pPr>
              <a:lnSpc>
                <a:spcPct val="90000"/>
              </a:lnSpc>
            </a:pPr>
            <a:r>
              <a:rPr lang="pt-BR" altLang="pt-BR" sz="2000" dirty="0"/>
              <a:t>Várias metáforas para modelagem computacional de raciocínio e conhecimento:</a:t>
            </a:r>
          </a:p>
          <a:p>
            <a:pPr lvl="1">
              <a:lnSpc>
                <a:spcPct val="90000"/>
              </a:lnSpc>
            </a:pPr>
            <a:r>
              <a:rPr lang="pt-BR" altLang="pt-BR" sz="2000" dirty="0"/>
              <a:t> Simbólica</a:t>
            </a:r>
          </a:p>
          <a:p>
            <a:pPr lvl="1">
              <a:lnSpc>
                <a:spcPct val="90000"/>
              </a:lnSpc>
            </a:pPr>
            <a:r>
              <a:rPr lang="pt-BR" altLang="pt-BR" sz="2000" dirty="0"/>
              <a:t> </a:t>
            </a:r>
            <a:r>
              <a:rPr lang="pt-BR" altLang="pt-BR" sz="2000" dirty="0" err="1"/>
              <a:t>Navegacionista</a:t>
            </a:r>
            <a:endParaRPr lang="pt-BR" altLang="pt-BR" sz="2000" dirty="0"/>
          </a:p>
          <a:p>
            <a:pPr lvl="1">
              <a:lnSpc>
                <a:spcPct val="90000"/>
              </a:lnSpc>
            </a:pPr>
            <a:r>
              <a:rPr lang="pt-BR" altLang="pt-BR" sz="2000" dirty="0"/>
              <a:t> </a:t>
            </a:r>
            <a:r>
              <a:rPr lang="pt-BR" altLang="pt-BR" sz="2000" dirty="0" err="1"/>
              <a:t>Restricionista</a:t>
            </a:r>
            <a:endParaRPr lang="pt-BR" altLang="pt-BR" sz="2000" dirty="0"/>
          </a:p>
          <a:p>
            <a:pPr lvl="1">
              <a:lnSpc>
                <a:spcPct val="90000"/>
              </a:lnSpc>
            </a:pPr>
            <a:r>
              <a:rPr lang="pt-BR" altLang="pt-BR" sz="2000" dirty="0"/>
              <a:t> Probabilista</a:t>
            </a:r>
          </a:p>
          <a:p>
            <a:pPr lvl="1">
              <a:lnSpc>
                <a:spcPct val="90000"/>
              </a:lnSpc>
            </a:pPr>
            <a:r>
              <a:rPr lang="pt-BR" altLang="pt-BR" sz="2000" dirty="0"/>
              <a:t> Conexionista</a:t>
            </a:r>
          </a:p>
          <a:p>
            <a:pPr lvl="1">
              <a:lnSpc>
                <a:spcPct val="90000"/>
              </a:lnSpc>
            </a:pPr>
            <a:r>
              <a:rPr lang="pt-BR" altLang="pt-BR" sz="2000" dirty="0"/>
              <a:t> Evolucionista</a:t>
            </a:r>
          </a:p>
          <a:p>
            <a:pPr lvl="1">
              <a:lnSpc>
                <a:spcPct val="90000"/>
              </a:lnSpc>
            </a:pPr>
            <a:r>
              <a:rPr lang="pt-BR" altLang="pt-BR" sz="2000" dirty="0"/>
              <a:t> </a:t>
            </a:r>
            <a:r>
              <a:rPr lang="pt-BR" altLang="pt-BR" sz="2000" dirty="0" err="1"/>
              <a:t>Multi-agente</a:t>
            </a:r>
            <a:endParaRPr lang="pt-BR" altLang="pt-BR" sz="2000" dirty="0"/>
          </a:p>
          <a:p>
            <a:pPr lvl="1">
              <a:lnSpc>
                <a:spcPct val="90000"/>
              </a:lnSpc>
            </a:pPr>
            <a:r>
              <a:rPr lang="pt-BR" altLang="pt-BR" sz="2000" dirty="0"/>
              <a:t> Híbrido </a:t>
            </a:r>
          </a:p>
          <a:p>
            <a:pPr>
              <a:lnSpc>
                <a:spcPct val="90000"/>
              </a:lnSpc>
            </a:pPr>
            <a:r>
              <a:rPr lang="pt-BR" altLang="pt-BR" sz="2000" dirty="0"/>
              <a:t>Diferenças chaves:</a:t>
            </a:r>
          </a:p>
          <a:p>
            <a:pPr lvl="1">
              <a:lnSpc>
                <a:spcPct val="90000"/>
              </a:lnSpc>
            </a:pPr>
            <a:r>
              <a:rPr lang="pt-BR" altLang="pt-BR" sz="2000" dirty="0"/>
              <a:t> Forma de </a:t>
            </a:r>
            <a:r>
              <a:rPr lang="pt-BR" altLang="pt-BR" sz="2000" dirty="0">
                <a:solidFill>
                  <a:schemeClr val="accent1"/>
                </a:solidFill>
                <a:effectLst>
                  <a:outerShdw blurRad="38100" dist="38100" dir="2700000" algn="tl">
                    <a:srgbClr val="000000"/>
                  </a:outerShdw>
                </a:effectLst>
              </a:rPr>
              <a:t>representar</a:t>
            </a:r>
            <a:r>
              <a:rPr lang="pt-BR" altLang="pt-BR" sz="2000" dirty="0"/>
              <a:t> o conhecimento: de entrada, de saída, interno</a:t>
            </a:r>
          </a:p>
          <a:p>
            <a:pPr lvl="1">
              <a:lnSpc>
                <a:spcPct val="90000"/>
              </a:lnSpc>
            </a:pPr>
            <a:r>
              <a:rPr lang="pt-BR" altLang="pt-BR" sz="2000" dirty="0"/>
              <a:t> Tipo de processamento subjacente para </a:t>
            </a:r>
            <a:r>
              <a:rPr lang="pt-BR" altLang="pt-BR" sz="2000" dirty="0">
                <a:solidFill>
                  <a:schemeClr val="accent1"/>
                </a:solidFill>
                <a:effectLst>
                  <a:outerShdw blurRad="38100" dist="38100" dir="2700000" algn="tl">
                    <a:srgbClr val="000000"/>
                  </a:outerShdw>
                </a:effectLst>
              </a:rPr>
              <a:t>raciocinar</a:t>
            </a:r>
            <a:r>
              <a:rPr lang="pt-BR" altLang="pt-BR" sz="2000" dirty="0"/>
              <a:t> com esse</a:t>
            </a:r>
            <a:br>
              <a:rPr lang="pt-BR" altLang="pt-BR" sz="2000" dirty="0"/>
            </a:br>
            <a:r>
              <a:rPr lang="pt-BR" altLang="pt-BR" sz="2000" dirty="0"/>
              <a:t>   conhecimento</a:t>
            </a:r>
          </a:p>
          <a:p>
            <a:pPr lvl="1">
              <a:lnSpc>
                <a:spcPct val="90000"/>
              </a:lnSpc>
            </a:pPr>
            <a:r>
              <a:rPr lang="pt-BR" altLang="pt-BR" sz="2000" dirty="0"/>
              <a:t> Forma de </a:t>
            </a:r>
            <a:r>
              <a:rPr lang="pt-BR" altLang="pt-BR" sz="2000" dirty="0">
                <a:solidFill>
                  <a:schemeClr val="accent1"/>
                </a:solidFill>
                <a:effectLst>
                  <a:outerShdw blurRad="38100" dist="38100" dir="2700000" algn="tl">
                    <a:srgbClr val="000000"/>
                  </a:outerShdw>
                </a:effectLst>
              </a:rPr>
              <a:t>adquirir</a:t>
            </a:r>
            <a:r>
              <a:rPr lang="pt-BR" altLang="pt-BR" sz="2000" dirty="0"/>
              <a:t> esse conhecimento</a:t>
            </a:r>
          </a:p>
          <a:p>
            <a:pPr lvl="1">
              <a:lnSpc>
                <a:spcPct val="90000"/>
              </a:lnSpc>
            </a:pPr>
            <a:r>
              <a:rPr lang="pt-BR" altLang="pt-BR" sz="2000" dirty="0"/>
              <a:t> Ciência provendo a metáfora da inteligência</a:t>
            </a:r>
            <a:endParaRPr lang="en-US" altLang="pt-BR" sz="2000" dirty="0"/>
          </a:p>
        </p:txBody>
      </p:sp>
    </p:spTree>
    <p:extLst>
      <p:ext uri="{BB962C8B-B14F-4D97-AF65-F5344CB8AC3E}">
        <p14:creationId xmlns:p14="http://schemas.microsoft.com/office/powerpoint/2010/main" val="23639362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xo">
  <a:themeElements>
    <a:clrScheme name="Flux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x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x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636</TotalTime>
  <Words>2985</Words>
  <Application>Microsoft Office PowerPoint</Application>
  <PresentationFormat>Apresentação na tela (4:3)</PresentationFormat>
  <Paragraphs>482</Paragraphs>
  <Slides>50</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50</vt:i4>
      </vt:variant>
    </vt:vector>
  </HeadingPairs>
  <TitlesOfParts>
    <vt:vector size="58" baseType="lpstr">
      <vt:lpstr>Arial</vt:lpstr>
      <vt:lpstr>Arial Narrow</vt:lpstr>
      <vt:lpstr>Calibri</vt:lpstr>
      <vt:lpstr>Comic Sans MS</vt:lpstr>
      <vt:lpstr>Constantia</vt:lpstr>
      <vt:lpstr>Symbol</vt:lpstr>
      <vt:lpstr>Wingdings 2</vt:lpstr>
      <vt:lpstr>Fluxo</vt:lpstr>
      <vt:lpstr>Inteligência Artificial </vt:lpstr>
      <vt:lpstr>Inteligência Artificial</vt:lpstr>
      <vt:lpstr>Áreas de aplicação</vt:lpstr>
      <vt:lpstr>Sistemas especialistas</vt:lpstr>
      <vt:lpstr>Sistemas especialistas</vt:lpstr>
      <vt:lpstr>Agentes</vt:lpstr>
      <vt:lpstr>Agentes</vt:lpstr>
      <vt:lpstr>Agentes – Processo de aprendizado</vt:lpstr>
      <vt:lpstr>Paradigmas de IA</vt:lpstr>
      <vt:lpstr>Ramos de Pesquisa de I.A</vt:lpstr>
      <vt:lpstr>Engenharia do Conhecimento</vt:lpstr>
      <vt:lpstr>Paradigmas da IA: quadro geral</vt:lpstr>
      <vt:lpstr>Paradigma de IA: fontes de inspirações</vt:lpstr>
      <vt:lpstr>Paradigmas de IA: hibridação</vt:lpstr>
      <vt:lpstr>IA Simbólica</vt:lpstr>
      <vt:lpstr>IA Simbólica</vt:lpstr>
      <vt:lpstr>IA Simbólica</vt:lpstr>
      <vt:lpstr>IA Simbólica</vt:lpstr>
      <vt:lpstr>Computação tradicional x I.A Simbólica</vt:lpstr>
      <vt:lpstr>IA Simbólica</vt:lpstr>
      <vt:lpstr>IA Simbólica</vt:lpstr>
      <vt:lpstr>IA Navegacionista</vt:lpstr>
      <vt:lpstr>IA Navegacionista</vt:lpstr>
      <vt:lpstr>IA Navegacionista</vt:lpstr>
      <vt:lpstr>IA Navegacionista</vt:lpstr>
      <vt:lpstr>IA Navegacionista</vt:lpstr>
      <vt:lpstr>IA Restricionista</vt:lpstr>
      <vt:lpstr>IA Conexionista</vt:lpstr>
      <vt:lpstr>IA Conexionista</vt:lpstr>
      <vt:lpstr>Redes Neurais</vt:lpstr>
      <vt:lpstr>O Neurônio Artificial</vt:lpstr>
      <vt:lpstr>Redes neurais:  exemplo do mundo do Wumpus</vt:lpstr>
      <vt:lpstr>Redes Neurais: princípios</vt:lpstr>
      <vt:lpstr>Organização em camadas </vt:lpstr>
      <vt:lpstr>Organização em camadas </vt:lpstr>
      <vt:lpstr>Redes Neurais: princípios</vt:lpstr>
      <vt:lpstr>Redes Neurais: Modelo Matemático</vt:lpstr>
      <vt:lpstr>Redes Neurais: Exemplo</vt:lpstr>
      <vt:lpstr>Treinamento de Redes Neurais</vt:lpstr>
      <vt:lpstr>Processos de Aprendizado</vt:lpstr>
      <vt:lpstr>Aplicações de Redes Neurais</vt:lpstr>
      <vt:lpstr>IA Conexionista</vt:lpstr>
      <vt:lpstr>IA Evolucionista</vt:lpstr>
      <vt:lpstr>                                                                      I.A Evolucionista: Exemplo no mundo do Wumpus</vt:lpstr>
      <vt:lpstr>IA evolucionista: princípio</vt:lpstr>
      <vt:lpstr>IA evolucionista: reprodução</vt:lpstr>
      <vt:lpstr>IA evolucionista: mutação</vt:lpstr>
      <vt:lpstr>IA Evolucionista</vt:lpstr>
      <vt:lpstr>Contatos</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Inteligência Artificial – 2º semestre de 2020</dc:title>
  <dc:creator>Fábio Silva</dc:creator>
  <cp:lastModifiedBy>FABIO PEREIRA DA SILVA</cp:lastModifiedBy>
  <cp:revision>47</cp:revision>
  <dcterms:created xsi:type="dcterms:W3CDTF">2020-08-02T20:35:50Z</dcterms:created>
  <dcterms:modified xsi:type="dcterms:W3CDTF">2024-08-11T21:01:56Z</dcterms:modified>
</cp:coreProperties>
</file>