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320" r:id="rId13"/>
    <p:sldId id="281" r:id="rId14"/>
    <p:sldId id="321" r:id="rId15"/>
    <p:sldId id="322" r:id="rId16"/>
    <p:sldId id="323" r:id="rId17"/>
    <p:sldId id="282" r:id="rId18"/>
    <p:sldId id="328" r:id="rId19"/>
    <p:sldId id="329" r:id="rId20"/>
    <p:sldId id="330" r:id="rId21"/>
    <p:sldId id="283" r:id="rId22"/>
    <p:sldId id="284" r:id="rId23"/>
    <p:sldId id="285" r:id="rId24"/>
    <p:sldId id="286" r:id="rId25"/>
    <p:sldId id="337" r:id="rId26"/>
    <p:sldId id="338" r:id="rId27"/>
    <p:sldId id="339" r:id="rId28"/>
    <p:sldId id="340" r:id="rId29"/>
    <p:sldId id="287" r:id="rId30"/>
    <p:sldId id="324" r:id="rId31"/>
    <p:sldId id="325" r:id="rId32"/>
    <p:sldId id="326" r:id="rId33"/>
    <p:sldId id="32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31" r:id="rId42"/>
    <p:sldId id="332" r:id="rId43"/>
    <p:sldId id="333" r:id="rId44"/>
    <p:sldId id="334" r:id="rId45"/>
    <p:sldId id="341" r:id="rId46"/>
    <p:sldId id="342" r:id="rId47"/>
    <p:sldId id="343" r:id="rId48"/>
    <p:sldId id="344" r:id="rId49"/>
    <p:sldId id="345" r:id="rId50"/>
    <p:sldId id="335" r:id="rId51"/>
    <p:sldId id="295" r:id="rId52"/>
    <p:sldId id="296" r:id="rId53"/>
    <p:sldId id="297" r:id="rId54"/>
    <p:sldId id="298" r:id="rId55"/>
    <p:sldId id="299" r:id="rId56"/>
    <p:sldId id="300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269" r:id="rId66"/>
    <p:sldId id="336" r:id="rId6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DC3A3-24C6-4059-9B00-894461089C65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E0D18-EE99-43A1-979C-EF1BDF21C7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4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1516">
              <a:lnSpc>
                <a:spcPts val="1492"/>
              </a:lnSpc>
            </a:pPr>
            <a:r>
              <a:rPr lang="pt-BR" spc="-5"/>
              <a:t>SEL 0362 </a:t>
            </a:r>
            <a:r>
              <a:rPr lang="pt-BR"/>
              <a:t>- </a:t>
            </a:r>
            <a:r>
              <a:rPr lang="pt-BR" spc="-5"/>
              <a:t>Inteligência</a:t>
            </a:r>
            <a:r>
              <a:rPr lang="pt-BR" spc="-95"/>
              <a:t> </a:t>
            </a:r>
            <a:r>
              <a:rPr lang="pt-BR" spc="-5"/>
              <a:t>Artificial</a:t>
            </a:r>
            <a:endParaRPr lang="pt-BR"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4549">
              <a:lnSpc>
                <a:spcPts val="1492"/>
              </a:lnSpc>
            </a:pPr>
            <a:fld id="{81D60167-4931-47E6-BA6A-407CBD079E47}" type="slidenum">
              <a:rPr lang="pt-BR" smtClean="0"/>
              <a:pPr marL="34549">
                <a:lnSpc>
                  <a:spcPts val="1492"/>
                </a:lnSpc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112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F375CD-04B9-49DE-A59E-2A644CEE7699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1E5831-E2BE-4220-8BB7-2E7A43A6A270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fabio.silva.56211" TargetMode="External"/><Relationship Id="rId2" Type="http://schemas.openxmlformats.org/officeDocument/2006/relationships/hyperlink" Target="https://br.linkedin.com/in/b41a5269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.eesc.usp.br/lasi/lasi/wp-content/uploads/2018/09/Aula-01-2018.pdf" TargetMode="External"/><Relationship Id="rId2" Type="http://schemas.openxmlformats.org/officeDocument/2006/relationships/hyperlink" Target="http://professor.ufabc.edu.br/~ronaldo.prati/InteligenciaArtificial/RC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ei.isep.ipp.pt/~csr/SP/ReprCon.ppt" TargetMode="External"/><Relationship Id="rId4" Type="http://schemas.openxmlformats.org/officeDocument/2006/relationships/hyperlink" Target="http://www.dsc.ufcg.edu.br/~hmg/disciplinas/graduacao/ia-2013.1/slides/Representacao-Conhecimento-Introducao.pp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323528" y="1556792"/>
            <a:ext cx="8352928" cy="2028825"/>
          </a:xfrm>
        </p:spPr>
        <p:txBody>
          <a:bodyPr/>
          <a:lstStyle/>
          <a:p>
            <a:pPr eaLnBrk="1" hangingPunct="1"/>
            <a:r>
              <a:rPr lang="pt-BR" sz="3500" dirty="0"/>
              <a:t>Inteligência Artificial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213396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356702"/>
            <a:ext cx="6862620" cy="782233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dirty="0"/>
              <a:t>Aplicações </a:t>
            </a:r>
            <a:r>
              <a:rPr spc="5" dirty="0"/>
              <a:t>em</a:t>
            </a:r>
            <a:r>
              <a:rPr spc="-63" dirty="0"/>
              <a:t> </a:t>
            </a:r>
            <a:r>
              <a:rPr spc="-5" dirty="0"/>
              <a:t>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3" y="1727997"/>
            <a:ext cx="166412" cy="228235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400" spc="5" dirty="0">
                <a:latin typeface="OpenSymbol"/>
                <a:cs typeface="OpenSymbol"/>
              </a:rPr>
              <a:t>●</a:t>
            </a:r>
            <a:endParaRPr sz="1400" dirty="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40" y="1462430"/>
            <a:ext cx="7298501" cy="2330914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2040699">
              <a:lnSpc>
                <a:spcPct val="130200"/>
              </a:lnSpc>
              <a:spcBef>
                <a:spcPts val="86"/>
              </a:spcBef>
            </a:pPr>
            <a:r>
              <a:rPr sz="3100" spc="-5" dirty="0">
                <a:cs typeface="Liberation Sans"/>
              </a:rPr>
              <a:t>Planejamento;  Reconhecimento </a:t>
            </a:r>
            <a:r>
              <a:rPr sz="3100" dirty="0">
                <a:cs typeface="Liberation Sans"/>
              </a:rPr>
              <a:t>de</a:t>
            </a:r>
            <a:r>
              <a:rPr sz="3100" spc="-23" dirty="0">
                <a:cs typeface="Liberation Sans"/>
              </a:rPr>
              <a:t> </a:t>
            </a:r>
            <a:r>
              <a:rPr sz="3100" spc="-5" dirty="0">
                <a:cs typeface="Liberation Sans"/>
              </a:rPr>
              <a:t>Padrões;</a:t>
            </a:r>
            <a:endParaRPr sz="3100" dirty="0">
              <a:cs typeface="Liberation Sans"/>
            </a:endParaRPr>
          </a:p>
          <a:p>
            <a:pPr marL="11516" marR="4607">
              <a:lnSpc>
                <a:spcPts val="3500"/>
              </a:lnSpc>
              <a:spcBef>
                <a:spcPts val="1469"/>
              </a:spcBef>
            </a:pPr>
            <a:r>
              <a:rPr sz="3100" dirty="0">
                <a:cs typeface="Liberation Sans"/>
              </a:rPr>
              <a:t>Aplicações </a:t>
            </a:r>
            <a:r>
              <a:rPr sz="3100" spc="5" dirty="0">
                <a:cs typeface="Liberation Sans"/>
              </a:rPr>
              <a:t>em </a:t>
            </a:r>
            <a:r>
              <a:rPr sz="3100" dirty="0">
                <a:cs typeface="Liberation Sans"/>
              </a:rPr>
              <a:t>Ciência da Computação</a:t>
            </a:r>
            <a:r>
              <a:rPr sz="3100" spc="-127" dirty="0">
                <a:cs typeface="Liberation Sans"/>
              </a:rPr>
              <a:t> </a:t>
            </a:r>
            <a:r>
              <a:rPr sz="3100" spc="9" dirty="0">
                <a:cs typeface="Liberation Sans"/>
              </a:rPr>
              <a:t>e  </a:t>
            </a:r>
            <a:r>
              <a:rPr sz="3100" spc="-5" dirty="0">
                <a:cs typeface="Liberation Sans"/>
              </a:rPr>
              <a:t>Engenharia</a:t>
            </a:r>
            <a:r>
              <a:rPr sz="3100" spc="-14" dirty="0">
                <a:cs typeface="Liberation Sans"/>
              </a:rPr>
              <a:t> </a:t>
            </a:r>
            <a:r>
              <a:rPr sz="3100" spc="-5" dirty="0">
                <a:cs typeface="Liberation Sans"/>
              </a:rPr>
              <a:t>Elétrica.</a:t>
            </a:r>
            <a:endParaRPr sz="3100" dirty="0"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573" y="2348729"/>
            <a:ext cx="166412" cy="228235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400" spc="5" dirty="0">
                <a:latin typeface="OpenSymbol"/>
                <a:cs typeface="OpenSymbol"/>
              </a:rPr>
              <a:t>●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573" y="2970613"/>
            <a:ext cx="166412" cy="228235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400" spc="5" dirty="0">
                <a:latin typeface="OpenSymbol"/>
                <a:cs typeface="OpenSymbol"/>
              </a:rPr>
              <a:t>●</a:t>
            </a:r>
            <a:endParaRPr sz="1400">
              <a:latin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143526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630" y="620688"/>
            <a:ext cx="8378850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sz="4500" dirty="0"/>
              <a:t>Representação</a:t>
            </a:r>
            <a:r>
              <a:rPr sz="4500" spc="-68" dirty="0"/>
              <a:t> </a:t>
            </a:r>
            <a:r>
              <a:rPr sz="4500" dirty="0"/>
              <a:t>do  conhecimento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13630" y="1484784"/>
            <a:ext cx="8229600" cy="4395251"/>
          </a:xfrm>
          <a:prstGeom prst="rect">
            <a:avLst/>
          </a:prstGeom>
        </p:spPr>
        <p:txBody>
          <a:bodyPr vert="horz" wrap="square" lIns="0" tIns="35125" rIns="0" bIns="0" rtlCol="0">
            <a:spAutoFit/>
          </a:bodyPr>
          <a:lstStyle/>
          <a:p>
            <a:pPr marL="215932" marR="139924">
              <a:lnSpc>
                <a:spcPct val="92500"/>
              </a:lnSpc>
              <a:spcBef>
                <a:spcPts val="277"/>
              </a:spcBef>
            </a:pPr>
            <a:r>
              <a:rPr lang="pt-BR" sz="2400" spc="-9" dirty="0"/>
              <a:t>C</a:t>
            </a:r>
            <a:r>
              <a:rPr sz="2400" spc="-9" dirty="0" err="1"/>
              <a:t>omo</a:t>
            </a:r>
            <a:r>
              <a:rPr sz="2400" spc="-9" dirty="0"/>
              <a:t> a  </a:t>
            </a:r>
            <a:r>
              <a:rPr sz="2400" spc="-9" dirty="0" err="1"/>
              <a:t>informação</a:t>
            </a:r>
            <a:r>
              <a:rPr sz="2400" spc="-9" dirty="0"/>
              <a:t> é </a:t>
            </a:r>
            <a:r>
              <a:rPr sz="2400" spc="-9" dirty="0" err="1"/>
              <a:t>armazenada</a:t>
            </a:r>
            <a:r>
              <a:rPr sz="2400" spc="-9" dirty="0"/>
              <a:t> e </a:t>
            </a:r>
            <a:r>
              <a:rPr sz="2400" spc="-9" dirty="0" err="1"/>
              <a:t>manipulada</a:t>
            </a:r>
            <a:r>
              <a:rPr sz="2400" spc="-9" dirty="0"/>
              <a:t> </a:t>
            </a:r>
            <a:r>
              <a:rPr sz="2400" spc="-9" dirty="0" err="1"/>
              <a:t>na</a:t>
            </a:r>
            <a:r>
              <a:rPr sz="2400" spc="-9" dirty="0"/>
              <a:t> </a:t>
            </a:r>
            <a:r>
              <a:rPr sz="2400" spc="-9" dirty="0" err="1"/>
              <a:t>memória</a:t>
            </a:r>
            <a:r>
              <a:rPr sz="2400" spc="-9" dirty="0"/>
              <a:t> </a:t>
            </a:r>
            <a:r>
              <a:rPr sz="2400" spc="-9" dirty="0" err="1"/>
              <a:t>humana</a:t>
            </a:r>
            <a:r>
              <a:rPr sz="2400" spc="-9" dirty="0"/>
              <a:t> e  </a:t>
            </a:r>
            <a:r>
              <a:rPr sz="2400" spc="-9" dirty="0" err="1"/>
              <a:t>como</a:t>
            </a:r>
            <a:r>
              <a:rPr sz="2400" spc="-9" dirty="0"/>
              <a:t> IA </a:t>
            </a:r>
            <a:r>
              <a:rPr sz="2400" spc="-9" dirty="0" err="1"/>
              <a:t>pode</a:t>
            </a:r>
            <a:r>
              <a:rPr sz="2400" spc="-9" dirty="0"/>
              <a:t> </a:t>
            </a:r>
            <a:r>
              <a:rPr sz="2400" spc="-9" dirty="0" err="1"/>
              <a:t>utilizar</a:t>
            </a:r>
            <a:r>
              <a:rPr sz="2400" spc="-9" dirty="0"/>
              <a:t> </a:t>
            </a:r>
            <a:r>
              <a:rPr sz="2400" spc="-9" dirty="0" err="1"/>
              <a:t>tais</a:t>
            </a:r>
            <a:r>
              <a:rPr sz="2400" spc="-9" dirty="0"/>
              <a:t> </a:t>
            </a:r>
            <a:r>
              <a:rPr sz="2400" spc="-9" dirty="0" err="1"/>
              <a:t>modos</a:t>
            </a:r>
            <a:r>
              <a:rPr sz="2400" spc="-9" dirty="0"/>
              <a:t> de</a:t>
            </a:r>
            <a:r>
              <a:rPr sz="2400" spc="-113" dirty="0"/>
              <a:t> </a:t>
            </a:r>
            <a:r>
              <a:rPr sz="2400" spc="-9" dirty="0" err="1"/>
              <a:t>armazenamento</a:t>
            </a:r>
            <a:r>
              <a:rPr lang="pt-BR" sz="2400" spc="-9" dirty="0"/>
              <a:t>?</a:t>
            </a:r>
            <a:endParaRPr sz="2400" dirty="0"/>
          </a:p>
          <a:p>
            <a:pPr marL="215932" marR="480232">
              <a:lnSpc>
                <a:spcPct val="92400"/>
              </a:lnSpc>
              <a:spcBef>
                <a:spcPts val="961"/>
              </a:spcBef>
            </a:pPr>
            <a:r>
              <a:rPr sz="2400" spc="-9" dirty="0"/>
              <a:t>O </a:t>
            </a:r>
            <a:r>
              <a:rPr sz="2400" spc="-9" dirty="0" err="1"/>
              <a:t>conhecimento</a:t>
            </a:r>
            <a:r>
              <a:rPr sz="2400" spc="-9" dirty="0"/>
              <a:t> é </a:t>
            </a:r>
            <a:r>
              <a:rPr sz="2400" spc="-9" dirty="0" err="1"/>
              <a:t>representado</a:t>
            </a:r>
            <a:r>
              <a:rPr sz="2400" spc="-9" dirty="0"/>
              <a:t> e </a:t>
            </a:r>
            <a:r>
              <a:rPr sz="2400" spc="-9" dirty="0" err="1"/>
              <a:t>só</a:t>
            </a:r>
            <a:r>
              <a:rPr sz="2400" spc="-9" dirty="0"/>
              <a:t> </a:t>
            </a:r>
            <a:r>
              <a:rPr sz="2400" spc="-9" dirty="0" err="1"/>
              <a:t>então</a:t>
            </a:r>
            <a:r>
              <a:rPr sz="2400" spc="-9" dirty="0"/>
              <a:t> </a:t>
            </a:r>
            <a:r>
              <a:rPr sz="2400" spc="-9" dirty="0" err="1"/>
              <a:t>armazenado</a:t>
            </a:r>
            <a:r>
              <a:rPr sz="2400" spc="-9" dirty="0"/>
              <a:t> e  </a:t>
            </a:r>
            <a:r>
              <a:rPr sz="2400" spc="-5" dirty="0" err="1"/>
              <a:t>manipulado</a:t>
            </a:r>
            <a:r>
              <a:rPr sz="2400" spc="-5" dirty="0"/>
              <a:t> </a:t>
            </a:r>
            <a:r>
              <a:rPr sz="2400" spc="-9" dirty="0" err="1"/>
              <a:t>por</a:t>
            </a:r>
            <a:r>
              <a:rPr sz="2400" spc="-9" dirty="0"/>
              <a:t> </a:t>
            </a:r>
            <a:r>
              <a:rPr sz="2400" spc="-9" dirty="0" err="1"/>
              <a:t>seres</a:t>
            </a:r>
            <a:r>
              <a:rPr sz="2400" spc="-9" dirty="0"/>
              <a:t> </a:t>
            </a:r>
            <a:r>
              <a:rPr sz="2400" spc="-9" dirty="0" err="1"/>
              <a:t>humanos</a:t>
            </a:r>
            <a:r>
              <a:rPr sz="2400" spc="-9" dirty="0"/>
              <a:t>. IA </a:t>
            </a:r>
            <a:r>
              <a:rPr sz="2400" spc="-9" dirty="0" err="1"/>
              <a:t>propõe</a:t>
            </a:r>
            <a:r>
              <a:rPr sz="2400" spc="-9" dirty="0"/>
              <a:t> </a:t>
            </a:r>
            <a:r>
              <a:rPr sz="2400" spc="-5" dirty="0" err="1"/>
              <a:t>modos</a:t>
            </a:r>
            <a:r>
              <a:rPr sz="2400" spc="-5" dirty="0"/>
              <a:t> </a:t>
            </a:r>
            <a:r>
              <a:rPr sz="2400" spc="-14" dirty="0"/>
              <a:t>de  </a:t>
            </a:r>
            <a:r>
              <a:rPr sz="2400" spc="-9" dirty="0" err="1"/>
              <a:t>representar</a:t>
            </a:r>
            <a:r>
              <a:rPr sz="2400" spc="-9" dirty="0"/>
              <a:t> o </a:t>
            </a:r>
            <a:r>
              <a:rPr sz="2400" spc="-9" dirty="0" err="1"/>
              <a:t>conhecimento</a:t>
            </a:r>
            <a:r>
              <a:rPr sz="2400" spc="-9" dirty="0"/>
              <a:t>. </a:t>
            </a:r>
            <a:r>
              <a:rPr sz="2400" spc="-68" dirty="0" err="1"/>
              <a:t>Tais</a:t>
            </a:r>
            <a:r>
              <a:rPr sz="2400" spc="-68" dirty="0"/>
              <a:t> </a:t>
            </a:r>
            <a:r>
              <a:rPr sz="2400" spc="-9" dirty="0" err="1"/>
              <a:t>representações</a:t>
            </a:r>
            <a:r>
              <a:rPr sz="2400" spc="-9" dirty="0"/>
              <a:t> </a:t>
            </a:r>
            <a:r>
              <a:rPr sz="2400" spc="-9" dirty="0" err="1"/>
              <a:t>podem</a:t>
            </a:r>
            <a:r>
              <a:rPr sz="2400" spc="-9" dirty="0"/>
              <a:t> </a:t>
            </a:r>
            <a:r>
              <a:rPr sz="2400" spc="-5" dirty="0" err="1"/>
              <a:t>ser</a:t>
            </a:r>
            <a:r>
              <a:rPr sz="2400" spc="-5" dirty="0"/>
              <a:t>  </a:t>
            </a:r>
            <a:r>
              <a:rPr sz="2400" spc="-9" dirty="0" err="1"/>
              <a:t>armazenadas</a:t>
            </a:r>
            <a:r>
              <a:rPr sz="2400" spc="-9" dirty="0"/>
              <a:t> </a:t>
            </a:r>
            <a:r>
              <a:rPr sz="2400" spc="-5" dirty="0" err="1"/>
              <a:t>em</a:t>
            </a:r>
            <a:r>
              <a:rPr sz="2400" spc="-5" dirty="0"/>
              <a:t> </a:t>
            </a:r>
            <a:r>
              <a:rPr sz="2400" spc="-9" dirty="0" err="1"/>
              <a:t>computadores</a:t>
            </a:r>
            <a:r>
              <a:rPr sz="2400" spc="-9" dirty="0"/>
              <a:t> e </a:t>
            </a:r>
            <a:r>
              <a:rPr sz="2400" spc="-9" dirty="0" err="1"/>
              <a:t>manipuladas</a:t>
            </a:r>
            <a:r>
              <a:rPr sz="2400" spc="-9" dirty="0"/>
              <a:t> </a:t>
            </a:r>
            <a:r>
              <a:rPr sz="2400" spc="-9" dirty="0" err="1"/>
              <a:t>através</a:t>
            </a:r>
            <a:r>
              <a:rPr sz="2400" spc="-9" dirty="0"/>
              <a:t> </a:t>
            </a:r>
            <a:r>
              <a:rPr sz="2400" spc="-14" dirty="0"/>
              <a:t>de  </a:t>
            </a:r>
            <a:r>
              <a:rPr sz="2400" spc="-9" dirty="0" err="1"/>
              <a:t>softwares</a:t>
            </a:r>
            <a:r>
              <a:rPr sz="2400" spc="-14" dirty="0"/>
              <a:t> </a:t>
            </a:r>
            <a:r>
              <a:rPr sz="2400" spc="-9" dirty="0" err="1"/>
              <a:t>adequados</a:t>
            </a:r>
            <a:r>
              <a:rPr sz="2400" spc="-9" dirty="0"/>
              <a:t>.</a:t>
            </a:r>
            <a:endParaRPr sz="2400" dirty="0"/>
          </a:p>
          <a:p>
            <a:pPr marL="215932" marR="4607">
              <a:lnSpc>
                <a:spcPct val="92500"/>
              </a:lnSpc>
              <a:spcBef>
                <a:spcPts val="957"/>
              </a:spcBef>
            </a:pPr>
            <a:r>
              <a:rPr sz="2400" spc="-9" dirty="0"/>
              <a:t>IA deseja obter representação o mais universal possível. Logo, é  necessário a determinação de características comuns a maioria  das representações e critérios através dos quais uma  representação pode </a:t>
            </a:r>
            <a:r>
              <a:rPr sz="2400" spc="-5" dirty="0"/>
              <a:t>ser</a:t>
            </a:r>
            <a:r>
              <a:rPr sz="2400" spc="-18" dirty="0"/>
              <a:t> </a:t>
            </a:r>
            <a:r>
              <a:rPr sz="2400" spc="-9" dirty="0"/>
              <a:t>avaliada.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6418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15008"/>
          </a:xfrm>
        </p:spPr>
        <p:txBody>
          <a:bodyPr>
            <a:normAutofit fontScale="90000"/>
          </a:bodyPr>
          <a:lstStyle/>
          <a:p>
            <a:r>
              <a:rPr lang="pt-BR" dirty="0"/>
              <a:t>Representação do conhecimento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r>
              <a:rPr lang="pt-BR" dirty="0"/>
              <a:t>Objetivo: reduzir problemas de ação inteligente para problemas de busca. </a:t>
            </a:r>
          </a:p>
          <a:p>
            <a:r>
              <a:rPr lang="pt-BR" dirty="0"/>
              <a:t>O papel da representação de conhecimento em Inteligência Artificial é o de reduzir problemas de ação inteligente a problemas de busca. </a:t>
            </a:r>
          </a:p>
        </p:txBody>
      </p:sp>
    </p:spTree>
    <p:extLst>
      <p:ext uri="{BB962C8B-B14F-4D97-AF65-F5344CB8AC3E}">
        <p14:creationId xmlns:p14="http://schemas.microsoft.com/office/powerpoint/2010/main" val="424025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298" y="548680"/>
            <a:ext cx="8229600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sz="4500" dirty="0"/>
              <a:t>Representação</a:t>
            </a:r>
            <a:r>
              <a:rPr sz="4500" spc="-68" dirty="0"/>
              <a:t> </a:t>
            </a:r>
            <a:r>
              <a:rPr sz="4500" dirty="0"/>
              <a:t>do  conhecimento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298" y="1715329"/>
            <a:ext cx="140500" cy="184394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100" spc="18" dirty="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7413" y="1494905"/>
            <a:ext cx="7793705" cy="4113598"/>
          </a:xfrm>
          <a:prstGeom prst="rect">
            <a:avLst/>
          </a:prstGeom>
        </p:spPr>
        <p:txBody>
          <a:bodyPr vert="horz" wrap="square" lIns="0" tIns="131862" rIns="0" bIns="0" rtlCol="0">
            <a:spAutoFit/>
          </a:bodyPr>
          <a:lstStyle/>
          <a:p>
            <a:pPr marL="34549">
              <a:spcBef>
                <a:spcPts val="1038"/>
              </a:spcBef>
            </a:pPr>
            <a:r>
              <a:rPr sz="2600" spc="9" dirty="0">
                <a:cs typeface="Liberation Sans"/>
              </a:rPr>
              <a:t>Tópico de</a:t>
            </a:r>
            <a:r>
              <a:rPr sz="2600" spc="-9" dirty="0">
                <a:cs typeface="Liberation Sans"/>
              </a:rPr>
              <a:t> </a:t>
            </a:r>
            <a:r>
              <a:rPr sz="2600" spc="5" dirty="0">
                <a:cs typeface="Liberation Sans"/>
              </a:rPr>
              <a:t>Discussão</a:t>
            </a:r>
            <a:endParaRPr sz="2600" dirty="0">
              <a:cs typeface="Liberation Sans"/>
            </a:endParaRPr>
          </a:p>
          <a:p>
            <a:pPr marL="359886" marR="286182" indent="-244147">
              <a:lnSpc>
                <a:spcPts val="2902"/>
              </a:lnSpc>
              <a:spcBef>
                <a:spcPts val="1215"/>
              </a:spcBef>
              <a:buSzPct val="75438"/>
              <a:buFont typeface="OpenSymbol"/>
              <a:buChar char="–"/>
              <a:tabLst>
                <a:tab pos="360462" algn="l"/>
              </a:tabLst>
            </a:pPr>
            <a:r>
              <a:rPr sz="2600" spc="9" dirty="0">
                <a:cs typeface="Liberation Sans"/>
              </a:rPr>
              <a:t>Representação </a:t>
            </a:r>
            <a:r>
              <a:rPr sz="2600" spc="5" dirty="0">
                <a:cs typeface="Liberation Sans"/>
              </a:rPr>
              <a:t>do </a:t>
            </a:r>
            <a:r>
              <a:rPr sz="2600" spc="9" dirty="0">
                <a:cs typeface="Liberation Sans"/>
              </a:rPr>
              <a:t>conhecimento </a:t>
            </a:r>
            <a:r>
              <a:rPr sz="2600" spc="14" dirty="0">
                <a:cs typeface="Liberation Sans"/>
              </a:rPr>
              <a:t>sob o </a:t>
            </a:r>
            <a:r>
              <a:rPr sz="2600" spc="9" dirty="0">
                <a:cs typeface="Liberation Sans"/>
              </a:rPr>
              <a:t>ponto</a:t>
            </a:r>
            <a:r>
              <a:rPr sz="2600" spc="-86" dirty="0">
                <a:cs typeface="Liberation Sans"/>
              </a:rPr>
              <a:t> </a:t>
            </a:r>
            <a:r>
              <a:rPr sz="2600" spc="5" dirty="0">
                <a:cs typeface="Liberation Sans"/>
              </a:rPr>
              <a:t>de  </a:t>
            </a:r>
            <a:r>
              <a:rPr sz="2600" spc="9" dirty="0">
                <a:cs typeface="Liberation Sans"/>
              </a:rPr>
              <a:t>vista</a:t>
            </a:r>
            <a:r>
              <a:rPr sz="2600" spc="-5" dirty="0">
                <a:cs typeface="Liberation Sans"/>
              </a:rPr>
              <a:t> </a:t>
            </a:r>
            <a:r>
              <a:rPr sz="2600" spc="5" dirty="0">
                <a:cs typeface="Liberation Sans"/>
              </a:rPr>
              <a:t>cognitivo;</a:t>
            </a:r>
            <a:endParaRPr sz="2600" dirty="0">
              <a:cs typeface="Liberation Sans"/>
            </a:endParaRPr>
          </a:p>
          <a:p>
            <a:pPr marL="34549">
              <a:spcBef>
                <a:spcPts val="898"/>
              </a:spcBef>
            </a:pPr>
            <a:r>
              <a:rPr sz="2600" spc="5" dirty="0">
                <a:cs typeface="Liberation Sans"/>
              </a:rPr>
              <a:t>Representação do</a:t>
            </a:r>
            <a:r>
              <a:rPr sz="2600" spc="9" dirty="0">
                <a:cs typeface="Liberation Sans"/>
              </a:rPr>
              <a:t> </a:t>
            </a:r>
            <a:r>
              <a:rPr sz="2600" spc="5" dirty="0">
                <a:cs typeface="Liberation Sans"/>
              </a:rPr>
              <a:t>Conhecimento</a:t>
            </a:r>
            <a:endParaRPr sz="2600" dirty="0">
              <a:cs typeface="Liberation Sans"/>
            </a:endParaRPr>
          </a:p>
          <a:p>
            <a:pPr marL="359886" marR="232054" indent="-244147" algn="just">
              <a:lnSpc>
                <a:spcPct val="93700"/>
              </a:lnSpc>
              <a:spcBef>
                <a:spcPts val="1147"/>
              </a:spcBef>
              <a:buSzPct val="75438"/>
              <a:buFont typeface="OpenSymbol"/>
              <a:buChar char="–"/>
              <a:tabLst>
                <a:tab pos="360462" algn="l"/>
              </a:tabLst>
            </a:pPr>
            <a:r>
              <a:rPr sz="2600" spc="5" dirty="0">
                <a:cs typeface="Liberation Sans"/>
              </a:rPr>
              <a:t>Entende-se representação </a:t>
            </a:r>
            <a:r>
              <a:rPr sz="2600" spc="14" dirty="0">
                <a:cs typeface="Liberation Sans"/>
              </a:rPr>
              <a:t>como um </a:t>
            </a:r>
            <a:r>
              <a:rPr sz="2600" spc="5" dirty="0">
                <a:cs typeface="Liberation Sans"/>
              </a:rPr>
              <a:t>conjunto de  convenções estabelecendo </a:t>
            </a:r>
            <a:r>
              <a:rPr sz="2600" spc="14" dirty="0">
                <a:cs typeface="Liberation Sans"/>
              </a:rPr>
              <a:t>como </a:t>
            </a:r>
            <a:r>
              <a:rPr sz="2600" spc="5" dirty="0">
                <a:cs typeface="Liberation Sans"/>
              </a:rPr>
              <a:t>descrever </a:t>
            </a:r>
            <a:r>
              <a:rPr sz="2600" spc="9" dirty="0">
                <a:cs typeface="Liberation Sans"/>
              </a:rPr>
              <a:t>uma  série </a:t>
            </a:r>
            <a:r>
              <a:rPr sz="2600" spc="5" dirty="0">
                <a:cs typeface="Liberation Sans"/>
              </a:rPr>
              <a:t>de</a:t>
            </a:r>
            <a:r>
              <a:rPr sz="2600" spc="-9" dirty="0">
                <a:cs typeface="Liberation Sans"/>
              </a:rPr>
              <a:t> </a:t>
            </a:r>
            <a:r>
              <a:rPr sz="2600" spc="9" dirty="0">
                <a:cs typeface="Liberation Sans"/>
              </a:rPr>
              <a:t>coisas;</a:t>
            </a:r>
            <a:endParaRPr sz="2600" dirty="0">
              <a:cs typeface="Liberation Sans"/>
            </a:endParaRPr>
          </a:p>
          <a:p>
            <a:pPr marL="359886" marR="27639" indent="-244147" algn="just">
              <a:lnSpc>
                <a:spcPts val="2902"/>
              </a:lnSpc>
              <a:spcBef>
                <a:spcPts val="1224"/>
              </a:spcBef>
              <a:buSzPct val="75438"/>
              <a:buFont typeface="OpenSymbol"/>
              <a:buChar char="–"/>
              <a:tabLst>
                <a:tab pos="360462" algn="l"/>
              </a:tabLst>
            </a:pPr>
            <a:r>
              <a:rPr sz="2600" spc="5" dirty="0">
                <a:cs typeface="Liberation Sans"/>
              </a:rPr>
              <a:t>Entende-se </a:t>
            </a:r>
            <a:r>
              <a:rPr sz="2600" spc="9" dirty="0">
                <a:cs typeface="Liberation Sans"/>
              </a:rPr>
              <a:t>descrição </a:t>
            </a:r>
            <a:r>
              <a:rPr sz="2600" spc="14" dirty="0">
                <a:cs typeface="Liberation Sans"/>
              </a:rPr>
              <a:t>como a </a:t>
            </a:r>
            <a:r>
              <a:rPr sz="2600" spc="5" dirty="0">
                <a:cs typeface="Liberation Sans"/>
              </a:rPr>
              <a:t>utilização </a:t>
            </a:r>
            <a:r>
              <a:rPr sz="2600" spc="9" dirty="0">
                <a:cs typeface="Liberation Sans"/>
              </a:rPr>
              <a:t>de  representações para descrever </a:t>
            </a:r>
            <a:r>
              <a:rPr sz="2600" spc="5" dirty="0">
                <a:cs typeface="Liberation Sans"/>
              </a:rPr>
              <a:t>algo </a:t>
            </a:r>
            <a:r>
              <a:rPr sz="2600" spc="14" dirty="0">
                <a:cs typeface="Liberation Sans"/>
              </a:rPr>
              <a:t>em</a:t>
            </a:r>
            <a:r>
              <a:rPr sz="2600" spc="-32" dirty="0">
                <a:cs typeface="Liberation Sans"/>
              </a:rPr>
              <a:t> </a:t>
            </a:r>
            <a:r>
              <a:rPr sz="2600" spc="5" dirty="0">
                <a:cs typeface="Liberation Sans"/>
              </a:rPr>
              <a:t>particular;</a:t>
            </a:r>
            <a:endParaRPr sz="2600" dirty="0"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298" y="3114569"/>
            <a:ext cx="140500" cy="184394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100" spc="18" dirty="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960467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pt-BR" sz="4500" dirty="0"/>
              <a:t>Definições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r>
              <a:rPr lang="pt-BR" dirty="0"/>
              <a:t>Conjunto de sentenças em uma linguagem formal para a qual foram definidas uma semântica e um conjunto de regras de inferência capazes de gerar novas sentenças a partir das sentenças disponíveis. </a:t>
            </a:r>
          </a:p>
          <a:p>
            <a:r>
              <a:rPr lang="pt-BR" dirty="0"/>
              <a:t>Conjunto de convenções sobre como descrever uma classe de objetos. “ Uma descrição faz uso das convenções de uma representação para descrever um objeto em particular.” </a:t>
            </a:r>
          </a:p>
        </p:txBody>
      </p:sp>
    </p:spTree>
    <p:extLst>
      <p:ext uri="{BB962C8B-B14F-4D97-AF65-F5344CB8AC3E}">
        <p14:creationId xmlns:p14="http://schemas.microsoft.com/office/powerpoint/2010/main" val="337106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pt-BR" sz="4500" dirty="0"/>
              <a:t>Definições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93273"/>
            <a:ext cx="8229600" cy="4731327"/>
          </a:xfrm>
        </p:spPr>
        <p:txBody>
          <a:bodyPr/>
          <a:lstStyle/>
          <a:p>
            <a:r>
              <a:rPr lang="pt-BR" dirty="0"/>
              <a:t>Transparente, permitindo o entendimento do que está sendo dito; </a:t>
            </a:r>
          </a:p>
          <a:p>
            <a:r>
              <a:rPr lang="pt-BR" dirty="0"/>
              <a:t>Rápida, possibilitando o armazenamento e a recuperação de informações em tempo curto; </a:t>
            </a:r>
          </a:p>
          <a:p>
            <a:r>
              <a:rPr lang="pt-BR" dirty="0"/>
              <a:t>Computável, possibilitando a sua criação utilizando um </a:t>
            </a:r>
            <a:r>
              <a:rPr lang="pt-BR" dirty="0" err="1"/>
              <a:t>procediemento</a:t>
            </a:r>
            <a:r>
              <a:rPr lang="pt-BR" dirty="0"/>
              <a:t> computacional existente. </a:t>
            </a:r>
          </a:p>
        </p:txBody>
      </p:sp>
    </p:spTree>
    <p:extLst>
      <p:ext uri="{BB962C8B-B14F-4D97-AF65-F5344CB8AC3E}">
        <p14:creationId xmlns:p14="http://schemas.microsoft.com/office/powerpoint/2010/main" val="1075521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sz="4500" dirty="0"/>
              <a:t>Definições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839816"/>
          </a:xfrm>
        </p:spPr>
        <p:txBody>
          <a:bodyPr/>
          <a:lstStyle/>
          <a:p>
            <a:r>
              <a:rPr lang="pt-BR" dirty="0"/>
              <a:t>Léxica: determina que símbolos são permitidos no vocabulário de representação </a:t>
            </a:r>
          </a:p>
          <a:p>
            <a:r>
              <a:rPr lang="pt-BR" dirty="0"/>
              <a:t>Estrutural: descreve as restrições sobre como os símbolos podem ser combinados </a:t>
            </a:r>
          </a:p>
          <a:p>
            <a:r>
              <a:rPr lang="pt-BR" dirty="0"/>
              <a:t>Procedural: especifica como os símbolos podem ser manipulados, definindo procedimentos de acesso que possibilitam criar descrições, modificar descrições e responder questões utilizando descrições </a:t>
            </a:r>
          </a:p>
          <a:p>
            <a:r>
              <a:rPr lang="pt-BR" dirty="0"/>
              <a:t> Semântica: estabelece uma forma de associar significado às descrições </a:t>
            </a:r>
          </a:p>
        </p:txBody>
      </p:sp>
    </p:spTree>
    <p:extLst>
      <p:ext uri="{BB962C8B-B14F-4D97-AF65-F5344CB8AC3E}">
        <p14:creationId xmlns:p14="http://schemas.microsoft.com/office/powerpoint/2010/main" val="41580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705" y="548680"/>
            <a:ext cx="8229600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sz="4500" dirty="0"/>
              <a:t>Representação</a:t>
            </a:r>
            <a:r>
              <a:rPr sz="4500" spc="-68" dirty="0"/>
              <a:t> </a:t>
            </a:r>
            <a:r>
              <a:rPr sz="4500" dirty="0"/>
              <a:t>do  conhecimento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3" y="1554099"/>
            <a:ext cx="5713273" cy="502690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305184" indent="-293667">
              <a:spcBef>
                <a:spcPts val="109"/>
              </a:spcBef>
              <a:buSzPct val="44927"/>
              <a:buFont typeface="OpenSymbol"/>
              <a:buChar char="●"/>
              <a:tabLst>
                <a:tab pos="304608" algn="l"/>
                <a:tab pos="305184" algn="l"/>
              </a:tabLst>
            </a:pPr>
            <a:r>
              <a:rPr sz="3100" spc="5" dirty="0">
                <a:latin typeface="Liberation Sans"/>
                <a:cs typeface="Liberation Sans"/>
              </a:rPr>
              <a:t>RC </a:t>
            </a:r>
            <a:r>
              <a:rPr sz="3100" dirty="0">
                <a:latin typeface="Liberation Sans"/>
                <a:cs typeface="Liberation Sans"/>
              </a:rPr>
              <a:t>do ponto de vista</a:t>
            </a:r>
            <a:r>
              <a:rPr sz="3100" spc="-77" dirty="0">
                <a:latin typeface="Liberation Sans"/>
                <a:cs typeface="Liberation Sans"/>
              </a:rPr>
              <a:t> </a:t>
            </a:r>
            <a:r>
              <a:rPr sz="3100" spc="-5" dirty="0">
                <a:latin typeface="Liberation Sans"/>
                <a:cs typeface="Liberation Sans"/>
              </a:rPr>
              <a:t>cognitivo</a:t>
            </a:r>
            <a:endParaRPr sz="3100" dirty="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2915" y="24166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78915" y="28738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6793" y="2416677"/>
            <a:ext cx="2285424" cy="43601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670" algn="ctr">
              <a:lnSpc>
                <a:spcPts val="3381"/>
              </a:lnSpc>
            </a:pPr>
            <a:r>
              <a:rPr sz="2900" spc="-5" dirty="0">
                <a:latin typeface="Liberation Sans"/>
                <a:cs typeface="Liberation Sans"/>
              </a:rPr>
              <a:t>RC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2468" y="33299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7316" y="37871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22468" y="3329924"/>
            <a:ext cx="2284848" cy="570976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108254" rIns="0" bIns="0" rtlCol="0">
            <a:spAutoFit/>
          </a:bodyPr>
          <a:lstStyle/>
          <a:p>
            <a:pPr marL="21305">
              <a:spcBef>
                <a:spcPts val="852"/>
              </a:spcBef>
            </a:pPr>
            <a:r>
              <a:rPr sz="1500" spc="-5" dirty="0">
                <a:latin typeface="Liberation Sans"/>
                <a:cs typeface="Liberation Sans"/>
              </a:rPr>
              <a:t>RC baseada em</a:t>
            </a:r>
            <a:r>
              <a:rPr sz="1500" spc="-68" dirty="0">
                <a:latin typeface="Liberation Sans"/>
                <a:cs typeface="Liberation Sans"/>
              </a:rPr>
              <a:t> </a:t>
            </a:r>
            <a:r>
              <a:rPr sz="1500" spc="-5" dirty="0">
                <a:latin typeface="Liberation Sans"/>
                <a:cs typeface="Liberation Sans"/>
              </a:rPr>
              <a:t>percepção</a:t>
            </a:r>
            <a:endParaRPr sz="1500" dirty="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4097" y="33299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0097" y="37871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84097" y="3329924"/>
            <a:ext cx="2286000" cy="570976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108254" rIns="0" bIns="0" rtlCol="0">
            <a:spAutoFit/>
          </a:bodyPr>
          <a:lstStyle/>
          <a:p>
            <a:pPr marL="41459">
              <a:spcBef>
                <a:spcPts val="852"/>
              </a:spcBef>
            </a:pPr>
            <a:r>
              <a:rPr sz="1500" dirty="0">
                <a:latin typeface="Liberation Sans"/>
                <a:cs typeface="Liberation Sans"/>
              </a:rPr>
              <a:t>RC </a:t>
            </a:r>
            <a:r>
              <a:rPr sz="1500" spc="-5" dirty="0">
                <a:latin typeface="Liberation Sans"/>
                <a:cs typeface="Liberation Sans"/>
              </a:rPr>
              <a:t>baseada no</a:t>
            </a:r>
            <a:r>
              <a:rPr sz="1500" spc="-59" dirty="0">
                <a:latin typeface="Liberation Sans"/>
                <a:cs typeface="Liberation Sans"/>
              </a:rPr>
              <a:t> </a:t>
            </a:r>
            <a:r>
              <a:rPr sz="1500" spc="-5" dirty="0">
                <a:latin typeface="Liberation Sans"/>
                <a:cs typeface="Liberation Sans"/>
              </a:rPr>
              <a:t>significado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8756" y="45057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4757" y="49629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8756" y="4505746"/>
            <a:ext cx="2286000" cy="340144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108254" rIns="0" bIns="0" rtlCol="0">
            <a:spAutoFit/>
          </a:bodyPr>
          <a:lstStyle/>
          <a:p>
            <a:pPr marL="153743">
              <a:spcBef>
                <a:spcPts val="852"/>
              </a:spcBef>
            </a:pPr>
            <a:r>
              <a:rPr sz="1500" spc="-5" dirty="0">
                <a:latin typeface="Liberation Sans"/>
                <a:cs typeface="Liberation Sans"/>
              </a:rPr>
              <a:t>Representação</a:t>
            </a:r>
            <a:r>
              <a:rPr sz="1500" spc="-27" dirty="0">
                <a:latin typeface="Liberation Sans"/>
                <a:cs typeface="Liberation Sans"/>
              </a:rPr>
              <a:t> </a:t>
            </a:r>
            <a:r>
              <a:rPr sz="1500" spc="-5" dirty="0">
                <a:latin typeface="Liberation Sans"/>
                <a:cs typeface="Liberation Sans"/>
              </a:rPr>
              <a:t>espacial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60670" y="45057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45517" y="49629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76793" y="4505746"/>
            <a:ext cx="2285424" cy="340144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108254" rIns="0" bIns="0" rtlCol="0">
            <a:spAutoFit/>
          </a:bodyPr>
          <a:lstStyle/>
          <a:p>
            <a:pPr marL="221114">
              <a:spcBef>
                <a:spcPts val="852"/>
              </a:spcBef>
            </a:pPr>
            <a:r>
              <a:rPr sz="1500" spc="-9" dirty="0">
                <a:latin typeface="Liberation Sans"/>
                <a:cs typeface="Liberation Sans"/>
              </a:rPr>
              <a:t>Representação </a:t>
            </a:r>
            <a:r>
              <a:rPr sz="1500" spc="-5" dirty="0">
                <a:latin typeface="Liberation Sans"/>
                <a:cs typeface="Liberation Sans"/>
              </a:rPr>
              <a:t>Linear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64892" y="2872724"/>
            <a:ext cx="3361628" cy="457200"/>
          </a:xfrm>
          <a:custGeom>
            <a:avLst/>
            <a:gdLst/>
            <a:ahLst/>
            <a:cxnLst/>
            <a:rect l="l" t="t" r="r" b="b"/>
            <a:pathLst>
              <a:path w="3707129" h="504189">
                <a:moveTo>
                  <a:pt x="1511300" y="0"/>
                </a:moveTo>
                <a:lnTo>
                  <a:pt x="1511300" y="252730"/>
                </a:lnTo>
                <a:lnTo>
                  <a:pt x="0" y="252730"/>
                </a:lnTo>
                <a:lnTo>
                  <a:pt x="0" y="504189"/>
                </a:lnTo>
              </a:path>
              <a:path w="3707129" h="504189">
                <a:moveTo>
                  <a:pt x="1511300" y="0"/>
                </a:moveTo>
                <a:lnTo>
                  <a:pt x="1511300" y="252730"/>
                </a:lnTo>
                <a:lnTo>
                  <a:pt x="3707129" y="252730"/>
                </a:lnTo>
                <a:lnTo>
                  <a:pt x="3707129" y="504189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91180" y="3787125"/>
            <a:ext cx="2611913" cy="718622"/>
          </a:xfrm>
          <a:custGeom>
            <a:avLst/>
            <a:gdLst/>
            <a:ahLst/>
            <a:cxnLst/>
            <a:rect l="l" t="t" r="r" b="b"/>
            <a:pathLst>
              <a:path w="2880360" h="792479">
                <a:moveTo>
                  <a:pt x="1404620" y="0"/>
                </a:moveTo>
                <a:lnTo>
                  <a:pt x="1404620" y="396239"/>
                </a:lnTo>
                <a:lnTo>
                  <a:pt x="0" y="396239"/>
                </a:lnTo>
                <a:lnTo>
                  <a:pt x="0" y="792479"/>
                </a:lnTo>
              </a:path>
              <a:path w="2880360" h="792479">
                <a:moveTo>
                  <a:pt x="1404620" y="0"/>
                </a:moveTo>
                <a:lnTo>
                  <a:pt x="1404620" y="396239"/>
                </a:lnTo>
                <a:lnTo>
                  <a:pt x="2880360" y="396239"/>
                </a:lnTo>
                <a:lnTo>
                  <a:pt x="2880360" y="792479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02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D2E20-AE9C-42F1-9FFF-2AE791D4CC69}" type="slidenum">
              <a:rPr lang="pt-BR" altLang="pt-BR"/>
              <a:pPr/>
              <a:t>18</a:t>
            </a:fld>
            <a:endParaRPr lang="pt-BR" altLang="pt-BR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424044" cy="532859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altLang="pt-BR" sz="2400" b="1" dirty="0" err="1"/>
              <a:t>Árvores</a:t>
            </a:r>
            <a:r>
              <a:rPr lang="en-GB" altLang="pt-BR" sz="2400" b="1" dirty="0"/>
              <a:t> de </a:t>
            </a:r>
            <a:r>
              <a:rPr lang="en-GB" altLang="pt-BR" sz="2400" b="1" dirty="0" err="1"/>
              <a:t>Decisão</a:t>
            </a:r>
            <a:r>
              <a:rPr lang="en-GB" altLang="pt-BR" sz="2400" dirty="0"/>
              <a:t> – </a:t>
            </a:r>
            <a:r>
              <a:rPr lang="en-GB" altLang="pt-BR" sz="2400" dirty="0" err="1"/>
              <a:t>conceitos</a:t>
            </a:r>
            <a:r>
              <a:rPr lang="en-GB" altLang="pt-BR" sz="2400" dirty="0"/>
              <a:t> </a:t>
            </a:r>
            <a:r>
              <a:rPr lang="en-GB" altLang="pt-BR" sz="2400" dirty="0" err="1"/>
              <a:t>são</a:t>
            </a:r>
            <a:r>
              <a:rPr lang="en-GB" altLang="pt-BR" sz="2400" dirty="0"/>
              <a:t> </a:t>
            </a:r>
            <a:r>
              <a:rPr lang="en-GB" altLang="pt-BR" sz="2400" dirty="0" err="1"/>
              <a:t>organizados</a:t>
            </a:r>
            <a:r>
              <a:rPr lang="en-GB" altLang="pt-BR" sz="2400" dirty="0"/>
              <a:t> </a:t>
            </a:r>
            <a:r>
              <a:rPr lang="en-GB" altLang="pt-BR" sz="2400" dirty="0" err="1"/>
              <a:t>em</a:t>
            </a:r>
            <a:r>
              <a:rPr lang="en-GB" altLang="pt-BR" sz="2400" dirty="0"/>
              <a:t> forma de </a:t>
            </a:r>
            <a:r>
              <a:rPr lang="en-GB" altLang="pt-BR" sz="2400" dirty="0" err="1"/>
              <a:t>árvores</a:t>
            </a:r>
            <a:r>
              <a:rPr lang="en-GB" altLang="pt-BR" sz="2400" dirty="0"/>
              <a:t>.</a:t>
            </a:r>
          </a:p>
          <a:p>
            <a:pPr>
              <a:lnSpc>
                <a:spcPct val="80000"/>
              </a:lnSpc>
            </a:pPr>
            <a:endParaRPr lang="en-GB" altLang="pt-BR" sz="2400" dirty="0"/>
          </a:p>
          <a:p>
            <a:pPr>
              <a:lnSpc>
                <a:spcPct val="80000"/>
              </a:lnSpc>
            </a:pPr>
            <a:r>
              <a:rPr lang="en-GB" altLang="pt-BR" sz="2400" b="1" dirty="0" err="1"/>
              <a:t>Conhecimento</a:t>
            </a:r>
            <a:r>
              <a:rPr lang="en-GB" altLang="pt-BR" sz="2400" b="1" dirty="0"/>
              <a:t> </a:t>
            </a:r>
            <a:r>
              <a:rPr lang="en-GB" altLang="pt-BR" sz="2400" b="1" dirty="0" err="1"/>
              <a:t>Estatístico</a:t>
            </a:r>
            <a:r>
              <a:rPr lang="en-GB" altLang="pt-BR" sz="2400" dirty="0"/>
              <a:t> – </a:t>
            </a:r>
            <a:r>
              <a:rPr lang="en-GB" altLang="pt-BR" sz="2400" dirty="0" err="1"/>
              <a:t>uso</a:t>
            </a:r>
            <a:r>
              <a:rPr lang="en-GB" altLang="pt-BR" sz="2400" dirty="0"/>
              <a:t> de </a:t>
            </a:r>
            <a:r>
              <a:rPr lang="en-GB" altLang="pt-BR" sz="2400" dirty="0" err="1"/>
              <a:t>fatores</a:t>
            </a:r>
            <a:r>
              <a:rPr lang="en-GB" altLang="pt-BR" sz="2400" dirty="0"/>
              <a:t> de </a:t>
            </a:r>
            <a:r>
              <a:rPr lang="en-GB" altLang="pt-BR" sz="2400" dirty="0" err="1"/>
              <a:t>certeza</a:t>
            </a:r>
            <a:r>
              <a:rPr lang="en-GB" altLang="pt-BR" sz="2400" dirty="0"/>
              <a:t>, </a:t>
            </a:r>
            <a:r>
              <a:rPr lang="en-GB" altLang="pt-BR" sz="2400" dirty="0" err="1"/>
              <a:t>Redes</a:t>
            </a:r>
            <a:r>
              <a:rPr lang="en-GB" altLang="pt-BR" sz="2400" dirty="0"/>
              <a:t> </a:t>
            </a:r>
            <a:r>
              <a:rPr lang="en-GB" altLang="pt-BR" sz="2400" dirty="0" err="1"/>
              <a:t>Bayesianas</a:t>
            </a:r>
            <a:r>
              <a:rPr lang="en-GB" altLang="pt-BR" sz="2400" dirty="0"/>
              <a:t>, </a:t>
            </a:r>
            <a:r>
              <a:rPr lang="en-GB" altLang="pt-BR" sz="2400" dirty="0" err="1"/>
              <a:t>Lógica</a:t>
            </a:r>
            <a:r>
              <a:rPr lang="en-GB" altLang="pt-BR" sz="2400" dirty="0"/>
              <a:t> Fuzzy, etc.</a:t>
            </a:r>
          </a:p>
          <a:p>
            <a:pPr>
              <a:lnSpc>
                <a:spcPct val="80000"/>
              </a:lnSpc>
            </a:pPr>
            <a:endParaRPr lang="en-GB" altLang="pt-BR" sz="2400" dirty="0"/>
          </a:p>
          <a:p>
            <a:pPr>
              <a:lnSpc>
                <a:spcPct val="80000"/>
              </a:lnSpc>
            </a:pPr>
            <a:r>
              <a:rPr lang="en-GB" altLang="pt-BR" sz="2400" b="1" dirty="0" err="1"/>
              <a:t>Regras</a:t>
            </a:r>
            <a:r>
              <a:rPr lang="en-GB" altLang="pt-BR" sz="2400" dirty="0"/>
              <a:t> – </a:t>
            </a:r>
            <a:r>
              <a:rPr lang="en-GB" altLang="pt-BR" sz="2400" dirty="0" err="1"/>
              <a:t>sistemas</a:t>
            </a:r>
            <a:r>
              <a:rPr lang="en-GB" altLang="pt-BR" sz="2400" dirty="0"/>
              <a:t> de </a:t>
            </a:r>
            <a:r>
              <a:rPr lang="en-GB" altLang="pt-BR" sz="2400" dirty="0" err="1"/>
              <a:t>produção</a:t>
            </a:r>
            <a:r>
              <a:rPr lang="en-GB" altLang="pt-BR" sz="2400" dirty="0"/>
              <a:t> </a:t>
            </a:r>
            <a:r>
              <a:rPr lang="en-GB" altLang="pt-BR" sz="2400" dirty="0" err="1"/>
              <a:t>para</a:t>
            </a:r>
            <a:r>
              <a:rPr lang="en-GB" altLang="pt-BR" sz="2400" dirty="0"/>
              <a:t> </a:t>
            </a:r>
            <a:r>
              <a:rPr lang="en-GB" altLang="pt-BR" sz="2400" dirty="0" err="1"/>
              <a:t>codificar</a:t>
            </a:r>
            <a:r>
              <a:rPr lang="en-GB" altLang="pt-BR" sz="2400" dirty="0"/>
              <a:t> </a:t>
            </a:r>
            <a:r>
              <a:rPr lang="en-GB" altLang="pt-BR" sz="2400" dirty="0" err="1"/>
              <a:t>regras</a:t>
            </a:r>
            <a:r>
              <a:rPr lang="en-GB" altLang="pt-BR" sz="2400" dirty="0"/>
              <a:t> de </a:t>
            </a:r>
            <a:r>
              <a:rPr lang="en-GB" altLang="pt-BR" sz="2400" dirty="0" err="1"/>
              <a:t>condição</a:t>
            </a:r>
            <a:r>
              <a:rPr lang="en-GB" altLang="pt-BR" sz="2400" dirty="0"/>
              <a:t>/</a:t>
            </a:r>
            <a:r>
              <a:rPr lang="en-GB" altLang="pt-BR" sz="2400" dirty="0" err="1"/>
              <a:t>ação</a:t>
            </a:r>
            <a:r>
              <a:rPr lang="en-GB" altLang="pt-BR" sz="2400" dirty="0"/>
              <a:t>.</a:t>
            </a:r>
          </a:p>
          <a:p>
            <a:pPr>
              <a:lnSpc>
                <a:spcPct val="80000"/>
              </a:lnSpc>
            </a:pPr>
            <a:endParaRPr lang="en-GB" altLang="pt-BR" sz="2400" dirty="0"/>
          </a:p>
          <a:p>
            <a:pPr>
              <a:lnSpc>
                <a:spcPct val="80000"/>
              </a:lnSpc>
            </a:pPr>
            <a:r>
              <a:rPr lang="en-GB" altLang="pt-BR" sz="2400" b="1" dirty="0" err="1"/>
              <a:t>Esquemas</a:t>
            </a:r>
            <a:r>
              <a:rPr lang="en-GB" altLang="pt-BR" sz="2400" b="1" dirty="0"/>
              <a:t> </a:t>
            </a:r>
            <a:r>
              <a:rPr lang="en-GB" altLang="pt-BR" sz="2400" b="1" dirty="0" err="1"/>
              <a:t>Híbridos</a:t>
            </a:r>
            <a:r>
              <a:rPr lang="en-GB" altLang="pt-BR" sz="2400" dirty="0"/>
              <a:t> – </a:t>
            </a:r>
            <a:r>
              <a:rPr lang="en-GB" altLang="pt-BR" sz="2400" dirty="0" err="1"/>
              <a:t>qualquer</a:t>
            </a:r>
            <a:r>
              <a:rPr lang="en-GB" altLang="pt-BR" sz="2400" dirty="0"/>
              <a:t> </a:t>
            </a:r>
            <a:r>
              <a:rPr lang="en-GB" altLang="pt-BR" sz="2400" dirty="0" err="1"/>
              <a:t>representação</a:t>
            </a:r>
            <a:r>
              <a:rPr lang="en-GB" altLang="pt-BR" sz="2400" dirty="0"/>
              <a:t> do </a:t>
            </a:r>
            <a:r>
              <a:rPr lang="en-GB" altLang="pt-BR" sz="2400" dirty="0" err="1"/>
              <a:t>formalismo</a:t>
            </a:r>
            <a:r>
              <a:rPr lang="en-GB" altLang="pt-BR" sz="2400" dirty="0"/>
              <a:t> </a:t>
            </a:r>
            <a:r>
              <a:rPr lang="en-GB" altLang="pt-BR" sz="2400" dirty="0" err="1"/>
              <a:t>que</a:t>
            </a:r>
            <a:r>
              <a:rPr lang="en-GB" altLang="pt-BR" sz="2400" dirty="0"/>
              <a:t> </a:t>
            </a:r>
            <a:r>
              <a:rPr lang="en-GB" altLang="pt-BR" sz="2400" dirty="0" err="1"/>
              <a:t>emprega</a:t>
            </a:r>
            <a:r>
              <a:rPr lang="en-GB" altLang="pt-BR" sz="2400" dirty="0"/>
              <a:t> a </a:t>
            </a:r>
            <a:r>
              <a:rPr lang="en-GB" altLang="pt-BR" sz="2400" dirty="0" err="1"/>
              <a:t>combinação</a:t>
            </a:r>
            <a:r>
              <a:rPr lang="en-GB" altLang="pt-BR" sz="2400" dirty="0"/>
              <a:t> de </a:t>
            </a:r>
            <a:r>
              <a:rPr lang="en-GB" altLang="pt-BR" sz="2400" dirty="0" err="1"/>
              <a:t>esquemas</a:t>
            </a:r>
            <a:r>
              <a:rPr lang="en-GB" altLang="pt-BR" sz="2400" dirty="0"/>
              <a:t> de </a:t>
            </a:r>
            <a:r>
              <a:rPr lang="en-GB" altLang="pt-BR" sz="2400" dirty="0" err="1"/>
              <a:t>representação</a:t>
            </a:r>
            <a:r>
              <a:rPr lang="en-GB" altLang="pt-BR" sz="2400" dirty="0"/>
              <a:t> do </a:t>
            </a:r>
            <a:r>
              <a:rPr lang="en-GB" altLang="pt-BR" sz="2400" dirty="0" err="1"/>
              <a:t>conhecimento</a:t>
            </a:r>
            <a:r>
              <a:rPr lang="en-GB" altLang="pt-BR" sz="2400" dirty="0"/>
              <a:t>.</a:t>
            </a:r>
          </a:p>
          <a:p>
            <a:pPr>
              <a:lnSpc>
                <a:spcPct val="80000"/>
              </a:lnSpc>
            </a:pPr>
            <a:endParaRPr lang="en-GB" altLang="pt-BR" sz="2400" dirty="0"/>
          </a:p>
          <a:p>
            <a:pPr>
              <a:lnSpc>
                <a:spcPct val="80000"/>
              </a:lnSpc>
            </a:pPr>
            <a:r>
              <a:rPr lang="en-GB" altLang="pt-BR" sz="2400" b="1" dirty="0" err="1"/>
              <a:t>Casos</a:t>
            </a:r>
            <a:r>
              <a:rPr lang="en-GB" altLang="pt-BR" sz="2400" dirty="0"/>
              <a:t> – </a:t>
            </a:r>
            <a:r>
              <a:rPr lang="en-GB" altLang="pt-BR" sz="2400" dirty="0" err="1"/>
              <a:t>uma</a:t>
            </a:r>
            <a:r>
              <a:rPr lang="en-GB" altLang="pt-BR" sz="2400" dirty="0"/>
              <a:t> </a:t>
            </a:r>
            <a:r>
              <a:rPr lang="en-GB" altLang="pt-BR" sz="2400" dirty="0" err="1"/>
              <a:t>experiência</a:t>
            </a:r>
            <a:r>
              <a:rPr lang="en-GB" altLang="pt-BR" sz="2400" dirty="0"/>
              <a:t> </a:t>
            </a:r>
            <a:r>
              <a:rPr lang="en-GB" altLang="pt-BR" sz="2400" dirty="0" err="1"/>
              <a:t>passada</a:t>
            </a:r>
            <a:r>
              <a:rPr lang="en-GB" altLang="pt-BR" sz="2400" dirty="0"/>
              <a:t>, </a:t>
            </a:r>
            <a:r>
              <a:rPr lang="en-GB" altLang="pt-BR" sz="2400" dirty="0" err="1"/>
              <a:t>acumulando</a:t>
            </a:r>
            <a:r>
              <a:rPr lang="en-GB" altLang="pt-BR" sz="2400" dirty="0"/>
              <a:t> </a:t>
            </a:r>
            <a:r>
              <a:rPr lang="en-GB" altLang="pt-BR" sz="2400" dirty="0" err="1"/>
              <a:t>casos</a:t>
            </a:r>
            <a:r>
              <a:rPr lang="en-GB" altLang="pt-BR" sz="2400" dirty="0"/>
              <a:t> e </a:t>
            </a:r>
            <a:r>
              <a:rPr lang="en-GB" altLang="pt-BR" sz="2400" dirty="0" err="1"/>
              <a:t>tentando</a:t>
            </a:r>
            <a:r>
              <a:rPr lang="en-GB" altLang="pt-BR" sz="2400" dirty="0"/>
              <a:t> </a:t>
            </a:r>
            <a:r>
              <a:rPr lang="en-GB" altLang="pt-BR" sz="2400" dirty="0" err="1"/>
              <a:t>descobrir</a:t>
            </a:r>
            <a:r>
              <a:rPr lang="en-GB" altLang="pt-BR" sz="2400" dirty="0"/>
              <a:t>, </a:t>
            </a:r>
            <a:r>
              <a:rPr lang="en-GB" altLang="pt-BR" sz="2400" dirty="0" err="1"/>
              <a:t>por</a:t>
            </a:r>
            <a:r>
              <a:rPr lang="en-GB" altLang="pt-BR" sz="2400" dirty="0"/>
              <a:t> </a:t>
            </a:r>
            <a:r>
              <a:rPr lang="en-GB" altLang="pt-BR" sz="2400" dirty="0" err="1"/>
              <a:t>analogia</a:t>
            </a:r>
            <a:r>
              <a:rPr lang="en-GB" altLang="pt-BR" sz="2400" dirty="0"/>
              <a:t>, </a:t>
            </a:r>
            <a:r>
              <a:rPr lang="en-GB" altLang="pt-BR" sz="2400" dirty="0" err="1"/>
              <a:t>soluções</a:t>
            </a:r>
            <a:r>
              <a:rPr lang="en-GB" altLang="pt-BR" sz="2400" dirty="0"/>
              <a:t> </a:t>
            </a:r>
            <a:r>
              <a:rPr lang="en-GB" altLang="pt-BR" sz="2400" dirty="0" err="1"/>
              <a:t>para</a:t>
            </a:r>
            <a:r>
              <a:rPr lang="en-GB" altLang="pt-BR" sz="2400" dirty="0"/>
              <a:t> outros </a:t>
            </a:r>
            <a:r>
              <a:rPr lang="en-GB" altLang="pt-BR" sz="2400" dirty="0" err="1"/>
              <a:t>problemas</a:t>
            </a:r>
            <a:r>
              <a:rPr lang="en-GB" altLang="pt-BR" sz="2400" dirty="0"/>
              <a:t>.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91264" cy="1139825"/>
          </a:xfrm>
          <a:noFill/>
          <a:ln/>
        </p:spPr>
        <p:txBody>
          <a:bodyPr/>
          <a:lstStyle/>
          <a:p>
            <a:r>
              <a:rPr lang="pt-BR" altLang="pt-BR" sz="3200" dirty="0"/>
              <a:t>Representação do Conhecimento</a:t>
            </a:r>
          </a:p>
        </p:txBody>
      </p:sp>
    </p:spTree>
    <p:extLst>
      <p:ext uri="{BB962C8B-B14F-4D97-AF65-F5344CB8AC3E}">
        <p14:creationId xmlns:p14="http://schemas.microsoft.com/office/powerpoint/2010/main" val="375474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88E7-53BB-46D2-B475-19412D2B3FF3}" type="slidenum">
              <a:rPr lang="pt-BR" altLang="pt-BR"/>
              <a:pPr/>
              <a:t>19</a:t>
            </a:fld>
            <a:endParaRPr lang="pt-BR" altLang="pt-BR"/>
          </a:p>
        </p:txBody>
      </p:sp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913"/>
            <a:ext cx="8111753" cy="1066800"/>
          </a:xfrm>
        </p:spPr>
        <p:txBody>
          <a:bodyPr/>
          <a:lstStyle/>
          <a:p>
            <a:r>
              <a:rPr lang="pt-BR" altLang="pt-BR" sz="3200" dirty="0"/>
              <a:t>Sistema baseado em conhecimento (dedutivo)</a:t>
            </a:r>
            <a:endParaRPr lang="en-US" altLang="pt-BR" sz="3200" dirty="0"/>
          </a:p>
        </p:txBody>
      </p:sp>
      <p:sp>
        <p:nvSpPr>
          <p:cNvPr id="899075" name="AutoShape 3"/>
          <p:cNvSpPr>
            <a:spLocks noChangeArrowheads="1"/>
          </p:cNvSpPr>
          <p:nvPr/>
        </p:nvSpPr>
        <p:spPr bwMode="auto">
          <a:xfrm>
            <a:off x="1187450" y="1644650"/>
            <a:ext cx="908050" cy="4953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r>
              <a:rPr lang="pt-BR" altLang="pt-BR" sz="2400">
                <a:latin typeface="Arial" charset="0"/>
              </a:rPr>
              <a:t>Ambiente</a:t>
            </a:r>
            <a:endParaRPr lang="pt-PT" altLang="pt-BR" sz="2400">
              <a:latin typeface="Arial" charset="0"/>
            </a:endParaRPr>
          </a:p>
        </p:txBody>
      </p:sp>
      <p:sp>
        <p:nvSpPr>
          <p:cNvPr id="899076" name="AutoShape 4"/>
          <p:cNvSpPr>
            <a:spLocks noChangeArrowheads="1"/>
          </p:cNvSpPr>
          <p:nvPr/>
        </p:nvSpPr>
        <p:spPr bwMode="auto">
          <a:xfrm>
            <a:off x="2673350" y="1720850"/>
            <a:ext cx="5886450" cy="4800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pt-PT" altLang="pt-BR" sz="2400">
              <a:latin typeface="Arial" charset="0"/>
            </a:endParaRPr>
          </a:p>
        </p:txBody>
      </p:sp>
      <p:sp>
        <p:nvSpPr>
          <p:cNvPr id="899077" name="Rectangle 5"/>
          <p:cNvSpPr>
            <a:spLocks noChangeArrowheads="1"/>
          </p:cNvSpPr>
          <p:nvPr/>
        </p:nvSpPr>
        <p:spPr bwMode="auto">
          <a:xfrm>
            <a:off x="1517650" y="2254250"/>
            <a:ext cx="1816100" cy="457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pt-BR" altLang="pt-BR" sz="2000">
                <a:latin typeface="Arial" charset="0"/>
              </a:rPr>
              <a:t>Sensores</a:t>
            </a:r>
            <a:endParaRPr lang="pt-PT" altLang="pt-BR" sz="2000">
              <a:latin typeface="Arial" charset="0"/>
            </a:endParaRPr>
          </a:p>
        </p:txBody>
      </p:sp>
      <p:sp>
        <p:nvSpPr>
          <p:cNvPr id="899078" name="Rectangle 6"/>
          <p:cNvSpPr>
            <a:spLocks noChangeArrowheads="1"/>
          </p:cNvSpPr>
          <p:nvPr/>
        </p:nvSpPr>
        <p:spPr bwMode="auto">
          <a:xfrm>
            <a:off x="1517650" y="5530850"/>
            <a:ext cx="1816100" cy="457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pt-BR" altLang="pt-BR" sz="2000">
                <a:latin typeface="Arial" charset="0"/>
              </a:rPr>
              <a:t>Efetuadores</a:t>
            </a:r>
            <a:endParaRPr lang="pt-PT" altLang="pt-BR" sz="2000">
              <a:latin typeface="Arial" charset="0"/>
            </a:endParaRPr>
          </a:p>
        </p:txBody>
      </p:sp>
      <p:sp>
        <p:nvSpPr>
          <p:cNvPr id="899079" name="AutoShape 7"/>
          <p:cNvSpPr>
            <a:spLocks noChangeArrowheads="1"/>
          </p:cNvSpPr>
          <p:nvPr/>
        </p:nvSpPr>
        <p:spPr bwMode="auto">
          <a:xfrm>
            <a:off x="3302000" y="3068638"/>
            <a:ext cx="1846263" cy="2157412"/>
          </a:xfrm>
          <a:prstGeom prst="can">
            <a:avLst>
              <a:gd name="adj" fmla="val 12345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pt-PT" altLang="pt-BR" sz="2000" b="1">
                <a:latin typeface="Arial" charset="0"/>
              </a:rPr>
              <a:t>Base de</a:t>
            </a:r>
          </a:p>
          <a:p>
            <a:pPr algn="ctr" eaLnBrk="0" hangingPunct="0"/>
            <a:r>
              <a:rPr lang="pt-PT" altLang="pt-BR" sz="2000" b="1">
                <a:latin typeface="Arial" charset="0"/>
              </a:rPr>
              <a:t>Conhecimento</a:t>
            </a:r>
          </a:p>
          <a:p>
            <a:pPr algn="ctr" eaLnBrk="0" hangingPunct="0"/>
            <a:r>
              <a:rPr lang="pt-PT" altLang="pt-BR" sz="2000" b="1">
                <a:latin typeface="Arial" charset="0"/>
              </a:rPr>
              <a:t>Especializada</a:t>
            </a:r>
          </a:p>
        </p:txBody>
      </p:sp>
      <p:cxnSp>
        <p:nvCxnSpPr>
          <p:cNvPr id="899080" name="AutoShape 8"/>
          <p:cNvCxnSpPr>
            <a:cxnSpLocks noChangeShapeType="1"/>
            <a:stCxn id="899077" idx="3"/>
            <a:endCxn id="899079" idx="1"/>
          </p:cNvCxnSpPr>
          <p:nvPr/>
        </p:nvCxnSpPr>
        <p:spPr bwMode="auto">
          <a:xfrm>
            <a:off x="3348038" y="2482850"/>
            <a:ext cx="877887" cy="5715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9081" name="AutoShape 9"/>
          <p:cNvCxnSpPr>
            <a:cxnSpLocks noChangeShapeType="1"/>
            <a:stCxn id="899079" idx="3"/>
            <a:endCxn id="899078" idx="3"/>
          </p:cNvCxnSpPr>
          <p:nvPr/>
        </p:nvCxnSpPr>
        <p:spPr bwMode="auto">
          <a:xfrm rot="5400000">
            <a:off x="3527426" y="5060950"/>
            <a:ext cx="519112" cy="87788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9082" name="Rectangle 10"/>
          <p:cNvSpPr>
            <a:spLocks noChangeArrowheads="1"/>
          </p:cNvSpPr>
          <p:nvPr/>
        </p:nvSpPr>
        <p:spPr bwMode="auto">
          <a:xfrm>
            <a:off x="6362700" y="3168650"/>
            <a:ext cx="1816100" cy="20574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pt-PT" altLang="pt-BR" sz="2000" b="1">
                <a:latin typeface="Arial" charset="0"/>
              </a:rPr>
              <a:t>Máquina de</a:t>
            </a:r>
          </a:p>
          <a:p>
            <a:pPr algn="ctr" eaLnBrk="0" hangingPunct="0"/>
            <a:r>
              <a:rPr lang="pt-PT" altLang="pt-BR" sz="2000" b="1">
                <a:latin typeface="Arial" charset="0"/>
              </a:rPr>
              <a:t>Inferência</a:t>
            </a:r>
          </a:p>
          <a:p>
            <a:pPr algn="ctr" eaLnBrk="0" hangingPunct="0"/>
            <a:r>
              <a:rPr lang="pt-PT" altLang="pt-BR" sz="2000" b="1">
                <a:latin typeface="Arial" charset="0"/>
              </a:rPr>
              <a:t>Genérica</a:t>
            </a:r>
          </a:p>
        </p:txBody>
      </p:sp>
      <p:sp>
        <p:nvSpPr>
          <p:cNvPr id="899083" name="Line 11"/>
          <p:cNvSpPr>
            <a:spLocks noChangeShapeType="1"/>
          </p:cNvSpPr>
          <p:nvPr/>
        </p:nvSpPr>
        <p:spPr bwMode="auto">
          <a:xfrm flipH="1">
            <a:off x="5148263" y="3702050"/>
            <a:ext cx="1201737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99084" name="Text Box 12"/>
          <p:cNvSpPr txBox="1">
            <a:spLocks noChangeArrowheads="1"/>
          </p:cNvSpPr>
          <p:nvPr/>
        </p:nvSpPr>
        <p:spPr bwMode="auto">
          <a:xfrm>
            <a:off x="5343525" y="3343275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pt-BR" altLang="pt-BR" sz="2000">
                <a:latin typeface="Arial" charset="0"/>
              </a:rPr>
              <a:t>Ask</a:t>
            </a:r>
            <a:endParaRPr lang="en-US" altLang="pt-BR" sz="2000">
              <a:latin typeface="Arial" charset="0"/>
            </a:endParaRPr>
          </a:p>
        </p:txBody>
      </p:sp>
      <p:sp>
        <p:nvSpPr>
          <p:cNvPr id="899085" name="Line 13"/>
          <p:cNvSpPr>
            <a:spLocks noChangeShapeType="1"/>
          </p:cNvSpPr>
          <p:nvPr/>
        </p:nvSpPr>
        <p:spPr bwMode="auto">
          <a:xfrm flipH="1">
            <a:off x="5148263" y="4235450"/>
            <a:ext cx="1201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99086" name="Text Box 14"/>
          <p:cNvSpPr txBox="1">
            <a:spLocks noChangeArrowheads="1"/>
          </p:cNvSpPr>
          <p:nvPr/>
        </p:nvSpPr>
        <p:spPr bwMode="auto">
          <a:xfrm>
            <a:off x="5343525" y="3876675"/>
            <a:ext cx="595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pt-BR" altLang="pt-BR" sz="2000">
                <a:latin typeface="Arial" charset="0"/>
              </a:rPr>
              <a:t>Tell</a:t>
            </a:r>
            <a:endParaRPr lang="en-US" altLang="pt-BR" sz="2000">
              <a:latin typeface="Arial" charset="0"/>
            </a:endParaRPr>
          </a:p>
        </p:txBody>
      </p:sp>
      <p:sp>
        <p:nvSpPr>
          <p:cNvPr id="899087" name="Line 15"/>
          <p:cNvSpPr>
            <a:spLocks noChangeShapeType="1"/>
          </p:cNvSpPr>
          <p:nvPr/>
        </p:nvSpPr>
        <p:spPr bwMode="auto">
          <a:xfrm flipH="1">
            <a:off x="5148263" y="4768850"/>
            <a:ext cx="1201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99088" name="Text Box 16"/>
          <p:cNvSpPr txBox="1">
            <a:spLocks noChangeArrowheads="1"/>
          </p:cNvSpPr>
          <p:nvPr/>
        </p:nvSpPr>
        <p:spPr bwMode="auto">
          <a:xfrm>
            <a:off x="5348288" y="4410075"/>
            <a:ext cx="1001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pt-BR" altLang="pt-BR" sz="2000">
                <a:latin typeface="Arial" charset="0"/>
              </a:rPr>
              <a:t>Retract</a:t>
            </a:r>
            <a:endParaRPr lang="en-US" altLang="pt-BR" sz="2000">
              <a:latin typeface="Arial" charset="0"/>
            </a:endParaRPr>
          </a:p>
        </p:txBody>
      </p:sp>
      <p:sp>
        <p:nvSpPr>
          <p:cNvPr id="899089" name="AutoShape 17"/>
          <p:cNvSpPr>
            <a:spLocks noChangeArrowheads="1"/>
          </p:cNvSpPr>
          <p:nvPr/>
        </p:nvSpPr>
        <p:spPr bwMode="auto">
          <a:xfrm>
            <a:off x="4292600" y="5302250"/>
            <a:ext cx="1981200" cy="990600"/>
          </a:xfrm>
          <a:prstGeom prst="wedgeRoundRectCallout">
            <a:avLst>
              <a:gd name="adj1" fmla="val -44713"/>
              <a:gd name="adj2" fmla="val -114102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pt-BR" altLang="pt-BR" sz="1600">
                <a:latin typeface="Arial" charset="0"/>
              </a:rPr>
              <a:t>Representação e</a:t>
            </a:r>
          </a:p>
          <a:p>
            <a:pPr algn="ctr" eaLnBrk="0" hangingPunct="0"/>
            <a:r>
              <a:rPr lang="pt-BR" altLang="pt-BR" sz="1600">
                <a:latin typeface="Arial" charset="0"/>
              </a:rPr>
              <a:t>Aquisição de Conhecimento </a:t>
            </a:r>
            <a:r>
              <a:rPr lang="pt-BR" altLang="pt-BR" sz="2400">
                <a:latin typeface="Arial" charset="0"/>
              </a:rPr>
              <a:t> </a:t>
            </a:r>
            <a:endParaRPr lang="en-US" altLang="pt-BR" sz="2400">
              <a:latin typeface="Arial" charset="0"/>
            </a:endParaRPr>
          </a:p>
        </p:txBody>
      </p:sp>
      <p:sp>
        <p:nvSpPr>
          <p:cNvPr id="899090" name="AutoShape 18"/>
          <p:cNvSpPr>
            <a:spLocks noChangeArrowheads="1"/>
          </p:cNvSpPr>
          <p:nvPr/>
        </p:nvSpPr>
        <p:spPr bwMode="auto">
          <a:xfrm>
            <a:off x="6578600" y="2254250"/>
            <a:ext cx="1371600" cy="609600"/>
          </a:xfrm>
          <a:prstGeom prst="wedgeRoundRectCallout">
            <a:avLst>
              <a:gd name="adj1" fmla="val -12500"/>
              <a:gd name="adj2" fmla="val 160157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pt-BR" altLang="pt-BR" sz="1600">
                <a:latin typeface="Arial" charset="0"/>
              </a:rPr>
              <a:t>Raciocínio Automático</a:t>
            </a:r>
            <a:endParaRPr lang="en-US" altLang="pt-BR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94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485380"/>
            <a:ext cx="5823254" cy="63109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4000" dirty="0"/>
              <a:t>O </a:t>
            </a:r>
            <a:r>
              <a:rPr sz="4000" spc="-5" dirty="0"/>
              <a:t>Computador</a:t>
            </a:r>
            <a:r>
              <a:rPr sz="4000" spc="-91" dirty="0"/>
              <a:t> </a:t>
            </a:r>
            <a:r>
              <a:rPr sz="4000" spc="-5" dirty="0"/>
              <a:t>Inteligente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539553" y="1340768"/>
            <a:ext cx="8052144" cy="4652126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377449" marR="27639" indent="-342900">
              <a:lnSpc>
                <a:spcPct val="93000"/>
              </a:lnSpc>
              <a:spcBef>
                <a:spcPts val="286"/>
              </a:spcBef>
              <a:buFont typeface="Arial" panose="020B0604020202020204" pitchFamily="34" charset="0"/>
              <a:buChar char="•"/>
            </a:pPr>
            <a:r>
              <a:rPr sz="2400" dirty="0" err="1">
                <a:cs typeface="Liberation Sans"/>
              </a:rPr>
              <a:t>Definição</a:t>
            </a:r>
            <a:r>
              <a:rPr sz="2400" dirty="0">
                <a:cs typeface="Liberation Sans"/>
              </a:rPr>
              <a:t> (Winston): “Inteligência Artificial </a:t>
            </a:r>
            <a:r>
              <a:rPr sz="2400" spc="5" dirty="0">
                <a:cs typeface="Liberation Sans"/>
              </a:rPr>
              <a:t>é o </a:t>
            </a:r>
            <a:r>
              <a:rPr sz="2400" dirty="0">
                <a:cs typeface="Liberation Sans"/>
              </a:rPr>
              <a:t>estudo  das“computações” que tornam possível </a:t>
            </a:r>
            <a:r>
              <a:rPr sz="2400" spc="-18" dirty="0">
                <a:cs typeface="Liberation Sans"/>
              </a:rPr>
              <a:t>perceber, </a:t>
            </a:r>
            <a:r>
              <a:rPr sz="2400" dirty="0">
                <a:cs typeface="Liberation Sans"/>
              </a:rPr>
              <a:t>raciocinar </a:t>
            </a:r>
            <a:r>
              <a:rPr sz="2400" spc="5" dirty="0">
                <a:cs typeface="Liberation Sans"/>
              </a:rPr>
              <a:t>e  </a:t>
            </a:r>
            <a:r>
              <a:rPr sz="2400" spc="-23" dirty="0">
                <a:cs typeface="Liberation Sans"/>
              </a:rPr>
              <a:t>agir.”</a:t>
            </a:r>
            <a:endParaRPr sz="2400" dirty="0">
              <a:cs typeface="Liberation Sans"/>
            </a:endParaRPr>
          </a:p>
          <a:p>
            <a:pPr marL="377449" marR="76008" indent="-342900">
              <a:lnSpc>
                <a:spcPct val="93000"/>
              </a:lnSpc>
              <a:spcBef>
                <a:spcPts val="984"/>
              </a:spcBef>
              <a:buFont typeface="Arial" panose="020B0604020202020204" pitchFamily="34" charset="0"/>
              <a:buChar char="•"/>
            </a:pPr>
            <a:r>
              <a:rPr sz="2400" dirty="0">
                <a:cs typeface="Liberation Sans"/>
              </a:rPr>
              <a:t>IA difere de psicologia por ter ênfase em computação </a:t>
            </a:r>
            <a:r>
              <a:rPr sz="2400" spc="5" dirty="0">
                <a:cs typeface="Liberation Sans"/>
              </a:rPr>
              <a:t>e</a:t>
            </a:r>
            <a:r>
              <a:rPr sz="2400" spc="-163" dirty="0">
                <a:cs typeface="Liberation Sans"/>
              </a:rPr>
              <a:t> </a:t>
            </a:r>
            <a:r>
              <a:rPr sz="2400" dirty="0">
                <a:cs typeface="Liberation Sans"/>
              </a:rPr>
              <a:t>difere  de ciência da computação </a:t>
            </a:r>
            <a:r>
              <a:rPr sz="2400" spc="-5" dirty="0">
                <a:cs typeface="Liberation Sans"/>
              </a:rPr>
              <a:t>por </a:t>
            </a:r>
            <a:r>
              <a:rPr sz="2400" spc="5" dirty="0">
                <a:cs typeface="Liberation Sans"/>
              </a:rPr>
              <a:t>sua </a:t>
            </a:r>
            <a:r>
              <a:rPr sz="2400" dirty="0">
                <a:cs typeface="Liberation Sans"/>
              </a:rPr>
              <a:t>ênfase em percepção,  raciocínio </a:t>
            </a:r>
            <a:r>
              <a:rPr sz="2400" spc="5" dirty="0">
                <a:cs typeface="Liberation Sans"/>
              </a:rPr>
              <a:t>e</a:t>
            </a:r>
            <a:r>
              <a:rPr sz="2400" spc="-14" dirty="0">
                <a:cs typeface="Liberation Sans"/>
              </a:rPr>
              <a:t> </a:t>
            </a:r>
            <a:r>
              <a:rPr sz="2400" spc="-5" dirty="0">
                <a:cs typeface="Liberation Sans"/>
              </a:rPr>
              <a:t>ação.</a:t>
            </a:r>
            <a:endParaRPr sz="2400" dirty="0">
              <a:cs typeface="Liberation Sans"/>
            </a:endParaRPr>
          </a:p>
          <a:p>
            <a:pPr marL="34549">
              <a:spcBef>
                <a:spcPts val="798"/>
              </a:spcBef>
            </a:pPr>
            <a:r>
              <a:rPr sz="2400" spc="5" dirty="0">
                <a:cs typeface="Liberation Sans"/>
              </a:rPr>
              <a:t>Uso </a:t>
            </a:r>
            <a:r>
              <a:rPr sz="2400" dirty="0">
                <a:cs typeface="Liberation Sans"/>
              </a:rPr>
              <a:t>de IA</a:t>
            </a:r>
            <a:r>
              <a:rPr sz="2400" spc="-141" dirty="0">
                <a:cs typeface="Liberation Sans"/>
              </a:rPr>
              <a:t> </a:t>
            </a:r>
            <a:r>
              <a:rPr sz="2400" dirty="0">
                <a:cs typeface="Liberation Sans"/>
              </a:rPr>
              <a:t>envolve:</a:t>
            </a:r>
          </a:p>
          <a:p>
            <a:pPr marL="313245" indent="-208446">
              <a:spcBef>
                <a:spcPts val="816"/>
              </a:spcBef>
              <a:buSzPct val="74418"/>
              <a:buFont typeface="OpenSymbol"/>
              <a:buChar char="–"/>
              <a:tabLst>
                <a:tab pos="313245" algn="l"/>
              </a:tabLst>
            </a:pPr>
            <a:r>
              <a:rPr sz="2400" dirty="0">
                <a:cs typeface="Liberation Sans"/>
              </a:rPr>
              <a:t>Saber representar </a:t>
            </a:r>
            <a:r>
              <a:rPr sz="2400" spc="5" dirty="0">
                <a:cs typeface="Liberation Sans"/>
              </a:rPr>
              <a:t>conhecimento e </a:t>
            </a:r>
            <a:r>
              <a:rPr sz="2400" spc="-5" dirty="0">
                <a:cs typeface="Liberation Sans"/>
              </a:rPr>
              <a:t>utilizar </a:t>
            </a:r>
            <a:r>
              <a:rPr sz="2400" spc="5" dirty="0">
                <a:cs typeface="Liberation Sans"/>
              </a:rPr>
              <a:t>métodos </a:t>
            </a:r>
            <a:r>
              <a:rPr sz="2400" dirty="0">
                <a:cs typeface="Liberation Sans"/>
              </a:rPr>
              <a:t>que </a:t>
            </a:r>
            <a:r>
              <a:rPr sz="2400" spc="5" dirty="0">
                <a:cs typeface="Liberation Sans"/>
              </a:rPr>
              <a:t>o</a:t>
            </a:r>
            <a:r>
              <a:rPr sz="2400" spc="23" dirty="0">
                <a:cs typeface="Liberation Sans"/>
              </a:rPr>
              <a:t> </a:t>
            </a:r>
            <a:r>
              <a:rPr sz="2400" dirty="0">
                <a:cs typeface="Liberation Sans"/>
              </a:rPr>
              <a:t>manipule;</a:t>
            </a:r>
          </a:p>
          <a:p>
            <a:pPr marL="313245" marR="765838" indent="-208446">
              <a:lnSpc>
                <a:spcPts val="2176"/>
              </a:lnSpc>
              <a:spcBef>
                <a:spcPts val="833"/>
              </a:spcBef>
              <a:buSzPct val="74418"/>
              <a:buFont typeface="OpenSymbol"/>
              <a:buChar char="–"/>
              <a:tabLst>
                <a:tab pos="313245" algn="l"/>
              </a:tabLst>
            </a:pPr>
            <a:r>
              <a:rPr sz="2400" dirty="0">
                <a:cs typeface="Liberation Sans"/>
              </a:rPr>
              <a:t>Conhecer </a:t>
            </a:r>
            <a:r>
              <a:rPr sz="2400" spc="5" dirty="0">
                <a:cs typeface="Liberation Sans"/>
              </a:rPr>
              <a:t>maneiras </a:t>
            </a:r>
            <a:r>
              <a:rPr sz="2400" dirty="0">
                <a:cs typeface="Liberation Sans"/>
              </a:rPr>
              <a:t>de fazer </a:t>
            </a:r>
            <a:r>
              <a:rPr sz="2400" spc="5" dirty="0">
                <a:cs typeface="Liberation Sans"/>
              </a:rPr>
              <a:t>a máquina </a:t>
            </a:r>
            <a:r>
              <a:rPr sz="2400" dirty="0">
                <a:cs typeface="Liberation Sans"/>
              </a:rPr>
              <a:t>aprender de</a:t>
            </a:r>
            <a:r>
              <a:rPr sz="2400" spc="-77" dirty="0">
                <a:cs typeface="Liberation Sans"/>
              </a:rPr>
              <a:t> </a:t>
            </a:r>
            <a:r>
              <a:rPr sz="2400" spc="5" dirty="0">
                <a:cs typeface="Liberation Sans"/>
              </a:rPr>
              <a:t>maneira  </a:t>
            </a:r>
            <a:r>
              <a:rPr sz="2400" dirty="0">
                <a:cs typeface="Liberation Sans"/>
              </a:rPr>
              <a:t>autônoma;</a:t>
            </a:r>
          </a:p>
          <a:p>
            <a:pPr marL="313245" indent="-208446">
              <a:spcBef>
                <a:spcPts val="580"/>
              </a:spcBef>
              <a:buSzPct val="74418"/>
              <a:buFont typeface="OpenSymbol"/>
              <a:buChar char="–"/>
              <a:tabLst>
                <a:tab pos="313245" algn="l"/>
              </a:tabLst>
            </a:pPr>
            <a:r>
              <a:rPr sz="2400" dirty="0">
                <a:cs typeface="Liberation Sans"/>
              </a:rPr>
              <a:t>Conhecer </a:t>
            </a:r>
            <a:r>
              <a:rPr sz="2400" spc="5" dirty="0">
                <a:cs typeface="Liberation Sans"/>
              </a:rPr>
              <a:t>o </a:t>
            </a:r>
            <a:r>
              <a:rPr sz="2400" dirty="0">
                <a:cs typeface="Liberation Sans"/>
              </a:rPr>
              <a:t>grupo de aplicações </a:t>
            </a:r>
            <a:r>
              <a:rPr sz="2400" spc="5" dirty="0">
                <a:cs typeface="Liberation Sans"/>
              </a:rPr>
              <a:t>mais </a:t>
            </a:r>
            <a:r>
              <a:rPr sz="2400" dirty="0">
                <a:cs typeface="Liberation Sans"/>
              </a:rPr>
              <a:t>importantes em</a:t>
            </a:r>
            <a:r>
              <a:rPr sz="2400" spc="-27" dirty="0">
                <a:cs typeface="Liberation Sans"/>
              </a:rPr>
              <a:t> </a:t>
            </a:r>
            <a:r>
              <a:rPr sz="2400" spc="-5" dirty="0">
                <a:cs typeface="Liberation Sans"/>
              </a:rPr>
              <a:t>IA.</a:t>
            </a:r>
            <a:endParaRPr sz="2400" dirty="0"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9147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pt-PT" altLang="pt-BR" dirty="0">
                <a:cs typeface="Times New Roman" pitchFamily="18" charset="0"/>
              </a:rPr>
              <a:t>  Tipos de Conhecimento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3962400" cy="5181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FontTx/>
              <a:buNone/>
            </a:pPr>
            <a:endParaRPr lang="pt-PT" altLang="pt-BR"/>
          </a:p>
          <a:p>
            <a:pPr marL="0" indent="0" algn="just">
              <a:buFontTx/>
              <a:buNone/>
            </a:pPr>
            <a:r>
              <a:rPr lang="pt-PT" altLang="pt-BR"/>
              <a:t>Conhecimento Procedimental			</a:t>
            </a:r>
            <a:endParaRPr lang="pt-PT" altLang="pt-BR">
              <a:cs typeface="Times New Roman" pitchFamily="18" charset="0"/>
            </a:endParaRPr>
          </a:p>
          <a:p>
            <a:pPr marL="0" indent="0" algn="just">
              <a:buFontTx/>
              <a:buNone/>
            </a:pPr>
            <a:endParaRPr lang="pt-PT" altLang="pt-BR">
              <a:cs typeface="Times New Roman" pitchFamily="18" charset="0"/>
            </a:endParaRPr>
          </a:p>
          <a:p>
            <a:pPr marL="0" indent="0" algn="just">
              <a:buFontTx/>
              <a:buNone/>
            </a:pPr>
            <a:r>
              <a:rPr lang="pt-PT" altLang="pt-BR">
                <a:cs typeface="Times New Roman" pitchFamily="18" charset="0"/>
              </a:rPr>
              <a:t>Conhecimento Declarativo	</a:t>
            </a:r>
          </a:p>
          <a:p>
            <a:pPr marL="0" indent="0" algn="just">
              <a:buFontTx/>
              <a:buNone/>
            </a:pPr>
            <a:endParaRPr lang="pt-PT" altLang="pt-BR">
              <a:cs typeface="Times New Roman" pitchFamily="18" charset="0"/>
            </a:endParaRPr>
          </a:p>
          <a:p>
            <a:pPr marL="0" indent="0" algn="just">
              <a:buFontTx/>
              <a:buNone/>
            </a:pPr>
            <a:endParaRPr lang="pt-PT" altLang="pt-BR" sz="1000">
              <a:cs typeface="Times New Roman" pitchFamily="18" charset="0"/>
            </a:endParaRPr>
          </a:p>
          <a:p>
            <a:pPr marL="0" indent="0" algn="just">
              <a:buFontTx/>
              <a:buNone/>
            </a:pPr>
            <a:r>
              <a:rPr lang="pt-PT" altLang="pt-BR">
                <a:cs typeface="Times New Roman" pitchFamily="18" charset="0"/>
              </a:rPr>
              <a:t>Metaconhecimento</a:t>
            </a:r>
          </a:p>
          <a:p>
            <a:pPr marL="0" indent="0" algn="just">
              <a:buFontTx/>
              <a:buNone/>
            </a:pPr>
            <a:endParaRPr lang="pt-PT" altLang="pt-BR">
              <a:cs typeface="Times New Roman" pitchFamily="18" charset="0"/>
            </a:endParaRPr>
          </a:p>
          <a:p>
            <a:pPr marL="0" indent="0" algn="just">
              <a:buFontTx/>
              <a:buNone/>
            </a:pPr>
            <a:r>
              <a:rPr lang="pt-PT" altLang="pt-BR">
                <a:cs typeface="Times New Roman" pitchFamily="18" charset="0"/>
              </a:rPr>
              <a:t>Conhecimento Heurístico</a:t>
            </a:r>
          </a:p>
          <a:p>
            <a:pPr marL="0" indent="0" algn="just">
              <a:buFontTx/>
              <a:buNone/>
            </a:pPr>
            <a:endParaRPr lang="pt-PT" altLang="pt-BR">
              <a:cs typeface="Times New Roman" pitchFamily="18" charset="0"/>
            </a:endParaRPr>
          </a:p>
          <a:p>
            <a:pPr marL="0" indent="0" algn="just">
              <a:buFontTx/>
              <a:buNone/>
            </a:pPr>
            <a:r>
              <a:rPr lang="pt-PT" altLang="pt-BR">
                <a:cs typeface="Times New Roman" pitchFamily="18" charset="0"/>
              </a:rPr>
              <a:t>Conhecimento Estrutural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4191000" y="762000"/>
            <a:ext cx="4800600" cy="559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t-PT" altLang="pt-BR" sz="1800" dirty="0">
                <a:solidFill>
                  <a:schemeClr val="accent2"/>
                </a:solidFill>
              </a:rPr>
              <a:t>Regras</a:t>
            </a:r>
          </a:p>
          <a:p>
            <a:pPr algn="just">
              <a:spcBef>
                <a:spcPct val="20000"/>
              </a:spcBef>
            </a:pPr>
            <a:r>
              <a:rPr lang="pt-PT" altLang="pt-BR" sz="1800" dirty="0">
                <a:solidFill>
                  <a:schemeClr val="accent2"/>
                </a:solidFill>
              </a:rPr>
              <a:t>Estratégias</a:t>
            </a:r>
          </a:p>
          <a:p>
            <a:pPr algn="just">
              <a:spcBef>
                <a:spcPct val="20000"/>
              </a:spcBef>
            </a:pPr>
            <a:r>
              <a:rPr lang="pt-PT" altLang="pt-BR" sz="1800" dirty="0">
                <a:solidFill>
                  <a:schemeClr val="accent2"/>
                </a:solidFill>
              </a:rPr>
              <a:t>Agendas</a:t>
            </a:r>
          </a:p>
          <a:p>
            <a:pPr algn="just">
              <a:spcBef>
                <a:spcPct val="20000"/>
              </a:spcBef>
            </a:pPr>
            <a:r>
              <a:rPr lang="pt-PT" altLang="pt-BR" sz="1800" dirty="0">
                <a:solidFill>
                  <a:schemeClr val="accent2"/>
                </a:solidFill>
              </a:rPr>
              <a:t>Procedimentos</a:t>
            </a:r>
          </a:p>
          <a:p>
            <a:pPr algn="just">
              <a:spcBef>
                <a:spcPct val="20000"/>
              </a:spcBef>
            </a:pPr>
            <a:endParaRPr lang="pt-PT" altLang="pt-BR" sz="1800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</a:pPr>
            <a:r>
              <a:rPr lang="pt-PT" altLang="pt-BR" sz="1800" dirty="0">
                <a:solidFill>
                  <a:schemeClr val="accent2"/>
                </a:solidFill>
              </a:rPr>
              <a:t>Conceitos</a:t>
            </a:r>
          </a:p>
          <a:p>
            <a:pPr>
              <a:spcBef>
                <a:spcPct val="20000"/>
              </a:spcBef>
            </a:pPr>
            <a:r>
              <a:rPr lang="pt-PT" altLang="pt-BR" sz="1800" dirty="0">
                <a:solidFill>
                  <a:schemeClr val="accent2"/>
                </a:solidFill>
              </a:rPr>
              <a:t>Objetos</a:t>
            </a:r>
          </a:p>
          <a:p>
            <a:pPr>
              <a:spcBef>
                <a:spcPct val="20000"/>
              </a:spcBef>
            </a:pPr>
            <a:r>
              <a:rPr lang="pt-PT" altLang="pt-BR" sz="1800" dirty="0">
                <a:solidFill>
                  <a:schemeClr val="accent2"/>
                </a:solidFill>
              </a:rPr>
              <a:t>Factos</a:t>
            </a:r>
          </a:p>
          <a:p>
            <a:pPr>
              <a:spcBef>
                <a:spcPct val="20000"/>
              </a:spcBef>
            </a:pPr>
            <a:endParaRPr lang="pt-PT" altLang="pt-BR" sz="1800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</a:pPr>
            <a:r>
              <a:rPr lang="pt-PT" altLang="pt-BR" sz="1800" dirty="0">
                <a:solidFill>
                  <a:schemeClr val="accent2"/>
                </a:solidFill>
              </a:rPr>
              <a:t>Conhecimento acerca de outros tipos de conhecimento e como usá-lo</a:t>
            </a:r>
          </a:p>
          <a:p>
            <a:pPr>
              <a:spcBef>
                <a:spcPct val="20000"/>
              </a:spcBef>
            </a:pPr>
            <a:endParaRPr lang="pt-PT" altLang="pt-BR" sz="1800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</a:pPr>
            <a:r>
              <a:rPr lang="pt-PT" altLang="pt-BR" sz="1800" dirty="0">
                <a:solidFill>
                  <a:schemeClr val="accent2"/>
                </a:solidFill>
              </a:rPr>
              <a:t>Regras de </a:t>
            </a:r>
            <a:r>
              <a:rPr lang="pt-PT" altLang="pt-BR" sz="1800" i="1" dirty="0">
                <a:solidFill>
                  <a:schemeClr val="accent2"/>
                </a:solidFill>
              </a:rPr>
              <a:t>bom-senso</a:t>
            </a:r>
          </a:p>
          <a:p>
            <a:pPr>
              <a:spcBef>
                <a:spcPct val="20000"/>
              </a:spcBef>
            </a:pPr>
            <a:endParaRPr lang="pt-PT" altLang="pt-BR" sz="1800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</a:pPr>
            <a:r>
              <a:rPr lang="pt-PT" altLang="pt-BR" sz="1800" dirty="0">
                <a:solidFill>
                  <a:schemeClr val="accent2"/>
                </a:solidFill>
              </a:rPr>
              <a:t>Conjuntos de Regras</a:t>
            </a:r>
          </a:p>
          <a:p>
            <a:pPr>
              <a:spcBef>
                <a:spcPct val="20000"/>
              </a:spcBef>
            </a:pPr>
            <a:r>
              <a:rPr lang="pt-PT" altLang="pt-BR" sz="1800" dirty="0">
                <a:solidFill>
                  <a:schemeClr val="accent2"/>
                </a:solidFill>
              </a:rPr>
              <a:t>Relações entre Conceitos</a:t>
            </a:r>
          </a:p>
          <a:p>
            <a:pPr>
              <a:spcBef>
                <a:spcPct val="20000"/>
              </a:spcBef>
            </a:pPr>
            <a:r>
              <a:rPr lang="pt-PT" altLang="pt-BR" sz="1800" dirty="0">
                <a:solidFill>
                  <a:schemeClr val="accent2"/>
                </a:solidFill>
              </a:rPr>
              <a:t>Relações entre Objetos</a:t>
            </a:r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>
            <a:off x="0" y="5105400"/>
            <a:ext cx="9144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>
            <a:off x="0" y="4419600"/>
            <a:ext cx="9144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9275" name="Line 11"/>
          <p:cNvSpPr>
            <a:spLocks noChangeShapeType="1"/>
          </p:cNvSpPr>
          <p:nvPr/>
        </p:nvSpPr>
        <p:spPr bwMode="auto">
          <a:xfrm>
            <a:off x="0" y="3581400"/>
            <a:ext cx="9144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9276" name="Line 12"/>
          <p:cNvSpPr>
            <a:spLocks noChangeShapeType="1"/>
          </p:cNvSpPr>
          <p:nvPr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>
            <a:off x="4114800" y="838200"/>
            <a:ext cx="0" cy="556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319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476672"/>
            <a:ext cx="8178352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sz="4000" dirty="0"/>
              <a:t>Representação baseada  em</a:t>
            </a:r>
            <a:r>
              <a:rPr sz="4000" spc="-9" dirty="0"/>
              <a:t> </a:t>
            </a:r>
            <a:r>
              <a:rPr sz="4000" dirty="0"/>
              <a:t>percepção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601" y="3318408"/>
            <a:ext cx="143955" cy="205567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200" spc="14" dirty="0">
                <a:latin typeface="OpenSymbol"/>
                <a:cs typeface="OpenSymbol"/>
              </a:rPr>
              <a:t>●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569" y="1558707"/>
            <a:ext cx="8118467" cy="3706081"/>
          </a:xfrm>
          <a:prstGeom prst="rect">
            <a:avLst/>
          </a:prstGeom>
        </p:spPr>
        <p:txBody>
          <a:bodyPr vert="horz" wrap="square" lIns="0" tIns="42611" rIns="0" bIns="0" rtlCol="0">
            <a:spAutoFit/>
          </a:bodyPr>
          <a:lstStyle/>
          <a:p>
            <a:pPr marL="283878" marR="39156" indent="-249905">
              <a:lnSpc>
                <a:spcPct val="92300"/>
              </a:lnSpc>
              <a:spcBef>
                <a:spcPts val="336"/>
              </a:spcBef>
              <a:buSzPct val="44067"/>
              <a:buFont typeface="OpenSymbol"/>
              <a:buChar char="●"/>
              <a:tabLst>
                <a:tab pos="283878" algn="l"/>
                <a:tab pos="284454" algn="l"/>
              </a:tabLst>
            </a:pPr>
            <a:r>
              <a:rPr sz="2700" spc="-9" dirty="0">
                <a:cs typeface="Liberation Sans"/>
              </a:rPr>
              <a:t>Este tipo </a:t>
            </a:r>
            <a:r>
              <a:rPr sz="2700" spc="-5" dirty="0">
                <a:cs typeface="Liberation Sans"/>
              </a:rPr>
              <a:t>de </a:t>
            </a:r>
            <a:r>
              <a:rPr sz="2700" spc="-9" dirty="0">
                <a:cs typeface="Liberation Sans"/>
              </a:rPr>
              <a:t>representação armazena memórias </a:t>
            </a:r>
            <a:r>
              <a:rPr sz="2700" spc="-5" dirty="0">
                <a:cs typeface="Liberation Sans"/>
              </a:rPr>
              <a:t>da  </a:t>
            </a:r>
            <a:r>
              <a:rPr sz="2700" spc="-9" dirty="0">
                <a:cs typeface="Liberation Sans"/>
              </a:rPr>
              <a:t>estrutura perceptual </a:t>
            </a:r>
            <a:r>
              <a:rPr sz="2700" spc="-5" dirty="0">
                <a:cs typeface="Liberation Sans"/>
              </a:rPr>
              <a:t>de </a:t>
            </a:r>
            <a:r>
              <a:rPr sz="2700" spc="-9" dirty="0">
                <a:cs typeface="Liberation Sans"/>
              </a:rPr>
              <a:t>eventos </a:t>
            </a:r>
            <a:r>
              <a:rPr sz="2700" spc="-5" dirty="0">
                <a:cs typeface="Liberation Sans"/>
              </a:rPr>
              <a:t>que </a:t>
            </a:r>
            <a:r>
              <a:rPr sz="2700" spc="-9" dirty="0">
                <a:cs typeface="Liberation Sans"/>
              </a:rPr>
              <a:t>aparentemente  </a:t>
            </a:r>
            <a:r>
              <a:rPr sz="2700" spc="-5" dirty="0">
                <a:cs typeface="Liberation Sans"/>
              </a:rPr>
              <a:t>são </a:t>
            </a:r>
            <a:r>
              <a:rPr sz="2700" spc="-9" dirty="0">
                <a:cs typeface="Liberation Sans"/>
              </a:rPr>
              <a:t>processados </a:t>
            </a:r>
            <a:r>
              <a:rPr sz="2700" spc="-5" dirty="0">
                <a:cs typeface="Liberation Sans"/>
              </a:rPr>
              <a:t>em </a:t>
            </a:r>
            <a:r>
              <a:rPr sz="2700" spc="-9" dirty="0">
                <a:cs typeface="Liberation Sans"/>
              </a:rPr>
              <a:t>regiões neurais próximas </a:t>
            </a:r>
            <a:r>
              <a:rPr sz="2700" spc="-5" dirty="0">
                <a:cs typeface="Liberation Sans"/>
              </a:rPr>
              <a:t>de  </a:t>
            </a:r>
            <a:r>
              <a:rPr sz="2700" spc="-9" dirty="0">
                <a:cs typeface="Liberation Sans"/>
              </a:rPr>
              <a:t>onde </a:t>
            </a:r>
            <a:r>
              <a:rPr sz="2700" spc="-5" dirty="0">
                <a:cs typeface="Liberation Sans"/>
              </a:rPr>
              <a:t>as </a:t>
            </a:r>
            <a:r>
              <a:rPr sz="2700" spc="-9" dirty="0">
                <a:cs typeface="Liberation Sans"/>
              </a:rPr>
              <a:t>percepções originais são processadas.</a:t>
            </a:r>
            <a:endParaRPr sz="2700" dirty="0">
              <a:cs typeface="Liberation Sans"/>
            </a:endParaRPr>
          </a:p>
          <a:p>
            <a:pPr marL="283878">
              <a:spcBef>
                <a:spcPts val="924"/>
              </a:spcBef>
            </a:pPr>
            <a:r>
              <a:rPr sz="2700" spc="-9" dirty="0">
                <a:cs typeface="Liberation Sans"/>
              </a:rPr>
              <a:t>Podem ser </a:t>
            </a:r>
            <a:r>
              <a:rPr sz="2700" spc="-5" dirty="0">
                <a:cs typeface="Liberation Sans"/>
              </a:rPr>
              <a:t>de </a:t>
            </a:r>
            <a:r>
              <a:rPr sz="2700" spc="-9" dirty="0">
                <a:cs typeface="Liberation Sans"/>
              </a:rPr>
              <a:t>dois</a:t>
            </a:r>
            <a:r>
              <a:rPr sz="2700" spc="-23" dirty="0">
                <a:cs typeface="Liberation Sans"/>
              </a:rPr>
              <a:t> </a:t>
            </a:r>
            <a:r>
              <a:rPr sz="2700" spc="-9" dirty="0">
                <a:cs typeface="Liberation Sans"/>
              </a:rPr>
              <a:t>tipos:</a:t>
            </a:r>
            <a:endParaRPr sz="2700" dirty="0">
              <a:cs typeface="Liberation Sans"/>
            </a:endParaRPr>
          </a:p>
          <a:p>
            <a:pPr marL="617277" marR="846452" lvl="1" indent="-249905">
              <a:lnSpc>
                <a:spcPts val="2603"/>
              </a:lnSpc>
              <a:spcBef>
                <a:spcPts val="1229"/>
              </a:spcBef>
              <a:buSzPct val="74509"/>
              <a:buFont typeface="OpenSymbol"/>
              <a:buChar char="–"/>
              <a:tabLst>
                <a:tab pos="617277" algn="l"/>
              </a:tabLst>
            </a:pPr>
            <a:r>
              <a:rPr sz="2300" spc="14" dirty="0">
                <a:cs typeface="Liberation Sans"/>
              </a:rPr>
              <a:t>Representação </a:t>
            </a:r>
            <a:r>
              <a:rPr sz="2300" spc="9" dirty="0">
                <a:cs typeface="Liberation Sans"/>
              </a:rPr>
              <a:t>espacial (RE): </a:t>
            </a:r>
            <a:r>
              <a:rPr sz="2300" spc="14" dirty="0">
                <a:cs typeface="Liberation Sans"/>
              </a:rPr>
              <a:t>Armazena</a:t>
            </a:r>
            <a:r>
              <a:rPr sz="2300" spc="-141" dirty="0">
                <a:cs typeface="Liberation Sans"/>
              </a:rPr>
              <a:t> </a:t>
            </a:r>
            <a:r>
              <a:rPr sz="2300" spc="9" dirty="0">
                <a:cs typeface="Liberation Sans"/>
              </a:rPr>
              <a:t>estrutura  </a:t>
            </a:r>
            <a:r>
              <a:rPr sz="2300" spc="14" dirty="0">
                <a:cs typeface="Liberation Sans"/>
              </a:rPr>
              <a:t>espacial dos</a:t>
            </a:r>
            <a:r>
              <a:rPr sz="2300" spc="-5" dirty="0">
                <a:cs typeface="Liberation Sans"/>
              </a:rPr>
              <a:t> </a:t>
            </a:r>
            <a:r>
              <a:rPr sz="2300" spc="9" dirty="0">
                <a:cs typeface="Liberation Sans"/>
              </a:rPr>
              <a:t>itens;</a:t>
            </a:r>
            <a:endParaRPr sz="2300" dirty="0">
              <a:cs typeface="Liberation Sans"/>
            </a:endParaRPr>
          </a:p>
          <a:p>
            <a:pPr marL="617277" marR="248753" lvl="1" indent="-249905">
              <a:lnSpc>
                <a:spcPts val="2603"/>
              </a:lnSpc>
              <a:spcBef>
                <a:spcPts val="943"/>
              </a:spcBef>
              <a:buSzPct val="74509"/>
              <a:buFont typeface="OpenSymbol"/>
              <a:buChar char="–"/>
              <a:tabLst>
                <a:tab pos="617277" algn="l"/>
              </a:tabLst>
            </a:pPr>
            <a:r>
              <a:rPr sz="2300" spc="14" dirty="0">
                <a:cs typeface="Liberation Sans"/>
              </a:rPr>
              <a:t>Representação </a:t>
            </a:r>
            <a:r>
              <a:rPr sz="2300" spc="9" dirty="0">
                <a:cs typeface="Liberation Sans"/>
              </a:rPr>
              <a:t>linear (RL): Armazena </a:t>
            </a:r>
            <a:r>
              <a:rPr sz="2300" spc="14" dirty="0">
                <a:cs typeface="Liberation Sans"/>
              </a:rPr>
              <a:t>a sequência</a:t>
            </a:r>
            <a:r>
              <a:rPr sz="2300" spc="-141" dirty="0">
                <a:cs typeface="Liberation Sans"/>
              </a:rPr>
              <a:t> </a:t>
            </a:r>
            <a:r>
              <a:rPr sz="2300" spc="14" dirty="0">
                <a:cs typeface="Liberation Sans"/>
              </a:rPr>
              <a:t>dos  </a:t>
            </a:r>
            <a:r>
              <a:rPr sz="2300" spc="9" dirty="0">
                <a:cs typeface="Liberation Sans"/>
              </a:rPr>
              <a:t>itens;</a:t>
            </a:r>
            <a:endParaRPr sz="2300" dirty="0"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91062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151407"/>
            <a:ext cx="8086756" cy="1293864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sz="4500" dirty="0"/>
              <a:t>Representação baseada  no</a:t>
            </a:r>
            <a:r>
              <a:rPr sz="4500" spc="-9" dirty="0"/>
              <a:t> </a:t>
            </a:r>
            <a:r>
              <a:rPr sz="4500" spc="-5" dirty="0"/>
              <a:t>significado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237" y="1706115"/>
            <a:ext cx="127832" cy="164355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000" spc="-9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47" y="1613986"/>
            <a:ext cx="7927871" cy="3990999"/>
          </a:xfrm>
          <a:prstGeom prst="rect">
            <a:avLst/>
          </a:prstGeom>
        </p:spPr>
        <p:txBody>
          <a:bodyPr vert="horz" wrap="square" lIns="0" tIns="44914" rIns="0" bIns="0" rtlCol="0">
            <a:spAutoFit/>
          </a:bodyPr>
          <a:lstStyle/>
          <a:p>
            <a:pPr marL="46065" marR="112285">
              <a:lnSpc>
                <a:spcPts val="2584"/>
              </a:lnSpc>
              <a:spcBef>
                <a:spcPts val="354"/>
              </a:spcBef>
            </a:pPr>
            <a:r>
              <a:rPr sz="2300" dirty="0">
                <a:cs typeface="Liberation Sans"/>
              </a:rPr>
              <a:t>Este tipo </a:t>
            </a:r>
            <a:r>
              <a:rPr sz="2300" spc="5" dirty="0">
                <a:cs typeface="Liberation Sans"/>
              </a:rPr>
              <a:t>de </a:t>
            </a:r>
            <a:r>
              <a:rPr sz="2300" dirty="0">
                <a:cs typeface="Liberation Sans"/>
              </a:rPr>
              <a:t>representação </a:t>
            </a:r>
            <a:r>
              <a:rPr sz="2300" spc="5" dirty="0">
                <a:cs typeface="Liberation Sans"/>
              </a:rPr>
              <a:t>armazena </a:t>
            </a:r>
            <a:r>
              <a:rPr sz="2300" spc="9" dirty="0">
                <a:cs typeface="Liberation Sans"/>
              </a:rPr>
              <a:t>o </a:t>
            </a:r>
            <a:r>
              <a:rPr sz="2300" spc="5" dirty="0">
                <a:cs typeface="Liberation Sans"/>
              </a:rPr>
              <a:t>mais </a:t>
            </a:r>
            <a:r>
              <a:rPr sz="2300" dirty="0">
                <a:cs typeface="Liberation Sans"/>
              </a:rPr>
              <a:t>importante </a:t>
            </a:r>
            <a:r>
              <a:rPr sz="2300" spc="5" dirty="0">
                <a:cs typeface="Liberation Sans"/>
              </a:rPr>
              <a:t>de  um </a:t>
            </a:r>
            <a:r>
              <a:rPr sz="2300" dirty="0">
                <a:cs typeface="Liberation Sans"/>
              </a:rPr>
              <a:t>evento, </a:t>
            </a:r>
            <a:r>
              <a:rPr sz="2300" spc="5" dirty="0">
                <a:cs typeface="Liberation Sans"/>
              </a:rPr>
              <a:t>omitindo detalhes</a:t>
            </a:r>
            <a:r>
              <a:rPr sz="2300" spc="-36" dirty="0">
                <a:cs typeface="Liberation Sans"/>
              </a:rPr>
              <a:t> </a:t>
            </a:r>
            <a:r>
              <a:rPr sz="2300" dirty="0">
                <a:cs typeface="Liberation Sans"/>
              </a:rPr>
              <a:t>irrelevantes.</a:t>
            </a:r>
          </a:p>
          <a:p>
            <a:pPr marL="116891">
              <a:spcBef>
                <a:spcPts val="798"/>
              </a:spcBef>
            </a:pPr>
            <a:r>
              <a:rPr sz="2200" spc="14" baseline="13468" dirty="0">
                <a:cs typeface="OpenSymbol"/>
              </a:rPr>
              <a:t>– </a:t>
            </a:r>
            <a:r>
              <a:rPr sz="2000" spc="-5" dirty="0">
                <a:cs typeface="Liberation Sans"/>
              </a:rPr>
              <a:t>Ex: última</a:t>
            </a:r>
            <a:r>
              <a:rPr sz="2000" spc="103" dirty="0">
                <a:cs typeface="Liberation Sans"/>
              </a:rPr>
              <a:t> </a:t>
            </a:r>
            <a:r>
              <a:rPr sz="2000" spc="-5" dirty="0">
                <a:cs typeface="Liberation Sans"/>
              </a:rPr>
              <a:t>transparência.</a:t>
            </a:r>
            <a:endParaRPr sz="2000" dirty="0">
              <a:cs typeface="Liberation Sans"/>
            </a:endParaRPr>
          </a:p>
          <a:p>
            <a:pPr marL="46065" marR="27639">
              <a:lnSpc>
                <a:spcPts val="2593"/>
              </a:lnSpc>
              <a:spcBef>
                <a:spcPts val="861"/>
              </a:spcBef>
            </a:pPr>
            <a:r>
              <a:rPr sz="2300" spc="5" dirty="0">
                <a:cs typeface="Liberation Sans"/>
              </a:rPr>
              <a:t>Memórias iniciais de </a:t>
            </a:r>
            <a:r>
              <a:rPr sz="2300" spc="9" dirty="0">
                <a:cs typeface="Liberation Sans"/>
              </a:rPr>
              <a:t>um </a:t>
            </a:r>
            <a:r>
              <a:rPr sz="2300" spc="5" dirty="0">
                <a:cs typeface="Liberation Sans"/>
              </a:rPr>
              <a:t>evento possuem informação </a:t>
            </a:r>
            <a:r>
              <a:rPr sz="2300" dirty="0">
                <a:cs typeface="Liberation Sans"/>
              </a:rPr>
              <a:t>verbal  </a:t>
            </a:r>
            <a:r>
              <a:rPr sz="2300" spc="9" dirty="0">
                <a:cs typeface="Liberation Sans"/>
              </a:rPr>
              <a:t>e </a:t>
            </a:r>
            <a:r>
              <a:rPr sz="2300" spc="5" dirty="0">
                <a:cs typeface="Liberation Sans"/>
              </a:rPr>
              <a:t>visual que </a:t>
            </a:r>
            <a:r>
              <a:rPr sz="2300" dirty="0">
                <a:cs typeface="Liberation Sans"/>
              </a:rPr>
              <a:t>serão filtradas, ficando retido </a:t>
            </a:r>
            <a:r>
              <a:rPr sz="2300" spc="5" dirty="0">
                <a:cs typeface="Liberation Sans"/>
              </a:rPr>
              <a:t>apenas </a:t>
            </a:r>
            <a:r>
              <a:rPr sz="2300" spc="9" dirty="0">
                <a:cs typeface="Liberation Sans"/>
              </a:rPr>
              <a:t>o mais  </a:t>
            </a:r>
            <a:r>
              <a:rPr sz="2300" dirty="0">
                <a:cs typeface="Liberation Sans"/>
              </a:rPr>
              <a:t>importante.</a:t>
            </a:r>
          </a:p>
          <a:p>
            <a:pPr marL="46065" marR="309214">
              <a:lnSpc>
                <a:spcPct val="93400"/>
              </a:lnSpc>
              <a:spcBef>
                <a:spcPts val="961"/>
              </a:spcBef>
            </a:pPr>
            <a:r>
              <a:rPr sz="2300" spc="5" dirty="0">
                <a:cs typeface="Liberation Sans"/>
              </a:rPr>
              <a:t>Memória para significado dura mais que memória para  </a:t>
            </a:r>
            <a:r>
              <a:rPr sz="2300" dirty="0">
                <a:cs typeface="Liberation Sans"/>
              </a:rPr>
              <a:t>detalhes, </a:t>
            </a:r>
            <a:r>
              <a:rPr sz="2300" spc="5" dirty="0">
                <a:cs typeface="Liberation Sans"/>
              </a:rPr>
              <a:t>logo </a:t>
            </a:r>
            <a:r>
              <a:rPr sz="2300" spc="9" dirty="0">
                <a:cs typeface="Liberation Sans"/>
              </a:rPr>
              <a:t>o </a:t>
            </a:r>
            <a:r>
              <a:rPr sz="2300" spc="5" dirty="0">
                <a:cs typeface="Liberation Sans"/>
              </a:rPr>
              <a:t>segundo tipo de </a:t>
            </a:r>
            <a:r>
              <a:rPr sz="2300" dirty="0">
                <a:cs typeface="Liberation Sans"/>
              </a:rPr>
              <a:t>informação </a:t>
            </a:r>
            <a:r>
              <a:rPr sz="2300" spc="5" dirty="0">
                <a:cs typeface="Liberation Sans"/>
              </a:rPr>
              <a:t>deve </a:t>
            </a:r>
            <a:r>
              <a:rPr sz="2300" dirty="0">
                <a:cs typeface="Liberation Sans"/>
              </a:rPr>
              <a:t>ser  convertido </a:t>
            </a:r>
            <a:r>
              <a:rPr sz="2300" spc="5" dirty="0">
                <a:cs typeface="Liberation Sans"/>
              </a:rPr>
              <a:t>no </a:t>
            </a:r>
            <a:r>
              <a:rPr sz="2300" dirty="0">
                <a:cs typeface="Liberation Sans"/>
              </a:rPr>
              <a:t>primeiro tipo </a:t>
            </a:r>
            <a:r>
              <a:rPr sz="2300" spc="5" dirty="0">
                <a:cs typeface="Liberation Sans"/>
              </a:rPr>
              <a:t>para </a:t>
            </a:r>
            <a:r>
              <a:rPr sz="2300" dirty="0">
                <a:cs typeface="Liberation Sans"/>
              </a:rPr>
              <a:t>ser </a:t>
            </a:r>
            <a:r>
              <a:rPr sz="2300" spc="5" dirty="0">
                <a:cs typeface="Liberation Sans"/>
              </a:rPr>
              <a:t>mantido mais  longamente na memória humana. </a:t>
            </a:r>
            <a:r>
              <a:rPr sz="2300" dirty="0">
                <a:cs typeface="Liberation Sans"/>
              </a:rPr>
              <a:t>Para </a:t>
            </a:r>
            <a:r>
              <a:rPr sz="2300" spc="5" dirty="0">
                <a:cs typeface="Liberation Sans"/>
              </a:rPr>
              <a:t>isto </a:t>
            </a:r>
            <a:r>
              <a:rPr sz="2300" dirty="0">
                <a:cs typeface="Liberation Sans"/>
              </a:rPr>
              <a:t>estrutura-se </a:t>
            </a:r>
            <a:r>
              <a:rPr sz="2300" spc="9" dirty="0">
                <a:cs typeface="Liberation Sans"/>
              </a:rPr>
              <a:t>a  </a:t>
            </a:r>
            <a:r>
              <a:rPr sz="2300" dirty="0">
                <a:cs typeface="Liberation Sans"/>
              </a:rPr>
              <a:t>informação </a:t>
            </a:r>
            <a:r>
              <a:rPr sz="2300" spc="5" dirty="0">
                <a:cs typeface="Liberation Sans"/>
              </a:rPr>
              <a:t>inicial de </a:t>
            </a:r>
            <a:r>
              <a:rPr sz="2300" dirty="0">
                <a:cs typeface="Liberation Sans"/>
              </a:rPr>
              <a:t>forma apropriada</a:t>
            </a:r>
            <a:r>
              <a:rPr sz="2300" spc="14" dirty="0">
                <a:cs typeface="Liberation Sans"/>
              </a:rPr>
              <a:t> </a:t>
            </a:r>
            <a:r>
              <a:rPr sz="2300" dirty="0">
                <a:cs typeface="Liberation Sans"/>
              </a:rPr>
              <a:t>(representação).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8237" y="2886544"/>
            <a:ext cx="127832" cy="164355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000" spc="-9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237" y="4003632"/>
            <a:ext cx="127832" cy="164355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000" spc="-9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1100499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-255110"/>
            <a:ext cx="8086756" cy="1623797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>
              <a:lnSpc>
                <a:spcPct val="130600"/>
              </a:lnSpc>
              <a:spcBef>
                <a:spcPts val="86"/>
              </a:spcBef>
            </a:pPr>
            <a:r>
              <a:rPr sz="4000" spc="-5" dirty="0"/>
              <a:t>Paradigmas para </a:t>
            </a:r>
            <a:r>
              <a:rPr sz="4000" dirty="0"/>
              <a:t>a </a:t>
            </a:r>
            <a:r>
              <a:rPr sz="4000" spc="-5" dirty="0"/>
              <a:t>representação  do</a:t>
            </a:r>
            <a:r>
              <a:rPr sz="4000" spc="-14" dirty="0"/>
              <a:t> </a:t>
            </a:r>
            <a:r>
              <a:rPr sz="4000" spc="-5" dirty="0"/>
              <a:t>conhecimento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7815" y="1722239"/>
            <a:ext cx="157198" cy="212846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300" spc="5" dirty="0">
                <a:latin typeface="OpenSymbol"/>
                <a:cs typeface="OpenSymbol"/>
              </a:rPr>
              <a:t>●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1174" y="1448110"/>
            <a:ext cx="6233812" cy="4155683"/>
          </a:xfrm>
          <a:prstGeom prst="rect">
            <a:avLst/>
          </a:prstGeom>
        </p:spPr>
        <p:txBody>
          <a:bodyPr vert="horz" wrap="square" lIns="0" tIns="170442" rIns="0" bIns="0" rtlCol="0">
            <a:spAutoFit/>
          </a:bodyPr>
          <a:lstStyle/>
          <a:p>
            <a:pPr marL="34549">
              <a:spcBef>
                <a:spcPts val="1342"/>
              </a:spcBef>
            </a:pPr>
            <a:r>
              <a:rPr sz="2900" dirty="0">
                <a:latin typeface="Liberation Sans"/>
                <a:cs typeface="Liberation Sans"/>
              </a:rPr>
              <a:t>Principais</a:t>
            </a:r>
            <a:r>
              <a:rPr sz="2900" spc="-9" dirty="0">
                <a:latin typeface="Liberation Sans"/>
                <a:cs typeface="Liberation Sans"/>
              </a:rPr>
              <a:t> </a:t>
            </a:r>
            <a:r>
              <a:rPr sz="2900" dirty="0">
                <a:latin typeface="Liberation Sans"/>
                <a:cs typeface="Liberation Sans"/>
              </a:rPr>
              <a:t>paradigmas:</a:t>
            </a:r>
          </a:p>
          <a:p>
            <a:pPr marL="401921" indent="-275241">
              <a:spcBef>
                <a:spcPts val="1088"/>
              </a:spcBef>
              <a:buSzPct val="73684"/>
              <a:buFont typeface="OpenSymbol"/>
              <a:buChar char="–"/>
              <a:tabLst>
                <a:tab pos="401921" algn="l"/>
              </a:tabLst>
            </a:pPr>
            <a:r>
              <a:rPr sz="2600" spc="-5" dirty="0">
                <a:latin typeface="Liberation Sans"/>
                <a:cs typeface="Liberation Sans"/>
              </a:rPr>
              <a:t>Representação por Redes</a:t>
            </a:r>
            <a:r>
              <a:rPr sz="2600" spc="-41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Semânticas;</a:t>
            </a:r>
            <a:endParaRPr sz="2600" dirty="0">
              <a:latin typeface="Liberation Sans"/>
              <a:cs typeface="Liberation Sans"/>
            </a:endParaRPr>
          </a:p>
          <a:p>
            <a:pPr marL="401921" indent="-275241">
              <a:spcBef>
                <a:spcPts val="825"/>
              </a:spcBef>
              <a:buSzPct val="73684"/>
              <a:buFont typeface="OpenSymbol"/>
              <a:buChar char="–"/>
              <a:tabLst>
                <a:tab pos="401921" algn="l"/>
              </a:tabLst>
            </a:pPr>
            <a:r>
              <a:rPr sz="2600" spc="-5" dirty="0">
                <a:latin typeface="Liberation Sans"/>
                <a:cs typeface="Liberation Sans"/>
              </a:rPr>
              <a:t>Representação por Espaço </a:t>
            </a:r>
            <a:r>
              <a:rPr sz="2600" dirty="0">
                <a:latin typeface="Liberation Sans"/>
                <a:cs typeface="Liberation Sans"/>
              </a:rPr>
              <a:t>de</a:t>
            </a:r>
            <a:r>
              <a:rPr sz="2600" spc="-50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Estados;</a:t>
            </a:r>
            <a:endParaRPr sz="2600" dirty="0">
              <a:latin typeface="Liberation Sans"/>
              <a:cs typeface="Liberation Sans"/>
            </a:endParaRPr>
          </a:p>
          <a:p>
            <a:pPr marL="401921" indent="-275241">
              <a:spcBef>
                <a:spcPts val="825"/>
              </a:spcBef>
              <a:buSzPct val="73684"/>
              <a:buFont typeface="OpenSymbol"/>
              <a:buChar char="–"/>
              <a:tabLst>
                <a:tab pos="401921" algn="l"/>
              </a:tabLst>
            </a:pPr>
            <a:r>
              <a:rPr sz="2600" spc="-5" dirty="0">
                <a:latin typeface="Liberation Sans"/>
                <a:cs typeface="Liberation Sans"/>
              </a:rPr>
              <a:t>Representação por</a:t>
            </a:r>
            <a:r>
              <a:rPr sz="2600" spc="-9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Árvores;</a:t>
            </a:r>
            <a:endParaRPr sz="2600" dirty="0">
              <a:latin typeface="Liberation Sans"/>
              <a:cs typeface="Liberation Sans"/>
            </a:endParaRPr>
          </a:p>
          <a:p>
            <a:pPr marL="401921" indent="-275241">
              <a:spcBef>
                <a:spcPts val="825"/>
              </a:spcBef>
              <a:buSzPct val="73684"/>
              <a:buFont typeface="OpenSymbol"/>
              <a:buChar char="–"/>
              <a:tabLst>
                <a:tab pos="401921" algn="l"/>
              </a:tabLst>
            </a:pPr>
            <a:r>
              <a:rPr sz="2600" spc="-5" dirty="0">
                <a:latin typeface="Liberation Sans"/>
                <a:cs typeface="Liberation Sans"/>
              </a:rPr>
              <a:t>Representação por</a:t>
            </a:r>
            <a:r>
              <a:rPr sz="2600" spc="-9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Regras;</a:t>
            </a:r>
            <a:endParaRPr sz="2600" dirty="0">
              <a:latin typeface="Liberation Sans"/>
              <a:cs typeface="Liberation Sans"/>
            </a:endParaRPr>
          </a:p>
          <a:p>
            <a:pPr marL="401921" indent="-275241">
              <a:spcBef>
                <a:spcPts val="825"/>
              </a:spcBef>
              <a:buSzPct val="73684"/>
              <a:buFont typeface="OpenSymbol"/>
              <a:buChar char="–"/>
              <a:tabLst>
                <a:tab pos="401921" algn="l"/>
              </a:tabLst>
            </a:pPr>
            <a:r>
              <a:rPr sz="2600" spc="-5" dirty="0">
                <a:latin typeface="Liberation Sans"/>
                <a:cs typeface="Liberation Sans"/>
              </a:rPr>
              <a:t>Representação por</a:t>
            </a:r>
            <a:r>
              <a:rPr sz="2600" spc="-9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Frames;</a:t>
            </a:r>
            <a:endParaRPr sz="2600" dirty="0">
              <a:latin typeface="Liberation Sans"/>
              <a:cs typeface="Liberation Sans"/>
            </a:endParaRPr>
          </a:p>
          <a:p>
            <a:pPr marL="401921" indent="-275241">
              <a:spcBef>
                <a:spcPts val="825"/>
              </a:spcBef>
              <a:buSzPct val="73684"/>
              <a:buFont typeface="OpenSymbol"/>
              <a:buChar char="–"/>
              <a:tabLst>
                <a:tab pos="401921" algn="l"/>
              </a:tabLst>
            </a:pPr>
            <a:r>
              <a:rPr sz="2600" spc="-5" dirty="0">
                <a:latin typeface="Liberation Sans"/>
                <a:cs typeface="Liberation Sans"/>
              </a:rPr>
              <a:t>Representação por Scripts;</a:t>
            </a:r>
            <a:endParaRPr sz="2600" dirty="0">
              <a:latin typeface="Liberation Sans"/>
              <a:cs typeface="Liberation Sans"/>
            </a:endParaRPr>
          </a:p>
          <a:p>
            <a:pPr marL="401921" indent="-275241">
              <a:spcBef>
                <a:spcPts val="825"/>
              </a:spcBef>
              <a:buSzPct val="73684"/>
              <a:buFont typeface="OpenSymbol"/>
              <a:buChar char="–"/>
              <a:tabLst>
                <a:tab pos="401921" algn="l"/>
              </a:tabLst>
            </a:pPr>
            <a:r>
              <a:rPr sz="2600" spc="-5" dirty="0">
                <a:latin typeface="Liberation Sans"/>
                <a:cs typeface="Liberation Sans"/>
              </a:rPr>
              <a:t>Representação por</a:t>
            </a:r>
            <a:r>
              <a:rPr sz="2600" spc="-9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Lógica.</a:t>
            </a:r>
            <a:endParaRPr sz="2600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028265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404664"/>
            <a:ext cx="8474981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sz="4000" dirty="0"/>
              <a:t>Representação do  conhecimento em</a:t>
            </a:r>
            <a:r>
              <a:rPr sz="4000" spc="-36" dirty="0"/>
              <a:t> </a:t>
            </a:r>
            <a:r>
              <a:rPr sz="4000" spc="-5" dirty="0"/>
              <a:t>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3" y="3238946"/>
            <a:ext cx="166412" cy="228235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400" spc="5" dirty="0">
                <a:latin typeface="OpenSymbol"/>
                <a:cs typeface="OpenSymbol"/>
              </a:rPr>
              <a:t>●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4749894"/>
            <a:ext cx="166412" cy="228235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400" spc="5" dirty="0">
                <a:latin typeface="OpenSymbol"/>
                <a:cs typeface="OpenSymbol"/>
              </a:rPr>
              <a:t>●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573" y="1603621"/>
            <a:ext cx="7833437" cy="3969118"/>
          </a:xfrm>
          <a:prstGeom prst="rect">
            <a:avLst/>
          </a:prstGeom>
        </p:spPr>
        <p:txBody>
          <a:bodyPr vert="horz" wrap="square" lIns="0" tIns="44914" rIns="0" bIns="0" rtlCol="0">
            <a:spAutoFit/>
          </a:bodyPr>
          <a:lstStyle/>
          <a:p>
            <a:pPr marL="305184" marR="423226" indent="-293667">
              <a:lnSpc>
                <a:spcPct val="93400"/>
              </a:lnSpc>
              <a:spcBef>
                <a:spcPts val="354"/>
              </a:spcBef>
              <a:buSzPct val="44927"/>
              <a:buFont typeface="OpenSymbol"/>
              <a:buChar char="●"/>
              <a:tabLst>
                <a:tab pos="304608" algn="l"/>
                <a:tab pos="305184" algn="l"/>
              </a:tabLst>
            </a:pPr>
            <a:r>
              <a:rPr sz="3100" spc="5" dirty="0">
                <a:cs typeface="Liberation Sans"/>
              </a:rPr>
              <a:t>Uma </a:t>
            </a:r>
            <a:r>
              <a:rPr sz="3100" spc="-5" dirty="0">
                <a:cs typeface="Liberation Sans"/>
              </a:rPr>
              <a:t>tentativa </a:t>
            </a:r>
            <a:r>
              <a:rPr sz="3100" dirty="0">
                <a:cs typeface="Liberation Sans"/>
              </a:rPr>
              <a:t>de </a:t>
            </a:r>
            <a:r>
              <a:rPr sz="3100" spc="-5" dirty="0">
                <a:cs typeface="Liberation Sans"/>
              </a:rPr>
              <a:t>formalmente </a:t>
            </a:r>
            <a:r>
              <a:rPr sz="3100" dirty="0">
                <a:cs typeface="Liberation Sans"/>
              </a:rPr>
              <a:t>esboçar  como </a:t>
            </a:r>
            <a:r>
              <a:rPr sz="3100" spc="9" dirty="0">
                <a:cs typeface="Liberation Sans"/>
              </a:rPr>
              <a:t>o </a:t>
            </a:r>
            <a:r>
              <a:rPr sz="3100" spc="-5" dirty="0">
                <a:cs typeface="Liberation Sans"/>
              </a:rPr>
              <a:t>conhecimento </a:t>
            </a:r>
            <a:r>
              <a:rPr sz="3100" spc="9" dirty="0">
                <a:cs typeface="Liberation Sans"/>
              </a:rPr>
              <a:t>é </a:t>
            </a:r>
            <a:r>
              <a:rPr sz="3100" spc="-5" dirty="0">
                <a:cs typeface="Liberation Sans"/>
              </a:rPr>
              <a:t>armazenado </a:t>
            </a:r>
            <a:r>
              <a:rPr sz="3100" dirty="0">
                <a:cs typeface="Liberation Sans"/>
              </a:rPr>
              <a:t>no  </a:t>
            </a:r>
            <a:r>
              <a:rPr sz="3100" spc="-5" dirty="0">
                <a:cs typeface="Liberation Sans"/>
              </a:rPr>
              <a:t>cérebro </a:t>
            </a:r>
            <a:r>
              <a:rPr sz="3100" dirty="0">
                <a:cs typeface="Liberation Sans"/>
              </a:rPr>
              <a:t>ou mente</a:t>
            </a:r>
            <a:r>
              <a:rPr sz="3100" spc="-32" dirty="0">
                <a:cs typeface="Liberation Sans"/>
              </a:rPr>
              <a:t> </a:t>
            </a:r>
            <a:r>
              <a:rPr sz="3100" spc="-5" dirty="0">
                <a:cs typeface="Liberation Sans"/>
              </a:rPr>
              <a:t>humana;</a:t>
            </a:r>
            <a:endParaRPr sz="3100" dirty="0">
              <a:cs typeface="Liberation Sans"/>
            </a:endParaRPr>
          </a:p>
          <a:p>
            <a:pPr marL="305184" marR="4607">
              <a:lnSpc>
                <a:spcPct val="93400"/>
              </a:lnSpc>
              <a:spcBef>
                <a:spcPts val="1383"/>
              </a:spcBef>
            </a:pPr>
            <a:r>
              <a:rPr sz="3100" spc="9" dirty="0">
                <a:cs typeface="Liberation Sans"/>
              </a:rPr>
              <a:t>Um </a:t>
            </a:r>
            <a:r>
              <a:rPr sz="3100" spc="-5" dirty="0">
                <a:cs typeface="Liberation Sans"/>
              </a:rPr>
              <a:t>caminho utilizado </a:t>
            </a:r>
            <a:r>
              <a:rPr sz="3100" spc="9" dirty="0">
                <a:cs typeface="Liberation Sans"/>
              </a:rPr>
              <a:t>é </a:t>
            </a:r>
            <a:r>
              <a:rPr sz="3100" dirty="0">
                <a:cs typeface="Liberation Sans"/>
              </a:rPr>
              <a:t>esboçar </a:t>
            </a:r>
            <a:r>
              <a:rPr sz="3100" spc="-5" dirty="0">
                <a:cs typeface="Liberation Sans"/>
              </a:rPr>
              <a:t>pequenas  “porções” </a:t>
            </a:r>
            <a:r>
              <a:rPr sz="3100" dirty="0">
                <a:cs typeface="Liberation Sans"/>
              </a:rPr>
              <a:t>de conhecimento </a:t>
            </a:r>
            <a:r>
              <a:rPr sz="3100" spc="9" dirty="0">
                <a:cs typeface="Liberation Sans"/>
              </a:rPr>
              <a:t>e </a:t>
            </a:r>
            <a:r>
              <a:rPr sz="3100" spc="-5" dirty="0">
                <a:cs typeface="Liberation Sans"/>
              </a:rPr>
              <a:t>construir  “links” </a:t>
            </a:r>
            <a:r>
              <a:rPr sz="3100" dirty="0">
                <a:cs typeface="Liberation Sans"/>
              </a:rPr>
              <a:t>entre </a:t>
            </a:r>
            <a:r>
              <a:rPr sz="3100" spc="-5" dirty="0">
                <a:cs typeface="Liberation Sans"/>
              </a:rPr>
              <a:t>porções </a:t>
            </a:r>
            <a:r>
              <a:rPr sz="3100" dirty="0">
                <a:cs typeface="Liberation Sans"/>
              </a:rPr>
              <a:t>que sejam</a:t>
            </a:r>
            <a:r>
              <a:rPr sz="3100" spc="-9" dirty="0">
                <a:cs typeface="Liberation Sans"/>
              </a:rPr>
              <a:t> </a:t>
            </a:r>
            <a:r>
              <a:rPr sz="3100" spc="-5" dirty="0">
                <a:cs typeface="Liberation Sans"/>
              </a:rPr>
              <a:t>correlatas;</a:t>
            </a:r>
            <a:endParaRPr sz="3100" dirty="0">
              <a:cs typeface="Liberation Sans"/>
            </a:endParaRPr>
          </a:p>
          <a:p>
            <a:pPr marL="305184" marR="267180">
              <a:lnSpc>
                <a:spcPts val="3500"/>
              </a:lnSpc>
              <a:spcBef>
                <a:spcPts val="1460"/>
              </a:spcBef>
            </a:pPr>
            <a:r>
              <a:rPr sz="3100" dirty="0">
                <a:cs typeface="Liberation Sans"/>
              </a:rPr>
              <a:t>Redes semânticas, Frames </a:t>
            </a:r>
            <a:r>
              <a:rPr sz="3100" spc="9" dirty="0">
                <a:cs typeface="Liberation Sans"/>
              </a:rPr>
              <a:t>e </a:t>
            </a:r>
            <a:r>
              <a:rPr sz="3100" dirty="0">
                <a:cs typeface="Liberation Sans"/>
              </a:rPr>
              <a:t>Scripts</a:t>
            </a:r>
            <a:r>
              <a:rPr sz="3100" spc="-113" dirty="0">
                <a:cs typeface="Liberation Sans"/>
              </a:rPr>
              <a:t> </a:t>
            </a:r>
            <a:r>
              <a:rPr sz="3100" dirty="0">
                <a:cs typeface="Liberation Sans"/>
              </a:rPr>
              <a:t>são  exemplos deste tipo de</a:t>
            </a:r>
            <a:r>
              <a:rPr sz="3100" spc="-54" dirty="0">
                <a:cs typeface="Liberation Sans"/>
              </a:rPr>
              <a:t> </a:t>
            </a:r>
            <a:r>
              <a:rPr sz="3100" spc="-5" dirty="0">
                <a:cs typeface="Liberation Sans"/>
              </a:rPr>
              <a:t>estratégia.</a:t>
            </a:r>
            <a:endParaRPr sz="3100" dirty="0"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65317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740" y="476672"/>
            <a:ext cx="8229600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sz="4000" dirty="0"/>
              <a:t>Representação</a:t>
            </a:r>
            <a:r>
              <a:rPr sz="4000" spc="-68" dirty="0"/>
              <a:t> </a:t>
            </a:r>
            <a:r>
              <a:rPr sz="4000" dirty="0"/>
              <a:t>do  Conhecimento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299" y="1715329"/>
            <a:ext cx="137621" cy="18090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100" dirty="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957" y="1611682"/>
            <a:ext cx="7901383" cy="3993749"/>
          </a:xfrm>
          <a:prstGeom prst="rect">
            <a:avLst/>
          </a:prstGeom>
        </p:spPr>
        <p:txBody>
          <a:bodyPr vert="horz" wrap="square" lIns="0" tIns="46065" rIns="0" bIns="0" rtlCol="0">
            <a:spAutoFit/>
          </a:bodyPr>
          <a:lstStyle/>
          <a:p>
            <a:pPr marL="34549" marR="195202">
              <a:lnSpc>
                <a:spcPts val="2875"/>
              </a:lnSpc>
              <a:spcBef>
                <a:spcPts val="363"/>
              </a:spcBef>
            </a:pPr>
            <a:r>
              <a:rPr sz="2600" spc="-9" dirty="0">
                <a:cs typeface="Liberation Sans"/>
              </a:rPr>
              <a:t>Questão </a:t>
            </a:r>
            <a:r>
              <a:rPr sz="2600" spc="-5" dirty="0">
                <a:cs typeface="Liberation Sans"/>
              </a:rPr>
              <a:t>central na </a:t>
            </a:r>
            <a:r>
              <a:rPr sz="2600" spc="-9" dirty="0">
                <a:cs typeface="Liberation Sans"/>
              </a:rPr>
              <a:t>representação de conhecimento:  Como conhecimento </a:t>
            </a:r>
            <a:r>
              <a:rPr sz="2600" spc="-5" dirty="0">
                <a:cs typeface="Liberation Sans"/>
              </a:rPr>
              <a:t>pode ser </a:t>
            </a:r>
            <a:r>
              <a:rPr sz="2600" spc="-9" dirty="0">
                <a:cs typeface="Liberation Sans"/>
              </a:rPr>
              <a:t>melhor</a:t>
            </a:r>
            <a:r>
              <a:rPr sz="2600" spc="18" dirty="0">
                <a:cs typeface="Liberation Sans"/>
              </a:rPr>
              <a:t> </a:t>
            </a:r>
            <a:r>
              <a:rPr sz="2600" spc="-9" dirty="0">
                <a:cs typeface="Liberation Sans"/>
              </a:rPr>
              <a:t>representado?</a:t>
            </a:r>
            <a:endParaRPr sz="2600" dirty="0">
              <a:cs typeface="Liberation Sans"/>
            </a:endParaRPr>
          </a:p>
          <a:p>
            <a:pPr marL="34549">
              <a:spcBef>
                <a:spcPts val="852"/>
              </a:spcBef>
            </a:pPr>
            <a:r>
              <a:rPr sz="2600" spc="-14" dirty="0">
                <a:cs typeface="Liberation Sans"/>
              </a:rPr>
              <a:t>Em </a:t>
            </a:r>
            <a:r>
              <a:rPr sz="2600" spc="-9" dirty="0">
                <a:cs typeface="Liberation Sans"/>
              </a:rPr>
              <a:t>toda </a:t>
            </a:r>
            <a:r>
              <a:rPr sz="2600" spc="-5" dirty="0">
                <a:cs typeface="Liberation Sans"/>
              </a:rPr>
              <a:t>representação de conhecimento </a:t>
            </a:r>
            <a:r>
              <a:rPr sz="2600" spc="-9" dirty="0">
                <a:cs typeface="Liberation Sans"/>
              </a:rPr>
              <a:t>é</a:t>
            </a:r>
            <a:r>
              <a:rPr sz="2600" spc="-45" dirty="0">
                <a:cs typeface="Liberation Sans"/>
              </a:rPr>
              <a:t> </a:t>
            </a:r>
            <a:r>
              <a:rPr sz="2600" spc="-5" dirty="0">
                <a:cs typeface="Liberation Sans"/>
              </a:rPr>
              <a:t>desejável:</a:t>
            </a:r>
            <a:endParaRPr sz="2600" dirty="0">
              <a:cs typeface="Liberation Sans"/>
            </a:endParaRPr>
          </a:p>
          <a:p>
            <a:pPr marL="355856" indent="-240692">
              <a:spcBef>
                <a:spcPts val="925"/>
              </a:spcBef>
              <a:buSzPct val="74000"/>
              <a:buFont typeface="OpenSymbol"/>
              <a:buChar char="–"/>
              <a:tabLst>
                <a:tab pos="355856" algn="l"/>
              </a:tabLst>
            </a:pPr>
            <a:r>
              <a:rPr sz="2300" spc="-9" dirty="0">
                <a:cs typeface="Liberation Sans"/>
              </a:rPr>
              <a:t>Expressividade;</a:t>
            </a:r>
            <a:endParaRPr sz="2300" dirty="0">
              <a:cs typeface="Liberation Sans"/>
            </a:endParaRPr>
          </a:p>
          <a:p>
            <a:pPr marL="355856" indent="-240692">
              <a:spcBef>
                <a:spcPts val="698"/>
              </a:spcBef>
              <a:buSzPct val="74000"/>
              <a:buFont typeface="OpenSymbol"/>
              <a:buChar char="–"/>
              <a:tabLst>
                <a:tab pos="355856" algn="l"/>
              </a:tabLst>
            </a:pPr>
            <a:r>
              <a:rPr sz="2300" spc="-9" dirty="0">
                <a:cs typeface="Liberation Sans"/>
              </a:rPr>
              <a:t>Auto-consistência;</a:t>
            </a:r>
            <a:endParaRPr sz="2300" dirty="0">
              <a:cs typeface="Liberation Sans"/>
            </a:endParaRPr>
          </a:p>
          <a:p>
            <a:pPr marL="355856" indent="-240692">
              <a:spcBef>
                <a:spcPts val="689"/>
              </a:spcBef>
              <a:buSzPct val="74000"/>
              <a:buFont typeface="OpenSymbol"/>
              <a:buChar char="–"/>
              <a:tabLst>
                <a:tab pos="355856" algn="l"/>
              </a:tabLst>
            </a:pPr>
            <a:r>
              <a:rPr sz="2300" spc="-14" dirty="0">
                <a:cs typeface="Liberation Sans"/>
              </a:rPr>
              <a:t>Robustez;</a:t>
            </a:r>
            <a:endParaRPr sz="2300" dirty="0">
              <a:cs typeface="Liberation Sans"/>
            </a:endParaRPr>
          </a:p>
          <a:p>
            <a:pPr marL="355856" indent="-240692">
              <a:spcBef>
                <a:spcPts val="698"/>
              </a:spcBef>
              <a:buSzPct val="74000"/>
              <a:buFont typeface="OpenSymbol"/>
              <a:buChar char="–"/>
              <a:tabLst>
                <a:tab pos="355856" algn="l"/>
              </a:tabLst>
            </a:pPr>
            <a:r>
              <a:rPr sz="2300" spc="-14" dirty="0">
                <a:cs typeface="Liberation Sans"/>
              </a:rPr>
              <a:t>Capacidade de ser</a:t>
            </a:r>
            <a:r>
              <a:rPr sz="2300" spc="5" dirty="0">
                <a:cs typeface="Liberation Sans"/>
              </a:rPr>
              <a:t> </a:t>
            </a:r>
            <a:r>
              <a:rPr sz="2300" spc="-14" dirty="0">
                <a:cs typeface="Liberation Sans"/>
              </a:rPr>
              <a:t>completa;</a:t>
            </a:r>
            <a:endParaRPr sz="2300" dirty="0">
              <a:cs typeface="Liberation Sans"/>
            </a:endParaRPr>
          </a:p>
          <a:p>
            <a:pPr marL="355856" indent="-240692">
              <a:spcBef>
                <a:spcPts val="689"/>
              </a:spcBef>
              <a:buSzPct val="74000"/>
              <a:buFont typeface="OpenSymbol"/>
              <a:buChar char="–"/>
              <a:tabLst>
                <a:tab pos="355856" algn="l"/>
              </a:tabLst>
            </a:pPr>
            <a:r>
              <a:rPr sz="2300" spc="-18" dirty="0">
                <a:cs typeface="Liberation Sans"/>
              </a:rPr>
              <a:t>Tratabilidade;</a:t>
            </a:r>
            <a:endParaRPr sz="2300" dirty="0">
              <a:cs typeface="Liberation Sans"/>
            </a:endParaRPr>
          </a:p>
          <a:p>
            <a:pPr marL="355856" indent="-240692">
              <a:spcBef>
                <a:spcPts val="689"/>
              </a:spcBef>
              <a:buSzPct val="74000"/>
              <a:buFont typeface="OpenSymbol"/>
              <a:buChar char="–"/>
              <a:tabLst>
                <a:tab pos="355856" algn="l"/>
              </a:tabLst>
            </a:pPr>
            <a:r>
              <a:rPr sz="2300" spc="-14" dirty="0">
                <a:cs typeface="Liberation Sans"/>
              </a:rPr>
              <a:t>Ausência de</a:t>
            </a:r>
            <a:r>
              <a:rPr sz="2300" spc="-9" dirty="0">
                <a:cs typeface="Liberation Sans"/>
              </a:rPr>
              <a:t> </a:t>
            </a:r>
            <a:r>
              <a:rPr sz="2300" spc="-14" dirty="0">
                <a:cs typeface="Liberation Sans"/>
              </a:rPr>
              <a:t>ambiguidade</a:t>
            </a:r>
            <a:endParaRPr sz="2300" dirty="0"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299" y="2589422"/>
            <a:ext cx="137621" cy="18090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100" dirty="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3306130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056" y="404664"/>
            <a:ext cx="7942740" cy="875244"/>
          </a:xfrm>
          <a:prstGeom prst="rect">
            <a:avLst/>
          </a:prstGeom>
        </p:spPr>
        <p:txBody>
          <a:bodyPr vert="horz" wrap="square" lIns="0" tIns="51824" rIns="0" bIns="0" rtlCol="0">
            <a:spAutoFit/>
          </a:bodyPr>
          <a:lstStyle/>
          <a:p>
            <a:pPr marL="11516" marR="4607">
              <a:lnSpc>
                <a:spcPts val="3228"/>
              </a:lnSpc>
              <a:spcBef>
                <a:spcPts val="408"/>
              </a:spcBef>
            </a:pPr>
            <a:r>
              <a:rPr sz="3000" spc="-9" dirty="0"/>
              <a:t>Introdução </a:t>
            </a:r>
            <a:r>
              <a:rPr sz="3000" dirty="0"/>
              <a:t>à </a:t>
            </a:r>
            <a:r>
              <a:rPr sz="3000" spc="-9" dirty="0"/>
              <a:t>representação do  conhecimento </a:t>
            </a:r>
            <a:r>
              <a:rPr sz="3000" spc="-5" dirty="0"/>
              <a:t>por redes</a:t>
            </a:r>
            <a:r>
              <a:rPr sz="3000" spc="-14" dirty="0"/>
              <a:t> </a:t>
            </a:r>
            <a:r>
              <a:rPr sz="3000" spc="-9" dirty="0"/>
              <a:t>semânticas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36662" y="1724543"/>
            <a:ext cx="153168" cy="219387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300" spc="14" dirty="0">
                <a:latin typeface="OpenSymbol"/>
                <a:cs typeface="OpenSymbol"/>
              </a:rPr>
              <a:t>●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68" y="1607076"/>
            <a:ext cx="7782765" cy="4030155"/>
          </a:xfrm>
          <a:prstGeom prst="rect">
            <a:avLst/>
          </a:prstGeom>
        </p:spPr>
        <p:txBody>
          <a:bodyPr vert="horz" wrap="square" lIns="0" tIns="51824" rIns="0" bIns="0" rtlCol="0">
            <a:spAutoFit/>
          </a:bodyPr>
          <a:lstStyle/>
          <a:p>
            <a:pPr marL="34549" marR="27639">
              <a:lnSpc>
                <a:spcPts val="3264"/>
              </a:lnSpc>
              <a:spcBef>
                <a:spcPts val="408"/>
              </a:spcBef>
            </a:pPr>
            <a:r>
              <a:rPr sz="2900" spc="9" dirty="0">
                <a:cs typeface="Liberation Sans"/>
              </a:rPr>
              <a:t>Redes semânticas são tentativas de </a:t>
            </a:r>
            <a:r>
              <a:rPr sz="2900" spc="5" dirty="0">
                <a:cs typeface="Liberation Sans"/>
              </a:rPr>
              <a:t>formalizar  </a:t>
            </a:r>
            <a:r>
              <a:rPr sz="2900" spc="14" dirty="0">
                <a:cs typeface="Liberation Sans"/>
              </a:rPr>
              <a:t>a </a:t>
            </a:r>
            <a:r>
              <a:rPr sz="2900" spc="9" dirty="0">
                <a:cs typeface="Liberation Sans"/>
              </a:rPr>
              <a:t>maneira </a:t>
            </a:r>
            <a:r>
              <a:rPr sz="2900" spc="14" dirty="0">
                <a:cs typeface="Liberation Sans"/>
              </a:rPr>
              <a:t>como o </a:t>
            </a:r>
            <a:r>
              <a:rPr sz="2900" spc="9" dirty="0">
                <a:cs typeface="Liberation Sans"/>
              </a:rPr>
              <a:t>conhecimento sobre </a:t>
            </a:r>
            <a:r>
              <a:rPr sz="2900" spc="14" dirty="0">
                <a:cs typeface="Liberation Sans"/>
              </a:rPr>
              <a:t>o  </a:t>
            </a:r>
            <a:r>
              <a:rPr sz="2900" spc="9" dirty="0">
                <a:cs typeface="Liberation Sans"/>
              </a:rPr>
              <a:t>mundo </a:t>
            </a:r>
            <a:r>
              <a:rPr sz="2900" spc="14" dirty="0">
                <a:cs typeface="Liberation Sans"/>
              </a:rPr>
              <a:t>em </a:t>
            </a:r>
            <a:r>
              <a:rPr sz="2900" spc="9" dirty="0">
                <a:cs typeface="Liberation Sans"/>
              </a:rPr>
              <a:t>que vivemos </a:t>
            </a:r>
            <a:r>
              <a:rPr sz="2900" spc="14" dirty="0">
                <a:cs typeface="Liberation Sans"/>
              </a:rPr>
              <a:t>e </a:t>
            </a:r>
            <a:r>
              <a:rPr sz="2900" spc="9" dirty="0">
                <a:cs typeface="Liberation Sans"/>
              </a:rPr>
              <a:t>nós </a:t>
            </a:r>
            <a:r>
              <a:rPr sz="2900" spc="14" dirty="0">
                <a:cs typeface="Liberation Sans"/>
              </a:rPr>
              <a:t>mesmos é  </a:t>
            </a:r>
            <a:r>
              <a:rPr sz="2900" spc="9" dirty="0">
                <a:cs typeface="Liberation Sans"/>
              </a:rPr>
              <a:t>organizado </a:t>
            </a:r>
            <a:r>
              <a:rPr sz="2900" spc="14" dirty="0">
                <a:cs typeface="Liberation Sans"/>
              </a:rPr>
              <a:t>em </a:t>
            </a:r>
            <a:r>
              <a:rPr sz="2900" spc="9" dirty="0">
                <a:cs typeface="Liberation Sans"/>
              </a:rPr>
              <a:t>nossa</a:t>
            </a:r>
            <a:r>
              <a:rPr sz="2900" spc="-18" dirty="0">
                <a:cs typeface="Liberation Sans"/>
              </a:rPr>
              <a:t> </a:t>
            </a:r>
            <a:r>
              <a:rPr sz="2900" spc="14" dirty="0">
                <a:cs typeface="Liberation Sans"/>
              </a:rPr>
              <a:t>memória.</a:t>
            </a:r>
            <a:endParaRPr sz="2900" dirty="0">
              <a:cs typeface="Liberation Sans"/>
            </a:endParaRPr>
          </a:p>
          <a:p>
            <a:pPr marL="34549">
              <a:spcBef>
                <a:spcPts val="997"/>
              </a:spcBef>
            </a:pPr>
            <a:r>
              <a:rPr sz="2900" spc="9" dirty="0">
                <a:cs typeface="Liberation Sans"/>
              </a:rPr>
              <a:t>Redes semânticas são compostas</a:t>
            </a:r>
            <a:r>
              <a:rPr sz="2900" dirty="0">
                <a:cs typeface="Liberation Sans"/>
              </a:rPr>
              <a:t> </a:t>
            </a:r>
            <a:r>
              <a:rPr sz="2900" spc="5" dirty="0">
                <a:cs typeface="Liberation Sans"/>
              </a:rPr>
              <a:t>por:</a:t>
            </a:r>
            <a:endParaRPr sz="2900" dirty="0">
              <a:cs typeface="Liberation Sans"/>
            </a:endParaRPr>
          </a:p>
          <a:p>
            <a:pPr marL="399618" marR="1040503" indent="-274089">
              <a:lnSpc>
                <a:spcPts val="2847"/>
              </a:lnSpc>
              <a:spcBef>
                <a:spcPts val="1347"/>
              </a:spcBef>
              <a:buSzPct val="75000"/>
              <a:buFont typeface="OpenSymbol"/>
              <a:buChar char="–"/>
              <a:tabLst>
                <a:tab pos="399618" algn="l"/>
              </a:tabLst>
            </a:pPr>
            <a:r>
              <a:rPr sz="2500" spc="5" dirty="0">
                <a:cs typeface="Liberation Sans"/>
              </a:rPr>
              <a:t>Nós: cada </a:t>
            </a:r>
            <a:r>
              <a:rPr sz="2500" spc="9" dirty="0">
                <a:cs typeface="Liberation Sans"/>
              </a:rPr>
              <a:t>um </a:t>
            </a:r>
            <a:r>
              <a:rPr sz="2500" spc="5" dirty="0">
                <a:cs typeface="Liberation Sans"/>
              </a:rPr>
              <a:t>representa </a:t>
            </a:r>
            <a:r>
              <a:rPr sz="2500" spc="9" dirty="0">
                <a:cs typeface="Liberation Sans"/>
              </a:rPr>
              <a:t>um </a:t>
            </a:r>
            <a:r>
              <a:rPr sz="2500" spc="5" dirty="0">
                <a:cs typeface="Liberation Sans"/>
              </a:rPr>
              <a:t>objeto ou uma  propriedade de </a:t>
            </a:r>
            <a:r>
              <a:rPr sz="2500" spc="9" dirty="0">
                <a:cs typeface="Liberation Sans"/>
              </a:rPr>
              <a:t>um</a:t>
            </a:r>
            <a:r>
              <a:rPr sz="2500" spc="-5" dirty="0">
                <a:cs typeface="Liberation Sans"/>
              </a:rPr>
              <a:t> </a:t>
            </a:r>
            <a:r>
              <a:rPr sz="2500" dirty="0">
                <a:cs typeface="Liberation Sans"/>
              </a:rPr>
              <a:t>objeto;</a:t>
            </a:r>
          </a:p>
          <a:p>
            <a:pPr marL="399618" marR="320731" indent="-274089">
              <a:lnSpc>
                <a:spcPts val="2847"/>
              </a:lnSpc>
              <a:spcBef>
                <a:spcPts val="1016"/>
              </a:spcBef>
              <a:buSzPct val="75000"/>
              <a:buFont typeface="OpenSymbol"/>
              <a:buChar char="–"/>
              <a:tabLst>
                <a:tab pos="399618" algn="l"/>
              </a:tabLst>
            </a:pPr>
            <a:r>
              <a:rPr sz="2500" spc="5" dirty="0">
                <a:cs typeface="Liberation Sans"/>
              </a:rPr>
              <a:t>“Links”: Cada </a:t>
            </a:r>
            <a:r>
              <a:rPr sz="2500" spc="9" dirty="0">
                <a:cs typeface="Liberation Sans"/>
              </a:rPr>
              <a:t>um </a:t>
            </a:r>
            <a:r>
              <a:rPr sz="2500" spc="5" dirty="0">
                <a:cs typeface="Liberation Sans"/>
              </a:rPr>
              <a:t>representa </a:t>
            </a:r>
            <a:r>
              <a:rPr sz="2500" spc="9" dirty="0">
                <a:cs typeface="Liberation Sans"/>
              </a:rPr>
              <a:t>a </a:t>
            </a:r>
            <a:r>
              <a:rPr sz="2500" spc="5" dirty="0">
                <a:cs typeface="Liberation Sans"/>
              </a:rPr>
              <a:t>relação entre </a:t>
            </a:r>
            <a:r>
              <a:rPr sz="2500" dirty="0">
                <a:cs typeface="Liberation Sans"/>
              </a:rPr>
              <a:t>dois  objetos.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662" y="3546432"/>
            <a:ext cx="153168" cy="219387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300" spc="14" dirty="0">
                <a:latin typeface="OpenSymbol"/>
                <a:cs typeface="OpenSymbol"/>
              </a:rPr>
              <a:t>●</a:t>
            </a:r>
            <a:endParaRPr sz="1300">
              <a:latin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2257647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356702"/>
            <a:ext cx="5206436" cy="782233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118" y="1725694"/>
            <a:ext cx="159502" cy="229175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400" spc="-9" dirty="0">
                <a:latin typeface="OpenSymbol"/>
                <a:cs typeface="OpenSymbol"/>
              </a:rPr>
              <a:t>●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691" y="1605923"/>
            <a:ext cx="7096965" cy="4002515"/>
          </a:xfrm>
          <a:prstGeom prst="rect">
            <a:avLst/>
          </a:prstGeom>
        </p:spPr>
        <p:txBody>
          <a:bodyPr vert="horz" wrap="square" lIns="0" tIns="53551" rIns="0" bIns="0" rtlCol="0">
            <a:spAutoFit/>
          </a:bodyPr>
          <a:lstStyle/>
          <a:p>
            <a:pPr marL="34549" marR="126680">
              <a:lnSpc>
                <a:spcPts val="3391"/>
              </a:lnSpc>
              <a:spcBef>
                <a:spcPts val="422"/>
              </a:spcBef>
            </a:pPr>
            <a:r>
              <a:rPr sz="3000" dirty="0">
                <a:cs typeface="Liberation Sans"/>
              </a:rPr>
              <a:t>Representação do conhecimento abaixo  </a:t>
            </a:r>
            <a:r>
              <a:rPr sz="3000" spc="5" dirty="0">
                <a:cs typeface="Liberation Sans"/>
              </a:rPr>
              <a:t>sobre</a:t>
            </a:r>
            <a:r>
              <a:rPr sz="3000" dirty="0">
                <a:cs typeface="Liberation Sans"/>
              </a:rPr>
              <a:t> animais:</a:t>
            </a:r>
          </a:p>
          <a:p>
            <a:pPr marL="414589" indent="-285606">
              <a:spcBef>
                <a:spcPts val="1038"/>
              </a:spcBef>
              <a:buSzPct val="74576"/>
              <a:buFont typeface="OpenSymbol"/>
              <a:buChar char="–"/>
              <a:tabLst>
                <a:tab pos="414589" algn="l"/>
              </a:tabLst>
            </a:pPr>
            <a:r>
              <a:rPr sz="2700" spc="-14" dirty="0">
                <a:cs typeface="Liberation Sans"/>
              </a:rPr>
              <a:t>Animais </a:t>
            </a:r>
            <a:r>
              <a:rPr sz="2700" spc="-9" dirty="0">
                <a:cs typeface="Liberation Sans"/>
              </a:rPr>
              <a:t>comem;</a:t>
            </a:r>
            <a:endParaRPr sz="2700" dirty="0">
              <a:cs typeface="Liberation Sans"/>
            </a:endParaRPr>
          </a:p>
          <a:p>
            <a:pPr marL="414589" indent="-285606">
              <a:spcBef>
                <a:spcPts val="833"/>
              </a:spcBef>
              <a:buSzPct val="74576"/>
              <a:buFont typeface="OpenSymbol"/>
              <a:buChar char="–"/>
              <a:tabLst>
                <a:tab pos="414589" algn="l"/>
              </a:tabLst>
            </a:pPr>
            <a:r>
              <a:rPr sz="2700" spc="-9" dirty="0">
                <a:cs typeface="Liberation Sans"/>
              </a:rPr>
              <a:t>Mamíferos </a:t>
            </a:r>
            <a:r>
              <a:rPr sz="2700" dirty="0">
                <a:cs typeface="Liberation Sans"/>
              </a:rPr>
              <a:t>e </a:t>
            </a:r>
            <a:r>
              <a:rPr sz="2700" spc="-5" dirty="0">
                <a:cs typeface="Liberation Sans"/>
              </a:rPr>
              <a:t>pássaros são</a:t>
            </a:r>
            <a:r>
              <a:rPr sz="2700" spc="-45" dirty="0">
                <a:cs typeface="Liberation Sans"/>
              </a:rPr>
              <a:t> </a:t>
            </a:r>
            <a:r>
              <a:rPr sz="2700" spc="-9" dirty="0">
                <a:cs typeface="Liberation Sans"/>
              </a:rPr>
              <a:t>animais;</a:t>
            </a:r>
            <a:endParaRPr sz="2700" dirty="0">
              <a:cs typeface="Liberation Sans"/>
            </a:endParaRPr>
          </a:p>
          <a:p>
            <a:pPr marL="414589" indent="-285606">
              <a:spcBef>
                <a:spcPts val="825"/>
              </a:spcBef>
              <a:buSzPct val="74576"/>
              <a:buFont typeface="OpenSymbol"/>
              <a:buChar char="–"/>
              <a:tabLst>
                <a:tab pos="414589" algn="l"/>
              </a:tabLst>
            </a:pPr>
            <a:r>
              <a:rPr sz="2700" spc="-9" dirty="0">
                <a:cs typeface="Liberation Sans"/>
              </a:rPr>
              <a:t>Mamíferos têm</a:t>
            </a:r>
            <a:r>
              <a:rPr sz="2700" spc="-5" dirty="0">
                <a:cs typeface="Liberation Sans"/>
              </a:rPr>
              <a:t> </a:t>
            </a:r>
            <a:r>
              <a:rPr sz="2700" spc="-9" dirty="0">
                <a:cs typeface="Liberation Sans"/>
              </a:rPr>
              <a:t>pelo;</a:t>
            </a:r>
            <a:endParaRPr sz="2700" dirty="0">
              <a:cs typeface="Liberation Sans"/>
            </a:endParaRPr>
          </a:p>
          <a:p>
            <a:pPr marL="414589" indent="-285606">
              <a:spcBef>
                <a:spcPts val="825"/>
              </a:spcBef>
              <a:buSzPct val="74576"/>
              <a:buFont typeface="OpenSymbol"/>
              <a:buChar char="–"/>
              <a:tabLst>
                <a:tab pos="414589" algn="l"/>
              </a:tabLst>
            </a:pPr>
            <a:r>
              <a:rPr sz="2700" spc="-9" dirty="0">
                <a:cs typeface="Liberation Sans"/>
              </a:rPr>
              <a:t>Cachorros são</a:t>
            </a:r>
            <a:r>
              <a:rPr sz="2700" spc="-5" dirty="0">
                <a:cs typeface="Liberation Sans"/>
              </a:rPr>
              <a:t> </a:t>
            </a:r>
            <a:r>
              <a:rPr sz="2700" spc="-9" dirty="0">
                <a:cs typeface="Liberation Sans"/>
              </a:rPr>
              <a:t>mamíferos.</a:t>
            </a:r>
            <a:endParaRPr sz="2700" dirty="0">
              <a:cs typeface="Liberation Sans"/>
            </a:endParaRPr>
          </a:p>
          <a:p>
            <a:pPr marL="34549" marR="27639">
              <a:lnSpc>
                <a:spcPts val="3391"/>
              </a:lnSpc>
              <a:spcBef>
                <a:spcPts val="1138"/>
              </a:spcBef>
            </a:pPr>
            <a:r>
              <a:rPr sz="3000" dirty="0">
                <a:cs typeface="Liberation Sans"/>
              </a:rPr>
              <a:t>Uma Rede Semântica descreve </a:t>
            </a:r>
            <a:r>
              <a:rPr sz="3000" spc="-5" dirty="0">
                <a:cs typeface="Liberation Sans"/>
              </a:rPr>
              <a:t>relações  </a:t>
            </a:r>
            <a:r>
              <a:rPr sz="3000" dirty="0">
                <a:cs typeface="Liberation Sans"/>
              </a:rPr>
              <a:t>entre objetos </a:t>
            </a:r>
            <a:r>
              <a:rPr sz="3000" spc="5" dirty="0">
                <a:cs typeface="Liberation Sans"/>
              </a:rPr>
              <a:t>e</a:t>
            </a:r>
            <a:r>
              <a:rPr sz="3000" spc="-5" dirty="0">
                <a:cs typeface="Liberation Sans"/>
              </a:rPr>
              <a:t> </a:t>
            </a:r>
            <a:r>
              <a:rPr sz="3000" dirty="0">
                <a:cs typeface="Liberation Sans"/>
              </a:rPr>
              <a:t>propriedades.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0118" y="4810931"/>
            <a:ext cx="159502" cy="229175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400" spc="-9" dirty="0">
                <a:latin typeface="OpenSymbol"/>
                <a:cs typeface="OpenSymbol"/>
              </a:rPr>
              <a:t>●</a:t>
            </a:r>
            <a:endParaRPr sz="1400">
              <a:latin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290733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13" y="404664"/>
            <a:ext cx="8229600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dirty="0"/>
              <a:t>Uma rede</a:t>
            </a:r>
            <a:r>
              <a:rPr spc="-63" dirty="0"/>
              <a:t> </a:t>
            </a:r>
            <a:r>
              <a:rPr spc="5" dirty="0"/>
              <a:t>semântica  </a:t>
            </a:r>
            <a:r>
              <a:rPr dirty="0"/>
              <a:t>simples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78515" y="1795943"/>
            <a:ext cx="1893292" cy="652978"/>
            <a:chOff x="2843529" y="1980526"/>
            <a:chExt cx="2087880" cy="720090"/>
          </a:xfrm>
        </p:grpSpPr>
        <p:sp>
          <p:nvSpPr>
            <p:cNvPr id="4" name="object 4"/>
            <p:cNvSpPr/>
            <p:nvPr/>
          </p:nvSpPr>
          <p:spPr>
            <a:xfrm>
              <a:off x="2843529" y="1980526"/>
              <a:ext cx="2087880" cy="720090"/>
            </a:xfrm>
            <a:custGeom>
              <a:avLst/>
              <a:gdLst/>
              <a:ahLst/>
              <a:cxnLst/>
              <a:rect l="l" t="t" r="r" b="b"/>
              <a:pathLst>
                <a:path w="2087879" h="720089">
                  <a:moveTo>
                    <a:pt x="1043940" y="0"/>
                  </a:moveTo>
                  <a:lnTo>
                    <a:pt x="973612" y="742"/>
                  </a:lnTo>
                  <a:lnTo>
                    <a:pt x="904745" y="2943"/>
                  </a:lnTo>
                  <a:lnTo>
                    <a:pt x="837459" y="6561"/>
                  </a:lnTo>
                  <a:lnTo>
                    <a:pt x="771875" y="11554"/>
                  </a:lnTo>
                  <a:lnTo>
                    <a:pt x="708111" y="17881"/>
                  </a:lnTo>
                  <a:lnTo>
                    <a:pt x="646288" y="25500"/>
                  </a:lnTo>
                  <a:lnTo>
                    <a:pt x="586526" y="34370"/>
                  </a:lnTo>
                  <a:lnTo>
                    <a:pt x="528946" y="44450"/>
                  </a:lnTo>
                  <a:lnTo>
                    <a:pt x="473666" y="55697"/>
                  </a:lnTo>
                  <a:lnTo>
                    <a:pt x="420806" y="68072"/>
                  </a:lnTo>
                  <a:lnTo>
                    <a:pt x="370488" y="81531"/>
                  </a:lnTo>
                  <a:lnTo>
                    <a:pt x="322830" y="96033"/>
                  </a:lnTo>
                  <a:lnTo>
                    <a:pt x="277954" y="111538"/>
                  </a:lnTo>
                  <a:lnTo>
                    <a:pt x="235978" y="128004"/>
                  </a:lnTo>
                  <a:lnTo>
                    <a:pt x="197022" y="145389"/>
                  </a:lnTo>
                  <a:lnTo>
                    <a:pt x="161207" y="163652"/>
                  </a:lnTo>
                  <a:lnTo>
                    <a:pt x="99480" y="202645"/>
                  </a:lnTo>
                  <a:lnTo>
                    <a:pt x="51755" y="244652"/>
                  </a:lnTo>
                  <a:lnTo>
                    <a:pt x="18991" y="289342"/>
                  </a:lnTo>
                  <a:lnTo>
                    <a:pt x="2150" y="336382"/>
                  </a:lnTo>
                  <a:lnTo>
                    <a:pt x="0" y="360680"/>
                  </a:lnTo>
                  <a:lnTo>
                    <a:pt x="2150" y="384831"/>
                  </a:lnTo>
                  <a:lnTo>
                    <a:pt x="18991" y="431613"/>
                  </a:lnTo>
                  <a:lnTo>
                    <a:pt x="51755" y="476087"/>
                  </a:lnTo>
                  <a:lnTo>
                    <a:pt x="99480" y="517918"/>
                  </a:lnTo>
                  <a:lnTo>
                    <a:pt x="161207" y="556770"/>
                  </a:lnTo>
                  <a:lnTo>
                    <a:pt x="197022" y="574974"/>
                  </a:lnTo>
                  <a:lnTo>
                    <a:pt x="235978" y="592308"/>
                  </a:lnTo>
                  <a:lnTo>
                    <a:pt x="277954" y="608729"/>
                  </a:lnTo>
                  <a:lnTo>
                    <a:pt x="322830" y="624196"/>
                  </a:lnTo>
                  <a:lnTo>
                    <a:pt x="370488" y="638667"/>
                  </a:lnTo>
                  <a:lnTo>
                    <a:pt x="420806" y="652099"/>
                  </a:lnTo>
                  <a:lnTo>
                    <a:pt x="473666" y="664451"/>
                  </a:lnTo>
                  <a:lnTo>
                    <a:pt x="528946" y="675681"/>
                  </a:lnTo>
                  <a:lnTo>
                    <a:pt x="586526" y="685747"/>
                  </a:lnTo>
                  <a:lnTo>
                    <a:pt x="646288" y="694606"/>
                  </a:lnTo>
                  <a:lnTo>
                    <a:pt x="708111" y="702218"/>
                  </a:lnTo>
                  <a:lnTo>
                    <a:pt x="771875" y="708540"/>
                  </a:lnTo>
                  <a:lnTo>
                    <a:pt x="837459" y="713530"/>
                  </a:lnTo>
                  <a:lnTo>
                    <a:pt x="904745" y="717146"/>
                  </a:lnTo>
                  <a:lnTo>
                    <a:pt x="973612" y="719347"/>
                  </a:lnTo>
                  <a:lnTo>
                    <a:pt x="1043940" y="720089"/>
                  </a:lnTo>
                  <a:lnTo>
                    <a:pt x="1114267" y="719347"/>
                  </a:lnTo>
                  <a:lnTo>
                    <a:pt x="1183134" y="717146"/>
                  </a:lnTo>
                  <a:lnTo>
                    <a:pt x="1250420" y="713530"/>
                  </a:lnTo>
                  <a:lnTo>
                    <a:pt x="1316004" y="708540"/>
                  </a:lnTo>
                  <a:lnTo>
                    <a:pt x="1379768" y="702218"/>
                  </a:lnTo>
                  <a:lnTo>
                    <a:pt x="1441591" y="694606"/>
                  </a:lnTo>
                  <a:lnTo>
                    <a:pt x="1501353" y="685747"/>
                  </a:lnTo>
                  <a:lnTo>
                    <a:pt x="1558933" y="675681"/>
                  </a:lnTo>
                  <a:lnTo>
                    <a:pt x="1614213" y="664451"/>
                  </a:lnTo>
                  <a:lnTo>
                    <a:pt x="1667073" y="652099"/>
                  </a:lnTo>
                  <a:lnTo>
                    <a:pt x="1717391" y="638667"/>
                  </a:lnTo>
                  <a:lnTo>
                    <a:pt x="1765049" y="624196"/>
                  </a:lnTo>
                  <a:lnTo>
                    <a:pt x="1809925" y="608729"/>
                  </a:lnTo>
                  <a:lnTo>
                    <a:pt x="1851901" y="592308"/>
                  </a:lnTo>
                  <a:lnTo>
                    <a:pt x="1890857" y="574974"/>
                  </a:lnTo>
                  <a:lnTo>
                    <a:pt x="1926672" y="556770"/>
                  </a:lnTo>
                  <a:lnTo>
                    <a:pt x="1988399" y="517918"/>
                  </a:lnTo>
                  <a:lnTo>
                    <a:pt x="2036124" y="476087"/>
                  </a:lnTo>
                  <a:lnTo>
                    <a:pt x="2068888" y="431613"/>
                  </a:lnTo>
                  <a:lnTo>
                    <a:pt x="2085729" y="384831"/>
                  </a:lnTo>
                  <a:lnTo>
                    <a:pt x="2087880" y="360680"/>
                  </a:lnTo>
                  <a:lnTo>
                    <a:pt x="2085729" y="336382"/>
                  </a:lnTo>
                  <a:lnTo>
                    <a:pt x="2068888" y="289342"/>
                  </a:lnTo>
                  <a:lnTo>
                    <a:pt x="2036124" y="244652"/>
                  </a:lnTo>
                  <a:lnTo>
                    <a:pt x="1988399" y="202645"/>
                  </a:lnTo>
                  <a:lnTo>
                    <a:pt x="1926672" y="163652"/>
                  </a:lnTo>
                  <a:lnTo>
                    <a:pt x="1890857" y="145389"/>
                  </a:lnTo>
                  <a:lnTo>
                    <a:pt x="1851901" y="128004"/>
                  </a:lnTo>
                  <a:lnTo>
                    <a:pt x="1809925" y="111538"/>
                  </a:lnTo>
                  <a:lnTo>
                    <a:pt x="1765049" y="96033"/>
                  </a:lnTo>
                  <a:lnTo>
                    <a:pt x="1717391" y="81531"/>
                  </a:lnTo>
                  <a:lnTo>
                    <a:pt x="1667073" y="68072"/>
                  </a:lnTo>
                  <a:lnTo>
                    <a:pt x="1614213" y="55697"/>
                  </a:lnTo>
                  <a:lnTo>
                    <a:pt x="1558933" y="44450"/>
                  </a:lnTo>
                  <a:lnTo>
                    <a:pt x="1501353" y="34370"/>
                  </a:lnTo>
                  <a:lnTo>
                    <a:pt x="1441591" y="25500"/>
                  </a:lnTo>
                  <a:lnTo>
                    <a:pt x="1379768" y="17881"/>
                  </a:lnTo>
                  <a:lnTo>
                    <a:pt x="1316004" y="11554"/>
                  </a:lnTo>
                  <a:lnTo>
                    <a:pt x="1250420" y="6561"/>
                  </a:lnTo>
                  <a:lnTo>
                    <a:pt x="1183134" y="2943"/>
                  </a:lnTo>
                  <a:lnTo>
                    <a:pt x="1114267" y="742"/>
                  </a:lnTo>
                  <a:lnTo>
                    <a:pt x="104394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3529" y="1980526"/>
              <a:ext cx="2089150" cy="720090"/>
            </a:xfrm>
            <a:custGeom>
              <a:avLst/>
              <a:gdLst/>
              <a:ahLst/>
              <a:cxnLst/>
              <a:rect l="l" t="t" r="r" b="b"/>
              <a:pathLst>
                <a:path w="2089150" h="720089">
                  <a:moveTo>
                    <a:pt x="1043940" y="0"/>
                  </a:moveTo>
                  <a:lnTo>
                    <a:pt x="1114267" y="742"/>
                  </a:lnTo>
                  <a:lnTo>
                    <a:pt x="1183134" y="2943"/>
                  </a:lnTo>
                  <a:lnTo>
                    <a:pt x="1250420" y="6561"/>
                  </a:lnTo>
                  <a:lnTo>
                    <a:pt x="1316004" y="11554"/>
                  </a:lnTo>
                  <a:lnTo>
                    <a:pt x="1379768" y="17881"/>
                  </a:lnTo>
                  <a:lnTo>
                    <a:pt x="1441591" y="25500"/>
                  </a:lnTo>
                  <a:lnTo>
                    <a:pt x="1501353" y="34370"/>
                  </a:lnTo>
                  <a:lnTo>
                    <a:pt x="1558933" y="44450"/>
                  </a:lnTo>
                  <a:lnTo>
                    <a:pt x="1614213" y="55697"/>
                  </a:lnTo>
                  <a:lnTo>
                    <a:pt x="1667073" y="68072"/>
                  </a:lnTo>
                  <a:lnTo>
                    <a:pt x="1717391" y="81531"/>
                  </a:lnTo>
                  <a:lnTo>
                    <a:pt x="1765049" y="96033"/>
                  </a:lnTo>
                  <a:lnTo>
                    <a:pt x="1809925" y="111538"/>
                  </a:lnTo>
                  <a:lnTo>
                    <a:pt x="1851901" y="128004"/>
                  </a:lnTo>
                  <a:lnTo>
                    <a:pt x="1890857" y="145389"/>
                  </a:lnTo>
                  <a:lnTo>
                    <a:pt x="1926672" y="163652"/>
                  </a:lnTo>
                  <a:lnTo>
                    <a:pt x="1988399" y="202645"/>
                  </a:lnTo>
                  <a:lnTo>
                    <a:pt x="2036124" y="244652"/>
                  </a:lnTo>
                  <a:lnTo>
                    <a:pt x="2068888" y="289342"/>
                  </a:lnTo>
                  <a:lnTo>
                    <a:pt x="2085729" y="336382"/>
                  </a:lnTo>
                  <a:lnTo>
                    <a:pt x="2087880" y="360680"/>
                  </a:lnTo>
                  <a:lnTo>
                    <a:pt x="2085729" y="384831"/>
                  </a:lnTo>
                  <a:lnTo>
                    <a:pt x="2068888" y="431613"/>
                  </a:lnTo>
                  <a:lnTo>
                    <a:pt x="2036124" y="476087"/>
                  </a:lnTo>
                  <a:lnTo>
                    <a:pt x="1988399" y="517918"/>
                  </a:lnTo>
                  <a:lnTo>
                    <a:pt x="1926672" y="556770"/>
                  </a:lnTo>
                  <a:lnTo>
                    <a:pt x="1890857" y="574974"/>
                  </a:lnTo>
                  <a:lnTo>
                    <a:pt x="1851901" y="592308"/>
                  </a:lnTo>
                  <a:lnTo>
                    <a:pt x="1809925" y="608729"/>
                  </a:lnTo>
                  <a:lnTo>
                    <a:pt x="1765049" y="624196"/>
                  </a:lnTo>
                  <a:lnTo>
                    <a:pt x="1717391" y="638667"/>
                  </a:lnTo>
                  <a:lnTo>
                    <a:pt x="1667073" y="652099"/>
                  </a:lnTo>
                  <a:lnTo>
                    <a:pt x="1614213" y="664451"/>
                  </a:lnTo>
                  <a:lnTo>
                    <a:pt x="1558933" y="675681"/>
                  </a:lnTo>
                  <a:lnTo>
                    <a:pt x="1501353" y="685747"/>
                  </a:lnTo>
                  <a:lnTo>
                    <a:pt x="1441591" y="694606"/>
                  </a:lnTo>
                  <a:lnTo>
                    <a:pt x="1379768" y="702218"/>
                  </a:lnTo>
                  <a:lnTo>
                    <a:pt x="1316004" y="708540"/>
                  </a:lnTo>
                  <a:lnTo>
                    <a:pt x="1250420" y="713530"/>
                  </a:lnTo>
                  <a:lnTo>
                    <a:pt x="1183134" y="717146"/>
                  </a:lnTo>
                  <a:lnTo>
                    <a:pt x="1114267" y="719347"/>
                  </a:lnTo>
                  <a:lnTo>
                    <a:pt x="1043940" y="720089"/>
                  </a:lnTo>
                  <a:lnTo>
                    <a:pt x="973612" y="719347"/>
                  </a:lnTo>
                  <a:lnTo>
                    <a:pt x="904745" y="717146"/>
                  </a:lnTo>
                  <a:lnTo>
                    <a:pt x="837459" y="713530"/>
                  </a:lnTo>
                  <a:lnTo>
                    <a:pt x="771875" y="708540"/>
                  </a:lnTo>
                  <a:lnTo>
                    <a:pt x="708111" y="702218"/>
                  </a:lnTo>
                  <a:lnTo>
                    <a:pt x="646288" y="694606"/>
                  </a:lnTo>
                  <a:lnTo>
                    <a:pt x="586526" y="685747"/>
                  </a:lnTo>
                  <a:lnTo>
                    <a:pt x="528946" y="675681"/>
                  </a:lnTo>
                  <a:lnTo>
                    <a:pt x="473666" y="664451"/>
                  </a:lnTo>
                  <a:lnTo>
                    <a:pt x="420806" y="652099"/>
                  </a:lnTo>
                  <a:lnTo>
                    <a:pt x="370488" y="638667"/>
                  </a:lnTo>
                  <a:lnTo>
                    <a:pt x="322830" y="624196"/>
                  </a:lnTo>
                  <a:lnTo>
                    <a:pt x="277954" y="608729"/>
                  </a:lnTo>
                  <a:lnTo>
                    <a:pt x="235978" y="592308"/>
                  </a:lnTo>
                  <a:lnTo>
                    <a:pt x="197022" y="574974"/>
                  </a:lnTo>
                  <a:lnTo>
                    <a:pt x="161207" y="556770"/>
                  </a:lnTo>
                  <a:lnTo>
                    <a:pt x="99480" y="517918"/>
                  </a:lnTo>
                  <a:lnTo>
                    <a:pt x="51755" y="476087"/>
                  </a:lnTo>
                  <a:lnTo>
                    <a:pt x="18991" y="431613"/>
                  </a:lnTo>
                  <a:lnTo>
                    <a:pt x="2150" y="384831"/>
                  </a:lnTo>
                  <a:lnTo>
                    <a:pt x="0" y="360680"/>
                  </a:lnTo>
                  <a:lnTo>
                    <a:pt x="2150" y="336382"/>
                  </a:lnTo>
                  <a:lnTo>
                    <a:pt x="18991" y="289342"/>
                  </a:lnTo>
                  <a:lnTo>
                    <a:pt x="51755" y="244652"/>
                  </a:lnTo>
                  <a:lnTo>
                    <a:pt x="99480" y="202645"/>
                  </a:lnTo>
                  <a:lnTo>
                    <a:pt x="161207" y="163652"/>
                  </a:lnTo>
                  <a:lnTo>
                    <a:pt x="197022" y="145389"/>
                  </a:lnTo>
                  <a:lnTo>
                    <a:pt x="235978" y="128004"/>
                  </a:lnTo>
                  <a:lnTo>
                    <a:pt x="277954" y="111538"/>
                  </a:lnTo>
                  <a:lnTo>
                    <a:pt x="322830" y="96033"/>
                  </a:lnTo>
                  <a:lnTo>
                    <a:pt x="370488" y="81531"/>
                  </a:lnTo>
                  <a:lnTo>
                    <a:pt x="420806" y="68072"/>
                  </a:lnTo>
                  <a:lnTo>
                    <a:pt x="473666" y="55697"/>
                  </a:lnTo>
                  <a:lnTo>
                    <a:pt x="528946" y="44450"/>
                  </a:lnTo>
                  <a:lnTo>
                    <a:pt x="586526" y="34370"/>
                  </a:lnTo>
                  <a:lnTo>
                    <a:pt x="646288" y="25500"/>
                  </a:lnTo>
                  <a:lnTo>
                    <a:pt x="708111" y="17881"/>
                  </a:lnTo>
                  <a:lnTo>
                    <a:pt x="771875" y="11554"/>
                  </a:lnTo>
                  <a:lnTo>
                    <a:pt x="837459" y="6561"/>
                  </a:lnTo>
                  <a:lnTo>
                    <a:pt x="904745" y="2943"/>
                  </a:lnTo>
                  <a:lnTo>
                    <a:pt x="973612" y="742"/>
                  </a:lnTo>
                  <a:lnTo>
                    <a:pt x="1043940" y="0"/>
                  </a:lnTo>
                  <a:close/>
                </a:path>
                <a:path w="2089150" h="720089">
                  <a:moveTo>
                    <a:pt x="0" y="0"/>
                  </a:moveTo>
                  <a:lnTo>
                    <a:pt x="0" y="0"/>
                  </a:lnTo>
                </a:path>
                <a:path w="2089150" h="720089">
                  <a:moveTo>
                    <a:pt x="2089149" y="720089"/>
                  </a:moveTo>
                  <a:lnTo>
                    <a:pt x="2089149" y="720089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51646" y="1870801"/>
            <a:ext cx="1147607" cy="46526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0" spc="-9" dirty="0">
                <a:latin typeface="Liberation Sans"/>
                <a:cs typeface="Liberation Sans"/>
              </a:rPr>
              <a:t>Animal</a:t>
            </a:r>
            <a:endParaRPr sz="2900">
              <a:latin typeface="Liberation Sans"/>
              <a:cs typeface="Liberation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39186" y="1795943"/>
            <a:ext cx="1893292" cy="652978"/>
            <a:chOff x="6659880" y="1980526"/>
            <a:chExt cx="2087880" cy="720090"/>
          </a:xfrm>
        </p:grpSpPr>
        <p:sp>
          <p:nvSpPr>
            <p:cNvPr id="8" name="object 8"/>
            <p:cNvSpPr/>
            <p:nvPr/>
          </p:nvSpPr>
          <p:spPr>
            <a:xfrm>
              <a:off x="6659880" y="1980526"/>
              <a:ext cx="2087880" cy="720090"/>
            </a:xfrm>
            <a:custGeom>
              <a:avLst/>
              <a:gdLst/>
              <a:ahLst/>
              <a:cxnLst/>
              <a:rect l="l" t="t" r="r" b="b"/>
              <a:pathLst>
                <a:path w="2087879" h="720089">
                  <a:moveTo>
                    <a:pt x="1043940" y="0"/>
                  </a:moveTo>
                  <a:lnTo>
                    <a:pt x="973612" y="742"/>
                  </a:lnTo>
                  <a:lnTo>
                    <a:pt x="904745" y="2943"/>
                  </a:lnTo>
                  <a:lnTo>
                    <a:pt x="837459" y="6561"/>
                  </a:lnTo>
                  <a:lnTo>
                    <a:pt x="771875" y="11554"/>
                  </a:lnTo>
                  <a:lnTo>
                    <a:pt x="708111" y="17881"/>
                  </a:lnTo>
                  <a:lnTo>
                    <a:pt x="646288" y="25500"/>
                  </a:lnTo>
                  <a:lnTo>
                    <a:pt x="586526" y="34370"/>
                  </a:lnTo>
                  <a:lnTo>
                    <a:pt x="528946" y="44450"/>
                  </a:lnTo>
                  <a:lnTo>
                    <a:pt x="473666" y="55697"/>
                  </a:lnTo>
                  <a:lnTo>
                    <a:pt x="420806" y="68072"/>
                  </a:lnTo>
                  <a:lnTo>
                    <a:pt x="370488" y="81531"/>
                  </a:lnTo>
                  <a:lnTo>
                    <a:pt x="322830" y="96033"/>
                  </a:lnTo>
                  <a:lnTo>
                    <a:pt x="277954" y="111538"/>
                  </a:lnTo>
                  <a:lnTo>
                    <a:pt x="235978" y="128004"/>
                  </a:lnTo>
                  <a:lnTo>
                    <a:pt x="197022" y="145389"/>
                  </a:lnTo>
                  <a:lnTo>
                    <a:pt x="161207" y="163652"/>
                  </a:lnTo>
                  <a:lnTo>
                    <a:pt x="99480" y="202645"/>
                  </a:lnTo>
                  <a:lnTo>
                    <a:pt x="51755" y="244652"/>
                  </a:lnTo>
                  <a:lnTo>
                    <a:pt x="18991" y="289342"/>
                  </a:lnTo>
                  <a:lnTo>
                    <a:pt x="2150" y="336382"/>
                  </a:lnTo>
                  <a:lnTo>
                    <a:pt x="0" y="360680"/>
                  </a:lnTo>
                  <a:lnTo>
                    <a:pt x="2150" y="384831"/>
                  </a:lnTo>
                  <a:lnTo>
                    <a:pt x="18991" y="431613"/>
                  </a:lnTo>
                  <a:lnTo>
                    <a:pt x="51755" y="476087"/>
                  </a:lnTo>
                  <a:lnTo>
                    <a:pt x="99480" y="517918"/>
                  </a:lnTo>
                  <a:lnTo>
                    <a:pt x="161207" y="556770"/>
                  </a:lnTo>
                  <a:lnTo>
                    <a:pt x="197022" y="574974"/>
                  </a:lnTo>
                  <a:lnTo>
                    <a:pt x="235978" y="592308"/>
                  </a:lnTo>
                  <a:lnTo>
                    <a:pt x="277954" y="608729"/>
                  </a:lnTo>
                  <a:lnTo>
                    <a:pt x="322830" y="624196"/>
                  </a:lnTo>
                  <a:lnTo>
                    <a:pt x="370488" y="638667"/>
                  </a:lnTo>
                  <a:lnTo>
                    <a:pt x="420806" y="652099"/>
                  </a:lnTo>
                  <a:lnTo>
                    <a:pt x="473666" y="664451"/>
                  </a:lnTo>
                  <a:lnTo>
                    <a:pt x="528946" y="675681"/>
                  </a:lnTo>
                  <a:lnTo>
                    <a:pt x="586526" y="685747"/>
                  </a:lnTo>
                  <a:lnTo>
                    <a:pt x="646288" y="694606"/>
                  </a:lnTo>
                  <a:lnTo>
                    <a:pt x="708111" y="702218"/>
                  </a:lnTo>
                  <a:lnTo>
                    <a:pt x="771875" y="708540"/>
                  </a:lnTo>
                  <a:lnTo>
                    <a:pt x="837459" y="713530"/>
                  </a:lnTo>
                  <a:lnTo>
                    <a:pt x="904745" y="717146"/>
                  </a:lnTo>
                  <a:lnTo>
                    <a:pt x="973612" y="719347"/>
                  </a:lnTo>
                  <a:lnTo>
                    <a:pt x="1043940" y="720089"/>
                  </a:lnTo>
                  <a:lnTo>
                    <a:pt x="1114267" y="719347"/>
                  </a:lnTo>
                  <a:lnTo>
                    <a:pt x="1183134" y="717146"/>
                  </a:lnTo>
                  <a:lnTo>
                    <a:pt x="1250420" y="713530"/>
                  </a:lnTo>
                  <a:lnTo>
                    <a:pt x="1316004" y="708540"/>
                  </a:lnTo>
                  <a:lnTo>
                    <a:pt x="1379768" y="702218"/>
                  </a:lnTo>
                  <a:lnTo>
                    <a:pt x="1441591" y="694606"/>
                  </a:lnTo>
                  <a:lnTo>
                    <a:pt x="1501353" y="685747"/>
                  </a:lnTo>
                  <a:lnTo>
                    <a:pt x="1558933" y="675681"/>
                  </a:lnTo>
                  <a:lnTo>
                    <a:pt x="1614213" y="664451"/>
                  </a:lnTo>
                  <a:lnTo>
                    <a:pt x="1667073" y="652099"/>
                  </a:lnTo>
                  <a:lnTo>
                    <a:pt x="1717391" y="638667"/>
                  </a:lnTo>
                  <a:lnTo>
                    <a:pt x="1765049" y="624196"/>
                  </a:lnTo>
                  <a:lnTo>
                    <a:pt x="1809925" y="608729"/>
                  </a:lnTo>
                  <a:lnTo>
                    <a:pt x="1851901" y="592308"/>
                  </a:lnTo>
                  <a:lnTo>
                    <a:pt x="1890857" y="574974"/>
                  </a:lnTo>
                  <a:lnTo>
                    <a:pt x="1926672" y="556770"/>
                  </a:lnTo>
                  <a:lnTo>
                    <a:pt x="1988399" y="517918"/>
                  </a:lnTo>
                  <a:lnTo>
                    <a:pt x="2036124" y="476087"/>
                  </a:lnTo>
                  <a:lnTo>
                    <a:pt x="2068888" y="431613"/>
                  </a:lnTo>
                  <a:lnTo>
                    <a:pt x="2085729" y="384831"/>
                  </a:lnTo>
                  <a:lnTo>
                    <a:pt x="2087879" y="360680"/>
                  </a:lnTo>
                  <a:lnTo>
                    <a:pt x="2085729" y="336382"/>
                  </a:lnTo>
                  <a:lnTo>
                    <a:pt x="2068888" y="289342"/>
                  </a:lnTo>
                  <a:lnTo>
                    <a:pt x="2036124" y="244652"/>
                  </a:lnTo>
                  <a:lnTo>
                    <a:pt x="1988399" y="202645"/>
                  </a:lnTo>
                  <a:lnTo>
                    <a:pt x="1926672" y="163652"/>
                  </a:lnTo>
                  <a:lnTo>
                    <a:pt x="1890857" y="145389"/>
                  </a:lnTo>
                  <a:lnTo>
                    <a:pt x="1851901" y="128004"/>
                  </a:lnTo>
                  <a:lnTo>
                    <a:pt x="1809925" y="111538"/>
                  </a:lnTo>
                  <a:lnTo>
                    <a:pt x="1765049" y="96033"/>
                  </a:lnTo>
                  <a:lnTo>
                    <a:pt x="1717391" y="81531"/>
                  </a:lnTo>
                  <a:lnTo>
                    <a:pt x="1667073" y="68072"/>
                  </a:lnTo>
                  <a:lnTo>
                    <a:pt x="1614213" y="55697"/>
                  </a:lnTo>
                  <a:lnTo>
                    <a:pt x="1558933" y="44450"/>
                  </a:lnTo>
                  <a:lnTo>
                    <a:pt x="1501353" y="34370"/>
                  </a:lnTo>
                  <a:lnTo>
                    <a:pt x="1441591" y="25500"/>
                  </a:lnTo>
                  <a:lnTo>
                    <a:pt x="1379768" y="17881"/>
                  </a:lnTo>
                  <a:lnTo>
                    <a:pt x="1316004" y="11554"/>
                  </a:lnTo>
                  <a:lnTo>
                    <a:pt x="1250420" y="6561"/>
                  </a:lnTo>
                  <a:lnTo>
                    <a:pt x="1183134" y="2943"/>
                  </a:lnTo>
                  <a:lnTo>
                    <a:pt x="1114267" y="742"/>
                  </a:lnTo>
                  <a:lnTo>
                    <a:pt x="104394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59880" y="1980526"/>
              <a:ext cx="2087880" cy="720090"/>
            </a:xfrm>
            <a:custGeom>
              <a:avLst/>
              <a:gdLst/>
              <a:ahLst/>
              <a:cxnLst/>
              <a:rect l="l" t="t" r="r" b="b"/>
              <a:pathLst>
                <a:path w="2087879" h="720089">
                  <a:moveTo>
                    <a:pt x="1043940" y="0"/>
                  </a:moveTo>
                  <a:lnTo>
                    <a:pt x="1114267" y="742"/>
                  </a:lnTo>
                  <a:lnTo>
                    <a:pt x="1183134" y="2943"/>
                  </a:lnTo>
                  <a:lnTo>
                    <a:pt x="1250420" y="6561"/>
                  </a:lnTo>
                  <a:lnTo>
                    <a:pt x="1316004" y="11554"/>
                  </a:lnTo>
                  <a:lnTo>
                    <a:pt x="1379768" y="17881"/>
                  </a:lnTo>
                  <a:lnTo>
                    <a:pt x="1441591" y="25500"/>
                  </a:lnTo>
                  <a:lnTo>
                    <a:pt x="1501353" y="34370"/>
                  </a:lnTo>
                  <a:lnTo>
                    <a:pt x="1558933" y="44450"/>
                  </a:lnTo>
                  <a:lnTo>
                    <a:pt x="1614213" y="55697"/>
                  </a:lnTo>
                  <a:lnTo>
                    <a:pt x="1667073" y="68072"/>
                  </a:lnTo>
                  <a:lnTo>
                    <a:pt x="1717391" y="81531"/>
                  </a:lnTo>
                  <a:lnTo>
                    <a:pt x="1765049" y="96033"/>
                  </a:lnTo>
                  <a:lnTo>
                    <a:pt x="1809925" y="111538"/>
                  </a:lnTo>
                  <a:lnTo>
                    <a:pt x="1851901" y="128004"/>
                  </a:lnTo>
                  <a:lnTo>
                    <a:pt x="1890857" y="145389"/>
                  </a:lnTo>
                  <a:lnTo>
                    <a:pt x="1926672" y="163652"/>
                  </a:lnTo>
                  <a:lnTo>
                    <a:pt x="1988399" y="202645"/>
                  </a:lnTo>
                  <a:lnTo>
                    <a:pt x="2036124" y="244652"/>
                  </a:lnTo>
                  <a:lnTo>
                    <a:pt x="2068888" y="289342"/>
                  </a:lnTo>
                  <a:lnTo>
                    <a:pt x="2085729" y="336382"/>
                  </a:lnTo>
                  <a:lnTo>
                    <a:pt x="2087879" y="360680"/>
                  </a:lnTo>
                  <a:lnTo>
                    <a:pt x="2085729" y="384831"/>
                  </a:lnTo>
                  <a:lnTo>
                    <a:pt x="2068888" y="431613"/>
                  </a:lnTo>
                  <a:lnTo>
                    <a:pt x="2036124" y="476087"/>
                  </a:lnTo>
                  <a:lnTo>
                    <a:pt x="1988399" y="517918"/>
                  </a:lnTo>
                  <a:lnTo>
                    <a:pt x="1926672" y="556770"/>
                  </a:lnTo>
                  <a:lnTo>
                    <a:pt x="1890857" y="574974"/>
                  </a:lnTo>
                  <a:lnTo>
                    <a:pt x="1851901" y="592308"/>
                  </a:lnTo>
                  <a:lnTo>
                    <a:pt x="1809925" y="608729"/>
                  </a:lnTo>
                  <a:lnTo>
                    <a:pt x="1765049" y="624196"/>
                  </a:lnTo>
                  <a:lnTo>
                    <a:pt x="1717391" y="638667"/>
                  </a:lnTo>
                  <a:lnTo>
                    <a:pt x="1667073" y="652099"/>
                  </a:lnTo>
                  <a:lnTo>
                    <a:pt x="1614213" y="664451"/>
                  </a:lnTo>
                  <a:lnTo>
                    <a:pt x="1558933" y="675681"/>
                  </a:lnTo>
                  <a:lnTo>
                    <a:pt x="1501353" y="685747"/>
                  </a:lnTo>
                  <a:lnTo>
                    <a:pt x="1441591" y="694606"/>
                  </a:lnTo>
                  <a:lnTo>
                    <a:pt x="1379768" y="702218"/>
                  </a:lnTo>
                  <a:lnTo>
                    <a:pt x="1316004" y="708540"/>
                  </a:lnTo>
                  <a:lnTo>
                    <a:pt x="1250420" y="713530"/>
                  </a:lnTo>
                  <a:lnTo>
                    <a:pt x="1183134" y="717146"/>
                  </a:lnTo>
                  <a:lnTo>
                    <a:pt x="1114267" y="719347"/>
                  </a:lnTo>
                  <a:lnTo>
                    <a:pt x="1043940" y="720089"/>
                  </a:lnTo>
                  <a:lnTo>
                    <a:pt x="973612" y="719347"/>
                  </a:lnTo>
                  <a:lnTo>
                    <a:pt x="904745" y="717146"/>
                  </a:lnTo>
                  <a:lnTo>
                    <a:pt x="837459" y="713530"/>
                  </a:lnTo>
                  <a:lnTo>
                    <a:pt x="771875" y="708540"/>
                  </a:lnTo>
                  <a:lnTo>
                    <a:pt x="708111" y="702218"/>
                  </a:lnTo>
                  <a:lnTo>
                    <a:pt x="646288" y="694606"/>
                  </a:lnTo>
                  <a:lnTo>
                    <a:pt x="586526" y="685747"/>
                  </a:lnTo>
                  <a:lnTo>
                    <a:pt x="528946" y="675681"/>
                  </a:lnTo>
                  <a:lnTo>
                    <a:pt x="473666" y="664451"/>
                  </a:lnTo>
                  <a:lnTo>
                    <a:pt x="420806" y="652099"/>
                  </a:lnTo>
                  <a:lnTo>
                    <a:pt x="370488" y="638667"/>
                  </a:lnTo>
                  <a:lnTo>
                    <a:pt x="322830" y="624196"/>
                  </a:lnTo>
                  <a:lnTo>
                    <a:pt x="277954" y="608729"/>
                  </a:lnTo>
                  <a:lnTo>
                    <a:pt x="235978" y="592308"/>
                  </a:lnTo>
                  <a:lnTo>
                    <a:pt x="197022" y="574974"/>
                  </a:lnTo>
                  <a:lnTo>
                    <a:pt x="161207" y="556770"/>
                  </a:lnTo>
                  <a:lnTo>
                    <a:pt x="99480" y="517918"/>
                  </a:lnTo>
                  <a:lnTo>
                    <a:pt x="51755" y="476087"/>
                  </a:lnTo>
                  <a:lnTo>
                    <a:pt x="18991" y="431613"/>
                  </a:lnTo>
                  <a:lnTo>
                    <a:pt x="2150" y="384831"/>
                  </a:lnTo>
                  <a:lnTo>
                    <a:pt x="0" y="360680"/>
                  </a:lnTo>
                  <a:lnTo>
                    <a:pt x="2150" y="336382"/>
                  </a:lnTo>
                  <a:lnTo>
                    <a:pt x="18991" y="289342"/>
                  </a:lnTo>
                  <a:lnTo>
                    <a:pt x="51755" y="244652"/>
                  </a:lnTo>
                  <a:lnTo>
                    <a:pt x="99480" y="202645"/>
                  </a:lnTo>
                  <a:lnTo>
                    <a:pt x="161207" y="163652"/>
                  </a:lnTo>
                  <a:lnTo>
                    <a:pt x="197022" y="145389"/>
                  </a:lnTo>
                  <a:lnTo>
                    <a:pt x="235978" y="128004"/>
                  </a:lnTo>
                  <a:lnTo>
                    <a:pt x="277954" y="111538"/>
                  </a:lnTo>
                  <a:lnTo>
                    <a:pt x="322830" y="96033"/>
                  </a:lnTo>
                  <a:lnTo>
                    <a:pt x="370488" y="81531"/>
                  </a:lnTo>
                  <a:lnTo>
                    <a:pt x="420806" y="68072"/>
                  </a:lnTo>
                  <a:lnTo>
                    <a:pt x="473666" y="55697"/>
                  </a:lnTo>
                  <a:lnTo>
                    <a:pt x="528946" y="44450"/>
                  </a:lnTo>
                  <a:lnTo>
                    <a:pt x="586526" y="34370"/>
                  </a:lnTo>
                  <a:lnTo>
                    <a:pt x="646288" y="25500"/>
                  </a:lnTo>
                  <a:lnTo>
                    <a:pt x="708111" y="17881"/>
                  </a:lnTo>
                  <a:lnTo>
                    <a:pt x="771875" y="11554"/>
                  </a:lnTo>
                  <a:lnTo>
                    <a:pt x="837459" y="6561"/>
                  </a:lnTo>
                  <a:lnTo>
                    <a:pt x="904745" y="2943"/>
                  </a:lnTo>
                  <a:lnTo>
                    <a:pt x="973612" y="742"/>
                  </a:lnTo>
                  <a:lnTo>
                    <a:pt x="1043940" y="0"/>
                  </a:lnTo>
                  <a:close/>
                </a:path>
                <a:path w="2087879" h="720089">
                  <a:moveTo>
                    <a:pt x="0" y="0"/>
                  </a:moveTo>
                  <a:lnTo>
                    <a:pt x="0" y="0"/>
                  </a:lnTo>
                </a:path>
                <a:path w="2087879" h="720089">
                  <a:moveTo>
                    <a:pt x="2087879" y="720089"/>
                  </a:moveTo>
                  <a:lnTo>
                    <a:pt x="2087879" y="720089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21529" y="1870801"/>
            <a:ext cx="1127453" cy="46526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0" spc="5" dirty="0">
                <a:latin typeface="Liberation Sans"/>
                <a:cs typeface="Liberation Sans"/>
              </a:rPr>
              <a:t>C</a:t>
            </a:r>
            <a:r>
              <a:rPr sz="2900" spc="-5" dirty="0">
                <a:latin typeface="Liberation Sans"/>
                <a:cs typeface="Liberation Sans"/>
              </a:rPr>
              <a:t>o</a:t>
            </a:r>
            <a:r>
              <a:rPr sz="2900" spc="-9" dirty="0">
                <a:latin typeface="Liberation Sans"/>
                <a:cs typeface="Liberation Sans"/>
              </a:rPr>
              <a:t>m</a:t>
            </a:r>
            <a:r>
              <a:rPr sz="2900" spc="-14" dirty="0">
                <a:latin typeface="Liberation Sans"/>
                <a:cs typeface="Liberation Sans"/>
              </a:rPr>
              <a:t>e</a:t>
            </a:r>
            <a:r>
              <a:rPr sz="2900" dirty="0">
                <a:latin typeface="Liberation Sans"/>
                <a:cs typeface="Liberation Sans"/>
              </a:rPr>
              <a:t>r</a:t>
            </a:r>
            <a:endParaRPr sz="2900">
              <a:latin typeface="Liberation Sans"/>
              <a:cs typeface="Liberation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68736" y="4929548"/>
            <a:ext cx="1893292" cy="652978"/>
            <a:chOff x="5148579" y="5436196"/>
            <a:chExt cx="2087880" cy="720090"/>
          </a:xfrm>
        </p:grpSpPr>
        <p:sp>
          <p:nvSpPr>
            <p:cNvPr id="12" name="object 12"/>
            <p:cNvSpPr/>
            <p:nvPr/>
          </p:nvSpPr>
          <p:spPr>
            <a:xfrm>
              <a:off x="5148579" y="5436196"/>
              <a:ext cx="2087880" cy="720090"/>
            </a:xfrm>
            <a:custGeom>
              <a:avLst/>
              <a:gdLst/>
              <a:ahLst/>
              <a:cxnLst/>
              <a:rect l="l" t="t" r="r" b="b"/>
              <a:pathLst>
                <a:path w="2087879" h="720089">
                  <a:moveTo>
                    <a:pt x="1043940" y="0"/>
                  </a:moveTo>
                  <a:lnTo>
                    <a:pt x="973612" y="742"/>
                  </a:lnTo>
                  <a:lnTo>
                    <a:pt x="904745" y="2943"/>
                  </a:lnTo>
                  <a:lnTo>
                    <a:pt x="837459" y="6561"/>
                  </a:lnTo>
                  <a:lnTo>
                    <a:pt x="771875" y="11554"/>
                  </a:lnTo>
                  <a:lnTo>
                    <a:pt x="708111" y="17881"/>
                  </a:lnTo>
                  <a:lnTo>
                    <a:pt x="646288" y="25500"/>
                  </a:lnTo>
                  <a:lnTo>
                    <a:pt x="586526" y="34370"/>
                  </a:lnTo>
                  <a:lnTo>
                    <a:pt x="528946" y="44450"/>
                  </a:lnTo>
                  <a:lnTo>
                    <a:pt x="473666" y="55697"/>
                  </a:lnTo>
                  <a:lnTo>
                    <a:pt x="420806" y="68071"/>
                  </a:lnTo>
                  <a:lnTo>
                    <a:pt x="370488" y="81531"/>
                  </a:lnTo>
                  <a:lnTo>
                    <a:pt x="322830" y="96033"/>
                  </a:lnTo>
                  <a:lnTo>
                    <a:pt x="277954" y="111538"/>
                  </a:lnTo>
                  <a:lnTo>
                    <a:pt x="235978" y="128004"/>
                  </a:lnTo>
                  <a:lnTo>
                    <a:pt x="197022" y="145389"/>
                  </a:lnTo>
                  <a:lnTo>
                    <a:pt x="161207" y="163652"/>
                  </a:lnTo>
                  <a:lnTo>
                    <a:pt x="99480" y="202645"/>
                  </a:lnTo>
                  <a:lnTo>
                    <a:pt x="51755" y="244652"/>
                  </a:lnTo>
                  <a:lnTo>
                    <a:pt x="18991" y="289342"/>
                  </a:lnTo>
                  <a:lnTo>
                    <a:pt x="2150" y="336382"/>
                  </a:lnTo>
                  <a:lnTo>
                    <a:pt x="0" y="360679"/>
                  </a:lnTo>
                  <a:lnTo>
                    <a:pt x="2150" y="384971"/>
                  </a:lnTo>
                  <a:lnTo>
                    <a:pt x="18991" y="431967"/>
                  </a:lnTo>
                  <a:lnTo>
                    <a:pt x="51755" y="476575"/>
                  </a:lnTo>
                  <a:lnTo>
                    <a:pt x="99480" y="518471"/>
                  </a:lnTo>
                  <a:lnTo>
                    <a:pt x="161207" y="557332"/>
                  </a:lnTo>
                  <a:lnTo>
                    <a:pt x="197022" y="575523"/>
                  </a:lnTo>
                  <a:lnTo>
                    <a:pt x="235978" y="592834"/>
                  </a:lnTo>
                  <a:lnTo>
                    <a:pt x="277954" y="609224"/>
                  </a:lnTo>
                  <a:lnTo>
                    <a:pt x="322830" y="624652"/>
                  </a:lnTo>
                  <a:lnTo>
                    <a:pt x="370488" y="639080"/>
                  </a:lnTo>
                  <a:lnTo>
                    <a:pt x="420806" y="652465"/>
                  </a:lnTo>
                  <a:lnTo>
                    <a:pt x="473666" y="664767"/>
                  </a:lnTo>
                  <a:lnTo>
                    <a:pt x="528946" y="675946"/>
                  </a:lnTo>
                  <a:lnTo>
                    <a:pt x="586526" y="685962"/>
                  </a:lnTo>
                  <a:lnTo>
                    <a:pt x="646288" y="694773"/>
                  </a:lnTo>
                  <a:lnTo>
                    <a:pt x="708111" y="702340"/>
                  </a:lnTo>
                  <a:lnTo>
                    <a:pt x="771875" y="708622"/>
                  </a:lnTo>
                  <a:lnTo>
                    <a:pt x="837459" y="713578"/>
                  </a:lnTo>
                  <a:lnTo>
                    <a:pt x="904745" y="717169"/>
                  </a:lnTo>
                  <a:lnTo>
                    <a:pt x="973612" y="719353"/>
                  </a:lnTo>
                  <a:lnTo>
                    <a:pt x="1043940" y="720089"/>
                  </a:lnTo>
                  <a:lnTo>
                    <a:pt x="1114267" y="719353"/>
                  </a:lnTo>
                  <a:lnTo>
                    <a:pt x="1183134" y="717169"/>
                  </a:lnTo>
                  <a:lnTo>
                    <a:pt x="1250420" y="713578"/>
                  </a:lnTo>
                  <a:lnTo>
                    <a:pt x="1316004" y="708622"/>
                  </a:lnTo>
                  <a:lnTo>
                    <a:pt x="1379768" y="702340"/>
                  </a:lnTo>
                  <a:lnTo>
                    <a:pt x="1441591" y="694773"/>
                  </a:lnTo>
                  <a:lnTo>
                    <a:pt x="1501353" y="685962"/>
                  </a:lnTo>
                  <a:lnTo>
                    <a:pt x="1558933" y="675946"/>
                  </a:lnTo>
                  <a:lnTo>
                    <a:pt x="1614213" y="664767"/>
                  </a:lnTo>
                  <a:lnTo>
                    <a:pt x="1667073" y="652465"/>
                  </a:lnTo>
                  <a:lnTo>
                    <a:pt x="1717391" y="639080"/>
                  </a:lnTo>
                  <a:lnTo>
                    <a:pt x="1765049" y="624652"/>
                  </a:lnTo>
                  <a:lnTo>
                    <a:pt x="1809925" y="609224"/>
                  </a:lnTo>
                  <a:lnTo>
                    <a:pt x="1851901" y="592834"/>
                  </a:lnTo>
                  <a:lnTo>
                    <a:pt x="1890857" y="575523"/>
                  </a:lnTo>
                  <a:lnTo>
                    <a:pt x="1926672" y="557332"/>
                  </a:lnTo>
                  <a:lnTo>
                    <a:pt x="1988399" y="518471"/>
                  </a:lnTo>
                  <a:lnTo>
                    <a:pt x="2036124" y="476575"/>
                  </a:lnTo>
                  <a:lnTo>
                    <a:pt x="2068888" y="431967"/>
                  </a:lnTo>
                  <a:lnTo>
                    <a:pt x="2085729" y="384971"/>
                  </a:lnTo>
                  <a:lnTo>
                    <a:pt x="2087879" y="360679"/>
                  </a:lnTo>
                  <a:lnTo>
                    <a:pt x="2085729" y="336382"/>
                  </a:lnTo>
                  <a:lnTo>
                    <a:pt x="2068888" y="289342"/>
                  </a:lnTo>
                  <a:lnTo>
                    <a:pt x="2036124" y="244652"/>
                  </a:lnTo>
                  <a:lnTo>
                    <a:pt x="1988399" y="202645"/>
                  </a:lnTo>
                  <a:lnTo>
                    <a:pt x="1926672" y="163652"/>
                  </a:lnTo>
                  <a:lnTo>
                    <a:pt x="1890857" y="145389"/>
                  </a:lnTo>
                  <a:lnTo>
                    <a:pt x="1851901" y="128004"/>
                  </a:lnTo>
                  <a:lnTo>
                    <a:pt x="1809925" y="111538"/>
                  </a:lnTo>
                  <a:lnTo>
                    <a:pt x="1765049" y="96033"/>
                  </a:lnTo>
                  <a:lnTo>
                    <a:pt x="1717391" y="81531"/>
                  </a:lnTo>
                  <a:lnTo>
                    <a:pt x="1667073" y="68071"/>
                  </a:lnTo>
                  <a:lnTo>
                    <a:pt x="1614213" y="55697"/>
                  </a:lnTo>
                  <a:lnTo>
                    <a:pt x="1558933" y="44450"/>
                  </a:lnTo>
                  <a:lnTo>
                    <a:pt x="1501353" y="34370"/>
                  </a:lnTo>
                  <a:lnTo>
                    <a:pt x="1441591" y="25500"/>
                  </a:lnTo>
                  <a:lnTo>
                    <a:pt x="1379768" y="17881"/>
                  </a:lnTo>
                  <a:lnTo>
                    <a:pt x="1316004" y="11554"/>
                  </a:lnTo>
                  <a:lnTo>
                    <a:pt x="1250420" y="6561"/>
                  </a:lnTo>
                  <a:lnTo>
                    <a:pt x="1183134" y="2943"/>
                  </a:lnTo>
                  <a:lnTo>
                    <a:pt x="1114267" y="742"/>
                  </a:lnTo>
                  <a:lnTo>
                    <a:pt x="104394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48579" y="5436196"/>
              <a:ext cx="2087880" cy="721360"/>
            </a:xfrm>
            <a:custGeom>
              <a:avLst/>
              <a:gdLst/>
              <a:ahLst/>
              <a:cxnLst/>
              <a:rect l="l" t="t" r="r" b="b"/>
              <a:pathLst>
                <a:path w="2087879" h="721360">
                  <a:moveTo>
                    <a:pt x="1043940" y="0"/>
                  </a:moveTo>
                  <a:lnTo>
                    <a:pt x="1114267" y="742"/>
                  </a:lnTo>
                  <a:lnTo>
                    <a:pt x="1183134" y="2943"/>
                  </a:lnTo>
                  <a:lnTo>
                    <a:pt x="1250420" y="6561"/>
                  </a:lnTo>
                  <a:lnTo>
                    <a:pt x="1316004" y="11554"/>
                  </a:lnTo>
                  <a:lnTo>
                    <a:pt x="1379768" y="17881"/>
                  </a:lnTo>
                  <a:lnTo>
                    <a:pt x="1441591" y="25500"/>
                  </a:lnTo>
                  <a:lnTo>
                    <a:pt x="1501353" y="34370"/>
                  </a:lnTo>
                  <a:lnTo>
                    <a:pt x="1558933" y="44450"/>
                  </a:lnTo>
                  <a:lnTo>
                    <a:pt x="1614213" y="55697"/>
                  </a:lnTo>
                  <a:lnTo>
                    <a:pt x="1667073" y="68071"/>
                  </a:lnTo>
                  <a:lnTo>
                    <a:pt x="1717391" y="81531"/>
                  </a:lnTo>
                  <a:lnTo>
                    <a:pt x="1765049" y="96033"/>
                  </a:lnTo>
                  <a:lnTo>
                    <a:pt x="1809925" y="111538"/>
                  </a:lnTo>
                  <a:lnTo>
                    <a:pt x="1851901" y="128004"/>
                  </a:lnTo>
                  <a:lnTo>
                    <a:pt x="1890857" y="145389"/>
                  </a:lnTo>
                  <a:lnTo>
                    <a:pt x="1926672" y="163652"/>
                  </a:lnTo>
                  <a:lnTo>
                    <a:pt x="1988399" y="202645"/>
                  </a:lnTo>
                  <a:lnTo>
                    <a:pt x="2036124" y="244652"/>
                  </a:lnTo>
                  <a:lnTo>
                    <a:pt x="2068888" y="289342"/>
                  </a:lnTo>
                  <a:lnTo>
                    <a:pt x="2085729" y="336382"/>
                  </a:lnTo>
                  <a:lnTo>
                    <a:pt x="2087879" y="360679"/>
                  </a:lnTo>
                  <a:lnTo>
                    <a:pt x="2085729" y="384971"/>
                  </a:lnTo>
                  <a:lnTo>
                    <a:pt x="2068888" y="431967"/>
                  </a:lnTo>
                  <a:lnTo>
                    <a:pt x="2036124" y="476575"/>
                  </a:lnTo>
                  <a:lnTo>
                    <a:pt x="1988399" y="518471"/>
                  </a:lnTo>
                  <a:lnTo>
                    <a:pt x="1926672" y="557332"/>
                  </a:lnTo>
                  <a:lnTo>
                    <a:pt x="1890857" y="575523"/>
                  </a:lnTo>
                  <a:lnTo>
                    <a:pt x="1851901" y="592834"/>
                  </a:lnTo>
                  <a:lnTo>
                    <a:pt x="1809925" y="609224"/>
                  </a:lnTo>
                  <a:lnTo>
                    <a:pt x="1765049" y="624652"/>
                  </a:lnTo>
                  <a:lnTo>
                    <a:pt x="1717391" y="639080"/>
                  </a:lnTo>
                  <a:lnTo>
                    <a:pt x="1667073" y="652465"/>
                  </a:lnTo>
                  <a:lnTo>
                    <a:pt x="1614213" y="664767"/>
                  </a:lnTo>
                  <a:lnTo>
                    <a:pt x="1558933" y="675946"/>
                  </a:lnTo>
                  <a:lnTo>
                    <a:pt x="1501353" y="685962"/>
                  </a:lnTo>
                  <a:lnTo>
                    <a:pt x="1441591" y="694773"/>
                  </a:lnTo>
                  <a:lnTo>
                    <a:pt x="1379768" y="702340"/>
                  </a:lnTo>
                  <a:lnTo>
                    <a:pt x="1316004" y="708622"/>
                  </a:lnTo>
                  <a:lnTo>
                    <a:pt x="1250420" y="713578"/>
                  </a:lnTo>
                  <a:lnTo>
                    <a:pt x="1183134" y="717169"/>
                  </a:lnTo>
                  <a:lnTo>
                    <a:pt x="1114267" y="719353"/>
                  </a:lnTo>
                  <a:lnTo>
                    <a:pt x="1043940" y="720089"/>
                  </a:lnTo>
                  <a:lnTo>
                    <a:pt x="973612" y="719353"/>
                  </a:lnTo>
                  <a:lnTo>
                    <a:pt x="904745" y="717169"/>
                  </a:lnTo>
                  <a:lnTo>
                    <a:pt x="837459" y="713578"/>
                  </a:lnTo>
                  <a:lnTo>
                    <a:pt x="771875" y="708622"/>
                  </a:lnTo>
                  <a:lnTo>
                    <a:pt x="708111" y="702340"/>
                  </a:lnTo>
                  <a:lnTo>
                    <a:pt x="646288" y="694773"/>
                  </a:lnTo>
                  <a:lnTo>
                    <a:pt x="586526" y="685962"/>
                  </a:lnTo>
                  <a:lnTo>
                    <a:pt x="528946" y="675946"/>
                  </a:lnTo>
                  <a:lnTo>
                    <a:pt x="473666" y="664767"/>
                  </a:lnTo>
                  <a:lnTo>
                    <a:pt x="420806" y="652465"/>
                  </a:lnTo>
                  <a:lnTo>
                    <a:pt x="370488" y="639080"/>
                  </a:lnTo>
                  <a:lnTo>
                    <a:pt x="322830" y="624652"/>
                  </a:lnTo>
                  <a:lnTo>
                    <a:pt x="277954" y="609224"/>
                  </a:lnTo>
                  <a:lnTo>
                    <a:pt x="235978" y="592834"/>
                  </a:lnTo>
                  <a:lnTo>
                    <a:pt x="197022" y="575523"/>
                  </a:lnTo>
                  <a:lnTo>
                    <a:pt x="161207" y="557332"/>
                  </a:lnTo>
                  <a:lnTo>
                    <a:pt x="99480" y="518471"/>
                  </a:lnTo>
                  <a:lnTo>
                    <a:pt x="51755" y="476575"/>
                  </a:lnTo>
                  <a:lnTo>
                    <a:pt x="18991" y="431967"/>
                  </a:lnTo>
                  <a:lnTo>
                    <a:pt x="2150" y="384971"/>
                  </a:lnTo>
                  <a:lnTo>
                    <a:pt x="0" y="360679"/>
                  </a:lnTo>
                  <a:lnTo>
                    <a:pt x="2150" y="336382"/>
                  </a:lnTo>
                  <a:lnTo>
                    <a:pt x="18991" y="289342"/>
                  </a:lnTo>
                  <a:lnTo>
                    <a:pt x="51755" y="244652"/>
                  </a:lnTo>
                  <a:lnTo>
                    <a:pt x="99480" y="202645"/>
                  </a:lnTo>
                  <a:lnTo>
                    <a:pt x="161207" y="163652"/>
                  </a:lnTo>
                  <a:lnTo>
                    <a:pt x="197022" y="145389"/>
                  </a:lnTo>
                  <a:lnTo>
                    <a:pt x="235978" y="128004"/>
                  </a:lnTo>
                  <a:lnTo>
                    <a:pt x="277954" y="111538"/>
                  </a:lnTo>
                  <a:lnTo>
                    <a:pt x="322830" y="96033"/>
                  </a:lnTo>
                  <a:lnTo>
                    <a:pt x="370488" y="81531"/>
                  </a:lnTo>
                  <a:lnTo>
                    <a:pt x="420806" y="68071"/>
                  </a:lnTo>
                  <a:lnTo>
                    <a:pt x="473666" y="55697"/>
                  </a:lnTo>
                  <a:lnTo>
                    <a:pt x="528946" y="44450"/>
                  </a:lnTo>
                  <a:lnTo>
                    <a:pt x="586526" y="34370"/>
                  </a:lnTo>
                  <a:lnTo>
                    <a:pt x="646288" y="25500"/>
                  </a:lnTo>
                  <a:lnTo>
                    <a:pt x="708111" y="17881"/>
                  </a:lnTo>
                  <a:lnTo>
                    <a:pt x="771875" y="11554"/>
                  </a:lnTo>
                  <a:lnTo>
                    <a:pt x="837459" y="6561"/>
                  </a:lnTo>
                  <a:lnTo>
                    <a:pt x="904745" y="2943"/>
                  </a:lnTo>
                  <a:lnTo>
                    <a:pt x="973612" y="742"/>
                  </a:lnTo>
                  <a:lnTo>
                    <a:pt x="1043940" y="0"/>
                  </a:lnTo>
                  <a:close/>
                </a:path>
                <a:path w="2087879" h="721360">
                  <a:moveTo>
                    <a:pt x="0" y="0"/>
                  </a:moveTo>
                  <a:lnTo>
                    <a:pt x="0" y="0"/>
                  </a:lnTo>
                </a:path>
                <a:path w="2087879" h="721360">
                  <a:moveTo>
                    <a:pt x="2087879" y="721359"/>
                  </a:moveTo>
                  <a:lnTo>
                    <a:pt x="2087879" y="721359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44938" y="5004405"/>
            <a:ext cx="1538587" cy="46526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0" spc="5" dirty="0">
                <a:latin typeface="Liberation Sans"/>
                <a:cs typeface="Liberation Sans"/>
              </a:rPr>
              <a:t>C</a:t>
            </a:r>
            <a:r>
              <a:rPr sz="2900" spc="-5" dirty="0">
                <a:latin typeface="Liberation Sans"/>
                <a:cs typeface="Liberation Sans"/>
              </a:rPr>
              <a:t>acho</a:t>
            </a:r>
            <a:r>
              <a:rPr sz="2900" spc="-9" dirty="0">
                <a:latin typeface="Liberation Sans"/>
                <a:cs typeface="Liberation Sans"/>
              </a:rPr>
              <a:t>r</a:t>
            </a:r>
            <a:r>
              <a:rPr sz="2900" dirty="0">
                <a:latin typeface="Liberation Sans"/>
                <a:cs typeface="Liberation Sans"/>
              </a:rPr>
              <a:t>ro</a:t>
            </a:r>
            <a:endParaRPr sz="2900">
              <a:latin typeface="Liberation Sans"/>
              <a:cs typeface="Liberation San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0732" y="3427813"/>
            <a:ext cx="1893292" cy="652978"/>
            <a:chOff x="684530" y="3780116"/>
            <a:chExt cx="2087880" cy="720090"/>
          </a:xfrm>
        </p:grpSpPr>
        <p:sp>
          <p:nvSpPr>
            <p:cNvPr id="16" name="object 16"/>
            <p:cNvSpPr/>
            <p:nvPr/>
          </p:nvSpPr>
          <p:spPr>
            <a:xfrm>
              <a:off x="684530" y="3780116"/>
              <a:ext cx="2087880" cy="720090"/>
            </a:xfrm>
            <a:custGeom>
              <a:avLst/>
              <a:gdLst/>
              <a:ahLst/>
              <a:cxnLst/>
              <a:rect l="l" t="t" r="r" b="b"/>
              <a:pathLst>
                <a:path w="2087880" h="720089">
                  <a:moveTo>
                    <a:pt x="1043939" y="0"/>
                  </a:moveTo>
                  <a:lnTo>
                    <a:pt x="973612" y="742"/>
                  </a:lnTo>
                  <a:lnTo>
                    <a:pt x="904745" y="2943"/>
                  </a:lnTo>
                  <a:lnTo>
                    <a:pt x="837459" y="6561"/>
                  </a:lnTo>
                  <a:lnTo>
                    <a:pt x="771875" y="11554"/>
                  </a:lnTo>
                  <a:lnTo>
                    <a:pt x="708111" y="17881"/>
                  </a:lnTo>
                  <a:lnTo>
                    <a:pt x="646288" y="25500"/>
                  </a:lnTo>
                  <a:lnTo>
                    <a:pt x="586526" y="34370"/>
                  </a:lnTo>
                  <a:lnTo>
                    <a:pt x="528946" y="44450"/>
                  </a:lnTo>
                  <a:lnTo>
                    <a:pt x="473666" y="55697"/>
                  </a:lnTo>
                  <a:lnTo>
                    <a:pt x="420806" y="68072"/>
                  </a:lnTo>
                  <a:lnTo>
                    <a:pt x="370488" y="81531"/>
                  </a:lnTo>
                  <a:lnTo>
                    <a:pt x="322830" y="96033"/>
                  </a:lnTo>
                  <a:lnTo>
                    <a:pt x="277954" y="111538"/>
                  </a:lnTo>
                  <a:lnTo>
                    <a:pt x="235978" y="128004"/>
                  </a:lnTo>
                  <a:lnTo>
                    <a:pt x="197022" y="145389"/>
                  </a:lnTo>
                  <a:lnTo>
                    <a:pt x="161207" y="163652"/>
                  </a:lnTo>
                  <a:lnTo>
                    <a:pt x="99480" y="202645"/>
                  </a:lnTo>
                  <a:lnTo>
                    <a:pt x="51755" y="244652"/>
                  </a:lnTo>
                  <a:lnTo>
                    <a:pt x="18991" y="289342"/>
                  </a:lnTo>
                  <a:lnTo>
                    <a:pt x="2150" y="336382"/>
                  </a:lnTo>
                  <a:lnTo>
                    <a:pt x="0" y="360680"/>
                  </a:lnTo>
                  <a:lnTo>
                    <a:pt x="2150" y="384971"/>
                  </a:lnTo>
                  <a:lnTo>
                    <a:pt x="18991" y="431967"/>
                  </a:lnTo>
                  <a:lnTo>
                    <a:pt x="51755" y="476575"/>
                  </a:lnTo>
                  <a:lnTo>
                    <a:pt x="99480" y="518471"/>
                  </a:lnTo>
                  <a:lnTo>
                    <a:pt x="161207" y="557332"/>
                  </a:lnTo>
                  <a:lnTo>
                    <a:pt x="197022" y="575523"/>
                  </a:lnTo>
                  <a:lnTo>
                    <a:pt x="235978" y="592834"/>
                  </a:lnTo>
                  <a:lnTo>
                    <a:pt x="277954" y="609224"/>
                  </a:lnTo>
                  <a:lnTo>
                    <a:pt x="322830" y="624652"/>
                  </a:lnTo>
                  <a:lnTo>
                    <a:pt x="370488" y="639080"/>
                  </a:lnTo>
                  <a:lnTo>
                    <a:pt x="420806" y="652465"/>
                  </a:lnTo>
                  <a:lnTo>
                    <a:pt x="473666" y="664767"/>
                  </a:lnTo>
                  <a:lnTo>
                    <a:pt x="528946" y="675946"/>
                  </a:lnTo>
                  <a:lnTo>
                    <a:pt x="586526" y="685962"/>
                  </a:lnTo>
                  <a:lnTo>
                    <a:pt x="646288" y="694773"/>
                  </a:lnTo>
                  <a:lnTo>
                    <a:pt x="708111" y="702340"/>
                  </a:lnTo>
                  <a:lnTo>
                    <a:pt x="771875" y="708622"/>
                  </a:lnTo>
                  <a:lnTo>
                    <a:pt x="837459" y="713578"/>
                  </a:lnTo>
                  <a:lnTo>
                    <a:pt x="904745" y="717169"/>
                  </a:lnTo>
                  <a:lnTo>
                    <a:pt x="973612" y="719353"/>
                  </a:lnTo>
                  <a:lnTo>
                    <a:pt x="1043939" y="720090"/>
                  </a:lnTo>
                  <a:lnTo>
                    <a:pt x="1114267" y="719353"/>
                  </a:lnTo>
                  <a:lnTo>
                    <a:pt x="1183134" y="717169"/>
                  </a:lnTo>
                  <a:lnTo>
                    <a:pt x="1250420" y="713578"/>
                  </a:lnTo>
                  <a:lnTo>
                    <a:pt x="1316004" y="708622"/>
                  </a:lnTo>
                  <a:lnTo>
                    <a:pt x="1379768" y="702340"/>
                  </a:lnTo>
                  <a:lnTo>
                    <a:pt x="1441591" y="694773"/>
                  </a:lnTo>
                  <a:lnTo>
                    <a:pt x="1501353" y="685962"/>
                  </a:lnTo>
                  <a:lnTo>
                    <a:pt x="1558933" y="675946"/>
                  </a:lnTo>
                  <a:lnTo>
                    <a:pt x="1614213" y="664767"/>
                  </a:lnTo>
                  <a:lnTo>
                    <a:pt x="1667073" y="652465"/>
                  </a:lnTo>
                  <a:lnTo>
                    <a:pt x="1717391" y="639080"/>
                  </a:lnTo>
                  <a:lnTo>
                    <a:pt x="1765049" y="624652"/>
                  </a:lnTo>
                  <a:lnTo>
                    <a:pt x="1809925" y="609224"/>
                  </a:lnTo>
                  <a:lnTo>
                    <a:pt x="1851901" y="592834"/>
                  </a:lnTo>
                  <a:lnTo>
                    <a:pt x="1890857" y="575523"/>
                  </a:lnTo>
                  <a:lnTo>
                    <a:pt x="1926672" y="557332"/>
                  </a:lnTo>
                  <a:lnTo>
                    <a:pt x="1988399" y="518471"/>
                  </a:lnTo>
                  <a:lnTo>
                    <a:pt x="2036124" y="476575"/>
                  </a:lnTo>
                  <a:lnTo>
                    <a:pt x="2068888" y="431967"/>
                  </a:lnTo>
                  <a:lnTo>
                    <a:pt x="2085729" y="384971"/>
                  </a:lnTo>
                  <a:lnTo>
                    <a:pt x="2087880" y="360680"/>
                  </a:lnTo>
                  <a:lnTo>
                    <a:pt x="2085729" y="336382"/>
                  </a:lnTo>
                  <a:lnTo>
                    <a:pt x="2068888" y="289342"/>
                  </a:lnTo>
                  <a:lnTo>
                    <a:pt x="2036124" y="244652"/>
                  </a:lnTo>
                  <a:lnTo>
                    <a:pt x="1988399" y="202645"/>
                  </a:lnTo>
                  <a:lnTo>
                    <a:pt x="1926672" y="163652"/>
                  </a:lnTo>
                  <a:lnTo>
                    <a:pt x="1890857" y="145389"/>
                  </a:lnTo>
                  <a:lnTo>
                    <a:pt x="1851901" y="128004"/>
                  </a:lnTo>
                  <a:lnTo>
                    <a:pt x="1809925" y="111538"/>
                  </a:lnTo>
                  <a:lnTo>
                    <a:pt x="1765049" y="96033"/>
                  </a:lnTo>
                  <a:lnTo>
                    <a:pt x="1717391" y="81531"/>
                  </a:lnTo>
                  <a:lnTo>
                    <a:pt x="1667073" y="68072"/>
                  </a:lnTo>
                  <a:lnTo>
                    <a:pt x="1614213" y="55697"/>
                  </a:lnTo>
                  <a:lnTo>
                    <a:pt x="1558933" y="44450"/>
                  </a:lnTo>
                  <a:lnTo>
                    <a:pt x="1501353" y="34370"/>
                  </a:lnTo>
                  <a:lnTo>
                    <a:pt x="1441591" y="25500"/>
                  </a:lnTo>
                  <a:lnTo>
                    <a:pt x="1379768" y="17881"/>
                  </a:lnTo>
                  <a:lnTo>
                    <a:pt x="1316004" y="11554"/>
                  </a:lnTo>
                  <a:lnTo>
                    <a:pt x="1250420" y="6561"/>
                  </a:lnTo>
                  <a:lnTo>
                    <a:pt x="1183134" y="2943"/>
                  </a:lnTo>
                  <a:lnTo>
                    <a:pt x="1114267" y="742"/>
                  </a:lnTo>
                  <a:lnTo>
                    <a:pt x="1043939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4530" y="3780116"/>
              <a:ext cx="2087880" cy="721360"/>
            </a:xfrm>
            <a:custGeom>
              <a:avLst/>
              <a:gdLst/>
              <a:ahLst/>
              <a:cxnLst/>
              <a:rect l="l" t="t" r="r" b="b"/>
              <a:pathLst>
                <a:path w="2087880" h="721360">
                  <a:moveTo>
                    <a:pt x="1043939" y="0"/>
                  </a:moveTo>
                  <a:lnTo>
                    <a:pt x="1114267" y="742"/>
                  </a:lnTo>
                  <a:lnTo>
                    <a:pt x="1183134" y="2943"/>
                  </a:lnTo>
                  <a:lnTo>
                    <a:pt x="1250420" y="6561"/>
                  </a:lnTo>
                  <a:lnTo>
                    <a:pt x="1316004" y="11554"/>
                  </a:lnTo>
                  <a:lnTo>
                    <a:pt x="1379768" y="17881"/>
                  </a:lnTo>
                  <a:lnTo>
                    <a:pt x="1441591" y="25500"/>
                  </a:lnTo>
                  <a:lnTo>
                    <a:pt x="1501353" y="34370"/>
                  </a:lnTo>
                  <a:lnTo>
                    <a:pt x="1558933" y="44450"/>
                  </a:lnTo>
                  <a:lnTo>
                    <a:pt x="1614213" y="55697"/>
                  </a:lnTo>
                  <a:lnTo>
                    <a:pt x="1667073" y="68072"/>
                  </a:lnTo>
                  <a:lnTo>
                    <a:pt x="1717391" y="81531"/>
                  </a:lnTo>
                  <a:lnTo>
                    <a:pt x="1765049" y="96033"/>
                  </a:lnTo>
                  <a:lnTo>
                    <a:pt x="1809925" y="111538"/>
                  </a:lnTo>
                  <a:lnTo>
                    <a:pt x="1851901" y="128004"/>
                  </a:lnTo>
                  <a:lnTo>
                    <a:pt x="1890857" y="145389"/>
                  </a:lnTo>
                  <a:lnTo>
                    <a:pt x="1926672" y="163652"/>
                  </a:lnTo>
                  <a:lnTo>
                    <a:pt x="1988399" y="202645"/>
                  </a:lnTo>
                  <a:lnTo>
                    <a:pt x="2036124" y="244652"/>
                  </a:lnTo>
                  <a:lnTo>
                    <a:pt x="2068888" y="289342"/>
                  </a:lnTo>
                  <a:lnTo>
                    <a:pt x="2085729" y="336382"/>
                  </a:lnTo>
                  <a:lnTo>
                    <a:pt x="2087880" y="360680"/>
                  </a:lnTo>
                  <a:lnTo>
                    <a:pt x="2085729" y="384971"/>
                  </a:lnTo>
                  <a:lnTo>
                    <a:pt x="2068888" y="431967"/>
                  </a:lnTo>
                  <a:lnTo>
                    <a:pt x="2036124" y="476575"/>
                  </a:lnTo>
                  <a:lnTo>
                    <a:pt x="1988399" y="518471"/>
                  </a:lnTo>
                  <a:lnTo>
                    <a:pt x="1926672" y="557332"/>
                  </a:lnTo>
                  <a:lnTo>
                    <a:pt x="1890857" y="575523"/>
                  </a:lnTo>
                  <a:lnTo>
                    <a:pt x="1851901" y="592834"/>
                  </a:lnTo>
                  <a:lnTo>
                    <a:pt x="1809925" y="609224"/>
                  </a:lnTo>
                  <a:lnTo>
                    <a:pt x="1765049" y="624652"/>
                  </a:lnTo>
                  <a:lnTo>
                    <a:pt x="1717391" y="639080"/>
                  </a:lnTo>
                  <a:lnTo>
                    <a:pt x="1667073" y="652465"/>
                  </a:lnTo>
                  <a:lnTo>
                    <a:pt x="1614213" y="664767"/>
                  </a:lnTo>
                  <a:lnTo>
                    <a:pt x="1558933" y="675946"/>
                  </a:lnTo>
                  <a:lnTo>
                    <a:pt x="1501353" y="685962"/>
                  </a:lnTo>
                  <a:lnTo>
                    <a:pt x="1441591" y="694773"/>
                  </a:lnTo>
                  <a:lnTo>
                    <a:pt x="1379768" y="702340"/>
                  </a:lnTo>
                  <a:lnTo>
                    <a:pt x="1316004" y="708622"/>
                  </a:lnTo>
                  <a:lnTo>
                    <a:pt x="1250420" y="713578"/>
                  </a:lnTo>
                  <a:lnTo>
                    <a:pt x="1183134" y="717169"/>
                  </a:lnTo>
                  <a:lnTo>
                    <a:pt x="1114267" y="719353"/>
                  </a:lnTo>
                  <a:lnTo>
                    <a:pt x="1043939" y="720090"/>
                  </a:lnTo>
                  <a:lnTo>
                    <a:pt x="973612" y="719353"/>
                  </a:lnTo>
                  <a:lnTo>
                    <a:pt x="904745" y="717169"/>
                  </a:lnTo>
                  <a:lnTo>
                    <a:pt x="837459" y="713578"/>
                  </a:lnTo>
                  <a:lnTo>
                    <a:pt x="771875" y="708622"/>
                  </a:lnTo>
                  <a:lnTo>
                    <a:pt x="708111" y="702340"/>
                  </a:lnTo>
                  <a:lnTo>
                    <a:pt x="646288" y="694773"/>
                  </a:lnTo>
                  <a:lnTo>
                    <a:pt x="586526" y="685962"/>
                  </a:lnTo>
                  <a:lnTo>
                    <a:pt x="528946" y="675946"/>
                  </a:lnTo>
                  <a:lnTo>
                    <a:pt x="473666" y="664767"/>
                  </a:lnTo>
                  <a:lnTo>
                    <a:pt x="420806" y="652465"/>
                  </a:lnTo>
                  <a:lnTo>
                    <a:pt x="370488" y="639080"/>
                  </a:lnTo>
                  <a:lnTo>
                    <a:pt x="322830" y="624652"/>
                  </a:lnTo>
                  <a:lnTo>
                    <a:pt x="277954" y="609224"/>
                  </a:lnTo>
                  <a:lnTo>
                    <a:pt x="235978" y="592834"/>
                  </a:lnTo>
                  <a:lnTo>
                    <a:pt x="197022" y="575523"/>
                  </a:lnTo>
                  <a:lnTo>
                    <a:pt x="161207" y="557332"/>
                  </a:lnTo>
                  <a:lnTo>
                    <a:pt x="99480" y="518471"/>
                  </a:lnTo>
                  <a:lnTo>
                    <a:pt x="51755" y="476575"/>
                  </a:lnTo>
                  <a:lnTo>
                    <a:pt x="18991" y="431967"/>
                  </a:lnTo>
                  <a:lnTo>
                    <a:pt x="2150" y="384971"/>
                  </a:lnTo>
                  <a:lnTo>
                    <a:pt x="0" y="360680"/>
                  </a:lnTo>
                  <a:lnTo>
                    <a:pt x="2150" y="336382"/>
                  </a:lnTo>
                  <a:lnTo>
                    <a:pt x="18991" y="289342"/>
                  </a:lnTo>
                  <a:lnTo>
                    <a:pt x="51755" y="244652"/>
                  </a:lnTo>
                  <a:lnTo>
                    <a:pt x="99480" y="202645"/>
                  </a:lnTo>
                  <a:lnTo>
                    <a:pt x="161207" y="163652"/>
                  </a:lnTo>
                  <a:lnTo>
                    <a:pt x="197022" y="145389"/>
                  </a:lnTo>
                  <a:lnTo>
                    <a:pt x="235978" y="128004"/>
                  </a:lnTo>
                  <a:lnTo>
                    <a:pt x="277954" y="111538"/>
                  </a:lnTo>
                  <a:lnTo>
                    <a:pt x="322830" y="96033"/>
                  </a:lnTo>
                  <a:lnTo>
                    <a:pt x="370488" y="81531"/>
                  </a:lnTo>
                  <a:lnTo>
                    <a:pt x="420806" y="68072"/>
                  </a:lnTo>
                  <a:lnTo>
                    <a:pt x="473666" y="55697"/>
                  </a:lnTo>
                  <a:lnTo>
                    <a:pt x="528946" y="44450"/>
                  </a:lnTo>
                  <a:lnTo>
                    <a:pt x="586526" y="34370"/>
                  </a:lnTo>
                  <a:lnTo>
                    <a:pt x="646288" y="25500"/>
                  </a:lnTo>
                  <a:lnTo>
                    <a:pt x="708111" y="17881"/>
                  </a:lnTo>
                  <a:lnTo>
                    <a:pt x="771875" y="11554"/>
                  </a:lnTo>
                  <a:lnTo>
                    <a:pt x="837459" y="6561"/>
                  </a:lnTo>
                  <a:lnTo>
                    <a:pt x="904745" y="2943"/>
                  </a:lnTo>
                  <a:lnTo>
                    <a:pt x="973612" y="742"/>
                  </a:lnTo>
                  <a:lnTo>
                    <a:pt x="1043939" y="0"/>
                  </a:lnTo>
                  <a:close/>
                </a:path>
                <a:path w="2087880" h="721360">
                  <a:moveTo>
                    <a:pt x="0" y="0"/>
                  </a:moveTo>
                  <a:lnTo>
                    <a:pt x="0" y="0"/>
                  </a:lnTo>
                </a:path>
                <a:path w="2087880" h="721360">
                  <a:moveTo>
                    <a:pt x="2087880" y="721360"/>
                  </a:moveTo>
                  <a:lnTo>
                    <a:pt x="2087880" y="72136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8700" y="3502670"/>
            <a:ext cx="1375631" cy="46526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0" dirty="0">
                <a:latin typeface="Liberation Sans"/>
                <a:cs typeface="Liberation Sans"/>
              </a:rPr>
              <a:t>P</a:t>
            </a:r>
            <a:r>
              <a:rPr sz="2900" spc="-14" dirty="0">
                <a:latin typeface="Liberation Sans"/>
                <a:cs typeface="Liberation Sans"/>
              </a:rPr>
              <a:t>á</a:t>
            </a:r>
            <a:r>
              <a:rPr sz="2900" spc="5" dirty="0">
                <a:latin typeface="Liberation Sans"/>
                <a:cs typeface="Liberation Sans"/>
              </a:rPr>
              <a:t>ss</a:t>
            </a:r>
            <a:r>
              <a:rPr sz="2900" spc="-5" dirty="0">
                <a:latin typeface="Liberation Sans"/>
                <a:cs typeface="Liberation Sans"/>
              </a:rPr>
              <a:t>aro</a:t>
            </a:r>
            <a:endParaRPr sz="2900">
              <a:latin typeface="Liberation Sans"/>
              <a:cs typeface="Liberation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88693" y="3427813"/>
            <a:ext cx="1893292" cy="652978"/>
            <a:chOff x="4067809" y="3780116"/>
            <a:chExt cx="2087880" cy="720090"/>
          </a:xfrm>
        </p:grpSpPr>
        <p:sp>
          <p:nvSpPr>
            <p:cNvPr id="20" name="object 20"/>
            <p:cNvSpPr/>
            <p:nvPr/>
          </p:nvSpPr>
          <p:spPr>
            <a:xfrm>
              <a:off x="4067809" y="3780116"/>
              <a:ext cx="2087880" cy="720090"/>
            </a:xfrm>
            <a:custGeom>
              <a:avLst/>
              <a:gdLst/>
              <a:ahLst/>
              <a:cxnLst/>
              <a:rect l="l" t="t" r="r" b="b"/>
              <a:pathLst>
                <a:path w="2087879" h="720089">
                  <a:moveTo>
                    <a:pt x="1043939" y="0"/>
                  </a:moveTo>
                  <a:lnTo>
                    <a:pt x="973612" y="742"/>
                  </a:lnTo>
                  <a:lnTo>
                    <a:pt x="904745" y="2943"/>
                  </a:lnTo>
                  <a:lnTo>
                    <a:pt x="837459" y="6561"/>
                  </a:lnTo>
                  <a:lnTo>
                    <a:pt x="771875" y="11554"/>
                  </a:lnTo>
                  <a:lnTo>
                    <a:pt x="708111" y="17881"/>
                  </a:lnTo>
                  <a:lnTo>
                    <a:pt x="646288" y="25500"/>
                  </a:lnTo>
                  <a:lnTo>
                    <a:pt x="586526" y="34370"/>
                  </a:lnTo>
                  <a:lnTo>
                    <a:pt x="528946" y="44450"/>
                  </a:lnTo>
                  <a:lnTo>
                    <a:pt x="473666" y="55697"/>
                  </a:lnTo>
                  <a:lnTo>
                    <a:pt x="420806" y="68072"/>
                  </a:lnTo>
                  <a:lnTo>
                    <a:pt x="370488" y="81531"/>
                  </a:lnTo>
                  <a:lnTo>
                    <a:pt x="322830" y="96033"/>
                  </a:lnTo>
                  <a:lnTo>
                    <a:pt x="277954" y="111538"/>
                  </a:lnTo>
                  <a:lnTo>
                    <a:pt x="235978" y="128004"/>
                  </a:lnTo>
                  <a:lnTo>
                    <a:pt x="197022" y="145389"/>
                  </a:lnTo>
                  <a:lnTo>
                    <a:pt x="161207" y="163652"/>
                  </a:lnTo>
                  <a:lnTo>
                    <a:pt x="99480" y="202645"/>
                  </a:lnTo>
                  <a:lnTo>
                    <a:pt x="51755" y="244652"/>
                  </a:lnTo>
                  <a:lnTo>
                    <a:pt x="18991" y="289342"/>
                  </a:lnTo>
                  <a:lnTo>
                    <a:pt x="2150" y="336382"/>
                  </a:lnTo>
                  <a:lnTo>
                    <a:pt x="0" y="360680"/>
                  </a:lnTo>
                  <a:lnTo>
                    <a:pt x="2150" y="384971"/>
                  </a:lnTo>
                  <a:lnTo>
                    <a:pt x="18991" y="431967"/>
                  </a:lnTo>
                  <a:lnTo>
                    <a:pt x="51755" y="476575"/>
                  </a:lnTo>
                  <a:lnTo>
                    <a:pt x="99480" y="518471"/>
                  </a:lnTo>
                  <a:lnTo>
                    <a:pt x="161207" y="557332"/>
                  </a:lnTo>
                  <a:lnTo>
                    <a:pt x="197022" y="575523"/>
                  </a:lnTo>
                  <a:lnTo>
                    <a:pt x="235978" y="592834"/>
                  </a:lnTo>
                  <a:lnTo>
                    <a:pt x="277954" y="609224"/>
                  </a:lnTo>
                  <a:lnTo>
                    <a:pt x="322830" y="624652"/>
                  </a:lnTo>
                  <a:lnTo>
                    <a:pt x="370488" y="639080"/>
                  </a:lnTo>
                  <a:lnTo>
                    <a:pt x="420806" y="652465"/>
                  </a:lnTo>
                  <a:lnTo>
                    <a:pt x="473666" y="664767"/>
                  </a:lnTo>
                  <a:lnTo>
                    <a:pt x="528946" y="675946"/>
                  </a:lnTo>
                  <a:lnTo>
                    <a:pt x="586526" y="685962"/>
                  </a:lnTo>
                  <a:lnTo>
                    <a:pt x="646288" y="694773"/>
                  </a:lnTo>
                  <a:lnTo>
                    <a:pt x="708111" y="702340"/>
                  </a:lnTo>
                  <a:lnTo>
                    <a:pt x="771875" y="708622"/>
                  </a:lnTo>
                  <a:lnTo>
                    <a:pt x="837459" y="713578"/>
                  </a:lnTo>
                  <a:lnTo>
                    <a:pt x="904745" y="717169"/>
                  </a:lnTo>
                  <a:lnTo>
                    <a:pt x="973612" y="719353"/>
                  </a:lnTo>
                  <a:lnTo>
                    <a:pt x="1043939" y="720090"/>
                  </a:lnTo>
                  <a:lnTo>
                    <a:pt x="1114267" y="719353"/>
                  </a:lnTo>
                  <a:lnTo>
                    <a:pt x="1183134" y="717169"/>
                  </a:lnTo>
                  <a:lnTo>
                    <a:pt x="1250420" y="713578"/>
                  </a:lnTo>
                  <a:lnTo>
                    <a:pt x="1316004" y="708622"/>
                  </a:lnTo>
                  <a:lnTo>
                    <a:pt x="1379768" y="702340"/>
                  </a:lnTo>
                  <a:lnTo>
                    <a:pt x="1441591" y="694773"/>
                  </a:lnTo>
                  <a:lnTo>
                    <a:pt x="1501353" y="685962"/>
                  </a:lnTo>
                  <a:lnTo>
                    <a:pt x="1558933" y="675946"/>
                  </a:lnTo>
                  <a:lnTo>
                    <a:pt x="1614213" y="664767"/>
                  </a:lnTo>
                  <a:lnTo>
                    <a:pt x="1667073" y="652465"/>
                  </a:lnTo>
                  <a:lnTo>
                    <a:pt x="1717391" y="639080"/>
                  </a:lnTo>
                  <a:lnTo>
                    <a:pt x="1765049" y="624652"/>
                  </a:lnTo>
                  <a:lnTo>
                    <a:pt x="1809925" y="609224"/>
                  </a:lnTo>
                  <a:lnTo>
                    <a:pt x="1851901" y="592834"/>
                  </a:lnTo>
                  <a:lnTo>
                    <a:pt x="1890857" y="575523"/>
                  </a:lnTo>
                  <a:lnTo>
                    <a:pt x="1926672" y="557332"/>
                  </a:lnTo>
                  <a:lnTo>
                    <a:pt x="1988399" y="518471"/>
                  </a:lnTo>
                  <a:lnTo>
                    <a:pt x="2036124" y="476575"/>
                  </a:lnTo>
                  <a:lnTo>
                    <a:pt x="2068888" y="431967"/>
                  </a:lnTo>
                  <a:lnTo>
                    <a:pt x="2085729" y="384971"/>
                  </a:lnTo>
                  <a:lnTo>
                    <a:pt x="2087879" y="360680"/>
                  </a:lnTo>
                  <a:lnTo>
                    <a:pt x="2085729" y="336382"/>
                  </a:lnTo>
                  <a:lnTo>
                    <a:pt x="2068888" y="289342"/>
                  </a:lnTo>
                  <a:lnTo>
                    <a:pt x="2036124" y="244652"/>
                  </a:lnTo>
                  <a:lnTo>
                    <a:pt x="1988399" y="202645"/>
                  </a:lnTo>
                  <a:lnTo>
                    <a:pt x="1926672" y="163652"/>
                  </a:lnTo>
                  <a:lnTo>
                    <a:pt x="1890857" y="145389"/>
                  </a:lnTo>
                  <a:lnTo>
                    <a:pt x="1851901" y="128004"/>
                  </a:lnTo>
                  <a:lnTo>
                    <a:pt x="1809925" y="111538"/>
                  </a:lnTo>
                  <a:lnTo>
                    <a:pt x="1765049" y="96033"/>
                  </a:lnTo>
                  <a:lnTo>
                    <a:pt x="1717391" y="81531"/>
                  </a:lnTo>
                  <a:lnTo>
                    <a:pt x="1667073" y="68072"/>
                  </a:lnTo>
                  <a:lnTo>
                    <a:pt x="1614213" y="55697"/>
                  </a:lnTo>
                  <a:lnTo>
                    <a:pt x="1558933" y="44450"/>
                  </a:lnTo>
                  <a:lnTo>
                    <a:pt x="1501353" y="34370"/>
                  </a:lnTo>
                  <a:lnTo>
                    <a:pt x="1441591" y="25500"/>
                  </a:lnTo>
                  <a:lnTo>
                    <a:pt x="1379768" y="17881"/>
                  </a:lnTo>
                  <a:lnTo>
                    <a:pt x="1316004" y="11554"/>
                  </a:lnTo>
                  <a:lnTo>
                    <a:pt x="1250420" y="6561"/>
                  </a:lnTo>
                  <a:lnTo>
                    <a:pt x="1183134" y="2943"/>
                  </a:lnTo>
                  <a:lnTo>
                    <a:pt x="1114267" y="742"/>
                  </a:lnTo>
                  <a:lnTo>
                    <a:pt x="1043939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67809" y="3780116"/>
              <a:ext cx="2089150" cy="721360"/>
            </a:xfrm>
            <a:custGeom>
              <a:avLst/>
              <a:gdLst/>
              <a:ahLst/>
              <a:cxnLst/>
              <a:rect l="l" t="t" r="r" b="b"/>
              <a:pathLst>
                <a:path w="2089150" h="721360">
                  <a:moveTo>
                    <a:pt x="1043939" y="0"/>
                  </a:moveTo>
                  <a:lnTo>
                    <a:pt x="1114267" y="742"/>
                  </a:lnTo>
                  <a:lnTo>
                    <a:pt x="1183134" y="2943"/>
                  </a:lnTo>
                  <a:lnTo>
                    <a:pt x="1250420" y="6561"/>
                  </a:lnTo>
                  <a:lnTo>
                    <a:pt x="1316004" y="11554"/>
                  </a:lnTo>
                  <a:lnTo>
                    <a:pt x="1379768" y="17881"/>
                  </a:lnTo>
                  <a:lnTo>
                    <a:pt x="1441591" y="25500"/>
                  </a:lnTo>
                  <a:lnTo>
                    <a:pt x="1501353" y="34370"/>
                  </a:lnTo>
                  <a:lnTo>
                    <a:pt x="1558933" y="44450"/>
                  </a:lnTo>
                  <a:lnTo>
                    <a:pt x="1614213" y="55697"/>
                  </a:lnTo>
                  <a:lnTo>
                    <a:pt x="1667073" y="68072"/>
                  </a:lnTo>
                  <a:lnTo>
                    <a:pt x="1717391" y="81531"/>
                  </a:lnTo>
                  <a:lnTo>
                    <a:pt x="1765049" y="96033"/>
                  </a:lnTo>
                  <a:lnTo>
                    <a:pt x="1809925" y="111538"/>
                  </a:lnTo>
                  <a:lnTo>
                    <a:pt x="1851901" y="128004"/>
                  </a:lnTo>
                  <a:lnTo>
                    <a:pt x="1890857" y="145389"/>
                  </a:lnTo>
                  <a:lnTo>
                    <a:pt x="1926672" y="163652"/>
                  </a:lnTo>
                  <a:lnTo>
                    <a:pt x="1988399" y="202645"/>
                  </a:lnTo>
                  <a:lnTo>
                    <a:pt x="2036124" y="244652"/>
                  </a:lnTo>
                  <a:lnTo>
                    <a:pt x="2068888" y="289342"/>
                  </a:lnTo>
                  <a:lnTo>
                    <a:pt x="2085729" y="336382"/>
                  </a:lnTo>
                  <a:lnTo>
                    <a:pt x="2087879" y="360680"/>
                  </a:lnTo>
                  <a:lnTo>
                    <a:pt x="2085729" y="384971"/>
                  </a:lnTo>
                  <a:lnTo>
                    <a:pt x="2068888" y="431967"/>
                  </a:lnTo>
                  <a:lnTo>
                    <a:pt x="2036124" y="476575"/>
                  </a:lnTo>
                  <a:lnTo>
                    <a:pt x="1988399" y="518471"/>
                  </a:lnTo>
                  <a:lnTo>
                    <a:pt x="1926672" y="557332"/>
                  </a:lnTo>
                  <a:lnTo>
                    <a:pt x="1890857" y="575523"/>
                  </a:lnTo>
                  <a:lnTo>
                    <a:pt x="1851901" y="592834"/>
                  </a:lnTo>
                  <a:lnTo>
                    <a:pt x="1809925" y="609224"/>
                  </a:lnTo>
                  <a:lnTo>
                    <a:pt x="1765049" y="624652"/>
                  </a:lnTo>
                  <a:lnTo>
                    <a:pt x="1717391" y="639080"/>
                  </a:lnTo>
                  <a:lnTo>
                    <a:pt x="1667073" y="652465"/>
                  </a:lnTo>
                  <a:lnTo>
                    <a:pt x="1614213" y="664767"/>
                  </a:lnTo>
                  <a:lnTo>
                    <a:pt x="1558933" y="675946"/>
                  </a:lnTo>
                  <a:lnTo>
                    <a:pt x="1501353" y="685962"/>
                  </a:lnTo>
                  <a:lnTo>
                    <a:pt x="1441591" y="694773"/>
                  </a:lnTo>
                  <a:lnTo>
                    <a:pt x="1379768" y="702340"/>
                  </a:lnTo>
                  <a:lnTo>
                    <a:pt x="1316004" y="708622"/>
                  </a:lnTo>
                  <a:lnTo>
                    <a:pt x="1250420" y="713578"/>
                  </a:lnTo>
                  <a:lnTo>
                    <a:pt x="1183134" y="717169"/>
                  </a:lnTo>
                  <a:lnTo>
                    <a:pt x="1114267" y="719353"/>
                  </a:lnTo>
                  <a:lnTo>
                    <a:pt x="1043939" y="720090"/>
                  </a:lnTo>
                  <a:lnTo>
                    <a:pt x="973612" y="719353"/>
                  </a:lnTo>
                  <a:lnTo>
                    <a:pt x="904745" y="717169"/>
                  </a:lnTo>
                  <a:lnTo>
                    <a:pt x="837459" y="713578"/>
                  </a:lnTo>
                  <a:lnTo>
                    <a:pt x="771875" y="708622"/>
                  </a:lnTo>
                  <a:lnTo>
                    <a:pt x="708111" y="702340"/>
                  </a:lnTo>
                  <a:lnTo>
                    <a:pt x="646288" y="694773"/>
                  </a:lnTo>
                  <a:lnTo>
                    <a:pt x="586526" y="685962"/>
                  </a:lnTo>
                  <a:lnTo>
                    <a:pt x="528946" y="675946"/>
                  </a:lnTo>
                  <a:lnTo>
                    <a:pt x="473666" y="664767"/>
                  </a:lnTo>
                  <a:lnTo>
                    <a:pt x="420806" y="652465"/>
                  </a:lnTo>
                  <a:lnTo>
                    <a:pt x="370488" y="639080"/>
                  </a:lnTo>
                  <a:lnTo>
                    <a:pt x="322830" y="624652"/>
                  </a:lnTo>
                  <a:lnTo>
                    <a:pt x="277954" y="609224"/>
                  </a:lnTo>
                  <a:lnTo>
                    <a:pt x="235978" y="592834"/>
                  </a:lnTo>
                  <a:lnTo>
                    <a:pt x="197022" y="575523"/>
                  </a:lnTo>
                  <a:lnTo>
                    <a:pt x="161207" y="557332"/>
                  </a:lnTo>
                  <a:lnTo>
                    <a:pt x="99480" y="518471"/>
                  </a:lnTo>
                  <a:lnTo>
                    <a:pt x="51755" y="476575"/>
                  </a:lnTo>
                  <a:lnTo>
                    <a:pt x="18991" y="431967"/>
                  </a:lnTo>
                  <a:lnTo>
                    <a:pt x="2150" y="384971"/>
                  </a:lnTo>
                  <a:lnTo>
                    <a:pt x="0" y="360680"/>
                  </a:lnTo>
                  <a:lnTo>
                    <a:pt x="2150" y="336382"/>
                  </a:lnTo>
                  <a:lnTo>
                    <a:pt x="18991" y="289342"/>
                  </a:lnTo>
                  <a:lnTo>
                    <a:pt x="51755" y="244652"/>
                  </a:lnTo>
                  <a:lnTo>
                    <a:pt x="99480" y="202645"/>
                  </a:lnTo>
                  <a:lnTo>
                    <a:pt x="161207" y="163652"/>
                  </a:lnTo>
                  <a:lnTo>
                    <a:pt x="197022" y="145389"/>
                  </a:lnTo>
                  <a:lnTo>
                    <a:pt x="235978" y="128004"/>
                  </a:lnTo>
                  <a:lnTo>
                    <a:pt x="277954" y="111538"/>
                  </a:lnTo>
                  <a:lnTo>
                    <a:pt x="322830" y="96033"/>
                  </a:lnTo>
                  <a:lnTo>
                    <a:pt x="370488" y="81531"/>
                  </a:lnTo>
                  <a:lnTo>
                    <a:pt x="420806" y="68072"/>
                  </a:lnTo>
                  <a:lnTo>
                    <a:pt x="473666" y="55697"/>
                  </a:lnTo>
                  <a:lnTo>
                    <a:pt x="528946" y="44450"/>
                  </a:lnTo>
                  <a:lnTo>
                    <a:pt x="586526" y="34370"/>
                  </a:lnTo>
                  <a:lnTo>
                    <a:pt x="646288" y="25500"/>
                  </a:lnTo>
                  <a:lnTo>
                    <a:pt x="708111" y="17881"/>
                  </a:lnTo>
                  <a:lnTo>
                    <a:pt x="771875" y="11554"/>
                  </a:lnTo>
                  <a:lnTo>
                    <a:pt x="837459" y="6561"/>
                  </a:lnTo>
                  <a:lnTo>
                    <a:pt x="904745" y="2943"/>
                  </a:lnTo>
                  <a:lnTo>
                    <a:pt x="973612" y="742"/>
                  </a:lnTo>
                  <a:lnTo>
                    <a:pt x="1043939" y="0"/>
                  </a:lnTo>
                  <a:close/>
                </a:path>
                <a:path w="2089150" h="721360">
                  <a:moveTo>
                    <a:pt x="0" y="0"/>
                  </a:moveTo>
                  <a:lnTo>
                    <a:pt x="0" y="0"/>
                  </a:lnTo>
                </a:path>
                <a:path w="2089150" h="721360">
                  <a:moveTo>
                    <a:pt x="2089150" y="721360"/>
                  </a:moveTo>
                  <a:lnTo>
                    <a:pt x="2089150" y="72136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846469" y="3502670"/>
            <a:ext cx="1576016" cy="46526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0" spc="-9" dirty="0">
                <a:latin typeface="Liberation Sans"/>
                <a:cs typeface="Liberation Sans"/>
              </a:rPr>
              <a:t>Mamífero</a:t>
            </a:r>
            <a:endParaRPr sz="2900">
              <a:latin typeface="Liberation Sans"/>
              <a:cs typeface="Liberation San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66250" y="3427813"/>
            <a:ext cx="1893292" cy="652978"/>
            <a:chOff x="7020559" y="3780116"/>
            <a:chExt cx="2087880" cy="720090"/>
          </a:xfrm>
        </p:grpSpPr>
        <p:sp>
          <p:nvSpPr>
            <p:cNvPr id="24" name="object 24"/>
            <p:cNvSpPr/>
            <p:nvPr/>
          </p:nvSpPr>
          <p:spPr>
            <a:xfrm>
              <a:off x="7020559" y="3780116"/>
              <a:ext cx="2087880" cy="720090"/>
            </a:xfrm>
            <a:custGeom>
              <a:avLst/>
              <a:gdLst/>
              <a:ahLst/>
              <a:cxnLst/>
              <a:rect l="l" t="t" r="r" b="b"/>
              <a:pathLst>
                <a:path w="2087879" h="720089">
                  <a:moveTo>
                    <a:pt x="1043940" y="0"/>
                  </a:moveTo>
                  <a:lnTo>
                    <a:pt x="973612" y="742"/>
                  </a:lnTo>
                  <a:lnTo>
                    <a:pt x="904745" y="2943"/>
                  </a:lnTo>
                  <a:lnTo>
                    <a:pt x="837459" y="6561"/>
                  </a:lnTo>
                  <a:lnTo>
                    <a:pt x="771875" y="11554"/>
                  </a:lnTo>
                  <a:lnTo>
                    <a:pt x="708111" y="17881"/>
                  </a:lnTo>
                  <a:lnTo>
                    <a:pt x="646288" y="25500"/>
                  </a:lnTo>
                  <a:lnTo>
                    <a:pt x="586526" y="34370"/>
                  </a:lnTo>
                  <a:lnTo>
                    <a:pt x="528946" y="44450"/>
                  </a:lnTo>
                  <a:lnTo>
                    <a:pt x="473666" y="55697"/>
                  </a:lnTo>
                  <a:lnTo>
                    <a:pt x="420806" y="68072"/>
                  </a:lnTo>
                  <a:lnTo>
                    <a:pt x="370488" y="81531"/>
                  </a:lnTo>
                  <a:lnTo>
                    <a:pt x="322830" y="96033"/>
                  </a:lnTo>
                  <a:lnTo>
                    <a:pt x="277954" y="111538"/>
                  </a:lnTo>
                  <a:lnTo>
                    <a:pt x="235978" y="128004"/>
                  </a:lnTo>
                  <a:lnTo>
                    <a:pt x="197022" y="145389"/>
                  </a:lnTo>
                  <a:lnTo>
                    <a:pt x="161207" y="163652"/>
                  </a:lnTo>
                  <a:lnTo>
                    <a:pt x="99480" y="202645"/>
                  </a:lnTo>
                  <a:lnTo>
                    <a:pt x="51755" y="244652"/>
                  </a:lnTo>
                  <a:lnTo>
                    <a:pt x="18991" y="289342"/>
                  </a:lnTo>
                  <a:lnTo>
                    <a:pt x="2150" y="336382"/>
                  </a:lnTo>
                  <a:lnTo>
                    <a:pt x="0" y="360680"/>
                  </a:lnTo>
                  <a:lnTo>
                    <a:pt x="2150" y="384971"/>
                  </a:lnTo>
                  <a:lnTo>
                    <a:pt x="18991" y="431967"/>
                  </a:lnTo>
                  <a:lnTo>
                    <a:pt x="51755" y="476575"/>
                  </a:lnTo>
                  <a:lnTo>
                    <a:pt x="99480" y="518471"/>
                  </a:lnTo>
                  <a:lnTo>
                    <a:pt x="161207" y="557332"/>
                  </a:lnTo>
                  <a:lnTo>
                    <a:pt x="197022" y="575523"/>
                  </a:lnTo>
                  <a:lnTo>
                    <a:pt x="235978" y="592834"/>
                  </a:lnTo>
                  <a:lnTo>
                    <a:pt x="277954" y="609224"/>
                  </a:lnTo>
                  <a:lnTo>
                    <a:pt x="322830" y="624652"/>
                  </a:lnTo>
                  <a:lnTo>
                    <a:pt x="370488" y="639080"/>
                  </a:lnTo>
                  <a:lnTo>
                    <a:pt x="420806" y="652465"/>
                  </a:lnTo>
                  <a:lnTo>
                    <a:pt x="473666" y="664767"/>
                  </a:lnTo>
                  <a:lnTo>
                    <a:pt x="528946" y="675946"/>
                  </a:lnTo>
                  <a:lnTo>
                    <a:pt x="586526" y="685962"/>
                  </a:lnTo>
                  <a:lnTo>
                    <a:pt x="646288" y="694773"/>
                  </a:lnTo>
                  <a:lnTo>
                    <a:pt x="708111" y="702340"/>
                  </a:lnTo>
                  <a:lnTo>
                    <a:pt x="771875" y="708622"/>
                  </a:lnTo>
                  <a:lnTo>
                    <a:pt x="837459" y="713578"/>
                  </a:lnTo>
                  <a:lnTo>
                    <a:pt x="904745" y="717169"/>
                  </a:lnTo>
                  <a:lnTo>
                    <a:pt x="973612" y="719353"/>
                  </a:lnTo>
                  <a:lnTo>
                    <a:pt x="1043940" y="720090"/>
                  </a:lnTo>
                  <a:lnTo>
                    <a:pt x="1114267" y="719353"/>
                  </a:lnTo>
                  <a:lnTo>
                    <a:pt x="1183134" y="717169"/>
                  </a:lnTo>
                  <a:lnTo>
                    <a:pt x="1250420" y="713578"/>
                  </a:lnTo>
                  <a:lnTo>
                    <a:pt x="1316004" y="708622"/>
                  </a:lnTo>
                  <a:lnTo>
                    <a:pt x="1379768" y="702340"/>
                  </a:lnTo>
                  <a:lnTo>
                    <a:pt x="1441591" y="694773"/>
                  </a:lnTo>
                  <a:lnTo>
                    <a:pt x="1501353" y="685962"/>
                  </a:lnTo>
                  <a:lnTo>
                    <a:pt x="1558933" y="675946"/>
                  </a:lnTo>
                  <a:lnTo>
                    <a:pt x="1614213" y="664767"/>
                  </a:lnTo>
                  <a:lnTo>
                    <a:pt x="1667073" y="652465"/>
                  </a:lnTo>
                  <a:lnTo>
                    <a:pt x="1717391" y="639080"/>
                  </a:lnTo>
                  <a:lnTo>
                    <a:pt x="1765049" y="624652"/>
                  </a:lnTo>
                  <a:lnTo>
                    <a:pt x="1809925" y="609224"/>
                  </a:lnTo>
                  <a:lnTo>
                    <a:pt x="1851901" y="592834"/>
                  </a:lnTo>
                  <a:lnTo>
                    <a:pt x="1890857" y="575523"/>
                  </a:lnTo>
                  <a:lnTo>
                    <a:pt x="1926672" y="557332"/>
                  </a:lnTo>
                  <a:lnTo>
                    <a:pt x="1988399" y="518471"/>
                  </a:lnTo>
                  <a:lnTo>
                    <a:pt x="2036124" y="476575"/>
                  </a:lnTo>
                  <a:lnTo>
                    <a:pt x="2068888" y="431967"/>
                  </a:lnTo>
                  <a:lnTo>
                    <a:pt x="2085729" y="384971"/>
                  </a:lnTo>
                  <a:lnTo>
                    <a:pt x="2087880" y="360680"/>
                  </a:lnTo>
                  <a:lnTo>
                    <a:pt x="2085729" y="336382"/>
                  </a:lnTo>
                  <a:lnTo>
                    <a:pt x="2068888" y="289342"/>
                  </a:lnTo>
                  <a:lnTo>
                    <a:pt x="2036124" y="244652"/>
                  </a:lnTo>
                  <a:lnTo>
                    <a:pt x="1988399" y="202645"/>
                  </a:lnTo>
                  <a:lnTo>
                    <a:pt x="1926672" y="163652"/>
                  </a:lnTo>
                  <a:lnTo>
                    <a:pt x="1890857" y="145389"/>
                  </a:lnTo>
                  <a:lnTo>
                    <a:pt x="1851901" y="128004"/>
                  </a:lnTo>
                  <a:lnTo>
                    <a:pt x="1809925" y="111538"/>
                  </a:lnTo>
                  <a:lnTo>
                    <a:pt x="1765049" y="96033"/>
                  </a:lnTo>
                  <a:lnTo>
                    <a:pt x="1717391" y="81531"/>
                  </a:lnTo>
                  <a:lnTo>
                    <a:pt x="1667073" y="68072"/>
                  </a:lnTo>
                  <a:lnTo>
                    <a:pt x="1614213" y="55697"/>
                  </a:lnTo>
                  <a:lnTo>
                    <a:pt x="1558933" y="44450"/>
                  </a:lnTo>
                  <a:lnTo>
                    <a:pt x="1501353" y="34370"/>
                  </a:lnTo>
                  <a:lnTo>
                    <a:pt x="1441591" y="25500"/>
                  </a:lnTo>
                  <a:lnTo>
                    <a:pt x="1379768" y="17881"/>
                  </a:lnTo>
                  <a:lnTo>
                    <a:pt x="1316004" y="11554"/>
                  </a:lnTo>
                  <a:lnTo>
                    <a:pt x="1250420" y="6561"/>
                  </a:lnTo>
                  <a:lnTo>
                    <a:pt x="1183134" y="2943"/>
                  </a:lnTo>
                  <a:lnTo>
                    <a:pt x="1114267" y="742"/>
                  </a:lnTo>
                  <a:lnTo>
                    <a:pt x="104394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20559" y="3780116"/>
              <a:ext cx="2087880" cy="721360"/>
            </a:xfrm>
            <a:custGeom>
              <a:avLst/>
              <a:gdLst/>
              <a:ahLst/>
              <a:cxnLst/>
              <a:rect l="l" t="t" r="r" b="b"/>
              <a:pathLst>
                <a:path w="2087879" h="721360">
                  <a:moveTo>
                    <a:pt x="1043940" y="0"/>
                  </a:moveTo>
                  <a:lnTo>
                    <a:pt x="1114267" y="742"/>
                  </a:lnTo>
                  <a:lnTo>
                    <a:pt x="1183134" y="2943"/>
                  </a:lnTo>
                  <a:lnTo>
                    <a:pt x="1250420" y="6561"/>
                  </a:lnTo>
                  <a:lnTo>
                    <a:pt x="1316004" y="11554"/>
                  </a:lnTo>
                  <a:lnTo>
                    <a:pt x="1379768" y="17881"/>
                  </a:lnTo>
                  <a:lnTo>
                    <a:pt x="1441591" y="25500"/>
                  </a:lnTo>
                  <a:lnTo>
                    <a:pt x="1501353" y="34370"/>
                  </a:lnTo>
                  <a:lnTo>
                    <a:pt x="1558933" y="44450"/>
                  </a:lnTo>
                  <a:lnTo>
                    <a:pt x="1614213" y="55697"/>
                  </a:lnTo>
                  <a:lnTo>
                    <a:pt x="1667073" y="68072"/>
                  </a:lnTo>
                  <a:lnTo>
                    <a:pt x="1717391" y="81531"/>
                  </a:lnTo>
                  <a:lnTo>
                    <a:pt x="1765049" y="96033"/>
                  </a:lnTo>
                  <a:lnTo>
                    <a:pt x="1809925" y="111538"/>
                  </a:lnTo>
                  <a:lnTo>
                    <a:pt x="1851901" y="128004"/>
                  </a:lnTo>
                  <a:lnTo>
                    <a:pt x="1890857" y="145389"/>
                  </a:lnTo>
                  <a:lnTo>
                    <a:pt x="1926672" y="163652"/>
                  </a:lnTo>
                  <a:lnTo>
                    <a:pt x="1988399" y="202645"/>
                  </a:lnTo>
                  <a:lnTo>
                    <a:pt x="2036124" y="244652"/>
                  </a:lnTo>
                  <a:lnTo>
                    <a:pt x="2068888" y="289342"/>
                  </a:lnTo>
                  <a:lnTo>
                    <a:pt x="2085729" y="336382"/>
                  </a:lnTo>
                  <a:lnTo>
                    <a:pt x="2087880" y="360680"/>
                  </a:lnTo>
                  <a:lnTo>
                    <a:pt x="2085729" y="384971"/>
                  </a:lnTo>
                  <a:lnTo>
                    <a:pt x="2068888" y="431967"/>
                  </a:lnTo>
                  <a:lnTo>
                    <a:pt x="2036124" y="476575"/>
                  </a:lnTo>
                  <a:lnTo>
                    <a:pt x="1988399" y="518471"/>
                  </a:lnTo>
                  <a:lnTo>
                    <a:pt x="1926672" y="557332"/>
                  </a:lnTo>
                  <a:lnTo>
                    <a:pt x="1890857" y="575523"/>
                  </a:lnTo>
                  <a:lnTo>
                    <a:pt x="1851901" y="592834"/>
                  </a:lnTo>
                  <a:lnTo>
                    <a:pt x="1809925" y="609224"/>
                  </a:lnTo>
                  <a:lnTo>
                    <a:pt x="1765049" y="624652"/>
                  </a:lnTo>
                  <a:lnTo>
                    <a:pt x="1717391" y="639080"/>
                  </a:lnTo>
                  <a:lnTo>
                    <a:pt x="1667073" y="652465"/>
                  </a:lnTo>
                  <a:lnTo>
                    <a:pt x="1614213" y="664767"/>
                  </a:lnTo>
                  <a:lnTo>
                    <a:pt x="1558933" y="675946"/>
                  </a:lnTo>
                  <a:lnTo>
                    <a:pt x="1501353" y="685962"/>
                  </a:lnTo>
                  <a:lnTo>
                    <a:pt x="1441591" y="694773"/>
                  </a:lnTo>
                  <a:lnTo>
                    <a:pt x="1379768" y="702340"/>
                  </a:lnTo>
                  <a:lnTo>
                    <a:pt x="1316004" y="708622"/>
                  </a:lnTo>
                  <a:lnTo>
                    <a:pt x="1250420" y="713578"/>
                  </a:lnTo>
                  <a:lnTo>
                    <a:pt x="1183134" y="717169"/>
                  </a:lnTo>
                  <a:lnTo>
                    <a:pt x="1114267" y="719353"/>
                  </a:lnTo>
                  <a:lnTo>
                    <a:pt x="1043940" y="720090"/>
                  </a:lnTo>
                  <a:lnTo>
                    <a:pt x="973612" y="719353"/>
                  </a:lnTo>
                  <a:lnTo>
                    <a:pt x="904745" y="717169"/>
                  </a:lnTo>
                  <a:lnTo>
                    <a:pt x="837459" y="713578"/>
                  </a:lnTo>
                  <a:lnTo>
                    <a:pt x="771875" y="708622"/>
                  </a:lnTo>
                  <a:lnTo>
                    <a:pt x="708111" y="702340"/>
                  </a:lnTo>
                  <a:lnTo>
                    <a:pt x="646288" y="694773"/>
                  </a:lnTo>
                  <a:lnTo>
                    <a:pt x="586526" y="685962"/>
                  </a:lnTo>
                  <a:lnTo>
                    <a:pt x="528946" y="675946"/>
                  </a:lnTo>
                  <a:lnTo>
                    <a:pt x="473666" y="664767"/>
                  </a:lnTo>
                  <a:lnTo>
                    <a:pt x="420806" y="652465"/>
                  </a:lnTo>
                  <a:lnTo>
                    <a:pt x="370488" y="639080"/>
                  </a:lnTo>
                  <a:lnTo>
                    <a:pt x="322830" y="624652"/>
                  </a:lnTo>
                  <a:lnTo>
                    <a:pt x="277954" y="609224"/>
                  </a:lnTo>
                  <a:lnTo>
                    <a:pt x="235978" y="592834"/>
                  </a:lnTo>
                  <a:lnTo>
                    <a:pt x="197022" y="575523"/>
                  </a:lnTo>
                  <a:lnTo>
                    <a:pt x="161207" y="557332"/>
                  </a:lnTo>
                  <a:lnTo>
                    <a:pt x="99480" y="518471"/>
                  </a:lnTo>
                  <a:lnTo>
                    <a:pt x="51755" y="476575"/>
                  </a:lnTo>
                  <a:lnTo>
                    <a:pt x="18991" y="431967"/>
                  </a:lnTo>
                  <a:lnTo>
                    <a:pt x="2150" y="384971"/>
                  </a:lnTo>
                  <a:lnTo>
                    <a:pt x="0" y="360680"/>
                  </a:lnTo>
                  <a:lnTo>
                    <a:pt x="2150" y="336382"/>
                  </a:lnTo>
                  <a:lnTo>
                    <a:pt x="18991" y="289342"/>
                  </a:lnTo>
                  <a:lnTo>
                    <a:pt x="51755" y="244652"/>
                  </a:lnTo>
                  <a:lnTo>
                    <a:pt x="99480" y="202645"/>
                  </a:lnTo>
                  <a:lnTo>
                    <a:pt x="161207" y="163652"/>
                  </a:lnTo>
                  <a:lnTo>
                    <a:pt x="197022" y="145389"/>
                  </a:lnTo>
                  <a:lnTo>
                    <a:pt x="235978" y="128004"/>
                  </a:lnTo>
                  <a:lnTo>
                    <a:pt x="277954" y="111538"/>
                  </a:lnTo>
                  <a:lnTo>
                    <a:pt x="322830" y="96033"/>
                  </a:lnTo>
                  <a:lnTo>
                    <a:pt x="370488" y="81531"/>
                  </a:lnTo>
                  <a:lnTo>
                    <a:pt x="420806" y="68072"/>
                  </a:lnTo>
                  <a:lnTo>
                    <a:pt x="473666" y="55697"/>
                  </a:lnTo>
                  <a:lnTo>
                    <a:pt x="528946" y="44450"/>
                  </a:lnTo>
                  <a:lnTo>
                    <a:pt x="586526" y="34370"/>
                  </a:lnTo>
                  <a:lnTo>
                    <a:pt x="646288" y="25500"/>
                  </a:lnTo>
                  <a:lnTo>
                    <a:pt x="708111" y="17881"/>
                  </a:lnTo>
                  <a:lnTo>
                    <a:pt x="771875" y="11554"/>
                  </a:lnTo>
                  <a:lnTo>
                    <a:pt x="837459" y="6561"/>
                  </a:lnTo>
                  <a:lnTo>
                    <a:pt x="904745" y="2943"/>
                  </a:lnTo>
                  <a:lnTo>
                    <a:pt x="973612" y="742"/>
                  </a:lnTo>
                  <a:lnTo>
                    <a:pt x="1043940" y="0"/>
                  </a:lnTo>
                  <a:close/>
                </a:path>
                <a:path w="2087879" h="721360">
                  <a:moveTo>
                    <a:pt x="0" y="0"/>
                  </a:moveTo>
                  <a:lnTo>
                    <a:pt x="0" y="0"/>
                  </a:lnTo>
                </a:path>
                <a:path w="2087879" h="721360">
                  <a:moveTo>
                    <a:pt x="2087880" y="721360"/>
                  </a:moveTo>
                  <a:lnTo>
                    <a:pt x="2087880" y="72136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932856" y="3502670"/>
            <a:ext cx="760081" cy="46526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0" dirty="0">
                <a:latin typeface="Liberation Sans"/>
                <a:cs typeface="Liberation Sans"/>
              </a:rPr>
              <a:t>P</a:t>
            </a:r>
            <a:r>
              <a:rPr sz="2900" spc="-14" dirty="0">
                <a:latin typeface="Liberation Sans"/>
                <a:cs typeface="Liberation Sans"/>
              </a:rPr>
              <a:t>e</a:t>
            </a:r>
            <a:r>
              <a:rPr sz="2900" spc="-5" dirty="0">
                <a:latin typeface="Liberation Sans"/>
                <a:cs typeface="Liberation Sans"/>
              </a:rPr>
              <a:t>lo</a:t>
            </a:r>
            <a:endParaRPr sz="2900">
              <a:latin typeface="Liberation Sans"/>
              <a:cs typeface="Liberation San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566803" y="2073489"/>
            <a:ext cx="4799448" cy="2856636"/>
            <a:chOff x="1727835" y="2286597"/>
            <a:chExt cx="5292725" cy="3150235"/>
          </a:xfrm>
        </p:grpSpPr>
        <p:sp>
          <p:nvSpPr>
            <p:cNvPr id="28" name="object 28"/>
            <p:cNvSpPr/>
            <p:nvPr/>
          </p:nvSpPr>
          <p:spPr>
            <a:xfrm>
              <a:off x="5086350" y="2341207"/>
              <a:ext cx="1573530" cy="0"/>
            </a:xfrm>
            <a:custGeom>
              <a:avLst/>
              <a:gdLst/>
              <a:ahLst/>
              <a:cxnLst/>
              <a:rect l="l" t="t" r="r" b="b"/>
              <a:pathLst>
                <a:path w="1573529">
                  <a:moveTo>
                    <a:pt x="157352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31410" y="2286597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162560" y="0"/>
                  </a:moveTo>
                  <a:lnTo>
                    <a:pt x="0" y="54610"/>
                  </a:lnTo>
                  <a:lnTo>
                    <a:pt x="162560" y="107950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4310" y="2802217"/>
              <a:ext cx="1107440" cy="977900"/>
            </a:xfrm>
            <a:custGeom>
              <a:avLst/>
              <a:gdLst/>
              <a:ahLst/>
              <a:cxnLst/>
              <a:rect l="l" t="t" r="r" b="b"/>
              <a:pathLst>
                <a:path w="1107439" h="977900">
                  <a:moveTo>
                    <a:pt x="1107439" y="9779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87470" y="2700617"/>
              <a:ext cx="157480" cy="147320"/>
            </a:xfrm>
            <a:custGeom>
              <a:avLst/>
              <a:gdLst/>
              <a:ahLst/>
              <a:cxnLst/>
              <a:rect l="l" t="t" r="r" b="b"/>
              <a:pathLst>
                <a:path w="157479" h="147319">
                  <a:moveTo>
                    <a:pt x="0" y="0"/>
                  </a:moveTo>
                  <a:lnTo>
                    <a:pt x="86359" y="147320"/>
                  </a:lnTo>
                  <a:lnTo>
                    <a:pt x="157479" y="66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28470" y="2769197"/>
              <a:ext cx="2020570" cy="1010919"/>
            </a:xfrm>
            <a:custGeom>
              <a:avLst/>
              <a:gdLst/>
              <a:ahLst/>
              <a:cxnLst/>
              <a:rect l="l" t="t" r="r" b="b"/>
              <a:pathLst>
                <a:path w="2020570" h="1010920">
                  <a:moveTo>
                    <a:pt x="0" y="1010919"/>
                  </a:moveTo>
                  <a:lnTo>
                    <a:pt x="20205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18560" y="2700617"/>
              <a:ext cx="168910" cy="120650"/>
            </a:xfrm>
            <a:custGeom>
              <a:avLst/>
              <a:gdLst/>
              <a:ahLst/>
              <a:cxnLst/>
              <a:rect l="l" t="t" r="r" b="b"/>
              <a:pathLst>
                <a:path w="168910" h="120650">
                  <a:moveTo>
                    <a:pt x="168910" y="0"/>
                  </a:moveTo>
                  <a:lnTo>
                    <a:pt x="0" y="24130"/>
                  </a:lnTo>
                  <a:lnTo>
                    <a:pt x="48260" y="120650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28589" y="4601807"/>
              <a:ext cx="963930" cy="834390"/>
            </a:xfrm>
            <a:custGeom>
              <a:avLst/>
              <a:gdLst/>
              <a:ahLst/>
              <a:cxnLst/>
              <a:rect l="l" t="t" r="r" b="b"/>
              <a:pathLst>
                <a:path w="963929" h="834389">
                  <a:moveTo>
                    <a:pt x="963930" y="8343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11750" y="4500207"/>
              <a:ext cx="157480" cy="147320"/>
            </a:xfrm>
            <a:custGeom>
              <a:avLst/>
              <a:gdLst/>
              <a:ahLst/>
              <a:cxnLst/>
              <a:rect l="l" t="t" r="r" b="b"/>
              <a:pathLst>
                <a:path w="157479" h="147320">
                  <a:moveTo>
                    <a:pt x="0" y="0"/>
                  </a:moveTo>
                  <a:lnTo>
                    <a:pt x="87629" y="147319"/>
                  </a:lnTo>
                  <a:lnTo>
                    <a:pt x="157479" y="66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10630" y="4140797"/>
              <a:ext cx="709930" cy="0"/>
            </a:xfrm>
            <a:custGeom>
              <a:avLst/>
              <a:gdLst/>
              <a:ahLst/>
              <a:cxnLst/>
              <a:rect l="l" t="t" r="r" b="b"/>
              <a:pathLst>
                <a:path w="709929">
                  <a:moveTo>
                    <a:pt x="70992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55689" y="4086187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162560" y="0"/>
                  </a:moveTo>
                  <a:lnTo>
                    <a:pt x="0" y="54610"/>
                  </a:lnTo>
                  <a:lnTo>
                    <a:pt x="162560" y="107950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130545" y="1738362"/>
            <a:ext cx="446259" cy="2994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pc="-95" dirty="0">
                <a:latin typeface="Liberation Sans"/>
                <a:cs typeface="Liberation Sans"/>
              </a:rPr>
              <a:t>F</a:t>
            </a:r>
            <a:r>
              <a:rPr spc="-5" dirty="0">
                <a:latin typeface="Liberation Sans"/>
                <a:cs typeface="Liberation Sans"/>
              </a:rPr>
              <a:t>A</a:t>
            </a:r>
            <a:r>
              <a:rPr dirty="0">
                <a:latin typeface="Liberation Sans"/>
                <a:cs typeface="Liberation Sans"/>
              </a:rPr>
              <a:t>Z</a:t>
            </a:r>
            <a:endParaRPr>
              <a:latin typeface="Liberation Sans"/>
              <a:cs typeface="Liberation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01160" y="2705737"/>
            <a:ext cx="663919" cy="2994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pc="-5" dirty="0">
                <a:latin typeface="Liberation Sans"/>
                <a:cs typeface="Liberation Sans"/>
              </a:rPr>
              <a:t>É</a:t>
            </a:r>
            <a:r>
              <a:rPr spc="5" dirty="0">
                <a:latin typeface="Liberation Sans"/>
                <a:cs typeface="Liberation Sans"/>
              </a:rPr>
              <a:t>_</a:t>
            </a:r>
            <a:r>
              <a:rPr dirty="0">
                <a:latin typeface="Liberation Sans"/>
                <a:cs typeface="Liberation Sans"/>
              </a:rPr>
              <a:t>UM</a:t>
            </a:r>
            <a:endParaRPr>
              <a:latin typeface="Liberation Sans"/>
              <a:cs typeface="Liberation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81787" y="2782896"/>
            <a:ext cx="663919" cy="2994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dirty="0">
                <a:latin typeface="Liberation Sans"/>
                <a:cs typeface="Liberation Sans"/>
              </a:rPr>
              <a:t>É</a:t>
            </a:r>
            <a:r>
              <a:rPr spc="-5" dirty="0">
                <a:latin typeface="Liberation Sans"/>
                <a:cs typeface="Liberation Sans"/>
              </a:rPr>
              <a:t>_</a:t>
            </a:r>
            <a:r>
              <a:rPr dirty="0">
                <a:latin typeface="Liberation Sans"/>
                <a:cs typeface="Liberation Sans"/>
              </a:rPr>
              <a:t>UM</a:t>
            </a:r>
            <a:endParaRPr>
              <a:latin typeface="Liberation Sans"/>
              <a:cs typeface="Liberation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17879" y="3305739"/>
            <a:ext cx="509024" cy="2994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pc="-5" dirty="0">
                <a:latin typeface="Liberation Sans"/>
                <a:cs typeface="Liberation Sans"/>
              </a:rPr>
              <a:t>TE</a:t>
            </a:r>
            <a:r>
              <a:rPr dirty="0">
                <a:latin typeface="Liberation Sans"/>
                <a:cs typeface="Liberation Sans"/>
              </a:rPr>
              <a:t>M</a:t>
            </a:r>
            <a:endParaRPr>
              <a:latin typeface="Liberation Sans"/>
              <a:cs typeface="Liberation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91966" y="4337606"/>
            <a:ext cx="663919" cy="2994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pc="-5" dirty="0">
                <a:latin typeface="Liberation Sans"/>
                <a:cs typeface="Liberation Sans"/>
              </a:rPr>
              <a:t>É</a:t>
            </a:r>
            <a:r>
              <a:rPr spc="5" dirty="0">
                <a:latin typeface="Liberation Sans"/>
                <a:cs typeface="Liberation Sans"/>
              </a:rPr>
              <a:t>_</a:t>
            </a:r>
            <a:r>
              <a:rPr dirty="0">
                <a:latin typeface="Liberation Sans"/>
                <a:cs typeface="Liberation Sans"/>
              </a:rPr>
              <a:t>UM</a:t>
            </a:r>
            <a:endParaRPr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613364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146" y="476672"/>
            <a:ext cx="7798724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sz="4000" dirty="0"/>
              <a:t>Representação por redes  semânticas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146" y="1711874"/>
            <a:ext cx="137621" cy="18090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100" dirty="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383" y="1610531"/>
            <a:ext cx="7601381" cy="3999060"/>
          </a:xfrm>
          <a:prstGeom prst="rect">
            <a:avLst/>
          </a:prstGeom>
        </p:spPr>
        <p:txBody>
          <a:bodyPr vert="horz" wrap="square" lIns="0" tIns="47792" rIns="0" bIns="0" rtlCol="0">
            <a:spAutoFit/>
          </a:bodyPr>
          <a:lstStyle/>
          <a:p>
            <a:pPr marL="11516" marR="4607">
              <a:lnSpc>
                <a:spcPts val="2829"/>
              </a:lnSpc>
              <a:spcBef>
                <a:spcPts val="375"/>
              </a:spcBef>
            </a:pPr>
            <a:r>
              <a:rPr sz="2500" dirty="0">
                <a:cs typeface="Liberation Sans"/>
              </a:rPr>
              <a:t>Significado de um conceito vem do modo como ele </a:t>
            </a:r>
            <a:r>
              <a:rPr sz="2500" spc="5" dirty="0">
                <a:cs typeface="Liberation Sans"/>
              </a:rPr>
              <a:t>é  </a:t>
            </a:r>
            <a:r>
              <a:rPr sz="2500" dirty="0">
                <a:cs typeface="Liberation Sans"/>
              </a:rPr>
              <a:t>conectado por </a:t>
            </a:r>
            <a:r>
              <a:rPr sz="2500" spc="-5" dirty="0">
                <a:cs typeface="Liberation Sans"/>
              </a:rPr>
              <a:t>outros</a:t>
            </a:r>
            <a:r>
              <a:rPr sz="2500" spc="-9" dirty="0">
                <a:cs typeface="Liberation Sans"/>
              </a:rPr>
              <a:t> </a:t>
            </a:r>
            <a:r>
              <a:rPr sz="2500" spc="-5" dirty="0">
                <a:cs typeface="Liberation Sans"/>
              </a:rPr>
              <a:t>conceitos</a:t>
            </a:r>
            <a:endParaRPr sz="2500" dirty="0">
              <a:cs typeface="Liberation Sans"/>
            </a:endParaRPr>
          </a:p>
          <a:p>
            <a:pPr marL="11516" marR="885608">
              <a:lnSpc>
                <a:spcPts val="2829"/>
              </a:lnSpc>
              <a:spcBef>
                <a:spcPts val="1120"/>
              </a:spcBef>
            </a:pPr>
            <a:r>
              <a:rPr sz="2500" dirty="0">
                <a:cs typeface="Liberation Sans"/>
              </a:rPr>
              <a:t>Representação através de um conjunto de</a:t>
            </a:r>
            <a:r>
              <a:rPr sz="2500" spc="-82" dirty="0">
                <a:cs typeface="Liberation Sans"/>
              </a:rPr>
              <a:t> </a:t>
            </a:r>
            <a:r>
              <a:rPr sz="2500" dirty="0">
                <a:cs typeface="Liberation Sans"/>
              </a:rPr>
              <a:t>nós  conectados </a:t>
            </a:r>
            <a:r>
              <a:rPr sz="2500" spc="-5" dirty="0">
                <a:cs typeface="Liberation Sans"/>
              </a:rPr>
              <a:t>entre</a:t>
            </a:r>
            <a:r>
              <a:rPr sz="2500" spc="-9" dirty="0">
                <a:cs typeface="Liberation Sans"/>
              </a:rPr>
              <a:t> </a:t>
            </a:r>
            <a:r>
              <a:rPr sz="2500" dirty="0">
                <a:cs typeface="Liberation Sans"/>
              </a:rPr>
              <a:t>si</a:t>
            </a:r>
          </a:p>
          <a:p>
            <a:pPr marL="11516">
              <a:spcBef>
                <a:spcPts val="852"/>
              </a:spcBef>
            </a:pPr>
            <a:r>
              <a:rPr sz="2500" dirty="0">
                <a:cs typeface="Liberation Sans"/>
              </a:rPr>
              <a:t>Exemplo: Seleção</a:t>
            </a:r>
            <a:r>
              <a:rPr sz="2500" spc="-23" dirty="0">
                <a:cs typeface="Liberation Sans"/>
              </a:rPr>
              <a:t> </a:t>
            </a:r>
            <a:r>
              <a:rPr sz="2500" spc="-5" dirty="0">
                <a:cs typeface="Liberation Sans"/>
              </a:rPr>
              <a:t>Brasileira</a:t>
            </a:r>
            <a:endParaRPr sz="2500" dirty="0">
              <a:cs typeface="Liberation Sans"/>
            </a:endParaRPr>
          </a:p>
          <a:p>
            <a:pPr marL="11516">
              <a:spcBef>
                <a:spcPts val="898"/>
              </a:spcBef>
            </a:pPr>
            <a:r>
              <a:rPr sz="2500" dirty="0">
                <a:cs typeface="Liberation Sans"/>
              </a:rPr>
              <a:t>Exemplos de relações: é-um </a:t>
            </a:r>
            <a:r>
              <a:rPr sz="2500" spc="5" dirty="0">
                <a:cs typeface="Liberation Sans"/>
              </a:rPr>
              <a:t>e</a:t>
            </a:r>
            <a:r>
              <a:rPr sz="2500" spc="-23" dirty="0">
                <a:cs typeface="Liberation Sans"/>
              </a:rPr>
              <a:t> </a:t>
            </a:r>
            <a:r>
              <a:rPr sz="2500" spc="-5" dirty="0">
                <a:cs typeface="Liberation Sans"/>
              </a:rPr>
              <a:t>instância</a:t>
            </a:r>
            <a:endParaRPr sz="2500" dirty="0">
              <a:cs typeface="Liberation Sans"/>
            </a:endParaRPr>
          </a:p>
          <a:p>
            <a:pPr marL="11516" marR="671404">
              <a:lnSpc>
                <a:spcPts val="2829"/>
              </a:lnSpc>
              <a:spcBef>
                <a:spcPts val="1179"/>
              </a:spcBef>
            </a:pPr>
            <a:r>
              <a:rPr sz="2500" dirty="0">
                <a:cs typeface="Liberation Sans"/>
              </a:rPr>
              <a:t>Relações específicas do domínio: </a:t>
            </a:r>
            <a:r>
              <a:rPr sz="2500" i="1" dirty="0">
                <a:cs typeface="Liberation Sans"/>
              </a:rPr>
              <a:t>time </a:t>
            </a:r>
            <a:r>
              <a:rPr sz="2500" spc="5" dirty="0">
                <a:cs typeface="Liberation Sans"/>
              </a:rPr>
              <a:t>e </a:t>
            </a:r>
            <a:r>
              <a:rPr sz="2500" i="1" spc="-9" dirty="0">
                <a:cs typeface="Liberation Sans"/>
              </a:rPr>
              <a:t>cor-do-  </a:t>
            </a:r>
            <a:r>
              <a:rPr sz="2500" i="1" spc="-5" dirty="0">
                <a:cs typeface="Liberation Sans"/>
              </a:rPr>
              <a:t>uniforme</a:t>
            </a:r>
            <a:endParaRPr sz="2500" dirty="0">
              <a:cs typeface="Liberation Sans"/>
            </a:endParaRPr>
          </a:p>
          <a:p>
            <a:pPr marL="11516">
              <a:spcBef>
                <a:spcPts val="852"/>
              </a:spcBef>
            </a:pPr>
            <a:r>
              <a:rPr sz="2500" dirty="0">
                <a:cs typeface="Liberation Sans"/>
              </a:rPr>
              <a:t>Relação adicional: </a:t>
            </a:r>
            <a:r>
              <a:rPr sz="2500" i="1" spc="-9" dirty="0">
                <a:cs typeface="Liberation Sans"/>
              </a:rPr>
              <a:t>tem-parte(Neymar,</a:t>
            </a:r>
            <a:r>
              <a:rPr sz="2500" i="1" spc="-5" dirty="0">
                <a:cs typeface="Liberation Sans"/>
              </a:rPr>
              <a:t> tornozelo)</a:t>
            </a:r>
            <a:endParaRPr sz="2500" dirty="0"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146" y="2573299"/>
            <a:ext cx="137621" cy="18090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100" dirty="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146" y="3434724"/>
            <a:ext cx="137621" cy="18090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100" dirty="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146" y="3936838"/>
            <a:ext cx="137621" cy="18090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100" dirty="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146" y="4437800"/>
            <a:ext cx="137621" cy="18090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100" dirty="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146" y="5299224"/>
            <a:ext cx="137621" cy="18090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100" dirty="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65174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375128"/>
            <a:ext cx="5926516" cy="782233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pc="5" dirty="0"/>
              <a:t>Metas de</a:t>
            </a:r>
            <a:r>
              <a:rPr spc="-82" dirty="0"/>
              <a:t> </a:t>
            </a:r>
            <a:r>
              <a:rPr spc="-5" dirty="0"/>
              <a:t>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5536" y="1340768"/>
            <a:ext cx="8257866" cy="3103917"/>
          </a:xfrm>
          <a:prstGeom prst="rect">
            <a:avLst/>
          </a:prstGeom>
        </p:spPr>
        <p:txBody>
          <a:bodyPr vert="horz" wrap="square" lIns="0" tIns="49520" rIns="0" bIns="0" rtlCol="0">
            <a:spAutoFit/>
          </a:bodyPr>
          <a:lstStyle/>
          <a:p>
            <a:pPr marL="354416" marR="4607" indent="-342900">
              <a:lnSpc>
                <a:spcPts val="3047"/>
              </a:lnSpc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sz="2400" spc="5" dirty="0">
                <a:cs typeface="Liberation Sans"/>
              </a:rPr>
              <a:t>Meta científica: </a:t>
            </a:r>
            <a:r>
              <a:rPr sz="2400" dirty="0">
                <a:cs typeface="Liberation Sans"/>
              </a:rPr>
              <a:t>Proposição </a:t>
            </a:r>
            <a:r>
              <a:rPr sz="2400" spc="9" dirty="0">
                <a:cs typeface="Liberation Sans"/>
              </a:rPr>
              <a:t>e </a:t>
            </a:r>
            <a:r>
              <a:rPr sz="2400" spc="5" dirty="0">
                <a:cs typeface="Liberation Sans"/>
              </a:rPr>
              <a:t>emprego de </a:t>
            </a:r>
            <a:r>
              <a:rPr sz="2400" dirty="0">
                <a:cs typeface="Liberation Sans"/>
              </a:rPr>
              <a:t>ideias,  </a:t>
            </a:r>
            <a:r>
              <a:rPr sz="2400" spc="5" dirty="0">
                <a:cs typeface="Liberation Sans"/>
              </a:rPr>
              <a:t>usadas </a:t>
            </a:r>
            <a:r>
              <a:rPr sz="2400" spc="9" dirty="0">
                <a:cs typeface="Liberation Sans"/>
              </a:rPr>
              <a:t>em </a:t>
            </a:r>
            <a:r>
              <a:rPr sz="2400" dirty="0">
                <a:cs typeface="Liberation Sans"/>
              </a:rPr>
              <a:t>IA, </a:t>
            </a:r>
            <a:r>
              <a:rPr sz="2400" spc="5" dirty="0">
                <a:cs typeface="Liberation Sans"/>
              </a:rPr>
              <a:t>para representação de  conhecimento, uso deste </a:t>
            </a:r>
            <a:r>
              <a:rPr sz="2400" spc="9" dirty="0">
                <a:cs typeface="Liberation Sans"/>
              </a:rPr>
              <a:t>e </a:t>
            </a:r>
            <a:r>
              <a:rPr sz="2400" spc="5" dirty="0">
                <a:cs typeface="Liberation Sans"/>
              </a:rPr>
              <a:t>montagem de sistemas  que explicam os vários </a:t>
            </a:r>
            <a:r>
              <a:rPr sz="2400" dirty="0">
                <a:cs typeface="Liberation Sans"/>
              </a:rPr>
              <a:t>tipos </a:t>
            </a:r>
            <a:r>
              <a:rPr sz="2400" spc="5" dirty="0">
                <a:cs typeface="Liberation Sans"/>
              </a:rPr>
              <a:t>de</a:t>
            </a:r>
            <a:r>
              <a:rPr sz="2400" spc="-23" dirty="0">
                <a:cs typeface="Liberation Sans"/>
              </a:rPr>
              <a:t> </a:t>
            </a:r>
            <a:r>
              <a:rPr sz="2400" dirty="0">
                <a:cs typeface="Liberation Sans"/>
              </a:rPr>
              <a:t>inteligência.</a:t>
            </a:r>
          </a:p>
          <a:p>
            <a:pPr marL="354416" marR="235510" indent="-342900">
              <a:lnSpc>
                <a:spcPct val="93300"/>
              </a:lnSpc>
              <a:spcBef>
                <a:spcPts val="1143"/>
              </a:spcBef>
              <a:buFont typeface="Arial" panose="020B0604020202020204" pitchFamily="34" charset="0"/>
              <a:buChar char="•"/>
            </a:pPr>
            <a:r>
              <a:rPr sz="2400" spc="5" dirty="0">
                <a:cs typeface="Liberation Sans"/>
              </a:rPr>
              <a:t>Meta </a:t>
            </a:r>
            <a:r>
              <a:rPr lang="pt-BR" sz="2400" spc="5" dirty="0">
                <a:cs typeface="Liberation Sans"/>
              </a:rPr>
              <a:t>em computação</a:t>
            </a:r>
            <a:r>
              <a:rPr sz="2400" spc="5" dirty="0">
                <a:cs typeface="Liberation Sans"/>
              </a:rPr>
              <a:t>: Resolução </a:t>
            </a:r>
            <a:r>
              <a:rPr sz="2400" spc="9" dirty="0">
                <a:cs typeface="Liberation Sans"/>
              </a:rPr>
              <a:t>de </a:t>
            </a:r>
            <a:r>
              <a:rPr sz="2400" spc="5" dirty="0">
                <a:cs typeface="Liberation Sans"/>
              </a:rPr>
              <a:t>problemas do  mundo </a:t>
            </a:r>
            <a:r>
              <a:rPr sz="2400" dirty="0">
                <a:cs typeface="Liberation Sans"/>
              </a:rPr>
              <a:t>real </a:t>
            </a:r>
            <a:r>
              <a:rPr sz="2400" spc="5" dirty="0">
                <a:cs typeface="Liberation Sans"/>
              </a:rPr>
              <a:t>onde </a:t>
            </a:r>
            <a:r>
              <a:rPr sz="2400" dirty="0">
                <a:cs typeface="Liberation Sans"/>
              </a:rPr>
              <a:t>IA </a:t>
            </a:r>
            <a:r>
              <a:rPr sz="2400" spc="5" dirty="0">
                <a:cs typeface="Liberation Sans"/>
              </a:rPr>
              <a:t>provê </a:t>
            </a:r>
            <a:r>
              <a:rPr sz="2400" dirty="0">
                <a:cs typeface="Liberation Sans"/>
              </a:rPr>
              <a:t>ferramental </a:t>
            </a:r>
            <a:r>
              <a:rPr sz="2400" spc="5" dirty="0">
                <a:cs typeface="Liberation Sans"/>
              </a:rPr>
              <a:t>para  representação do conhecimento, emprego </a:t>
            </a:r>
            <a:r>
              <a:rPr sz="2400" dirty="0">
                <a:cs typeface="Liberation Sans"/>
              </a:rPr>
              <a:t>deste  </a:t>
            </a:r>
            <a:r>
              <a:rPr sz="2400" spc="5" dirty="0">
                <a:cs typeface="Liberation Sans"/>
              </a:rPr>
              <a:t>conhecimento </a:t>
            </a:r>
            <a:r>
              <a:rPr sz="2400" spc="9" dirty="0">
                <a:cs typeface="Liberation Sans"/>
              </a:rPr>
              <a:t>e </a:t>
            </a:r>
            <a:r>
              <a:rPr sz="2400" spc="5" dirty="0">
                <a:cs typeface="Liberation Sans"/>
              </a:rPr>
              <a:t>montagem de sistemas  computacionais.</a:t>
            </a:r>
            <a:endParaRPr sz="2400" dirty="0"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36927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Representação por redes semânticas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440588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864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507288" cy="1143000"/>
          </a:xfrm>
        </p:spPr>
        <p:txBody>
          <a:bodyPr>
            <a:normAutofit/>
          </a:bodyPr>
          <a:lstStyle/>
          <a:p>
            <a:r>
              <a:rPr lang="pt-BR" dirty="0"/>
              <a:t>Rede Semântica Simples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49694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574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507288" cy="1143000"/>
          </a:xfrm>
        </p:spPr>
        <p:txBody>
          <a:bodyPr>
            <a:normAutofit/>
          </a:bodyPr>
          <a:lstStyle/>
          <a:p>
            <a:r>
              <a:rPr lang="pt-BR" dirty="0"/>
              <a:t>Rede Semântica Simples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3"/>
            <a:ext cx="8424936" cy="503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739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Transitividade em Redes Semânticas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389120"/>
          </a:xfrm>
        </p:spPr>
        <p:txBody>
          <a:bodyPr/>
          <a:lstStyle/>
          <a:p>
            <a:r>
              <a:rPr lang="pt-BR" dirty="0"/>
              <a:t>Redes Semânticas são naturalmente transitivas. </a:t>
            </a:r>
          </a:p>
          <a:p>
            <a:r>
              <a:rPr lang="pt-BR" dirty="0"/>
              <a:t>Podemos concluir da rede desenvolvida que se “Cão é um Mamífero” e “Mamífero é um Animal” então “Cão é um Animal”. </a:t>
            </a:r>
          </a:p>
          <a:p>
            <a:r>
              <a:rPr lang="pt-BR" dirty="0"/>
              <a:t>Entretanto, não é possível concluir que: </a:t>
            </a:r>
          </a:p>
          <a:p>
            <a:r>
              <a:rPr lang="pt-BR" dirty="0"/>
              <a:t>“Cão é um Pássaro” ; ou </a:t>
            </a:r>
          </a:p>
          <a:p>
            <a:r>
              <a:rPr lang="pt-BR" dirty="0"/>
              <a:t> “Pássaro tem pelos”.</a:t>
            </a:r>
          </a:p>
        </p:txBody>
      </p:sp>
    </p:spTree>
    <p:extLst>
      <p:ext uri="{BB962C8B-B14F-4D97-AF65-F5344CB8AC3E}">
        <p14:creationId xmlns:p14="http://schemas.microsoft.com/office/powerpoint/2010/main" val="65976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540" y="548680"/>
            <a:ext cx="8376698" cy="650513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sz="3500" dirty="0"/>
              <a:t>Redes </a:t>
            </a:r>
            <a:r>
              <a:rPr sz="3500" spc="5" dirty="0"/>
              <a:t>semânticas –  </a:t>
            </a:r>
            <a:r>
              <a:rPr sz="3500" dirty="0"/>
              <a:t>busca por</a:t>
            </a:r>
            <a:r>
              <a:rPr sz="3500" spc="-73" dirty="0"/>
              <a:t> </a:t>
            </a:r>
            <a:r>
              <a:rPr sz="3500" dirty="0"/>
              <a:t>intersecção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3" y="2794413"/>
            <a:ext cx="166412" cy="228235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400" spc="5" dirty="0">
                <a:latin typeface="OpenSymbol"/>
                <a:cs typeface="OpenSymbol"/>
              </a:rPr>
              <a:t>●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540" y="1603620"/>
            <a:ext cx="7848984" cy="2035266"/>
          </a:xfrm>
          <a:prstGeom prst="rect">
            <a:avLst/>
          </a:prstGeom>
        </p:spPr>
        <p:txBody>
          <a:bodyPr vert="horz" wrap="square" lIns="0" tIns="54703" rIns="0" bIns="0" rtlCol="0">
            <a:spAutoFit/>
          </a:bodyPr>
          <a:lstStyle/>
          <a:p>
            <a:pPr marL="328216" marR="39156" indent="-293667">
              <a:lnSpc>
                <a:spcPts val="3509"/>
              </a:lnSpc>
              <a:spcBef>
                <a:spcPts val="431"/>
              </a:spcBef>
              <a:buSzPct val="44927"/>
              <a:buFont typeface="OpenSymbol"/>
              <a:buChar char="●"/>
              <a:tabLst>
                <a:tab pos="327640" algn="l"/>
                <a:tab pos="328216" algn="l"/>
              </a:tabLst>
            </a:pPr>
            <a:r>
              <a:rPr sz="2600" dirty="0">
                <a:cs typeface="Liberation Sans"/>
              </a:rPr>
              <a:t>Ativação </a:t>
            </a:r>
            <a:r>
              <a:rPr sz="2600" spc="9" dirty="0">
                <a:cs typeface="Liberation Sans"/>
              </a:rPr>
              <a:t>é </a:t>
            </a:r>
            <a:r>
              <a:rPr sz="2600" spc="-5" dirty="0">
                <a:cs typeface="Liberation Sans"/>
              </a:rPr>
              <a:t>iniciada </a:t>
            </a:r>
            <a:r>
              <a:rPr sz="2600" spc="5" dirty="0">
                <a:cs typeface="Liberation Sans"/>
              </a:rPr>
              <a:t>em </a:t>
            </a:r>
            <a:r>
              <a:rPr sz="2600" dirty="0">
                <a:cs typeface="Liberation Sans"/>
              </a:rPr>
              <a:t>dois nós distintos</a:t>
            </a:r>
            <a:r>
              <a:rPr sz="2600" spc="-113" dirty="0">
                <a:cs typeface="Liberation Sans"/>
              </a:rPr>
              <a:t> </a:t>
            </a:r>
            <a:r>
              <a:rPr sz="2600" spc="9" dirty="0">
                <a:cs typeface="Liberation Sans"/>
              </a:rPr>
              <a:t>e  </a:t>
            </a:r>
            <a:r>
              <a:rPr sz="2600" dirty="0">
                <a:cs typeface="Liberation Sans"/>
              </a:rPr>
              <a:t>observa-se </a:t>
            </a:r>
            <a:r>
              <a:rPr sz="2600" spc="-5" dirty="0">
                <a:cs typeface="Liberation Sans"/>
              </a:rPr>
              <a:t>onde </a:t>
            </a:r>
            <a:r>
              <a:rPr sz="2600" dirty="0">
                <a:cs typeface="Liberation Sans"/>
              </a:rPr>
              <a:t>eles </a:t>
            </a:r>
            <a:r>
              <a:rPr sz="2600" spc="5" dirty="0">
                <a:cs typeface="Liberation Sans"/>
              </a:rPr>
              <a:t>se</a:t>
            </a:r>
            <a:r>
              <a:rPr sz="2600" spc="-45" dirty="0">
                <a:cs typeface="Liberation Sans"/>
              </a:rPr>
              <a:t> </a:t>
            </a:r>
            <a:r>
              <a:rPr sz="2600" spc="-5" dirty="0">
                <a:cs typeface="Liberation Sans"/>
              </a:rPr>
              <a:t>encontram</a:t>
            </a:r>
            <a:endParaRPr sz="2600" dirty="0">
              <a:cs typeface="Liberation Sans"/>
            </a:endParaRPr>
          </a:p>
          <a:p>
            <a:pPr marL="328216">
              <a:spcBef>
                <a:spcPts val="1056"/>
              </a:spcBef>
            </a:pPr>
            <a:r>
              <a:rPr sz="2600" spc="-5" dirty="0">
                <a:cs typeface="Liberation Sans"/>
              </a:rPr>
              <a:t>Predicado</a:t>
            </a:r>
            <a:r>
              <a:rPr sz="2600" spc="-36" dirty="0">
                <a:cs typeface="Liberation Sans"/>
              </a:rPr>
              <a:t> </a:t>
            </a:r>
            <a:r>
              <a:rPr sz="2600" spc="-5" dirty="0">
                <a:cs typeface="Liberation Sans"/>
              </a:rPr>
              <a:t>não-binário</a:t>
            </a:r>
            <a:endParaRPr sz="2600" dirty="0">
              <a:cs typeface="Liberation Sans"/>
            </a:endParaRPr>
          </a:p>
          <a:p>
            <a:pPr marL="426105">
              <a:spcBef>
                <a:spcPts val="1143"/>
              </a:spcBef>
            </a:pPr>
            <a:r>
              <a:rPr sz="2600" spc="20" baseline="12345" dirty="0">
                <a:cs typeface="OpenSymbol"/>
              </a:rPr>
              <a:t>– </a:t>
            </a:r>
            <a:r>
              <a:rPr sz="2600" spc="-9" dirty="0">
                <a:cs typeface="Liberation Sans"/>
              </a:rPr>
              <a:t>Representação</a:t>
            </a:r>
            <a:r>
              <a:rPr sz="2600" spc="95" dirty="0">
                <a:cs typeface="Liberation Sans"/>
              </a:rPr>
              <a:t> </a:t>
            </a:r>
            <a:r>
              <a:rPr sz="2600" spc="-9" dirty="0">
                <a:cs typeface="Liberation Sans"/>
              </a:rPr>
              <a:t>lógica:</a:t>
            </a:r>
            <a:endParaRPr sz="2600" dirty="0"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0083" y="4361792"/>
            <a:ext cx="130711" cy="167843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00" spc="14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0083" y="4800566"/>
            <a:ext cx="130711" cy="167843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00" spc="14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0083" y="5239340"/>
            <a:ext cx="130711" cy="167843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00" spc="14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0083" y="3752576"/>
            <a:ext cx="5966056" cy="180962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271210" marR="2102312" indent="-260270">
              <a:lnSpc>
                <a:spcPct val="122100"/>
              </a:lnSpc>
              <a:spcBef>
                <a:spcPts val="91"/>
              </a:spcBef>
              <a:buSzPct val="44230"/>
              <a:buFont typeface="OpenSymbol"/>
              <a:buChar char="●"/>
              <a:tabLst>
                <a:tab pos="271210" algn="l"/>
                <a:tab pos="271786" algn="l"/>
              </a:tabLst>
            </a:pPr>
            <a:r>
              <a:rPr sz="2400" dirty="0">
                <a:cs typeface="Liberation Sans"/>
              </a:rPr>
              <a:t>é-um(Pessoa, </a:t>
            </a:r>
            <a:r>
              <a:rPr sz="2400" spc="-5" dirty="0">
                <a:cs typeface="Liberation Sans"/>
              </a:rPr>
              <a:t>Mamífero)  </a:t>
            </a:r>
            <a:r>
              <a:rPr sz="2400" spc="-9" dirty="0">
                <a:cs typeface="Liberation Sans"/>
              </a:rPr>
              <a:t>instância(Neymar, </a:t>
            </a:r>
            <a:r>
              <a:rPr sz="2400" dirty="0">
                <a:cs typeface="Liberation Sans"/>
              </a:rPr>
              <a:t>Pessoa)  </a:t>
            </a:r>
            <a:r>
              <a:rPr sz="2400" spc="-14" dirty="0">
                <a:cs typeface="Liberation Sans"/>
              </a:rPr>
              <a:t>time(Neymar, </a:t>
            </a:r>
            <a:r>
              <a:rPr sz="2400" spc="-5" dirty="0">
                <a:cs typeface="Liberation Sans"/>
              </a:rPr>
              <a:t>Brasil)</a:t>
            </a:r>
            <a:endParaRPr sz="2400" dirty="0">
              <a:cs typeface="Liberation Sans"/>
            </a:endParaRPr>
          </a:p>
          <a:p>
            <a:pPr marL="271210">
              <a:spcBef>
                <a:spcPts val="626"/>
              </a:spcBef>
            </a:pPr>
            <a:r>
              <a:rPr sz="2400" spc="-9" dirty="0">
                <a:cs typeface="Liberation Sans"/>
              </a:rPr>
              <a:t>cor-do-uniforme(Neymar, </a:t>
            </a:r>
            <a:r>
              <a:rPr sz="2400" dirty="0">
                <a:cs typeface="Liberation Sans"/>
              </a:rPr>
              <a:t>verde e</a:t>
            </a:r>
            <a:r>
              <a:rPr sz="2400" spc="5" dirty="0">
                <a:cs typeface="Liberation Sans"/>
              </a:rPr>
              <a:t> </a:t>
            </a:r>
            <a:r>
              <a:rPr sz="2400" spc="-5" dirty="0">
                <a:cs typeface="Liberation Sans"/>
              </a:rPr>
              <a:t>amarelo)</a:t>
            </a:r>
            <a:endParaRPr sz="2400" dirty="0"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684087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260648"/>
            <a:ext cx="8229600" cy="650513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sz="3500" dirty="0"/>
              <a:t>Redes </a:t>
            </a:r>
            <a:r>
              <a:rPr sz="3500" spc="5" dirty="0"/>
              <a:t>semânticas –  </a:t>
            </a:r>
            <a:r>
              <a:rPr sz="3500" dirty="0"/>
              <a:t>busca por</a:t>
            </a:r>
            <a:r>
              <a:rPr sz="3500" spc="-73" dirty="0"/>
              <a:t> </a:t>
            </a:r>
            <a:r>
              <a:rPr sz="3500" dirty="0"/>
              <a:t>intersecção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662" y="3728392"/>
            <a:ext cx="153168" cy="219387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300" spc="14" dirty="0">
                <a:latin typeface="OpenSymbol"/>
                <a:cs typeface="OpenSymbol"/>
              </a:rPr>
              <a:t>●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260" y="1124744"/>
            <a:ext cx="7307713" cy="4186202"/>
          </a:xfrm>
          <a:prstGeom prst="rect">
            <a:avLst/>
          </a:prstGeom>
        </p:spPr>
        <p:txBody>
          <a:bodyPr vert="horz" wrap="square" lIns="0" tIns="169866" rIns="0" bIns="0" rtlCol="0">
            <a:spAutoFit/>
          </a:bodyPr>
          <a:lstStyle/>
          <a:p>
            <a:pPr marL="307487" indent="-272938">
              <a:spcBef>
                <a:spcPts val="1338"/>
              </a:spcBef>
              <a:buSzPct val="43750"/>
              <a:buFont typeface="OpenSymbol"/>
              <a:buChar char="●"/>
              <a:tabLst>
                <a:tab pos="306911" algn="l"/>
                <a:tab pos="307487" algn="l"/>
              </a:tabLst>
            </a:pPr>
            <a:r>
              <a:rPr sz="2900" spc="9" dirty="0">
                <a:cs typeface="Liberation Sans"/>
              </a:rPr>
              <a:t>Predicados </a:t>
            </a:r>
            <a:r>
              <a:rPr sz="2900" spc="5" dirty="0">
                <a:cs typeface="Liberation Sans"/>
              </a:rPr>
              <a:t>unários </a:t>
            </a:r>
            <a:r>
              <a:rPr sz="2900" spc="14" dirty="0">
                <a:cs typeface="Liberation Sans"/>
              </a:rPr>
              <a:t>e</a:t>
            </a:r>
            <a:r>
              <a:rPr sz="2900" spc="5" dirty="0">
                <a:cs typeface="Liberation Sans"/>
              </a:rPr>
              <a:t> binários:</a:t>
            </a:r>
            <a:endParaRPr sz="2900" dirty="0">
              <a:cs typeface="Liberation Sans"/>
            </a:endParaRPr>
          </a:p>
          <a:p>
            <a:pPr marL="672555" lvl="1" indent="-274089">
              <a:spcBef>
                <a:spcPts val="1088"/>
              </a:spcBef>
              <a:buSzPct val="75000"/>
              <a:buFont typeface="OpenSymbol"/>
              <a:buChar char="–"/>
              <a:tabLst>
                <a:tab pos="672555" algn="l"/>
              </a:tabLst>
            </a:pPr>
            <a:r>
              <a:rPr sz="2500" spc="5" dirty="0">
                <a:cs typeface="Liberation Sans"/>
              </a:rPr>
              <a:t>homem(Neymar)</a:t>
            </a:r>
            <a:endParaRPr sz="2500" dirty="0">
              <a:cs typeface="Liberation Sans"/>
            </a:endParaRPr>
          </a:p>
          <a:p>
            <a:pPr marL="672555">
              <a:spcBef>
                <a:spcPts val="825"/>
              </a:spcBef>
            </a:pPr>
            <a:r>
              <a:rPr sz="2500" spc="5" dirty="0">
                <a:cs typeface="Liberation Sans"/>
              </a:rPr>
              <a:t>pode ser reescrito</a:t>
            </a:r>
            <a:r>
              <a:rPr sz="2500" spc="-18" dirty="0">
                <a:cs typeface="Liberation Sans"/>
              </a:rPr>
              <a:t> </a:t>
            </a:r>
            <a:r>
              <a:rPr sz="2500" spc="5" dirty="0">
                <a:cs typeface="Liberation Sans"/>
              </a:rPr>
              <a:t>como:</a:t>
            </a:r>
            <a:endParaRPr sz="2500" dirty="0">
              <a:cs typeface="Liberation Sans"/>
            </a:endParaRPr>
          </a:p>
          <a:p>
            <a:pPr marL="672555" lvl="1" indent="-274089">
              <a:spcBef>
                <a:spcPts val="825"/>
              </a:spcBef>
              <a:buSzPct val="75000"/>
              <a:buFont typeface="OpenSymbol"/>
              <a:buChar char="–"/>
              <a:tabLst>
                <a:tab pos="672555" algn="l"/>
              </a:tabLst>
            </a:pPr>
            <a:r>
              <a:rPr sz="2500" spc="-5" dirty="0">
                <a:cs typeface="Liberation Sans"/>
              </a:rPr>
              <a:t>instância(Neymar,</a:t>
            </a:r>
            <a:r>
              <a:rPr sz="2500" spc="-9" dirty="0">
                <a:cs typeface="Liberation Sans"/>
              </a:rPr>
              <a:t> </a:t>
            </a:r>
            <a:r>
              <a:rPr sz="2500" spc="5" dirty="0">
                <a:cs typeface="Liberation Sans"/>
              </a:rPr>
              <a:t>Homem)</a:t>
            </a:r>
            <a:endParaRPr sz="2500" dirty="0">
              <a:cs typeface="Liberation Sans"/>
            </a:endParaRPr>
          </a:p>
          <a:p>
            <a:pPr marL="306911">
              <a:spcBef>
                <a:spcPts val="798"/>
              </a:spcBef>
            </a:pPr>
            <a:r>
              <a:rPr sz="2900" spc="-18" dirty="0">
                <a:cs typeface="Liberation Sans"/>
              </a:rPr>
              <a:t>Três </a:t>
            </a:r>
            <a:r>
              <a:rPr sz="2900" spc="9" dirty="0">
                <a:cs typeface="Liberation Sans"/>
              </a:rPr>
              <a:t>ou </a:t>
            </a:r>
            <a:r>
              <a:rPr sz="2900" spc="14" dirty="0">
                <a:cs typeface="Liberation Sans"/>
              </a:rPr>
              <a:t>mais </a:t>
            </a:r>
            <a:r>
              <a:rPr sz="2900" spc="9" dirty="0">
                <a:cs typeface="Liberation Sans"/>
              </a:rPr>
              <a:t>predicados na forma</a:t>
            </a:r>
            <a:r>
              <a:rPr sz="2900" spc="-5" dirty="0">
                <a:cs typeface="Liberation Sans"/>
              </a:rPr>
              <a:t> </a:t>
            </a:r>
            <a:r>
              <a:rPr sz="2900" spc="5" dirty="0">
                <a:cs typeface="Liberation Sans"/>
              </a:rPr>
              <a:t>binária:</a:t>
            </a:r>
            <a:endParaRPr sz="2900" dirty="0">
              <a:cs typeface="Liberation Sans"/>
            </a:endParaRPr>
          </a:p>
          <a:p>
            <a:pPr marL="672555" lvl="1" indent="-274089">
              <a:spcBef>
                <a:spcPts val="1097"/>
              </a:spcBef>
              <a:buSzPct val="75000"/>
              <a:buFont typeface="OpenSymbol"/>
              <a:buChar char="–"/>
              <a:tabLst>
                <a:tab pos="672555" algn="l"/>
              </a:tabLst>
            </a:pPr>
            <a:r>
              <a:rPr sz="2500" dirty="0">
                <a:cs typeface="Liberation Sans"/>
              </a:rPr>
              <a:t>placar(Brasil, </a:t>
            </a:r>
            <a:r>
              <a:rPr sz="2500" spc="5" dirty="0">
                <a:cs typeface="Liberation Sans"/>
              </a:rPr>
              <a:t>Alemanha,</a:t>
            </a:r>
            <a:r>
              <a:rPr sz="2500" spc="-154" dirty="0">
                <a:cs typeface="Liberation Sans"/>
              </a:rPr>
              <a:t> </a:t>
            </a:r>
            <a:r>
              <a:rPr sz="2500" spc="9" dirty="0">
                <a:cs typeface="Liberation Sans"/>
              </a:rPr>
              <a:t>1x7)</a:t>
            </a:r>
            <a:endParaRPr sz="2500" dirty="0">
              <a:cs typeface="Liberation Sans"/>
            </a:endParaRPr>
          </a:p>
          <a:p>
            <a:pPr marL="672555" lvl="1" indent="-274089">
              <a:spcBef>
                <a:spcPts val="825"/>
              </a:spcBef>
              <a:buSzPct val="75000"/>
              <a:buFont typeface="OpenSymbol"/>
              <a:buChar char="–"/>
              <a:tabLst>
                <a:tab pos="672555" algn="l"/>
              </a:tabLst>
            </a:pPr>
            <a:r>
              <a:rPr sz="2500" spc="5" dirty="0">
                <a:cs typeface="Liberation Sans"/>
              </a:rPr>
              <a:t>Exemplos </a:t>
            </a:r>
            <a:r>
              <a:rPr sz="2500" spc="9" dirty="0">
                <a:cs typeface="Liberation Sans"/>
              </a:rPr>
              <a:t>de </a:t>
            </a:r>
            <a:r>
              <a:rPr sz="2500" spc="5" dirty="0">
                <a:cs typeface="Liberation Sans"/>
              </a:rPr>
              <a:t>redes</a:t>
            </a:r>
            <a:r>
              <a:rPr sz="2500" spc="-18" dirty="0">
                <a:cs typeface="Liberation Sans"/>
              </a:rPr>
              <a:t> </a:t>
            </a:r>
            <a:r>
              <a:rPr sz="2500" spc="5" dirty="0">
                <a:cs typeface="Liberation Sans"/>
              </a:rPr>
              <a:t>semânticas</a:t>
            </a:r>
            <a:endParaRPr sz="2500" dirty="0">
              <a:cs typeface="Liberation Sans"/>
            </a:endParaRPr>
          </a:p>
          <a:p>
            <a:pPr marL="672555" lvl="1" indent="-274089">
              <a:spcBef>
                <a:spcPts val="825"/>
              </a:spcBef>
              <a:buSzPct val="75000"/>
              <a:buFont typeface="OpenSymbol"/>
              <a:buChar char="–"/>
              <a:tabLst>
                <a:tab pos="672555" algn="l"/>
              </a:tabLst>
            </a:pPr>
            <a:r>
              <a:rPr sz="2500" spc="14" dirty="0">
                <a:cs typeface="Liberation Sans"/>
              </a:rPr>
              <a:t>O </a:t>
            </a:r>
            <a:r>
              <a:rPr sz="2500" spc="5" dirty="0">
                <a:cs typeface="Liberation Sans"/>
              </a:rPr>
              <a:t>Brasil </a:t>
            </a:r>
            <a:r>
              <a:rPr sz="2500" spc="9" dirty="0">
                <a:cs typeface="Liberation Sans"/>
              </a:rPr>
              <a:t>1 </a:t>
            </a:r>
            <a:r>
              <a:rPr sz="2500" spc="5" dirty="0">
                <a:cs typeface="Liberation Sans"/>
              </a:rPr>
              <a:t>Alemanha</a:t>
            </a:r>
            <a:r>
              <a:rPr sz="2500" spc="-185" dirty="0">
                <a:cs typeface="Liberation Sans"/>
              </a:rPr>
              <a:t> </a:t>
            </a:r>
            <a:r>
              <a:rPr sz="2500" spc="9" dirty="0">
                <a:cs typeface="Liberation Sans"/>
              </a:rPr>
              <a:t>7</a:t>
            </a:r>
            <a:endParaRPr sz="2500" dirty="0"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4191499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78" y="332656"/>
            <a:ext cx="8229600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sz="4000" dirty="0"/>
              <a:t>Redes semânticas  particionadas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3" y="3238946"/>
            <a:ext cx="166412" cy="228235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400" spc="5" dirty="0">
                <a:latin typeface="OpenSymbol"/>
                <a:cs typeface="OpenSymbol"/>
              </a:rPr>
              <a:t>●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540" y="1603621"/>
            <a:ext cx="7913476" cy="3415756"/>
          </a:xfrm>
          <a:prstGeom prst="rect">
            <a:avLst/>
          </a:prstGeom>
        </p:spPr>
        <p:txBody>
          <a:bodyPr vert="horz" wrap="square" lIns="0" tIns="44914" rIns="0" bIns="0" rtlCol="0">
            <a:spAutoFit/>
          </a:bodyPr>
          <a:lstStyle/>
          <a:p>
            <a:pPr marL="328216" marR="1674479" indent="-293667">
              <a:lnSpc>
                <a:spcPct val="93400"/>
              </a:lnSpc>
              <a:spcBef>
                <a:spcPts val="354"/>
              </a:spcBef>
              <a:buSzPct val="44927"/>
              <a:buFont typeface="OpenSymbol"/>
              <a:buChar char="●"/>
              <a:tabLst>
                <a:tab pos="327640" algn="l"/>
                <a:tab pos="328216" algn="l"/>
              </a:tabLst>
            </a:pPr>
            <a:r>
              <a:rPr sz="3100" spc="-5" dirty="0">
                <a:cs typeface="Liberation Sans"/>
              </a:rPr>
              <a:t>Representação </a:t>
            </a:r>
            <a:r>
              <a:rPr sz="3100" dirty="0">
                <a:cs typeface="Liberation Sans"/>
              </a:rPr>
              <a:t>de expressões  </a:t>
            </a:r>
            <a:r>
              <a:rPr sz="3100" spc="-5" dirty="0">
                <a:cs typeface="Liberation Sans"/>
              </a:rPr>
              <a:t>quantificadas </a:t>
            </a:r>
            <a:r>
              <a:rPr sz="3100" spc="9" dirty="0">
                <a:cs typeface="Liberation Sans"/>
              </a:rPr>
              <a:t>e </a:t>
            </a:r>
            <a:r>
              <a:rPr sz="3100" dirty="0">
                <a:cs typeface="Liberation Sans"/>
              </a:rPr>
              <a:t>simples </a:t>
            </a:r>
            <a:r>
              <a:rPr sz="3100" spc="5" dirty="0">
                <a:cs typeface="Liberation Sans"/>
              </a:rPr>
              <a:t>em</a:t>
            </a:r>
            <a:r>
              <a:rPr sz="3100" spc="-82" dirty="0">
                <a:cs typeface="Liberation Sans"/>
              </a:rPr>
              <a:t> </a:t>
            </a:r>
            <a:r>
              <a:rPr sz="3100" dirty="0">
                <a:cs typeface="Liberation Sans"/>
              </a:rPr>
              <a:t>redes  </a:t>
            </a:r>
            <a:r>
              <a:rPr sz="3100" spc="-5" dirty="0">
                <a:cs typeface="Liberation Sans"/>
              </a:rPr>
              <a:t>semânticas</a:t>
            </a:r>
            <a:endParaRPr sz="3100" dirty="0">
              <a:cs typeface="Liberation Sans"/>
            </a:endParaRPr>
          </a:p>
          <a:p>
            <a:pPr marL="328216" marR="39156">
              <a:lnSpc>
                <a:spcPts val="3500"/>
              </a:lnSpc>
              <a:spcBef>
                <a:spcPts val="1464"/>
              </a:spcBef>
            </a:pPr>
            <a:r>
              <a:rPr sz="3100" spc="-5" dirty="0">
                <a:cs typeface="Liberation Sans"/>
              </a:rPr>
              <a:t>Alternativa: particiona-se </a:t>
            </a:r>
            <a:r>
              <a:rPr sz="3100" spc="9" dirty="0">
                <a:cs typeface="Liberation Sans"/>
              </a:rPr>
              <a:t>a </a:t>
            </a:r>
            <a:r>
              <a:rPr sz="3100" dirty="0">
                <a:cs typeface="Liberation Sans"/>
              </a:rPr>
              <a:t>rede semântica  </a:t>
            </a:r>
            <a:r>
              <a:rPr sz="3100" spc="5" dirty="0">
                <a:cs typeface="Liberation Sans"/>
              </a:rPr>
              <a:t>em um </a:t>
            </a:r>
            <a:r>
              <a:rPr sz="3100" dirty="0">
                <a:cs typeface="Liberation Sans"/>
              </a:rPr>
              <a:t>conjunto </a:t>
            </a:r>
            <a:r>
              <a:rPr sz="3100" spc="-5" dirty="0">
                <a:cs typeface="Liberation Sans"/>
              </a:rPr>
              <a:t>hierárquico </a:t>
            </a:r>
            <a:r>
              <a:rPr sz="3100" dirty="0">
                <a:cs typeface="Liberation Sans"/>
              </a:rPr>
              <a:t>de</a:t>
            </a:r>
            <a:r>
              <a:rPr sz="3100" spc="-77" dirty="0">
                <a:cs typeface="Liberation Sans"/>
              </a:rPr>
              <a:t> </a:t>
            </a:r>
            <a:r>
              <a:rPr sz="3100" dirty="0">
                <a:cs typeface="Liberation Sans"/>
              </a:rPr>
              <a:t>espaços</a:t>
            </a:r>
          </a:p>
          <a:p>
            <a:pPr marL="719773" marR="931674" indent="-293667">
              <a:lnSpc>
                <a:spcPts val="3074"/>
              </a:lnSpc>
              <a:spcBef>
                <a:spcPts val="1383"/>
              </a:spcBef>
            </a:pPr>
            <a:r>
              <a:rPr sz="3100" spc="20" baseline="12345" dirty="0">
                <a:cs typeface="OpenSymbol"/>
              </a:rPr>
              <a:t>– </a:t>
            </a:r>
            <a:r>
              <a:rPr sz="2800" spc="-9" dirty="0">
                <a:cs typeface="Liberation Sans"/>
              </a:rPr>
              <a:t>corresponde ao </a:t>
            </a:r>
            <a:r>
              <a:rPr sz="2800" spc="-5" dirty="0">
                <a:cs typeface="Liberation Sans"/>
              </a:rPr>
              <a:t>escopo </a:t>
            </a:r>
            <a:r>
              <a:rPr sz="2800" spc="-9" dirty="0">
                <a:cs typeface="Liberation Sans"/>
              </a:rPr>
              <a:t>de uma ou mais  variáveis</a:t>
            </a:r>
            <a:endParaRPr sz="2800" dirty="0"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120582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1983" y="476672"/>
            <a:ext cx="8748464" cy="650513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457199" marR="2003847">
              <a:lnSpc>
                <a:spcPts val="4824"/>
              </a:lnSpc>
              <a:spcBef>
                <a:spcPts val="549"/>
              </a:spcBef>
            </a:pPr>
            <a:r>
              <a:rPr sz="3500" dirty="0">
                <a:latin typeface="+mn-lt"/>
              </a:rPr>
              <a:t>Redes semânticas  particionadas</a:t>
            </a:r>
          </a:p>
        </p:txBody>
      </p:sp>
      <p:sp>
        <p:nvSpPr>
          <p:cNvPr id="3" name="object 3"/>
          <p:cNvSpPr/>
          <p:nvPr/>
        </p:nvSpPr>
        <p:spPr>
          <a:xfrm>
            <a:off x="1631869" y="21552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3469" y="26780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1869" y="2155254"/>
            <a:ext cx="1371600" cy="46720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20729" rIns="0" bIns="0" rtlCol="0">
            <a:spAutoFit/>
          </a:bodyPr>
          <a:lstStyle/>
          <a:p>
            <a:pPr marL="154319">
              <a:spcBef>
                <a:spcPts val="163"/>
              </a:spcBef>
            </a:pPr>
            <a:r>
              <a:rPr sz="2900" spc="-9" dirty="0">
                <a:latin typeface="Liberation Sans"/>
                <a:cs typeface="Liberation Sans"/>
              </a:rPr>
              <a:t>pilotos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79875" y="21552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51474" y="26780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79875" y="2155254"/>
            <a:ext cx="1371600" cy="46720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20729" rIns="0" bIns="0" rtlCol="0">
            <a:spAutoFit/>
          </a:bodyPr>
          <a:lstStyle/>
          <a:p>
            <a:pPr marL="173897">
              <a:spcBef>
                <a:spcPts val="163"/>
              </a:spcBef>
            </a:pPr>
            <a:r>
              <a:rPr sz="2900" spc="-5" dirty="0">
                <a:latin typeface="Liberation Sans"/>
                <a:cs typeface="Liberation Sans"/>
              </a:rPr>
              <a:t>carros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6448" y="21552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8048" y="26780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56448" y="2155254"/>
            <a:ext cx="1371600" cy="46720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20729" rIns="0" bIns="0" rtlCol="0">
            <a:spAutoFit/>
          </a:bodyPr>
          <a:lstStyle/>
          <a:p>
            <a:pPr marL="234358">
              <a:spcBef>
                <a:spcPts val="163"/>
              </a:spcBef>
            </a:pPr>
            <a:r>
              <a:rPr sz="2900" spc="-9" dirty="0">
                <a:latin typeface="Liberation Sans"/>
                <a:cs typeface="Liberation Sans"/>
              </a:rPr>
              <a:t>dirigir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22468" y="43099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4024" y="47671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22467" y="4309968"/>
            <a:ext cx="391557" cy="43601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07">
              <a:lnSpc>
                <a:spcPts val="3381"/>
              </a:lnSpc>
            </a:pPr>
            <a:r>
              <a:rPr sz="2900" dirty="0">
                <a:latin typeface="Liberation Sans"/>
                <a:cs typeface="Liberation Sans"/>
              </a:rPr>
              <a:t>p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69321" y="43099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62028" y="47671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69321" y="4309968"/>
            <a:ext cx="392708" cy="43601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3647">
              <a:lnSpc>
                <a:spcPts val="3381"/>
              </a:lnSpc>
            </a:pPr>
            <a:r>
              <a:rPr sz="2900" dirty="0">
                <a:latin typeface="Liberation Sans"/>
                <a:cs typeface="Liberation Sans"/>
              </a:rPr>
              <a:t>c</a:t>
            </a:r>
            <a:endParaRPr sz="2900">
              <a:latin typeface="Liberation Sans"/>
              <a:cs typeface="Liberation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45894" y="4309968"/>
            <a:ext cx="391557" cy="457200"/>
            <a:chOff x="4572000" y="4752937"/>
            <a:chExt cx="431800" cy="504190"/>
          </a:xfrm>
        </p:grpSpPr>
        <p:sp>
          <p:nvSpPr>
            <p:cNvPr id="19" name="object 19"/>
            <p:cNvSpPr/>
            <p:nvPr/>
          </p:nvSpPr>
          <p:spPr>
            <a:xfrm>
              <a:off x="4572000" y="4752937"/>
              <a:ext cx="431800" cy="504190"/>
            </a:xfrm>
            <a:custGeom>
              <a:avLst/>
              <a:gdLst/>
              <a:ahLst/>
              <a:cxnLst/>
              <a:rect l="l" t="t" r="r" b="b"/>
              <a:pathLst>
                <a:path w="431800" h="504189">
                  <a:moveTo>
                    <a:pt x="0" y="0"/>
                  </a:moveTo>
                  <a:lnTo>
                    <a:pt x="431800" y="0"/>
                  </a:lnTo>
                  <a:lnTo>
                    <a:pt x="431800" y="504189"/>
                  </a:lnTo>
                  <a:lnTo>
                    <a:pt x="0" y="504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0" y="4752937"/>
              <a:ext cx="431800" cy="504190"/>
            </a:xfrm>
            <a:custGeom>
              <a:avLst/>
              <a:gdLst/>
              <a:ahLst/>
              <a:cxnLst/>
              <a:rect l="l" t="t" r="r" b="b"/>
              <a:pathLst>
                <a:path w="431800" h="504189">
                  <a:moveTo>
                    <a:pt x="0" y="0"/>
                  </a:moveTo>
                  <a:lnTo>
                    <a:pt x="0" y="0"/>
                  </a:lnTo>
                </a:path>
                <a:path w="431800" h="504189">
                  <a:moveTo>
                    <a:pt x="431800" y="504189"/>
                  </a:moveTo>
                  <a:lnTo>
                    <a:pt x="431800" y="504189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45894" y="4309968"/>
            <a:ext cx="391557" cy="436017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283">
              <a:lnSpc>
                <a:spcPts val="3381"/>
              </a:lnSpc>
            </a:pPr>
            <a:r>
              <a:rPr sz="2900" dirty="0">
                <a:latin typeface="Liberation Sans"/>
                <a:cs typeface="Liberation Sans"/>
              </a:rPr>
              <a:t>d</a:t>
            </a:r>
            <a:endParaRPr sz="2900">
              <a:latin typeface="Liberation Sans"/>
              <a:cs typeface="Liberation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68726" y="2676945"/>
            <a:ext cx="97889" cy="1633022"/>
            <a:chOff x="2501900" y="2952076"/>
            <a:chExt cx="107950" cy="1800860"/>
          </a:xfrm>
        </p:grpSpPr>
        <p:sp>
          <p:nvSpPr>
            <p:cNvPr id="23" name="object 23"/>
            <p:cNvSpPr/>
            <p:nvPr/>
          </p:nvSpPr>
          <p:spPr>
            <a:xfrm>
              <a:off x="2556510" y="3107016"/>
              <a:ext cx="0" cy="1645920"/>
            </a:xfrm>
            <a:custGeom>
              <a:avLst/>
              <a:gdLst/>
              <a:ahLst/>
              <a:cxnLst/>
              <a:rect l="l" t="t" r="r" b="b"/>
              <a:pathLst>
                <a:path h="1645920">
                  <a:moveTo>
                    <a:pt x="0" y="16459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01900" y="2952076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54610" y="0"/>
                  </a:moveTo>
                  <a:lnTo>
                    <a:pt x="0" y="162560"/>
                  </a:lnTo>
                  <a:lnTo>
                    <a:pt x="107950" y="162560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316731" y="2676945"/>
            <a:ext cx="97889" cy="1633022"/>
            <a:chOff x="6965950" y="2952076"/>
            <a:chExt cx="107950" cy="1800860"/>
          </a:xfrm>
        </p:grpSpPr>
        <p:sp>
          <p:nvSpPr>
            <p:cNvPr id="26" name="object 26"/>
            <p:cNvSpPr/>
            <p:nvPr/>
          </p:nvSpPr>
          <p:spPr>
            <a:xfrm>
              <a:off x="7020560" y="3107016"/>
              <a:ext cx="0" cy="1645920"/>
            </a:xfrm>
            <a:custGeom>
              <a:avLst/>
              <a:gdLst/>
              <a:ahLst/>
              <a:cxnLst/>
              <a:rect l="l" t="t" r="r" b="b"/>
              <a:pathLst>
                <a:path h="1645920">
                  <a:moveTo>
                    <a:pt x="0" y="16459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65950" y="2952076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54609" y="0"/>
                  </a:moveTo>
                  <a:lnTo>
                    <a:pt x="0" y="162560"/>
                  </a:lnTo>
                  <a:lnTo>
                    <a:pt x="107950" y="16256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514025" y="2676946"/>
            <a:ext cx="3655296" cy="1910566"/>
            <a:chOff x="2772410" y="2952076"/>
            <a:chExt cx="4030979" cy="2106930"/>
          </a:xfrm>
        </p:grpSpPr>
        <p:sp>
          <p:nvSpPr>
            <p:cNvPr id="29" name="object 29"/>
            <p:cNvSpPr/>
            <p:nvPr/>
          </p:nvSpPr>
          <p:spPr>
            <a:xfrm>
              <a:off x="4787900" y="3107016"/>
              <a:ext cx="0" cy="1645920"/>
            </a:xfrm>
            <a:custGeom>
              <a:avLst/>
              <a:gdLst/>
              <a:ahLst/>
              <a:cxnLst/>
              <a:rect l="l" t="t" r="r" b="b"/>
              <a:pathLst>
                <a:path h="1645920">
                  <a:moveTo>
                    <a:pt x="0" y="16459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4560" y="2952076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53339" y="0"/>
                  </a:moveTo>
                  <a:lnTo>
                    <a:pt x="0" y="162560"/>
                  </a:lnTo>
                  <a:lnTo>
                    <a:pt x="107950" y="162560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27350" y="5004397"/>
              <a:ext cx="1644650" cy="0"/>
            </a:xfrm>
            <a:custGeom>
              <a:avLst/>
              <a:gdLst/>
              <a:ahLst/>
              <a:cxnLst/>
              <a:rect l="l" t="t" r="r" b="b"/>
              <a:pathLst>
                <a:path w="1644650">
                  <a:moveTo>
                    <a:pt x="164465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72410" y="4951056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161289" y="0"/>
                  </a:moveTo>
                  <a:lnTo>
                    <a:pt x="0" y="53339"/>
                  </a:lnTo>
                  <a:lnTo>
                    <a:pt x="161289" y="107949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03800" y="5004397"/>
              <a:ext cx="1645920" cy="0"/>
            </a:xfrm>
            <a:custGeom>
              <a:avLst/>
              <a:gdLst/>
              <a:ahLst/>
              <a:cxnLst/>
              <a:rect l="l" t="t" r="r" b="b"/>
              <a:pathLst>
                <a:path w="1645920">
                  <a:moveTo>
                    <a:pt x="0" y="0"/>
                  </a:moveTo>
                  <a:lnTo>
                    <a:pt x="16459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42100" y="4951056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90" h="107950">
                  <a:moveTo>
                    <a:pt x="0" y="0"/>
                  </a:moveTo>
                  <a:lnTo>
                    <a:pt x="0" y="107949"/>
                  </a:lnTo>
                  <a:lnTo>
                    <a:pt x="161290" y="53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420741" y="3258523"/>
            <a:ext cx="882730" cy="46526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0" dirty="0">
                <a:latin typeface="Liberation Sans"/>
                <a:cs typeface="Liberation Sans"/>
              </a:rPr>
              <a:t>É</a:t>
            </a:r>
            <a:r>
              <a:rPr sz="2900" spc="-91" dirty="0">
                <a:latin typeface="Liberation Sans"/>
                <a:cs typeface="Liberation Sans"/>
              </a:rPr>
              <a:t> </a:t>
            </a:r>
            <a:r>
              <a:rPr sz="2900" spc="-5" dirty="0">
                <a:latin typeface="Liberation Sans"/>
                <a:cs typeface="Liberation Sans"/>
              </a:rPr>
              <a:t>um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11923" y="3258523"/>
            <a:ext cx="882730" cy="46526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0" dirty="0">
                <a:latin typeface="Liberation Sans"/>
                <a:cs typeface="Liberation Sans"/>
              </a:rPr>
              <a:t>É</a:t>
            </a:r>
            <a:r>
              <a:rPr sz="2900" spc="-91" dirty="0">
                <a:latin typeface="Liberation Sans"/>
                <a:cs typeface="Liberation Sans"/>
              </a:rPr>
              <a:t> </a:t>
            </a:r>
            <a:r>
              <a:rPr sz="2900" spc="-5" dirty="0">
                <a:latin typeface="Liberation Sans"/>
                <a:cs typeface="Liberation Sans"/>
              </a:rPr>
              <a:t>um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35349" y="3258523"/>
            <a:ext cx="882153" cy="46526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0" dirty="0">
                <a:latin typeface="Liberation Sans"/>
                <a:cs typeface="Liberation Sans"/>
              </a:rPr>
              <a:t>É</a:t>
            </a:r>
            <a:r>
              <a:rPr sz="2900" spc="-77" dirty="0">
                <a:latin typeface="Liberation Sans"/>
                <a:cs typeface="Liberation Sans"/>
              </a:rPr>
              <a:t> </a:t>
            </a:r>
            <a:r>
              <a:rPr sz="2900" spc="-9" dirty="0">
                <a:latin typeface="Liberation Sans"/>
                <a:cs typeface="Liberation Sans"/>
              </a:rPr>
              <a:t>um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75830" y="4596725"/>
            <a:ext cx="2906157" cy="46526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1708452" algn="l"/>
              </a:tabLst>
            </a:pPr>
            <a:r>
              <a:rPr sz="2900" spc="-9" dirty="0">
                <a:latin typeface="Liberation Sans"/>
                <a:cs typeface="Liberation Sans"/>
              </a:rPr>
              <a:t>dirige	dirigido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84273" y="5217458"/>
            <a:ext cx="3620172" cy="46526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0" dirty="0">
                <a:solidFill>
                  <a:srgbClr val="CD171D"/>
                </a:solidFill>
                <a:latin typeface="Liberation Sans"/>
                <a:cs typeface="Liberation Sans"/>
              </a:rPr>
              <a:t>O </a:t>
            </a:r>
            <a:r>
              <a:rPr sz="2900" spc="-9" dirty="0">
                <a:solidFill>
                  <a:srgbClr val="CD171D"/>
                </a:solidFill>
                <a:latin typeface="Liberation Sans"/>
                <a:cs typeface="Liberation Sans"/>
              </a:rPr>
              <a:t>piloto </a:t>
            </a:r>
            <a:r>
              <a:rPr sz="2900" spc="-5" dirty="0">
                <a:solidFill>
                  <a:srgbClr val="CD171D"/>
                </a:solidFill>
                <a:latin typeface="Liberation Sans"/>
                <a:cs typeface="Liberation Sans"/>
              </a:rPr>
              <a:t>dirigiu </a:t>
            </a:r>
            <a:r>
              <a:rPr sz="2900" dirty="0">
                <a:solidFill>
                  <a:srgbClr val="CD171D"/>
                </a:solidFill>
                <a:latin typeface="Liberation Sans"/>
                <a:cs typeface="Liberation Sans"/>
              </a:rPr>
              <a:t>o</a:t>
            </a:r>
            <a:r>
              <a:rPr sz="2900" spc="-77" dirty="0">
                <a:solidFill>
                  <a:srgbClr val="CD171D"/>
                </a:solidFill>
                <a:latin typeface="Liberation Sans"/>
                <a:cs typeface="Liberation Sans"/>
              </a:rPr>
              <a:t> </a:t>
            </a:r>
            <a:r>
              <a:rPr sz="2900" spc="-5" dirty="0">
                <a:solidFill>
                  <a:srgbClr val="CD171D"/>
                </a:solidFill>
                <a:latin typeface="Liberation Sans"/>
                <a:cs typeface="Liberation Sans"/>
              </a:rPr>
              <a:t>carro</a:t>
            </a:r>
            <a:endParaRPr sz="290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496650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6135" y="3559100"/>
            <a:ext cx="5615383" cy="1371600"/>
            <a:chOff x="2664460" y="3924896"/>
            <a:chExt cx="6192520" cy="1512570"/>
          </a:xfrm>
        </p:grpSpPr>
        <p:sp>
          <p:nvSpPr>
            <p:cNvPr id="3" name="object 3"/>
            <p:cNvSpPr/>
            <p:nvPr/>
          </p:nvSpPr>
          <p:spPr>
            <a:xfrm>
              <a:off x="2664460" y="3924896"/>
              <a:ext cx="6192520" cy="1512570"/>
            </a:xfrm>
            <a:custGeom>
              <a:avLst/>
              <a:gdLst/>
              <a:ahLst/>
              <a:cxnLst/>
              <a:rect l="l" t="t" r="r" b="b"/>
              <a:pathLst>
                <a:path w="6192520" h="1512570">
                  <a:moveTo>
                    <a:pt x="0" y="0"/>
                  </a:moveTo>
                  <a:lnTo>
                    <a:pt x="6192520" y="0"/>
                  </a:lnTo>
                  <a:lnTo>
                    <a:pt x="6192520" y="1512570"/>
                  </a:lnTo>
                  <a:lnTo>
                    <a:pt x="0" y="1512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64460" y="3924896"/>
              <a:ext cx="6192520" cy="1512570"/>
            </a:xfrm>
            <a:custGeom>
              <a:avLst/>
              <a:gdLst/>
              <a:ahLst/>
              <a:cxnLst/>
              <a:rect l="l" t="t" r="r" b="b"/>
              <a:pathLst>
                <a:path w="6192520" h="1512570">
                  <a:moveTo>
                    <a:pt x="0" y="0"/>
                  </a:moveTo>
                  <a:lnTo>
                    <a:pt x="6192520" y="0"/>
                  </a:lnTo>
                  <a:lnTo>
                    <a:pt x="6192520" y="1512570"/>
                  </a:lnTo>
                  <a:lnTo>
                    <a:pt x="0" y="1512570"/>
                  </a:lnTo>
                  <a:lnTo>
                    <a:pt x="0" y="0"/>
                  </a:lnTo>
                  <a:close/>
                </a:path>
                <a:path w="6192520" h="1512570">
                  <a:moveTo>
                    <a:pt x="0" y="0"/>
                  </a:moveTo>
                  <a:lnTo>
                    <a:pt x="0" y="0"/>
                  </a:lnTo>
                </a:path>
                <a:path w="6192520" h="1512570">
                  <a:moveTo>
                    <a:pt x="6192520" y="1512570"/>
                  </a:moveTo>
                  <a:lnTo>
                    <a:pt x="6192520" y="151257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" y="759363"/>
            <a:ext cx="8460433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457199" marR="2003847">
              <a:lnSpc>
                <a:spcPts val="4824"/>
              </a:lnSpc>
              <a:spcBef>
                <a:spcPts val="549"/>
              </a:spcBef>
            </a:pPr>
            <a:r>
              <a:rPr sz="3500" dirty="0"/>
              <a:t>Redes semânticas  particionadas</a:t>
            </a:r>
          </a:p>
        </p:txBody>
      </p:sp>
      <p:sp>
        <p:nvSpPr>
          <p:cNvPr id="6" name="object 6"/>
          <p:cNvSpPr/>
          <p:nvPr/>
        </p:nvSpPr>
        <p:spPr>
          <a:xfrm>
            <a:off x="2448381" y="17303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9981" y="22531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48381" y="1730301"/>
            <a:ext cx="1371600" cy="46720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20729" rIns="0" bIns="0" rtlCol="0">
            <a:spAutoFit/>
          </a:bodyPr>
          <a:lstStyle/>
          <a:p>
            <a:pPr marL="153168">
              <a:spcBef>
                <a:spcPts val="163"/>
              </a:spcBef>
            </a:pPr>
            <a:r>
              <a:rPr sz="2900" spc="-9" dirty="0">
                <a:latin typeface="Liberation Sans"/>
                <a:cs typeface="Liberation Sans"/>
              </a:rPr>
              <a:t>pilotos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96385" y="17303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67986" y="22531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96385" y="1730301"/>
            <a:ext cx="1371600" cy="46720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20729" rIns="0" bIns="0" rtlCol="0">
            <a:spAutoFit/>
          </a:bodyPr>
          <a:lstStyle/>
          <a:p>
            <a:pPr marL="172745">
              <a:spcBef>
                <a:spcPts val="163"/>
              </a:spcBef>
            </a:pPr>
            <a:r>
              <a:rPr sz="2900" spc="-5" dirty="0">
                <a:latin typeface="Liberation Sans"/>
                <a:cs typeface="Liberation Sans"/>
              </a:rPr>
              <a:t>carros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71807" y="17303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43407" y="22531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71807" y="1730301"/>
            <a:ext cx="1371600" cy="46720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20729" rIns="0" bIns="0" rtlCol="0">
            <a:spAutoFit/>
          </a:bodyPr>
          <a:lstStyle/>
          <a:p>
            <a:pPr marL="236085">
              <a:spcBef>
                <a:spcPts val="163"/>
              </a:spcBef>
            </a:pPr>
            <a:r>
              <a:rPr sz="2900" spc="-5" dirty="0">
                <a:latin typeface="Liberation Sans"/>
                <a:cs typeface="Liberation Sans"/>
              </a:rPr>
              <a:t>dirigir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37827" y="3885014"/>
            <a:ext cx="392708" cy="457200"/>
          </a:xfrm>
          <a:custGeom>
            <a:avLst/>
            <a:gdLst/>
            <a:ahLst/>
            <a:cxnLst/>
            <a:rect l="l" t="t" r="r" b="b"/>
            <a:pathLst>
              <a:path w="433070" h="504189">
                <a:moveTo>
                  <a:pt x="0" y="0"/>
                </a:moveTo>
                <a:lnTo>
                  <a:pt x="0" y="0"/>
                </a:lnTo>
              </a:path>
              <a:path w="433070" h="504189">
                <a:moveTo>
                  <a:pt x="433069" y="504189"/>
                </a:moveTo>
                <a:lnTo>
                  <a:pt x="433069" y="504189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37827" y="3885014"/>
            <a:ext cx="392708" cy="43601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4433">
              <a:lnSpc>
                <a:spcPts val="3391"/>
              </a:lnSpc>
            </a:pPr>
            <a:r>
              <a:rPr sz="2900" dirty="0">
                <a:latin typeface="Liberation Sans"/>
                <a:cs typeface="Liberation Sans"/>
              </a:rPr>
              <a:t>p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85831" y="3885014"/>
            <a:ext cx="392708" cy="457200"/>
          </a:xfrm>
          <a:custGeom>
            <a:avLst/>
            <a:gdLst/>
            <a:ahLst/>
            <a:cxnLst/>
            <a:rect l="l" t="t" r="r" b="b"/>
            <a:pathLst>
              <a:path w="433070" h="504189">
                <a:moveTo>
                  <a:pt x="0" y="0"/>
                </a:moveTo>
                <a:lnTo>
                  <a:pt x="0" y="0"/>
                </a:lnTo>
              </a:path>
              <a:path w="433070" h="504189">
                <a:moveTo>
                  <a:pt x="433070" y="504189"/>
                </a:moveTo>
                <a:lnTo>
                  <a:pt x="433070" y="504189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85831" y="3885014"/>
            <a:ext cx="392708" cy="43601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3647">
              <a:lnSpc>
                <a:spcPts val="3391"/>
              </a:lnSpc>
            </a:pPr>
            <a:r>
              <a:rPr sz="2900" dirty="0">
                <a:latin typeface="Liberation Sans"/>
                <a:cs typeface="Liberation Sans"/>
              </a:rPr>
              <a:t>c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62404" y="3885014"/>
            <a:ext cx="391557" cy="457200"/>
          </a:xfrm>
          <a:custGeom>
            <a:avLst/>
            <a:gdLst/>
            <a:ahLst/>
            <a:cxnLst/>
            <a:rect l="l" t="t" r="r" b="b"/>
            <a:pathLst>
              <a:path w="431800" h="504189">
                <a:moveTo>
                  <a:pt x="0" y="0"/>
                </a:moveTo>
                <a:lnTo>
                  <a:pt x="0" y="0"/>
                </a:lnTo>
              </a:path>
              <a:path w="431800" h="504189">
                <a:moveTo>
                  <a:pt x="431800" y="504189"/>
                </a:moveTo>
                <a:lnTo>
                  <a:pt x="431800" y="504189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62404" y="3885014"/>
            <a:ext cx="391557" cy="43601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283">
              <a:lnSpc>
                <a:spcPts val="3391"/>
              </a:lnSpc>
            </a:pPr>
            <a:r>
              <a:rPr sz="2900" dirty="0">
                <a:latin typeface="Liberation Sans"/>
                <a:cs typeface="Liberation Sans"/>
              </a:rPr>
              <a:t>d</a:t>
            </a:r>
            <a:endParaRPr sz="2900">
              <a:latin typeface="Liberation Sans"/>
              <a:cs typeface="Liberation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31294" y="2253143"/>
            <a:ext cx="5599836" cy="3395603"/>
            <a:chOff x="1798954" y="2484716"/>
            <a:chExt cx="6175375" cy="3744595"/>
          </a:xfrm>
        </p:grpSpPr>
        <p:sp>
          <p:nvSpPr>
            <p:cNvPr id="22" name="object 22"/>
            <p:cNvSpPr/>
            <p:nvPr/>
          </p:nvSpPr>
          <p:spPr>
            <a:xfrm>
              <a:off x="3455669" y="2639656"/>
              <a:ext cx="0" cy="1644650"/>
            </a:xfrm>
            <a:custGeom>
              <a:avLst/>
              <a:gdLst/>
              <a:ahLst/>
              <a:cxnLst/>
              <a:rect l="l" t="t" r="r" b="b"/>
              <a:pathLst>
                <a:path h="1644650">
                  <a:moveTo>
                    <a:pt x="0" y="16446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02329" y="2484716"/>
              <a:ext cx="107950" cy="161290"/>
            </a:xfrm>
            <a:custGeom>
              <a:avLst/>
              <a:gdLst/>
              <a:ahLst/>
              <a:cxnLst/>
              <a:rect l="l" t="t" r="r" b="b"/>
              <a:pathLst>
                <a:path w="107950" h="161289">
                  <a:moveTo>
                    <a:pt x="53340" y="0"/>
                  </a:moveTo>
                  <a:lnTo>
                    <a:pt x="0" y="161290"/>
                  </a:lnTo>
                  <a:lnTo>
                    <a:pt x="107950" y="161290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88329" y="2639656"/>
              <a:ext cx="0" cy="1644650"/>
            </a:xfrm>
            <a:custGeom>
              <a:avLst/>
              <a:gdLst/>
              <a:ahLst/>
              <a:cxnLst/>
              <a:rect l="l" t="t" r="r" b="b"/>
              <a:pathLst>
                <a:path h="1644650">
                  <a:moveTo>
                    <a:pt x="0" y="16446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3720" y="2484716"/>
              <a:ext cx="107950" cy="161290"/>
            </a:xfrm>
            <a:custGeom>
              <a:avLst/>
              <a:gdLst/>
              <a:ahLst/>
              <a:cxnLst/>
              <a:rect l="l" t="t" r="r" b="b"/>
              <a:pathLst>
                <a:path w="107950" h="161289">
                  <a:moveTo>
                    <a:pt x="54609" y="0"/>
                  </a:moveTo>
                  <a:lnTo>
                    <a:pt x="0" y="161290"/>
                  </a:lnTo>
                  <a:lnTo>
                    <a:pt x="107950" y="16129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19720" y="2639656"/>
              <a:ext cx="0" cy="1644650"/>
            </a:xfrm>
            <a:custGeom>
              <a:avLst/>
              <a:gdLst/>
              <a:ahLst/>
              <a:cxnLst/>
              <a:rect l="l" t="t" r="r" b="b"/>
              <a:pathLst>
                <a:path h="1644650">
                  <a:moveTo>
                    <a:pt x="0" y="16446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66379" y="2484716"/>
              <a:ext cx="107950" cy="161290"/>
            </a:xfrm>
            <a:custGeom>
              <a:avLst/>
              <a:gdLst/>
              <a:ahLst/>
              <a:cxnLst/>
              <a:rect l="l" t="t" r="r" b="b"/>
              <a:pathLst>
                <a:path w="107950" h="161289">
                  <a:moveTo>
                    <a:pt x="53340" y="0"/>
                  </a:moveTo>
                  <a:lnTo>
                    <a:pt x="0" y="161290"/>
                  </a:lnTo>
                  <a:lnTo>
                    <a:pt x="107950" y="161290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26509" y="4537037"/>
              <a:ext cx="1645920" cy="0"/>
            </a:xfrm>
            <a:custGeom>
              <a:avLst/>
              <a:gdLst/>
              <a:ahLst/>
              <a:cxnLst/>
              <a:rect l="l" t="t" r="r" b="b"/>
              <a:pathLst>
                <a:path w="1645920">
                  <a:moveTo>
                    <a:pt x="164591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71569" y="4482426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162559" y="0"/>
                  </a:moveTo>
                  <a:lnTo>
                    <a:pt x="0" y="54610"/>
                  </a:lnTo>
                  <a:lnTo>
                    <a:pt x="162559" y="107950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04229" y="4537037"/>
              <a:ext cx="1644650" cy="0"/>
            </a:xfrm>
            <a:custGeom>
              <a:avLst/>
              <a:gdLst/>
              <a:ahLst/>
              <a:cxnLst/>
              <a:rect l="l" t="t" r="r" b="b"/>
              <a:pathLst>
                <a:path w="1644650">
                  <a:moveTo>
                    <a:pt x="0" y="0"/>
                  </a:moveTo>
                  <a:lnTo>
                    <a:pt x="16446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42529" y="4482426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90" h="107950">
                  <a:moveTo>
                    <a:pt x="0" y="0"/>
                  </a:moveTo>
                  <a:lnTo>
                    <a:pt x="0" y="107950"/>
                  </a:lnTo>
                  <a:lnTo>
                    <a:pt x="161290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9589" y="4653876"/>
              <a:ext cx="1339850" cy="1574800"/>
            </a:xfrm>
            <a:custGeom>
              <a:avLst/>
              <a:gdLst/>
              <a:ahLst/>
              <a:cxnLst/>
              <a:rect l="l" t="t" r="r" b="b"/>
              <a:pathLst>
                <a:path w="1339850" h="1574800">
                  <a:moveTo>
                    <a:pt x="0" y="1574800"/>
                  </a:moveTo>
                  <a:lnTo>
                    <a:pt x="13398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93719" y="4537037"/>
              <a:ext cx="146050" cy="157480"/>
            </a:xfrm>
            <a:custGeom>
              <a:avLst/>
              <a:gdLst/>
              <a:ahLst/>
              <a:cxnLst/>
              <a:rect l="l" t="t" r="r" b="b"/>
              <a:pathLst>
                <a:path w="146050" h="157479">
                  <a:moveTo>
                    <a:pt x="146050" y="0"/>
                  </a:moveTo>
                  <a:lnTo>
                    <a:pt x="0" y="87630"/>
                  </a:lnTo>
                  <a:lnTo>
                    <a:pt x="82550" y="15748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99589" y="4815166"/>
              <a:ext cx="788670" cy="1413510"/>
            </a:xfrm>
            <a:custGeom>
              <a:avLst/>
              <a:gdLst/>
              <a:ahLst/>
              <a:cxnLst/>
              <a:rect l="l" t="t" r="r" b="b"/>
              <a:pathLst>
                <a:path w="788669" h="1413510">
                  <a:moveTo>
                    <a:pt x="0" y="1413510"/>
                  </a:moveTo>
                  <a:lnTo>
                    <a:pt x="7886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37459" y="4680546"/>
              <a:ext cx="127000" cy="167640"/>
            </a:xfrm>
            <a:custGeom>
              <a:avLst/>
              <a:gdLst/>
              <a:ahLst/>
              <a:cxnLst/>
              <a:rect l="l" t="t" r="r" b="b"/>
              <a:pathLst>
                <a:path w="127000" h="167639">
                  <a:moveTo>
                    <a:pt x="127000" y="0"/>
                  </a:moveTo>
                  <a:lnTo>
                    <a:pt x="0" y="115569"/>
                  </a:lnTo>
                  <a:lnTo>
                    <a:pt x="95250" y="167639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171609" y="2819749"/>
            <a:ext cx="722652" cy="38234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00" dirty="0">
                <a:latin typeface="Liberation Sans"/>
                <a:cs typeface="Liberation Sans"/>
              </a:rPr>
              <a:t>É</a:t>
            </a:r>
            <a:r>
              <a:rPr sz="2400" spc="-82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um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95036" y="2841630"/>
            <a:ext cx="722652" cy="38234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00" dirty="0">
                <a:latin typeface="Liberation Sans"/>
                <a:cs typeface="Liberation Sans"/>
              </a:rPr>
              <a:t>É</a:t>
            </a:r>
            <a:r>
              <a:rPr sz="2400" spc="-82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um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19615" y="2841630"/>
            <a:ext cx="722652" cy="38234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00" dirty="0">
                <a:latin typeface="Liberation Sans"/>
                <a:cs typeface="Liberation Sans"/>
              </a:rPr>
              <a:t>É</a:t>
            </a:r>
            <a:r>
              <a:rPr sz="2400" spc="-82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um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91190" y="4172923"/>
            <a:ext cx="2906157" cy="46526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1708452" algn="l"/>
              </a:tabLst>
            </a:pPr>
            <a:r>
              <a:rPr sz="2900" spc="-9" dirty="0">
                <a:latin typeface="Liberation Sans"/>
                <a:cs typeface="Liberation Sans"/>
              </a:rPr>
              <a:t>dirige	dirigido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2289" y="2482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31869" y="2939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12289" y="2482320"/>
            <a:ext cx="619581" cy="43601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670">
              <a:lnSpc>
                <a:spcPts val="3381"/>
              </a:lnSpc>
            </a:pPr>
            <a:r>
              <a:rPr sz="2900" dirty="0">
                <a:latin typeface="Liberation Sans"/>
                <a:cs typeface="Liberation Sans"/>
              </a:rPr>
              <a:t>DG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31869" y="58773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73710" y="2938367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40" y="0"/>
                </a:moveTo>
                <a:lnTo>
                  <a:pt x="0" y="162560"/>
                </a:lnTo>
                <a:lnTo>
                  <a:pt x="107950" y="162560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012289" y="3078868"/>
          <a:ext cx="619580" cy="2797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1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2400" dirty="0">
                          <a:latin typeface="Liberation Sans"/>
                          <a:cs typeface="Liberation Sans"/>
                        </a:rPr>
                        <a:t>m</a:t>
                      </a:r>
                      <a:endParaRPr sz="2400">
                        <a:latin typeface="Liberation Sans"/>
                        <a:cs typeface="Liberation Sans"/>
                      </a:endParaRPr>
                    </a:p>
                  </a:txBody>
                  <a:tcPr marL="0" marR="0" marT="13359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Liberation Sans"/>
                          <a:cs typeface="Liberation Sans"/>
                        </a:rPr>
                        <a:t>F</a:t>
                      </a:r>
                      <a:endParaRPr sz="24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3364A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47">
                <a:tc gridSpan="2">
                  <a:txBody>
                    <a:bodyPr/>
                    <a:lstStyle/>
                    <a:p>
                      <a:pPr algn="ctr">
                        <a:lnSpc>
                          <a:spcPts val="3729"/>
                        </a:lnSpc>
                      </a:pPr>
                      <a:r>
                        <a:rPr sz="2900" dirty="0">
                          <a:latin typeface="Liberation Sans"/>
                          <a:cs typeface="Liberation Sans"/>
                        </a:rPr>
                        <a:t>g</a:t>
                      </a:r>
                      <a:endParaRPr sz="29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3175">
                      <a:solidFill>
                        <a:srgbClr val="3364A3"/>
                      </a:solidFill>
                      <a:prstDash val="solid"/>
                    </a:lnL>
                    <a:lnR w="3175">
                      <a:solidFill>
                        <a:srgbClr val="3364A3"/>
                      </a:solidFill>
                      <a:prstDash val="solid"/>
                    </a:lnR>
                    <a:lnT w="3175">
                      <a:solidFill>
                        <a:srgbClr val="3364A3"/>
                      </a:solidFill>
                      <a:prstDash val="solid"/>
                    </a:lnT>
                    <a:lnB w="3175">
                      <a:solidFill>
                        <a:srgbClr val="3364A3"/>
                      </a:solidFill>
                      <a:prstDash val="solid"/>
                    </a:lnB>
                    <a:solidFill>
                      <a:srgbClr val="719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527449" y="3200941"/>
            <a:ext cx="472746" cy="38234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00" dirty="0">
                <a:latin typeface="Liberation Sans"/>
                <a:cs typeface="Liberation Sans"/>
              </a:rPr>
              <a:t>É</a:t>
            </a:r>
            <a:r>
              <a:rPr sz="2400" spc="-82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u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65812" y="4260447"/>
            <a:ext cx="705378" cy="75029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00" dirty="0">
                <a:latin typeface="Liberation Sans"/>
                <a:cs typeface="Liberation Sans"/>
              </a:rPr>
              <a:t>o</a:t>
            </a:r>
            <a:r>
              <a:rPr sz="2400" spc="-9" dirty="0">
                <a:latin typeface="Liberation Sans"/>
                <a:cs typeface="Liberation Sans"/>
              </a:rPr>
              <a:t>r</a:t>
            </a:r>
            <a:r>
              <a:rPr sz="2400" dirty="0">
                <a:latin typeface="Liberation Sans"/>
                <a:cs typeface="Liberation Sans"/>
              </a:rPr>
              <a:t>ma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93677" y="5263523"/>
            <a:ext cx="202688" cy="25785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00" dirty="0">
                <a:latin typeface="OpenSymbol"/>
                <a:cs typeface="OpenSymbol"/>
              </a:rPr>
              <a:t>∀</a:t>
            </a:r>
            <a:endParaRPr sz="1600">
              <a:latin typeface="OpenSymbol"/>
              <a:cs typeface="Open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78925" y="4444710"/>
            <a:ext cx="304608" cy="32706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000" spc="-5" dirty="0">
                <a:latin typeface="Liberation Sans"/>
                <a:cs typeface="Liberation Sans"/>
              </a:rPr>
              <a:t>e</a:t>
            </a:r>
            <a:r>
              <a:rPr sz="2000" dirty="0">
                <a:latin typeface="Liberation Sans"/>
                <a:cs typeface="Liberation Sans"/>
              </a:rPr>
              <a:t>1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12298" y="4933867"/>
            <a:ext cx="5071235" cy="1010562"/>
          </a:xfrm>
          <a:prstGeom prst="rect">
            <a:avLst/>
          </a:prstGeom>
        </p:spPr>
        <p:txBody>
          <a:bodyPr vert="horz" wrap="square" lIns="0" tIns="109405" rIns="0" bIns="0" rtlCol="0">
            <a:spAutoFit/>
          </a:bodyPr>
          <a:lstStyle/>
          <a:p>
            <a:pPr marR="4607" algn="r">
              <a:spcBef>
                <a:spcPts val="861"/>
              </a:spcBef>
            </a:pPr>
            <a:r>
              <a:rPr sz="2000" spc="-5" dirty="0">
                <a:latin typeface="Liberation Sans"/>
                <a:cs typeface="Liberation Sans"/>
              </a:rPr>
              <a:t>e</a:t>
            </a:r>
            <a:r>
              <a:rPr sz="2000" dirty="0">
                <a:latin typeface="Liberation Sans"/>
                <a:cs typeface="Liberation Sans"/>
              </a:rPr>
              <a:t>2</a:t>
            </a:r>
            <a:endParaRPr sz="2000">
              <a:latin typeface="Liberation Sans"/>
              <a:cs typeface="Liberation Sans"/>
            </a:endParaRPr>
          </a:p>
          <a:p>
            <a:pPr marL="11516">
              <a:spcBef>
                <a:spcPts val="1124"/>
              </a:spcBef>
            </a:pPr>
            <a:r>
              <a:rPr sz="2900" spc="-86" dirty="0">
                <a:solidFill>
                  <a:srgbClr val="CD171D"/>
                </a:solidFill>
                <a:latin typeface="Liberation Sans"/>
                <a:cs typeface="Liberation Sans"/>
              </a:rPr>
              <a:t>Todo </a:t>
            </a:r>
            <a:r>
              <a:rPr sz="2900" spc="-9" dirty="0">
                <a:solidFill>
                  <a:srgbClr val="CD171D"/>
                </a:solidFill>
                <a:latin typeface="Liberation Sans"/>
                <a:cs typeface="Liberation Sans"/>
              </a:rPr>
              <a:t>piloto </a:t>
            </a:r>
            <a:r>
              <a:rPr sz="2900" spc="-5" dirty="0">
                <a:solidFill>
                  <a:srgbClr val="CD171D"/>
                </a:solidFill>
                <a:latin typeface="Liberation Sans"/>
                <a:cs typeface="Liberation Sans"/>
              </a:rPr>
              <a:t>já </a:t>
            </a:r>
            <a:r>
              <a:rPr sz="2900" spc="-9" dirty="0">
                <a:solidFill>
                  <a:srgbClr val="CD171D"/>
                </a:solidFill>
                <a:latin typeface="Liberation Sans"/>
                <a:cs typeface="Liberation Sans"/>
              </a:rPr>
              <a:t>dirigiu </a:t>
            </a:r>
            <a:r>
              <a:rPr sz="2900" spc="-5" dirty="0">
                <a:solidFill>
                  <a:srgbClr val="CD171D"/>
                </a:solidFill>
                <a:latin typeface="Liberation Sans"/>
                <a:cs typeface="Liberation Sans"/>
              </a:rPr>
              <a:t>um</a:t>
            </a:r>
            <a:r>
              <a:rPr sz="2900" spc="41" dirty="0">
                <a:solidFill>
                  <a:srgbClr val="CD171D"/>
                </a:solidFill>
                <a:latin typeface="Liberation Sans"/>
                <a:cs typeface="Liberation Sans"/>
              </a:rPr>
              <a:t> </a:t>
            </a:r>
            <a:r>
              <a:rPr sz="2900" spc="-5" dirty="0">
                <a:solidFill>
                  <a:srgbClr val="CD171D"/>
                </a:solidFill>
                <a:latin typeface="Liberation Sans"/>
                <a:cs typeface="Liberation Sans"/>
              </a:rPr>
              <a:t>carro</a:t>
            </a:r>
            <a:endParaRPr sz="290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703523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6135" y="3623591"/>
            <a:ext cx="4505205" cy="1371600"/>
            <a:chOff x="2664460" y="3996016"/>
            <a:chExt cx="4968240" cy="1512570"/>
          </a:xfrm>
        </p:grpSpPr>
        <p:sp>
          <p:nvSpPr>
            <p:cNvPr id="3" name="object 3"/>
            <p:cNvSpPr/>
            <p:nvPr/>
          </p:nvSpPr>
          <p:spPr>
            <a:xfrm>
              <a:off x="2664460" y="3996016"/>
              <a:ext cx="4968240" cy="1512570"/>
            </a:xfrm>
            <a:custGeom>
              <a:avLst/>
              <a:gdLst/>
              <a:ahLst/>
              <a:cxnLst/>
              <a:rect l="l" t="t" r="r" b="b"/>
              <a:pathLst>
                <a:path w="4968240" h="1512570">
                  <a:moveTo>
                    <a:pt x="0" y="0"/>
                  </a:moveTo>
                  <a:lnTo>
                    <a:pt x="4968240" y="0"/>
                  </a:lnTo>
                  <a:lnTo>
                    <a:pt x="4968240" y="1512570"/>
                  </a:lnTo>
                  <a:lnTo>
                    <a:pt x="0" y="1512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64460" y="3996016"/>
              <a:ext cx="4968240" cy="1512570"/>
            </a:xfrm>
            <a:custGeom>
              <a:avLst/>
              <a:gdLst/>
              <a:ahLst/>
              <a:cxnLst/>
              <a:rect l="l" t="t" r="r" b="b"/>
              <a:pathLst>
                <a:path w="4968240" h="1512570">
                  <a:moveTo>
                    <a:pt x="0" y="0"/>
                  </a:moveTo>
                  <a:lnTo>
                    <a:pt x="4968240" y="0"/>
                  </a:lnTo>
                  <a:lnTo>
                    <a:pt x="4968240" y="1512570"/>
                  </a:lnTo>
                  <a:lnTo>
                    <a:pt x="0" y="1512570"/>
                  </a:lnTo>
                  <a:lnTo>
                    <a:pt x="0" y="0"/>
                  </a:lnTo>
                  <a:close/>
                </a:path>
                <a:path w="4968240" h="1512570">
                  <a:moveTo>
                    <a:pt x="0" y="0"/>
                  </a:moveTo>
                  <a:lnTo>
                    <a:pt x="0" y="0"/>
                  </a:lnTo>
                </a:path>
                <a:path w="4968240" h="1512570">
                  <a:moveTo>
                    <a:pt x="4968240" y="1512570"/>
                  </a:moveTo>
                  <a:lnTo>
                    <a:pt x="4968240" y="151257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" y="759363"/>
            <a:ext cx="8637856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457199" marR="2003847">
              <a:lnSpc>
                <a:spcPts val="4824"/>
              </a:lnSpc>
              <a:spcBef>
                <a:spcPts val="549"/>
              </a:spcBef>
            </a:pPr>
            <a:r>
              <a:rPr sz="3500" dirty="0"/>
              <a:t>Redes semânticas  particionadas</a:t>
            </a:r>
          </a:p>
        </p:txBody>
      </p:sp>
      <p:sp>
        <p:nvSpPr>
          <p:cNvPr id="6" name="object 6"/>
          <p:cNvSpPr/>
          <p:nvPr/>
        </p:nvSpPr>
        <p:spPr>
          <a:xfrm>
            <a:off x="2448381" y="16324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9981" y="21552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48381" y="1632412"/>
            <a:ext cx="1371600" cy="46720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20729" rIns="0" bIns="0" rtlCol="0">
            <a:spAutoFit/>
          </a:bodyPr>
          <a:lstStyle/>
          <a:p>
            <a:pPr marL="153168">
              <a:spcBef>
                <a:spcPts val="163"/>
              </a:spcBef>
            </a:pPr>
            <a:r>
              <a:rPr sz="2900" spc="-9" dirty="0">
                <a:latin typeface="Liberation Sans"/>
                <a:cs typeface="Liberation Sans"/>
              </a:rPr>
              <a:t>pilotos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26521" y="16324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98121" y="21552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26521" y="1632412"/>
            <a:ext cx="1371600" cy="46720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20729" rIns="0" bIns="0" rtlCol="0">
            <a:spAutoFit/>
          </a:bodyPr>
          <a:lstStyle/>
          <a:p>
            <a:pPr marL="173897">
              <a:spcBef>
                <a:spcPts val="163"/>
              </a:spcBef>
            </a:pPr>
            <a:r>
              <a:rPr sz="2900" spc="-5" dirty="0">
                <a:latin typeface="Liberation Sans"/>
                <a:cs typeface="Liberation Sans"/>
              </a:rPr>
              <a:t>carros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71807" y="16324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43407" y="21552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71807" y="1632412"/>
            <a:ext cx="1371600" cy="46720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20729" rIns="0" bIns="0" rtlCol="0">
            <a:spAutoFit/>
          </a:bodyPr>
          <a:lstStyle/>
          <a:p>
            <a:pPr marL="236085">
              <a:spcBef>
                <a:spcPts val="163"/>
              </a:spcBef>
            </a:pPr>
            <a:r>
              <a:rPr sz="2900" spc="-5" dirty="0">
                <a:latin typeface="Liberation Sans"/>
                <a:cs typeface="Liberation Sans"/>
              </a:rPr>
              <a:t>dirigir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37827" y="3950656"/>
            <a:ext cx="392708" cy="457200"/>
          </a:xfrm>
          <a:custGeom>
            <a:avLst/>
            <a:gdLst/>
            <a:ahLst/>
            <a:cxnLst/>
            <a:rect l="l" t="t" r="r" b="b"/>
            <a:pathLst>
              <a:path w="433070" h="504189">
                <a:moveTo>
                  <a:pt x="0" y="0"/>
                </a:moveTo>
                <a:lnTo>
                  <a:pt x="0" y="0"/>
                </a:lnTo>
              </a:path>
              <a:path w="433070" h="504189">
                <a:moveTo>
                  <a:pt x="433069" y="504189"/>
                </a:moveTo>
                <a:lnTo>
                  <a:pt x="433069" y="504189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37827" y="3950656"/>
            <a:ext cx="392708" cy="43601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4433">
              <a:lnSpc>
                <a:spcPts val="3381"/>
              </a:lnSpc>
            </a:pPr>
            <a:r>
              <a:rPr sz="2900" dirty="0">
                <a:latin typeface="Liberation Sans"/>
                <a:cs typeface="Liberation Sans"/>
              </a:rPr>
              <a:t>p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17118" y="39506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08675" y="44078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17118" y="3950656"/>
            <a:ext cx="391557" cy="43601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920">
              <a:lnSpc>
                <a:spcPts val="3381"/>
              </a:lnSpc>
            </a:pPr>
            <a:r>
              <a:rPr sz="2900" dirty="0">
                <a:latin typeface="Liberation Sans"/>
                <a:cs typeface="Liberation Sans"/>
              </a:rPr>
              <a:t>c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62404" y="3950656"/>
            <a:ext cx="391557" cy="457200"/>
          </a:xfrm>
          <a:custGeom>
            <a:avLst/>
            <a:gdLst/>
            <a:ahLst/>
            <a:cxnLst/>
            <a:rect l="l" t="t" r="r" b="b"/>
            <a:pathLst>
              <a:path w="431800" h="504189">
                <a:moveTo>
                  <a:pt x="0" y="0"/>
                </a:moveTo>
                <a:lnTo>
                  <a:pt x="0" y="0"/>
                </a:lnTo>
              </a:path>
              <a:path w="431800" h="504189">
                <a:moveTo>
                  <a:pt x="431800" y="504189"/>
                </a:moveTo>
                <a:lnTo>
                  <a:pt x="431800" y="504189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62404" y="3950656"/>
            <a:ext cx="391557" cy="43601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283">
              <a:lnSpc>
                <a:spcPts val="3381"/>
              </a:lnSpc>
            </a:pPr>
            <a:r>
              <a:rPr sz="2900" dirty="0">
                <a:latin typeface="Liberation Sans"/>
                <a:cs typeface="Liberation Sans"/>
              </a:rPr>
              <a:t>d</a:t>
            </a:r>
            <a:endParaRPr sz="2900">
              <a:latin typeface="Liberation Sans"/>
              <a:cs typeface="Liberation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263376" y="2155254"/>
            <a:ext cx="97889" cy="1795403"/>
            <a:chOff x="8009890" y="2376766"/>
            <a:chExt cx="107950" cy="1979930"/>
          </a:xfrm>
        </p:grpSpPr>
        <p:sp>
          <p:nvSpPr>
            <p:cNvPr id="23" name="object 23"/>
            <p:cNvSpPr/>
            <p:nvPr/>
          </p:nvSpPr>
          <p:spPr>
            <a:xfrm>
              <a:off x="8064500" y="2531706"/>
              <a:ext cx="0" cy="1824989"/>
            </a:xfrm>
            <a:custGeom>
              <a:avLst/>
              <a:gdLst/>
              <a:ahLst/>
              <a:cxnLst/>
              <a:rect l="l" t="t" r="r" b="b"/>
              <a:pathLst>
                <a:path h="1824989">
                  <a:moveTo>
                    <a:pt x="0" y="18249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09890" y="2376766"/>
              <a:ext cx="107950" cy="161290"/>
            </a:xfrm>
            <a:custGeom>
              <a:avLst/>
              <a:gdLst/>
              <a:ahLst/>
              <a:cxnLst/>
              <a:rect l="l" t="t" r="r" b="b"/>
              <a:pathLst>
                <a:path w="107950" h="161289">
                  <a:moveTo>
                    <a:pt x="54609" y="0"/>
                  </a:moveTo>
                  <a:lnTo>
                    <a:pt x="0" y="161290"/>
                  </a:lnTo>
                  <a:lnTo>
                    <a:pt x="107950" y="16129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631294" y="2155254"/>
            <a:ext cx="5485824" cy="3559135"/>
            <a:chOff x="1798954" y="2376766"/>
            <a:chExt cx="6049645" cy="3924935"/>
          </a:xfrm>
        </p:grpSpPr>
        <p:sp>
          <p:nvSpPr>
            <p:cNvPr id="26" name="object 26"/>
            <p:cNvSpPr/>
            <p:nvPr/>
          </p:nvSpPr>
          <p:spPr>
            <a:xfrm>
              <a:off x="5688329" y="2531706"/>
              <a:ext cx="0" cy="1824989"/>
            </a:xfrm>
            <a:custGeom>
              <a:avLst/>
              <a:gdLst/>
              <a:ahLst/>
              <a:cxnLst/>
              <a:rect l="l" t="t" r="r" b="b"/>
              <a:pathLst>
                <a:path h="1824989">
                  <a:moveTo>
                    <a:pt x="0" y="18249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33720" y="2376766"/>
              <a:ext cx="107950" cy="161290"/>
            </a:xfrm>
            <a:custGeom>
              <a:avLst/>
              <a:gdLst/>
              <a:ahLst/>
              <a:cxnLst/>
              <a:rect l="l" t="t" r="r" b="b"/>
              <a:pathLst>
                <a:path w="107950" h="161289">
                  <a:moveTo>
                    <a:pt x="54609" y="0"/>
                  </a:moveTo>
                  <a:lnTo>
                    <a:pt x="0" y="161290"/>
                  </a:lnTo>
                  <a:lnTo>
                    <a:pt x="107950" y="16129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26509" y="4608156"/>
              <a:ext cx="1645920" cy="0"/>
            </a:xfrm>
            <a:custGeom>
              <a:avLst/>
              <a:gdLst/>
              <a:ahLst/>
              <a:cxnLst/>
              <a:rect l="l" t="t" r="r" b="b"/>
              <a:pathLst>
                <a:path w="1645920">
                  <a:moveTo>
                    <a:pt x="164591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71569" y="4554816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162559" y="0"/>
                  </a:moveTo>
                  <a:lnTo>
                    <a:pt x="0" y="53340"/>
                  </a:lnTo>
                  <a:lnTo>
                    <a:pt x="162559" y="107950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04229" y="4608156"/>
              <a:ext cx="1789430" cy="0"/>
            </a:xfrm>
            <a:custGeom>
              <a:avLst/>
              <a:gdLst/>
              <a:ahLst/>
              <a:cxnLst/>
              <a:rect l="l" t="t" r="r" b="b"/>
              <a:pathLst>
                <a:path w="1789429">
                  <a:moveTo>
                    <a:pt x="0" y="0"/>
                  </a:moveTo>
                  <a:lnTo>
                    <a:pt x="17894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86039" y="4554816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0" y="0"/>
                  </a:moveTo>
                  <a:lnTo>
                    <a:pt x="0" y="107950"/>
                  </a:lnTo>
                  <a:lnTo>
                    <a:pt x="162559" y="53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9589" y="4726266"/>
              <a:ext cx="1339850" cy="1574800"/>
            </a:xfrm>
            <a:custGeom>
              <a:avLst/>
              <a:gdLst/>
              <a:ahLst/>
              <a:cxnLst/>
              <a:rect l="l" t="t" r="r" b="b"/>
              <a:pathLst>
                <a:path w="1339850" h="1574800">
                  <a:moveTo>
                    <a:pt x="0" y="1574800"/>
                  </a:moveTo>
                  <a:lnTo>
                    <a:pt x="13398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93719" y="4608156"/>
              <a:ext cx="146050" cy="158750"/>
            </a:xfrm>
            <a:custGeom>
              <a:avLst/>
              <a:gdLst/>
              <a:ahLst/>
              <a:cxnLst/>
              <a:rect l="l" t="t" r="r" b="b"/>
              <a:pathLst>
                <a:path w="146050" h="158750">
                  <a:moveTo>
                    <a:pt x="146050" y="0"/>
                  </a:moveTo>
                  <a:lnTo>
                    <a:pt x="0" y="88899"/>
                  </a:lnTo>
                  <a:lnTo>
                    <a:pt x="82550" y="158749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99589" y="4887556"/>
              <a:ext cx="788670" cy="1413510"/>
            </a:xfrm>
            <a:custGeom>
              <a:avLst/>
              <a:gdLst/>
              <a:ahLst/>
              <a:cxnLst/>
              <a:rect l="l" t="t" r="r" b="b"/>
              <a:pathLst>
                <a:path w="788669" h="1413510">
                  <a:moveTo>
                    <a:pt x="0" y="1413509"/>
                  </a:moveTo>
                  <a:lnTo>
                    <a:pt x="7886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37459" y="4752937"/>
              <a:ext cx="127000" cy="167640"/>
            </a:xfrm>
            <a:custGeom>
              <a:avLst/>
              <a:gdLst/>
              <a:ahLst/>
              <a:cxnLst/>
              <a:rect l="l" t="t" r="r" b="b"/>
              <a:pathLst>
                <a:path w="127000" h="167639">
                  <a:moveTo>
                    <a:pt x="127000" y="0"/>
                  </a:moveTo>
                  <a:lnTo>
                    <a:pt x="0" y="114300"/>
                  </a:lnTo>
                  <a:lnTo>
                    <a:pt x="95250" y="167639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52223" y="3253916"/>
            <a:ext cx="722652" cy="38234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00" dirty="0">
                <a:latin typeface="Liberation Sans"/>
                <a:cs typeface="Liberation Sans"/>
              </a:rPr>
              <a:t>É</a:t>
            </a:r>
            <a:r>
              <a:rPr sz="2400" spc="-82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um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28434" y="2743741"/>
            <a:ext cx="722652" cy="38234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00" dirty="0">
                <a:latin typeface="Liberation Sans"/>
                <a:cs typeface="Liberation Sans"/>
              </a:rPr>
              <a:t>É</a:t>
            </a:r>
            <a:r>
              <a:rPr sz="2400" spc="-82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um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81995" y="2743741"/>
            <a:ext cx="723804" cy="38234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00" dirty="0">
                <a:latin typeface="Liberation Sans"/>
                <a:cs typeface="Liberation Sans"/>
              </a:rPr>
              <a:t>É</a:t>
            </a:r>
            <a:r>
              <a:rPr sz="2400" spc="-73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um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91190" y="4238566"/>
            <a:ext cx="2906157" cy="46526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1708452" algn="l"/>
              </a:tabLst>
            </a:pPr>
            <a:r>
              <a:rPr sz="2900" spc="-9" dirty="0">
                <a:latin typeface="Liberation Sans"/>
                <a:cs typeface="Liberation Sans"/>
              </a:rPr>
              <a:t>dirige	dirigido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2289" y="2546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31869" y="30040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12289" y="2546810"/>
            <a:ext cx="619581" cy="43601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670">
              <a:lnSpc>
                <a:spcPts val="3391"/>
              </a:lnSpc>
            </a:pPr>
            <a:r>
              <a:rPr sz="2900" dirty="0">
                <a:latin typeface="Liberation Sans"/>
                <a:cs typeface="Liberation Sans"/>
              </a:rPr>
              <a:t>DG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273710" y="3004011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40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96164" y="3233187"/>
            <a:ext cx="723804" cy="38234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00" dirty="0">
                <a:latin typeface="Liberation Sans"/>
                <a:cs typeface="Liberation Sans"/>
              </a:rPr>
              <a:t>É</a:t>
            </a:r>
            <a:r>
              <a:rPr sz="2400" spc="-82" dirty="0">
                <a:latin typeface="Liberation Sans"/>
                <a:cs typeface="Liberation Sans"/>
              </a:rPr>
              <a:t> </a:t>
            </a:r>
            <a:r>
              <a:rPr sz="2400" spc="5" dirty="0">
                <a:latin typeface="Liberation Sans"/>
                <a:cs typeface="Liberation Sans"/>
              </a:rPr>
              <a:t>um</a:t>
            </a:r>
            <a:endParaRPr sz="2400">
              <a:latin typeface="Liberation Sans"/>
              <a:cs typeface="Liberation Sans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012289" y="3144510"/>
          <a:ext cx="661039" cy="2797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0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Liberation Sans"/>
                          <a:cs typeface="Liberation Sans"/>
                        </a:rPr>
                        <a:t>F</a:t>
                      </a:r>
                      <a:r>
                        <a:rPr sz="2400" dirty="0">
                          <a:latin typeface="Liberation Sans"/>
                          <a:cs typeface="Liberation Sans"/>
                        </a:rPr>
                        <a:t>o</a:t>
                      </a:r>
                      <a:endParaRPr sz="24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3364A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R="39370" algn="ctr">
                        <a:lnSpc>
                          <a:spcPts val="3740"/>
                        </a:lnSpc>
                      </a:pPr>
                      <a:r>
                        <a:rPr sz="2900" dirty="0">
                          <a:latin typeface="Liberation Sans"/>
                          <a:cs typeface="Liberation Sans"/>
                        </a:rPr>
                        <a:t>g</a:t>
                      </a:r>
                      <a:endParaRPr sz="29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3175">
                      <a:solidFill>
                        <a:srgbClr val="3364A3"/>
                      </a:solidFill>
                      <a:prstDash val="solid"/>
                    </a:lnL>
                    <a:lnR w="3175">
                      <a:solidFill>
                        <a:srgbClr val="3364A3"/>
                      </a:solidFill>
                      <a:prstDash val="solid"/>
                    </a:lnR>
                    <a:lnT w="3175">
                      <a:solidFill>
                        <a:srgbClr val="3364A3"/>
                      </a:solidFill>
                      <a:prstDash val="solid"/>
                    </a:lnT>
                    <a:lnB w="3175">
                      <a:solidFill>
                        <a:srgbClr val="3364A3"/>
                      </a:solidFill>
                      <a:prstDash val="solid"/>
                    </a:lnB>
                    <a:solidFill>
                      <a:srgbClr val="719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1661191" y="4245475"/>
            <a:ext cx="538390" cy="38234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00" spc="-9" dirty="0">
                <a:latin typeface="Liberation Sans"/>
                <a:cs typeface="Liberation Sans"/>
              </a:rPr>
              <a:t>r</a:t>
            </a:r>
            <a:r>
              <a:rPr sz="2400" dirty="0">
                <a:latin typeface="Liberation Sans"/>
                <a:cs typeface="Liberation Sans"/>
              </a:rPr>
              <a:t>ma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93677" y="5329167"/>
            <a:ext cx="202688" cy="25785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00" dirty="0">
                <a:latin typeface="OpenSymbol"/>
                <a:cs typeface="OpenSymbol"/>
              </a:rPr>
              <a:t>∀</a:t>
            </a:r>
            <a:endParaRPr sz="1600">
              <a:latin typeface="OpenSymbol"/>
              <a:cs typeface="OpenSymbo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085235" y="2155254"/>
            <a:ext cx="97889" cy="1795403"/>
            <a:chOff x="3402329" y="2376766"/>
            <a:chExt cx="107950" cy="1979930"/>
          </a:xfrm>
        </p:grpSpPr>
        <p:sp>
          <p:nvSpPr>
            <p:cNvPr id="49" name="object 49"/>
            <p:cNvSpPr/>
            <p:nvPr/>
          </p:nvSpPr>
          <p:spPr>
            <a:xfrm>
              <a:off x="3455669" y="3755986"/>
              <a:ext cx="0" cy="600710"/>
            </a:xfrm>
            <a:custGeom>
              <a:avLst/>
              <a:gdLst/>
              <a:ahLst/>
              <a:cxnLst/>
              <a:rect l="l" t="t" r="r" b="b"/>
              <a:pathLst>
                <a:path h="600710">
                  <a:moveTo>
                    <a:pt x="0" y="6007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02330" y="2376766"/>
              <a:ext cx="107950" cy="1385570"/>
            </a:xfrm>
            <a:custGeom>
              <a:avLst/>
              <a:gdLst/>
              <a:ahLst/>
              <a:cxnLst/>
              <a:rect l="l" t="t" r="r" b="b"/>
              <a:pathLst>
                <a:path w="107950" h="1385570">
                  <a:moveTo>
                    <a:pt x="107950" y="1385570"/>
                  </a:moveTo>
                  <a:lnTo>
                    <a:pt x="53340" y="1224280"/>
                  </a:lnTo>
                  <a:lnTo>
                    <a:pt x="0" y="1385570"/>
                  </a:lnTo>
                  <a:lnTo>
                    <a:pt x="107950" y="1385570"/>
                  </a:lnTo>
                  <a:close/>
                </a:path>
                <a:path w="107950" h="1385570">
                  <a:moveTo>
                    <a:pt x="107950" y="161290"/>
                  </a:moveTo>
                  <a:lnTo>
                    <a:pt x="53340" y="0"/>
                  </a:lnTo>
                  <a:lnTo>
                    <a:pt x="0" y="161290"/>
                  </a:lnTo>
                  <a:lnTo>
                    <a:pt x="107950" y="1612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598882" y="4669279"/>
            <a:ext cx="305760" cy="32706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000" dirty="0">
                <a:latin typeface="Liberation Sans"/>
                <a:cs typeface="Liberation Sans"/>
              </a:rPr>
              <a:t>e1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20741" y="5048887"/>
            <a:ext cx="6217114" cy="959890"/>
          </a:xfrm>
          <a:prstGeom prst="rect">
            <a:avLst/>
          </a:prstGeom>
        </p:spPr>
        <p:txBody>
          <a:bodyPr vert="horz" wrap="square" lIns="0" tIns="88676" rIns="0" bIns="0" rtlCol="0">
            <a:spAutoFit/>
          </a:bodyPr>
          <a:lstStyle/>
          <a:p>
            <a:pPr marR="813054" algn="r">
              <a:spcBef>
                <a:spcPts val="698"/>
              </a:spcBef>
            </a:pPr>
            <a:r>
              <a:rPr sz="2000" dirty="0">
                <a:latin typeface="Liberation Sans"/>
                <a:cs typeface="Liberation Sans"/>
              </a:rPr>
              <a:t>e2</a:t>
            </a:r>
            <a:endParaRPr sz="2000">
              <a:latin typeface="Liberation Sans"/>
              <a:cs typeface="Liberation Sans"/>
            </a:endParaRPr>
          </a:p>
          <a:p>
            <a:pPr marL="11516">
              <a:spcBef>
                <a:spcPts val="889"/>
              </a:spcBef>
            </a:pPr>
            <a:r>
              <a:rPr sz="2900" spc="-86" dirty="0">
                <a:solidFill>
                  <a:srgbClr val="CD171D"/>
                </a:solidFill>
                <a:latin typeface="Liberation Sans"/>
                <a:cs typeface="Liberation Sans"/>
              </a:rPr>
              <a:t>Todo </a:t>
            </a:r>
            <a:r>
              <a:rPr sz="2900" spc="-9" dirty="0">
                <a:solidFill>
                  <a:srgbClr val="CD171D"/>
                </a:solidFill>
                <a:latin typeface="Liberation Sans"/>
                <a:cs typeface="Liberation Sans"/>
              </a:rPr>
              <a:t>piloto </a:t>
            </a:r>
            <a:r>
              <a:rPr sz="2900" spc="-5" dirty="0">
                <a:solidFill>
                  <a:srgbClr val="CD171D"/>
                </a:solidFill>
                <a:latin typeface="Liberation Sans"/>
                <a:cs typeface="Liberation Sans"/>
              </a:rPr>
              <a:t>da cidade já dirigiu </a:t>
            </a:r>
            <a:r>
              <a:rPr sz="2900" dirty="0">
                <a:solidFill>
                  <a:srgbClr val="CD171D"/>
                </a:solidFill>
                <a:latin typeface="Liberation Sans"/>
                <a:cs typeface="Liberation Sans"/>
              </a:rPr>
              <a:t>o</a:t>
            </a:r>
            <a:r>
              <a:rPr sz="2900" spc="5" dirty="0">
                <a:solidFill>
                  <a:srgbClr val="CD171D"/>
                </a:solidFill>
                <a:latin typeface="Liberation Sans"/>
                <a:cs typeface="Liberation Sans"/>
              </a:rPr>
              <a:t> </a:t>
            </a:r>
            <a:r>
              <a:rPr sz="2900" spc="-5" dirty="0">
                <a:solidFill>
                  <a:srgbClr val="CD171D"/>
                </a:solidFill>
                <a:latin typeface="Liberation Sans"/>
                <a:cs typeface="Liberation Sans"/>
              </a:rPr>
              <a:t>carro</a:t>
            </a:r>
            <a:endParaRPr sz="2900">
              <a:latin typeface="Liberation Sans"/>
              <a:cs typeface="Liberation Sans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2318246" y="2295755"/>
          <a:ext cx="1665267" cy="12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8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1800"/>
                        </a:lnSpc>
                      </a:pPr>
                      <a:r>
                        <a:rPr sz="2400" dirty="0">
                          <a:latin typeface="Liberation Sans"/>
                          <a:cs typeface="Liberation Sans"/>
                        </a:rPr>
                        <a:t>É</a:t>
                      </a:r>
                      <a:r>
                        <a:rPr sz="2400" spc="-10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2400" dirty="0">
                          <a:latin typeface="Liberation Sans"/>
                          <a:cs typeface="Liberation Sans"/>
                        </a:rPr>
                        <a:t>um</a:t>
                      </a:r>
                      <a:endParaRPr sz="24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3364A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867">
                <a:tc gridSpan="2">
                  <a:txBody>
                    <a:bodyPr/>
                    <a:lstStyle/>
                    <a:p>
                      <a:pPr marR="143510" algn="ctr">
                        <a:lnSpc>
                          <a:spcPts val="3085"/>
                        </a:lnSpc>
                      </a:pPr>
                      <a:r>
                        <a:rPr sz="2900" spc="-10" dirty="0">
                          <a:latin typeface="Liberation Sans"/>
                          <a:cs typeface="Liberation Sans"/>
                        </a:rPr>
                        <a:t>pilotos</a:t>
                      </a:r>
                      <a:endParaRPr sz="2900">
                        <a:latin typeface="Liberation Sans"/>
                        <a:cs typeface="Liberation Sans"/>
                      </a:endParaRPr>
                    </a:p>
                    <a:p>
                      <a:pPr marR="30480" algn="ctr">
                        <a:lnSpc>
                          <a:spcPts val="3335"/>
                        </a:lnSpc>
                      </a:pPr>
                      <a:r>
                        <a:rPr sz="2900" spc="-5" dirty="0">
                          <a:latin typeface="Liberation Sans"/>
                          <a:cs typeface="Liberation Sans"/>
                        </a:rPr>
                        <a:t>da</a:t>
                      </a:r>
                      <a:r>
                        <a:rPr sz="2900" spc="-9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2900" spc="-5" dirty="0">
                          <a:latin typeface="Liberation Sans"/>
                          <a:cs typeface="Liberation Sans"/>
                        </a:rPr>
                        <a:t>cidade</a:t>
                      </a:r>
                      <a:endParaRPr sz="29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3175">
                      <a:solidFill>
                        <a:srgbClr val="3364A3"/>
                      </a:solidFill>
                      <a:prstDash val="solid"/>
                    </a:lnL>
                    <a:lnR w="3175">
                      <a:solidFill>
                        <a:srgbClr val="3364A3"/>
                      </a:solidFill>
                      <a:prstDash val="solid"/>
                    </a:lnR>
                    <a:lnT w="3175">
                      <a:solidFill>
                        <a:srgbClr val="3364A3"/>
                      </a:solidFill>
                      <a:prstDash val="solid"/>
                    </a:lnT>
                    <a:lnB w="3175">
                      <a:solidFill>
                        <a:srgbClr val="3364A3"/>
                      </a:solidFill>
                      <a:prstDash val="solid"/>
                    </a:lnB>
                    <a:solidFill>
                      <a:srgbClr val="719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77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548680"/>
            <a:ext cx="8086756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dirty="0"/>
              <a:t>Exemplos da</a:t>
            </a:r>
            <a:r>
              <a:rPr spc="-73" dirty="0"/>
              <a:t> </a:t>
            </a:r>
            <a:r>
              <a:rPr spc="5" dirty="0"/>
              <a:t>capacidade  </a:t>
            </a:r>
            <a:r>
              <a:rPr dirty="0"/>
              <a:t>de</a:t>
            </a:r>
            <a:r>
              <a:rPr spc="-9" dirty="0"/>
              <a:t> </a:t>
            </a:r>
            <a:r>
              <a:rPr spc="-5" dirty="0"/>
              <a:t>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395536" y="1556792"/>
            <a:ext cx="8229600" cy="4011465"/>
          </a:xfrm>
          <a:prstGeom prst="rect">
            <a:avLst/>
          </a:prstGeom>
        </p:spPr>
        <p:txBody>
          <a:bodyPr vert="horz" wrap="square" lIns="0" tIns="48369" rIns="0" bIns="0" rtlCol="0">
            <a:spAutoFit/>
          </a:bodyPr>
          <a:lstStyle/>
          <a:p>
            <a:pPr marL="309214" marR="4607">
              <a:lnSpc>
                <a:spcPts val="3002"/>
              </a:lnSpc>
              <a:spcBef>
                <a:spcPts val="381"/>
              </a:spcBef>
            </a:pPr>
            <a:r>
              <a:rPr sz="2700" spc="5" dirty="0"/>
              <a:t>Sistemas inteligentes </a:t>
            </a:r>
            <a:r>
              <a:rPr sz="2700" spc="9" dirty="0"/>
              <a:t>podem ajudar </a:t>
            </a:r>
            <a:r>
              <a:rPr sz="2700" spc="5" dirty="0"/>
              <a:t>especialistas </a:t>
            </a:r>
            <a:r>
              <a:rPr sz="2700" spc="9" dirty="0"/>
              <a:t>a  </a:t>
            </a:r>
            <a:r>
              <a:rPr sz="2700" spc="5" dirty="0"/>
              <a:t>resolver </a:t>
            </a:r>
            <a:r>
              <a:rPr sz="2700" spc="9" dirty="0"/>
              <a:t>problemas </a:t>
            </a:r>
            <a:r>
              <a:rPr sz="2700" spc="5" dirty="0"/>
              <a:t>difíceis </a:t>
            </a:r>
            <a:r>
              <a:rPr sz="2700" spc="9" dirty="0"/>
              <a:t>de</a:t>
            </a:r>
            <a:r>
              <a:rPr sz="2700" spc="-9" dirty="0"/>
              <a:t> </a:t>
            </a:r>
            <a:r>
              <a:rPr sz="2700" spc="5" dirty="0"/>
              <a:t>análise;</a:t>
            </a:r>
            <a:endParaRPr sz="2700" dirty="0"/>
          </a:p>
          <a:p>
            <a:pPr marL="309214" marR="4607">
              <a:lnSpc>
                <a:spcPts val="3002"/>
              </a:lnSpc>
              <a:spcBef>
                <a:spcPts val="1288"/>
              </a:spcBef>
            </a:pPr>
            <a:r>
              <a:rPr sz="2700" spc="5" dirty="0"/>
              <a:t>Sistemas inteligentes </a:t>
            </a:r>
            <a:r>
              <a:rPr sz="2700" spc="9" dirty="0"/>
              <a:t>podem ajudar </a:t>
            </a:r>
            <a:r>
              <a:rPr sz="2700" spc="5" dirty="0"/>
              <a:t>especialistas </a:t>
            </a:r>
            <a:r>
              <a:rPr sz="2700" spc="9" dirty="0"/>
              <a:t>a  </a:t>
            </a:r>
            <a:r>
              <a:rPr sz="2700" spc="5" dirty="0"/>
              <a:t>projetar novos</a:t>
            </a:r>
            <a:r>
              <a:rPr sz="2700" spc="9" dirty="0"/>
              <a:t> </a:t>
            </a:r>
            <a:r>
              <a:rPr sz="2700" spc="5" dirty="0"/>
              <a:t>dispositivos;</a:t>
            </a:r>
            <a:endParaRPr sz="2700" dirty="0"/>
          </a:p>
          <a:p>
            <a:pPr marL="309214" marR="230327">
              <a:lnSpc>
                <a:spcPts val="3002"/>
              </a:lnSpc>
              <a:spcBef>
                <a:spcPts val="1288"/>
              </a:spcBef>
            </a:pPr>
            <a:r>
              <a:rPr sz="2700" spc="5" dirty="0"/>
              <a:t>Sistemas inteligentes </a:t>
            </a:r>
            <a:r>
              <a:rPr sz="2700" spc="9" dirty="0"/>
              <a:t>podem aprender através </a:t>
            </a:r>
            <a:r>
              <a:rPr sz="2700" spc="5" dirty="0"/>
              <a:t>de  </a:t>
            </a:r>
            <a:r>
              <a:rPr sz="2700" spc="9" dirty="0"/>
              <a:t>exemplos;</a:t>
            </a:r>
            <a:endParaRPr sz="2700" dirty="0"/>
          </a:p>
          <a:p>
            <a:pPr marL="309214" marR="117466">
              <a:lnSpc>
                <a:spcPts val="3002"/>
              </a:lnSpc>
              <a:spcBef>
                <a:spcPts val="1288"/>
              </a:spcBef>
            </a:pPr>
            <a:r>
              <a:rPr sz="2700" spc="5" dirty="0"/>
              <a:t>Sistemas inteligentes </a:t>
            </a:r>
            <a:r>
              <a:rPr sz="2700" spc="9" dirty="0"/>
              <a:t>podem </a:t>
            </a:r>
            <a:r>
              <a:rPr sz="2700" spc="5" dirty="0"/>
              <a:t>resolver questões </a:t>
            </a:r>
            <a:r>
              <a:rPr sz="2700" spc="9" dirty="0"/>
              <a:t>de  linguagem natural usando dados </a:t>
            </a:r>
            <a:r>
              <a:rPr sz="2700" spc="5" dirty="0"/>
              <a:t>estruturados </a:t>
            </a:r>
            <a:r>
              <a:rPr sz="2700" spc="9" dirty="0"/>
              <a:t>e  </a:t>
            </a:r>
            <a:r>
              <a:rPr sz="2700" spc="5" dirty="0"/>
              <a:t>texto livre.</a:t>
            </a:r>
            <a:endParaRPr sz="2700" dirty="0"/>
          </a:p>
        </p:txBody>
      </p:sp>
    </p:spTree>
    <p:extLst>
      <p:ext uri="{BB962C8B-B14F-4D97-AF65-F5344CB8AC3E}">
        <p14:creationId xmlns:p14="http://schemas.microsoft.com/office/powerpoint/2010/main" val="3143509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5268" y="3004011"/>
            <a:ext cx="5615383" cy="1371600"/>
            <a:chOff x="1836420" y="3312757"/>
            <a:chExt cx="6192520" cy="1512570"/>
          </a:xfrm>
        </p:grpSpPr>
        <p:sp>
          <p:nvSpPr>
            <p:cNvPr id="3" name="object 3"/>
            <p:cNvSpPr/>
            <p:nvPr/>
          </p:nvSpPr>
          <p:spPr>
            <a:xfrm>
              <a:off x="1836420" y="3312757"/>
              <a:ext cx="6192520" cy="1512570"/>
            </a:xfrm>
            <a:custGeom>
              <a:avLst/>
              <a:gdLst/>
              <a:ahLst/>
              <a:cxnLst/>
              <a:rect l="l" t="t" r="r" b="b"/>
              <a:pathLst>
                <a:path w="6192520" h="1512570">
                  <a:moveTo>
                    <a:pt x="0" y="0"/>
                  </a:moveTo>
                  <a:lnTo>
                    <a:pt x="6192520" y="0"/>
                  </a:lnTo>
                  <a:lnTo>
                    <a:pt x="6192520" y="1512569"/>
                  </a:lnTo>
                  <a:lnTo>
                    <a:pt x="0" y="151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6420" y="3312757"/>
              <a:ext cx="6192520" cy="1512570"/>
            </a:xfrm>
            <a:custGeom>
              <a:avLst/>
              <a:gdLst/>
              <a:ahLst/>
              <a:cxnLst/>
              <a:rect l="l" t="t" r="r" b="b"/>
              <a:pathLst>
                <a:path w="6192520" h="1512570">
                  <a:moveTo>
                    <a:pt x="0" y="0"/>
                  </a:moveTo>
                  <a:lnTo>
                    <a:pt x="6192520" y="0"/>
                  </a:lnTo>
                  <a:lnTo>
                    <a:pt x="6192520" y="1512569"/>
                  </a:lnTo>
                  <a:lnTo>
                    <a:pt x="0" y="1512569"/>
                  </a:lnTo>
                  <a:lnTo>
                    <a:pt x="0" y="0"/>
                  </a:lnTo>
                  <a:close/>
                </a:path>
                <a:path w="6192520" h="1512570">
                  <a:moveTo>
                    <a:pt x="0" y="0"/>
                  </a:moveTo>
                  <a:lnTo>
                    <a:pt x="0" y="0"/>
                  </a:lnTo>
                </a:path>
                <a:path w="6192520" h="1512570">
                  <a:moveTo>
                    <a:pt x="6192520" y="1512569"/>
                  </a:moveTo>
                  <a:lnTo>
                    <a:pt x="6192520" y="1512569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60" y="548680"/>
            <a:ext cx="8532440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457199" marR="2003847">
              <a:lnSpc>
                <a:spcPts val="4824"/>
              </a:lnSpc>
              <a:spcBef>
                <a:spcPts val="549"/>
              </a:spcBef>
            </a:pPr>
            <a:r>
              <a:rPr sz="3500" dirty="0"/>
              <a:t>Redes semânticas  particionadas</a:t>
            </a:r>
          </a:p>
        </p:txBody>
      </p:sp>
      <p:sp>
        <p:nvSpPr>
          <p:cNvPr id="6" name="object 6"/>
          <p:cNvSpPr/>
          <p:nvPr/>
        </p:nvSpPr>
        <p:spPr>
          <a:xfrm>
            <a:off x="1697512" y="17303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69113" y="22531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97512" y="1730301"/>
            <a:ext cx="1371600" cy="46720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20729" rIns="0" bIns="0" rtlCol="0">
            <a:spAutoFit/>
          </a:bodyPr>
          <a:lstStyle/>
          <a:p>
            <a:pPr marL="152592">
              <a:spcBef>
                <a:spcPts val="163"/>
              </a:spcBef>
            </a:pPr>
            <a:r>
              <a:rPr sz="2900" spc="-9" dirty="0">
                <a:latin typeface="Liberation Sans"/>
                <a:cs typeface="Liberation Sans"/>
              </a:rPr>
              <a:t>pilotos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75653" y="17303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7252" y="22531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75653" y="1730301"/>
            <a:ext cx="1371600" cy="46720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20729" rIns="0" bIns="0" rtlCol="0">
            <a:spAutoFit/>
          </a:bodyPr>
          <a:lstStyle/>
          <a:p>
            <a:pPr marL="173321">
              <a:spcBef>
                <a:spcPts val="163"/>
              </a:spcBef>
            </a:pPr>
            <a:r>
              <a:rPr sz="2900" spc="-5" dirty="0">
                <a:latin typeface="Liberation Sans"/>
                <a:cs typeface="Liberation Sans"/>
              </a:rPr>
              <a:t>carros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20940" y="17303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92540" y="22531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20940" y="1730301"/>
            <a:ext cx="1371600" cy="46720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20729" rIns="0" bIns="0" rtlCol="0">
            <a:spAutoFit/>
          </a:bodyPr>
          <a:lstStyle/>
          <a:p>
            <a:pPr marL="236085">
              <a:spcBef>
                <a:spcPts val="163"/>
              </a:spcBef>
            </a:pPr>
            <a:r>
              <a:rPr sz="2900" spc="-5" dirty="0">
                <a:latin typeface="Liberation Sans"/>
                <a:cs typeface="Liberation Sans"/>
              </a:rPr>
              <a:t>dirigir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86958" y="3329924"/>
            <a:ext cx="392708" cy="457200"/>
          </a:xfrm>
          <a:custGeom>
            <a:avLst/>
            <a:gdLst/>
            <a:ahLst/>
            <a:cxnLst/>
            <a:rect l="l" t="t" r="r" b="b"/>
            <a:pathLst>
              <a:path w="433069" h="504189">
                <a:moveTo>
                  <a:pt x="0" y="0"/>
                </a:moveTo>
                <a:lnTo>
                  <a:pt x="0" y="0"/>
                </a:lnTo>
              </a:path>
              <a:path w="433069" h="504189">
                <a:moveTo>
                  <a:pt x="433069" y="504190"/>
                </a:moveTo>
                <a:lnTo>
                  <a:pt x="433069" y="50419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86958" y="3329924"/>
            <a:ext cx="392708" cy="43601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858">
              <a:lnSpc>
                <a:spcPts val="3391"/>
              </a:lnSpc>
            </a:pPr>
            <a:r>
              <a:rPr sz="2900" dirty="0">
                <a:latin typeface="Liberation Sans"/>
                <a:cs typeface="Liberation Sans"/>
              </a:rPr>
              <a:t>p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66250" y="3329924"/>
            <a:ext cx="391557" cy="457200"/>
          </a:xfrm>
          <a:custGeom>
            <a:avLst/>
            <a:gdLst/>
            <a:ahLst/>
            <a:cxnLst/>
            <a:rect l="l" t="t" r="r" b="b"/>
            <a:pathLst>
              <a:path w="431800" h="504189">
                <a:moveTo>
                  <a:pt x="0" y="0"/>
                </a:moveTo>
                <a:lnTo>
                  <a:pt x="0" y="0"/>
                </a:lnTo>
              </a:path>
              <a:path w="431800" h="504189">
                <a:moveTo>
                  <a:pt x="431800" y="504190"/>
                </a:moveTo>
                <a:lnTo>
                  <a:pt x="431800" y="50419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66250" y="3329924"/>
            <a:ext cx="391557" cy="43601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496">
              <a:lnSpc>
                <a:spcPts val="3391"/>
              </a:lnSpc>
            </a:pPr>
            <a:r>
              <a:rPr sz="2900" dirty="0">
                <a:latin typeface="Liberation Sans"/>
                <a:cs typeface="Liberation Sans"/>
              </a:rPr>
              <a:t>c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11537" y="3329924"/>
            <a:ext cx="391557" cy="457200"/>
          </a:xfrm>
          <a:custGeom>
            <a:avLst/>
            <a:gdLst/>
            <a:ahLst/>
            <a:cxnLst/>
            <a:rect l="l" t="t" r="r" b="b"/>
            <a:pathLst>
              <a:path w="431800" h="504189">
                <a:moveTo>
                  <a:pt x="0" y="0"/>
                </a:moveTo>
                <a:lnTo>
                  <a:pt x="0" y="0"/>
                </a:lnTo>
              </a:path>
              <a:path w="431800" h="504189">
                <a:moveTo>
                  <a:pt x="431800" y="504190"/>
                </a:moveTo>
                <a:lnTo>
                  <a:pt x="431800" y="50419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11537" y="3329924"/>
            <a:ext cx="391557" cy="43601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283">
              <a:lnSpc>
                <a:spcPts val="3391"/>
              </a:lnSpc>
            </a:pPr>
            <a:r>
              <a:rPr sz="2900" dirty="0">
                <a:latin typeface="Liberation Sans"/>
                <a:cs typeface="Liberation Sans"/>
              </a:rPr>
              <a:t>d</a:t>
            </a:r>
            <a:endParaRPr sz="2900">
              <a:latin typeface="Liberation Sans"/>
              <a:cs typeface="Liberation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578515" y="2253143"/>
            <a:ext cx="4031882" cy="1354325"/>
            <a:chOff x="2843529" y="2484716"/>
            <a:chExt cx="4446270" cy="1493520"/>
          </a:xfrm>
        </p:grpSpPr>
        <p:sp>
          <p:nvSpPr>
            <p:cNvPr id="22" name="object 22"/>
            <p:cNvSpPr/>
            <p:nvPr/>
          </p:nvSpPr>
          <p:spPr>
            <a:xfrm>
              <a:off x="4860289" y="2639656"/>
              <a:ext cx="0" cy="1032510"/>
            </a:xfrm>
            <a:custGeom>
              <a:avLst/>
              <a:gdLst/>
              <a:ahLst/>
              <a:cxnLst/>
              <a:rect l="l" t="t" r="r" b="b"/>
              <a:pathLst>
                <a:path h="1032510">
                  <a:moveTo>
                    <a:pt x="0" y="10325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05679" y="2484716"/>
              <a:ext cx="107950" cy="161290"/>
            </a:xfrm>
            <a:custGeom>
              <a:avLst/>
              <a:gdLst/>
              <a:ahLst/>
              <a:cxnLst/>
              <a:rect l="l" t="t" r="r" b="b"/>
              <a:pathLst>
                <a:path w="107950" h="161289">
                  <a:moveTo>
                    <a:pt x="54610" y="0"/>
                  </a:moveTo>
                  <a:lnTo>
                    <a:pt x="0" y="161290"/>
                  </a:lnTo>
                  <a:lnTo>
                    <a:pt x="107950" y="161290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36459" y="2639656"/>
              <a:ext cx="0" cy="1032510"/>
            </a:xfrm>
            <a:custGeom>
              <a:avLst/>
              <a:gdLst/>
              <a:ahLst/>
              <a:cxnLst/>
              <a:rect l="l" t="t" r="r" b="b"/>
              <a:pathLst>
                <a:path h="1032510">
                  <a:moveTo>
                    <a:pt x="0" y="10325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81850" y="2484716"/>
              <a:ext cx="107950" cy="161290"/>
            </a:xfrm>
            <a:custGeom>
              <a:avLst/>
              <a:gdLst/>
              <a:ahLst/>
              <a:cxnLst/>
              <a:rect l="l" t="t" r="r" b="b"/>
              <a:pathLst>
                <a:path w="107950" h="161289">
                  <a:moveTo>
                    <a:pt x="54609" y="0"/>
                  </a:moveTo>
                  <a:lnTo>
                    <a:pt x="0" y="161290"/>
                  </a:lnTo>
                  <a:lnTo>
                    <a:pt x="107950" y="16129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98469" y="3924896"/>
              <a:ext cx="1645920" cy="0"/>
            </a:xfrm>
            <a:custGeom>
              <a:avLst/>
              <a:gdLst/>
              <a:ahLst/>
              <a:cxnLst/>
              <a:rect l="l" t="t" r="r" b="b"/>
              <a:pathLst>
                <a:path w="1645920">
                  <a:moveTo>
                    <a:pt x="16459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43529" y="3870286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162559" y="0"/>
                  </a:moveTo>
                  <a:lnTo>
                    <a:pt x="0" y="54610"/>
                  </a:lnTo>
                  <a:lnTo>
                    <a:pt x="162559" y="107950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76189" y="3924896"/>
              <a:ext cx="1789430" cy="0"/>
            </a:xfrm>
            <a:custGeom>
              <a:avLst/>
              <a:gdLst/>
              <a:ahLst/>
              <a:cxnLst/>
              <a:rect l="l" t="t" r="r" b="b"/>
              <a:pathLst>
                <a:path w="1789429">
                  <a:moveTo>
                    <a:pt x="0" y="0"/>
                  </a:moveTo>
                  <a:lnTo>
                    <a:pt x="17894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58000" y="3870286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0" y="0"/>
                  </a:moveTo>
                  <a:lnTo>
                    <a:pt x="0" y="107950"/>
                  </a:lnTo>
                  <a:lnTo>
                    <a:pt x="16255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486384" y="2475410"/>
            <a:ext cx="881003" cy="46526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0" dirty="0">
                <a:latin typeface="Liberation Sans"/>
                <a:cs typeface="Liberation Sans"/>
              </a:rPr>
              <a:t>É</a:t>
            </a:r>
            <a:r>
              <a:rPr sz="2900" spc="-86" dirty="0">
                <a:latin typeface="Liberation Sans"/>
                <a:cs typeface="Liberation Sans"/>
              </a:rPr>
              <a:t> </a:t>
            </a:r>
            <a:r>
              <a:rPr sz="2900" spc="-9" dirty="0">
                <a:latin typeface="Liberation Sans"/>
                <a:cs typeface="Liberation Sans"/>
              </a:rPr>
              <a:t>um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77565" y="2475410"/>
            <a:ext cx="882153" cy="46526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0" dirty="0">
                <a:latin typeface="Liberation Sans"/>
                <a:cs typeface="Liberation Sans"/>
              </a:rPr>
              <a:t>É</a:t>
            </a:r>
            <a:r>
              <a:rPr sz="2900" spc="-91" dirty="0">
                <a:latin typeface="Liberation Sans"/>
                <a:cs typeface="Liberation Sans"/>
              </a:rPr>
              <a:t> </a:t>
            </a:r>
            <a:r>
              <a:rPr sz="2900" spc="-5" dirty="0">
                <a:latin typeface="Liberation Sans"/>
                <a:cs typeface="Liberation Sans"/>
              </a:rPr>
              <a:t>um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32279" y="2443163"/>
            <a:ext cx="881003" cy="46526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0" dirty="0">
                <a:latin typeface="Liberation Sans"/>
                <a:cs typeface="Liberation Sans"/>
              </a:rPr>
              <a:t>É</a:t>
            </a:r>
            <a:r>
              <a:rPr sz="2900" spc="-86" dirty="0">
                <a:latin typeface="Liberation Sans"/>
                <a:cs typeface="Liberation Sans"/>
              </a:rPr>
              <a:t> </a:t>
            </a:r>
            <a:r>
              <a:rPr sz="2900" spc="-9" dirty="0">
                <a:latin typeface="Liberation Sans"/>
                <a:cs typeface="Liberation Sans"/>
              </a:rPr>
              <a:t>um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40323" y="3617833"/>
            <a:ext cx="923037" cy="46526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0" spc="-9" dirty="0">
                <a:latin typeface="Liberation Sans"/>
                <a:cs typeface="Liberation Sans"/>
              </a:rPr>
              <a:t>dirige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37835" y="3617833"/>
            <a:ext cx="1209795" cy="46526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0" spc="-9" dirty="0">
                <a:latin typeface="Liberation Sans"/>
                <a:cs typeface="Liberation Sans"/>
              </a:rPr>
              <a:t>dirigido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97512" y="44723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17093" y="4930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97512" y="4472349"/>
            <a:ext cx="619581" cy="436017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670">
              <a:lnSpc>
                <a:spcPts val="3391"/>
              </a:lnSpc>
            </a:pPr>
            <a:r>
              <a:rPr sz="2900" dirty="0">
                <a:latin typeface="Liberation Sans"/>
                <a:cs typeface="Liberation Sans"/>
              </a:rPr>
              <a:t>DG</a:t>
            </a:r>
            <a:endParaRPr sz="2900">
              <a:latin typeface="Liberation Sans"/>
              <a:cs typeface="Liberation San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178139" y="4995192"/>
            <a:ext cx="620732" cy="457200"/>
            <a:chOff x="4607559" y="5508587"/>
            <a:chExt cx="684530" cy="504190"/>
          </a:xfrm>
        </p:grpSpPr>
        <p:sp>
          <p:nvSpPr>
            <p:cNvPr id="39" name="object 39"/>
            <p:cNvSpPr/>
            <p:nvPr/>
          </p:nvSpPr>
          <p:spPr>
            <a:xfrm>
              <a:off x="4607559" y="5508587"/>
              <a:ext cx="684530" cy="504190"/>
            </a:xfrm>
            <a:custGeom>
              <a:avLst/>
              <a:gdLst/>
              <a:ahLst/>
              <a:cxnLst/>
              <a:rect l="l" t="t" r="r" b="b"/>
              <a:pathLst>
                <a:path w="684529" h="504189">
                  <a:moveTo>
                    <a:pt x="0" y="0"/>
                  </a:moveTo>
                  <a:lnTo>
                    <a:pt x="684529" y="0"/>
                  </a:lnTo>
                  <a:lnTo>
                    <a:pt x="684529" y="504190"/>
                  </a:lnTo>
                  <a:lnTo>
                    <a:pt x="0" y="504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07559" y="5508587"/>
              <a:ext cx="684530" cy="504190"/>
            </a:xfrm>
            <a:custGeom>
              <a:avLst/>
              <a:gdLst/>
              <a:ahLst/>
              <a:cxnLst/>
              <a:rect l="l" t="t" r="r" b="b"/>
              <a:pathLst>
                <a:path w="684529" h="504189">
                  <a:moveTo>
                    <a:pt x="0" y="0"/>
                  </a:moveTo>
                  <a:lnTo>
                    <a:pt x="0" y="0"/>
                  </a:lnTo>
                </a:path>
                <a:path w="684529" h="504189">
                  <a:moveTo>
                    <a:pt x="684529" y="504190"/>
                  </a:moveTo>
                  <a:lnTo>
                    <a:pt x="684529" y="50419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178139" y="4995192"/>
            <a:ext cx="620732" cy="436017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391"/>
              </a:lnSpc>
            </a:pPr>
            <a:r>
              <a:rPr sz="2900" dirty="0">
                <a:latin typeface="Liberation Sans"/>
                <a:cs typeface="Liberation Sans"/>
              </a:rPr>
              <a:t>g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12696" y="5119568"/>
            <a:ext cx="1086570" cy="46526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0" spc="-9" dirty="0">
                <a:latin typeface="Liberation Sans"/>
                <a:cs typeface="Liberation Sans"/>
              </a:rPr>
              <a:t>F</a:t>
            </a:r>
            <a:r>
              <a:rPr sz="2900" spc="-5" dirty="0">
                <a:latin typeface="Liberation Sans"/>
                <a:cs typeface="Liberation Sans"/>
              </a:rPr>
              <a:t>or</a:t>
            </a:r>
            <a:r>
              <a:rPr sz="2900" spc="-9" dirty="0">
                <a:latin typeface="Liberation Sans"/>
                <a:cs typeface="Liberation Sans"/>
              </a:rPr>
              <a:t>m</a:t>
            </a:r>
            <a:r>
              <a:rPr sz="2900" dirty="0">
                <a:latin typeface="Liberation Sans"/>
                <a:cs typeface="Liberation Sans"/>
              </a:rPr>
              <a:t>a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00605" y="4547206"/>
            <a:ext cx="202688" cy="25785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00" dirty="0">
                <a:latin typeface="OpenSymbol"/>
                <a:cs typeface="OpenSymbol"/>
              </a:rPr>
              <a:t>∀</a:t>
            </a:r>
            <a:endParaRPr sz="1600">
              <a:latin typeface="OpenSymbol"/>
              <a:cs typeface="Open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91566" y="5576769"/>
            <a:ext cx="4521328" cy="46526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0" spc="-86" dirty="0">
                <a:solidFill>
                  <a:srgbClr val="CD171D"/>
                </a:solidFill>
                <a:latin typeface="Liberation Sans"/>
                <a:cs typeface="Liberation Sans"/>
              </a:rPr>
              <a:t>Todo </a:t>
            </a:r>
            <a:r>
              <a:rPr sz="2900" spc="-9" dirty="0">
                <a:solidFill>
                  <a:srgbClr val="CD171D"/>
                </a:solidFill>
                <a:latin typeface="Liberation Sans"/>
                <a:cs typeface="Liberation Sans"/>
              </a:rPr>
              <a:t>piloto </a:t>
            </a:r>
            <a:r>
              <a:rPr sz="2900" spc="-5" dirty="0">
                <a:solidFill>
                  <a:srgbClr val="CD171D"/>
                </a:solidFill>
                <a:latin typeface="Liberation Sans"/>
                <a:cs typeface="Liberation Sans"/>
              </a:rPr>
              <a:t>já dirigiu </a:t>
            </a:r>
            <a:r>
              <a:rPr sz="2900" dirty="0">
                <a:solidFill>
                  <a:srgbClr val="CD171D"/>
                </a:solidFill>
                <a:latin typeface="Liberation Sans"/>
                <a:cs typeface="Liberation Sans"/>
              </a:rPr>
              <a:t>o</a:t>
            </a:r>
            <a:r>
              <a:rPr sz="2900" spc="23" dirty="0">
                <a:solidFill>
                  <a:srgbClr val="CD171D"/>
                </a:solidFill>
                <a:latin typeface="Liberation Sans"/>
                <a:cs typeface="Liberation Sans"/>
              </a:rPr>
              <a:t> </a:t>
            </a:r>
            <a:r>
              <a:rPr sz="2900" spc="-5" dirty="0">
                <a:solidFill>
                  <a:srgbClr val="CD171D"/>
                </a:solidFill>
                <a:latin typeface="Liberation Sans"/>
                <a:cs typeface="Liberation Sans"/>
              </a:rPr>
              <a:t>carro</a:t>
            </a:r>
            <a:endParaRPr sz="2900">
              <a:latin typeface="Liberation Sans"/>
              <a:cs typeface="Liberation San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317093" y="2253143"/>
            <a:ext cx="4244935" cy="2978134"/>
            <a:chOff x="2555239" y="2484716"/>
            <a:chExt cx="4681220" cy="3284220"/>
          </a:xfrm>
        </p:grpSpPr>
        <p:sp>
          <p:nvSpPr>
            <p:cNvPr id="46" name="object 46"/>
            <p:cNvSpPr/>
            <p:nvPr/>
          </p:nvSpPr>
          <p:spPr>
            <a:xfrm>
              <a:off x="2627629" y="2639656"/>
              <a:ext cx="0" cy="1032510"/>
            </a:xfrm>
            <a:custGeom>
              <a:avLst/>
              <a:gdLst/>
              <a:ahLst/>
              <a:cxnLst/>
              <a:rect l="l" t="t" r="r" b="b"/>
              <a:pathLst>
                <a:path h="1032510">
                  <a:moveTo>
                    <a:pt x="0" y="10325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74289" y="2484716"/>
              <a:ext cx="107950" cy="161290"/>
            </a:xfrm>
            <a:custGeom>
              <a:avLst/>
              <a:gdLst/>
              <a:ahLst/>
              <a:cxnLst/>
              <a:rect l="l" t="t" r="r" b="b"/>
              <a:pathLst>
                <a:path w="107950" h="161289">
                  <a:moveTo>
                    <a:pt x="53340" y="0"/>
                  </a:moveTo>
                  <a:lnTo>
                    <a:pt x="0" y="161290"/>
                  </a:lnTo>
                  <a:lnTo>
                    <a:pt x="107950" y="161290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36489" y="4978996"/>
              <a:ext cx="13970" cy="529590"/>
            </a:xfrm>
            <a:custGeom>
              <a:avLst/>
              <a:gdLst/>
              <a:ahLst/>
              <a:cxnLst/>
              <a:rect l="l" t="t" r="r" b="b"/>
              <a:pathLst>
                <a:path w="13970" h="529589">
                  <a:moveTo>
                    <a:pt x="13970" y="5295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81879" y="4824056"/>
              <a:ext cx="107950" cy="163830"/>
            </a:xfrm>
            <a:custGeom>
              <a:avLst/>
              <a:gdLst/>
              <a:ahLst/>
              <a:cxnLst/>
              <a:rect l="l" t="t" r="r" b="b"/>
              <a:pathLst>
                <a:path w="107950" h="163829">
                  <a:moveTo>
                    <a:pt x="49530" y="0"/>
                  </a:moveTo>
                  <a:lnTo>
                    <a:pt x="0" y="163829"/>
                  </a:lnTo>
                  <a:lnTo>
                    <a:pt x="107950" y="161289"/>
                  </a:lnTo>
                  <a:lnTo>
                    <a:pt x="49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62249" y="4253826"/>
              <a:ext cx="2053589" cy="1177290"/>
            </a:xfrm>
            <a:custGeom>
              <a:avLst/>
              <a:gdLst/>
              <a:ahLst/>
              <a:cxnLst/>
              <a:rect l="l" t="t" r="r" b="b"/>
              <a:pathLst>
                <a:path w="2053589" h="1177289">
                  <a:moveTo>
                    <a:pt x="0" y="0"/>
                  </a:moveTo>
                  <a:lnTo>
                    <a:pt x="2053589" y="11772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27630" y="4176356"/>
              <a:ext cx="2322830" cy="1332230"/>
            </a:xfrm>
            <a:custGeom>
              <a:avLst/>
              <a:gdLst/>
              <a:ahLst/>
              <a:cxnLst/>
              <a:rect l="l" t="t" r="r" b="b"/>
              <a:pathLst>
                <a:path w="2322829" h="1332229">
                  <a:moveTo>
                    <a:pt x="167640" y="34290"/>
                  </a:moveTo>
                  <a:lnTo>
                    <a:pt x="0" y="0"/>
                  </a:lnTo>
                  <a:lnTo>
                    <a:pt x="114300" y="128270"/>
                  </a:lnTo>
                  <a:lnTo>
                    <a:pt x="167640" y="34290"/>
                  </a:lnTo>
                  <a:close/>
                </a:path>
                <a:path w="2322829" h="1332229">
                  <a:moveTo>
                    <a:pt x="2322830" y="1332230"/>
                  </a:moveTo>
                  <a:lnTo>
                    <a:pt x="2208530" y="1205230"/>
                  </a:lnTo>
                  <a:lnTo>
                    <a:pt x="2155190" y="1297940"/>
                  </a:lnTo>
                  <a:lnTo>
                    <a:pt x="2322830" y="13322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83810" y="4253826"/>
              <a:ext cx="2018030" cy="1177290"/>
            </a:xfrm>
            <a:custGeom>
              <a:avLst/>
              <a:gdLst/>
              <a:ahLst/>
              <a:cxnLst/>
              <a:rect l="l" t="t" r="r" b="b"/>
              <a:pathLst>
                <a:path w="2018029" h="1177289">
                  <a:moveTo>
                    <a:pt x="0" y="1177290"/>
                  </a:moveTo>
                  <a:lnTo>
                    <a:pt x="20180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50460" y="4176356"/>
              <a:ext cx="2286000" cy="1332230"/>
            </a:xfrm>
            <a:custGeom>
              <a:avLst/>
              <a:gdLst/>
              <a:ahLst/>
              <a:cxnLst/>
              <a:rect l="l" t="t" r="r" b="b"/>
              <a:pathLst>
                <a:path w="2286000" h="1332229">
                  <a:moveTo>
                    <a:pt x="166370" y="1297940"/>
                  </a:moveTo>
                  <a:lnTo>
                    <a:pt x="111760" y="1203960"/>
                  </a:lnTo>
                  <a:lnTo>
                    <a:pt x="0" y="1332230"/>
                  </a:lnTo>
                  <a:lnTo>
                    <a:pt x="166370" y="1297940"/>
                  </a:lnTo>
                  <a:close/>
                </a:path>
                <a:path w="2286000" h="1332229">
                  <a:moveTo>
                    <a:pt x="2286000" y="0"/>
                  </a:moveTo>
                  <a:lnTo>
                    <a:pt x="2118360" y="35560"/>
                  </a:lnTo>
                  <a:lnTo>
                    <a:pt x="2172970" y="12827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05099" y="5226646"/>
              <a:ext cx="1753870" cy="492759"/>
            </a:xfrm>
            <a:custGeom>
              <a:avLst/>
              <a:gdLst/>
              <a:ahLst/>
              <a:cxnLst/>
              <a:rect l="l" t="t" r="r" b="b"/>
              <a:pathLst>
                <a:path w="1753870" h="492760">
                  <a:moveTo>
                    <a:pt x="0" y="0"/>
                  </a:moveTo>
                  <a:lnTo>
                    <a:pt x="1753870" y="4927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555240" y="5175846"/>
              <a:ext cx="2052320" cy="593090"/>
            </a:xfrm>
            <a:custGeom>
              <a:avLst/>
              <a:gdLst/>
              <a:ahLst/>
              <a:cxnLst/>
              <a:rect l="l" t="t" r="r" b="b"/>
              <a:pathLst>
                <a:path w="2052320" h="593089">
                  <a:moveTo>
                    <a:pt x="171450" y="0"/>
                  </a:moveTo>
                  <a:lnTo>
                    <a:pt x="0" y="8890"/>
                  </a:lnTo>
                  <a:lnTo>
                    <a:pt x="142240" y="104140"/>
                  </a:lnTo>
                  <a:lnTo>
                    <a:pt x="171450" y="0"/>
                  </a:lnTo>
                  <a:close/>
                </a:path>
                <a:path w="2052320" h="593089">
                  <a:moveTo>
                    <a:pt x="2052320" y="584200"/>
                  </a:moveTo>
                  <a:lnTo>
                    <a:pt x="1911350" y="488950"/>
                  </a:lnTo>
                  <a:lnTo>
                    <a:pt x="1882140" y="593090"/>
                  </a:lnTo>
                  <a:lnTo>
                    <a:pt x="2052320" y="584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93969" y="5206326"/>
              <a:ext cx="1134110" cy="459740"/>
            </a:xfrm>
            <a:custGeom>
              <a:avLst/>
              <a:gdLst/>
              <a:ahLst/>
              <a:cxnLst/>
              <a:rect l="l" t="t" r="r" b="b"/>
              <a:pathLst>
                <a:path w="1134110" h="459739">
                  <a:moveTo>
                    <a:pt x="0" y="0"/>
                  </a:moveTo>
                  <a:lnTo>
                    <a:pt x="1134109" y="4597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950460" y="5149176"/>
              <a:ext cx="1421130" cy="575310"/>
            </a:xfrm>
            <a:custGeom>
              <a:avLst/>
              <a:gdLst/>
              <a:ahLst/>
              <a:cxnLst/>
              <a:rect l="l" t="t" r="r" b="b"/>
              <a:pathLst>
                <a:path w="1421129" h="575310">
                  <a:moveTo>
                    <a:pt x="170180" y="10160"/>
                  </a:moveTo>
                  <a:lnTo>
                    <a:pt x="0" y="0"/>
                  </a:lnTo>
                  <a:lnTo>
                    <a:pt x="129540" y="110490"/>
                  </a:lnTo>
                  <a:lnTo>
                    <a:pt x="170180" y="10160"/>
                  </a:lnTo>
                  <a:close/>
                </a:path>
                <a:path w="1421129" h="575310">
                  <a:moveTo>
                    <a:pt x="1421130" y="575310"/>
                  </a:moveTo>
                  <a:lnTo>
                    <a:pt x="1291590" y="464820"/>
                  </a:lnTo>
                  <a:lnTo>
                    <a:pt x="1250950" y="565150"/>
                  </a:lnTo>
                  <a:lnTo>
                    <a:pt x="1421130" y="575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828058" y="4016301"/>
            <a:ext cx="304608" cy="32706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000" spc="-5" dirty="0">
                <a:latin typeface="Liberation Sans"/>
                <a:cs typeface="Liberation Sans"/>
              </a:rPr>
              <a:t>e</a:t>
            </a:r>
            <a:r>
              <a:rPr sz="2000" dirty="0">
                <a:latin typeface="Liberation Sans"/>
                <a:cs typeface="Liberation Sans"/>
              </a:rPr>
              <a:t>1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773931" y="4505746"/>
            <a:ext cx="304608" cy="32706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000" spc="-5" dirty="0">
                <a:latin typeface="Liberation Sans"/>
                <a:cs typeface="Liberation Sans"/>
              </a:rPr>
              <a:t>e</a:t>
            </a:r>
            <a:r>
              <a:rPr sz="2000" dirty="0">
                <a:latin typeface="Liberation Sans"/>
                <a:cs typeface="Liberation Sans"/>
              </a:rPr>
              <a:t>2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10187" y="4475300"/>
            <a:ext cx="882730" cy="913823"/>
          </a:xfrm>
          <a:prstGeom prst="rect">
            <a:avLst/>
          </a:prstGeom>
        </p:spPr>
        <p:txBody>
          <a:bodyPr vert="horz" wrap="square" lIns="0" tIns="83494" rIns="0" bIns="0" rtlCol="0">
            <a:spAutoFit/>
          </a:bodyPr>
          <a:lstStyle/>
          <a:p>
            <a:pPr marR="21305" algn="ctr">
              <a:spcBef>
                <a:spcPts val="657"/>
              </a:spcBef>
            </a:pPr>
            <a:r>
              <a:rPr sz="1600" dirty="0">
                <a:latin typeface="OpenSymbol"/>
                <a:cs typeface="OpenSymbol"/>
              </a:rPr>
              <a:t>∀</a:t>
            </a:r>
            <a:endParaRPr sz="1600">
              <a:latin typeface="OpenSymbol"/>
              <a:cs typeface="OpenSymbol"/>
            </a:endParaRPr>
          </a:p>
          <a:p>
            <a:pPr algn="ctr">
              <a:spcBef>
                <a:spcPts val="1007"/>
              </a:spcBef>
            </a:pPr>
            <a:r>
              <a:rPr sz="2900" dirty="0">
                <a:latin typeface="Liberation Sans"/>
                <a:cs typeface="Liberation Sans"/>
              </a:rPr>
              <a:t>É</a:t>
            </a:r>
            <a:r>
              <a:rPr sz="2900" spc="-91" dirty="0">
                <a:latin typeface="Liberation Sans"/>
                <a:cs typeface="Liberation Sans"/>
              </a:rPr>
              <a:t> </a:t>
            </a:r>
            <a:r>
              <a:rPr sz="2900" spc="-5" dirty="0">
                <a:latin typeface="Liberation Sans"/>
                <a:cs typeface="Liberation Sans"/>
              </a:rPr>
              <a:t>um</a:t>
            </a:r>
            <a:endParaRPr sz="290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4160976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pt-PT" altLang="pt-BR">
                <a:cs typeface="Times New Roman" pitchFamily="18" charset="0"/>
              </a:rPr>
              <a:t>Redes Semânticas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1871663" y="1719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685800" y="990600"/>
          <a:ext cx="7315200" cy="463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084360" imgH="3852360" progId="Visio.Drawing.5">
                  <p:embed/>
                </p:oleObj>
              </mc:Choice>
              <mc:Fallback>
                <p:oleObj name="VISIO" r:id="rId2" imgW="6084360" imgH="3852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7315200" cy="463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711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pt-PT" altLang="pt-BR">
                <a:cs typeface="Times New Roman" pitchFamily="18" charset="0"/>
              </a:rPr>
              <a:t>Modo de Operação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1871663" y="1719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610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PT" altLang="pt-BR" dirty="0"/>
              <a:t>Quando se coloca uma questão a um Nó, </a:t>
            </a:r>
          </a:p>
          <a:p>
            <a:r>
              <a:rPr lang="pt-PT" altLang="pt-BR" dirty="0"/>
              <a:t>este procura nos seus arcos locais por uma etiqueta que coincida com a questão </a:t>
            </a:r>
          </a:p>
          <a:p>
            <a:r>
              <a:rPr lang="pt-PT" altLang="pt-BR" dirty="0"/>
              <a:t>se não existir procura a resposta via as suas ligações IS_A, ou seja, passa a questão até um Nó que contenha um arco com a resposta. </a:t>
            </a:r>
          </a:p>
          <a:p>
            <a:endParaRPr lang="pt-PT" altLang="pt-BR" dirty="0"/>
          </a:p>
          <a:p>
            <a:r>
              <a:rPr lang="pt-PT" altLang="pt-BR" b="1" dirty="0"/>
              <a:t>deslocação Amarelus ?</a:t>
            </a:r>
            <a:endParaRPr lang="en-GB" altLang="pt-BR" b="1" dirty="0"/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533400" y="3962400"/>
          <a:ext cx="8229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23040" imgH="1292760" progId="Visio.Drawing.6">
                  <p:embed/>
                </p:oleObj>
              </mc:Choice>
              <mc:Fallback>
                <p:oleObj name="VISIO" r:id="rId2" imgW="5423040" imgH="1292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62400"/>
                        <a:ext cx="8229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873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pt-PT" altLang="pt-BR">
                <a:cs typeface="Times New Roman" pitchFamily="18" charset="0"/>
              </a:rPr>
              <a:t>Inferência sobre Redes Semânticas</a:t>
            </a: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1871663" y="1719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228600" y="914400"/>
            <a:ext cx="8610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PT" altLang="pt-BR" dirty="0"/>
              <a:t>Para descrever o processo de</a:t>
            </a:r>
            <a:r>
              <a:rPr lang="pt-PT" altLang="pt-BR" b="1" dirty="0"/>
              <a:t> </a:t>
            </a:r>
            <a:r>
              <a:rPr lang="pt-PT" altLang="pt-BR" dirty="0"/>
              <a:t>inferência nas Redes Semânticas vamos usar lógica:</a:t>
            </a:r>
          </a:p>
          <a:p>
            <a:r>
              <a:rPr lang="pt-PT" altLang="pt-BR" dirty="0"/>
              <a:t>Cada ligação </a:t>
            </a:r>
          </a:p>
          <a:p>
            <a:endParaRPr lang="pt-PT" altLang="pt-BR" dirty="0">
              <a:solidFill>
                <a:schemeClr val="accent2"/>
              </a:solidFill>
            </a:endParaRPr>
          </a:p>
          <a:p>
            <a:endParaRPr lang="pt-PT" altLang="pt-BR" dirty="0">
              <a:solidFill>
                <a:schemeClr val="accent2"/>
              </a:solidFill>
            </a:endParaRPr>
          </a:p>
          <a:p>
            <a:endParaRPr lang="pt-PT" altLang="pt-BR" dirty="0">
              <a:solidFill>
                <a:schemeClr val="accent2"/>
              </a:solidFill>
            </a:endParaRPr>
          </a:p>
          <a:p>
            <a:r>
              <a:rPr lang="pt-PT" altLang="pt-BR" dirty="0"/>
              <a:t>É traduzido para </a:t>
            </a:r>
          </a:p>
          <a:p>
            <a:r>
              <a:rPr lang="pt-PT" altLang="pt-BR" dirty="0"/>
              <a:t>			relação (Obj1,Obj2) </a:t>
            </a:r>
          </a:p>
          <a:p>
            <a:endParaRPr lang="pt-PT" altLang="pt-BR" dirty="0"/>
          </a:p>
          <a:p>
            <a:r>
              <a:rPr lang="pt-PT" altLang="pt-BR" b="1" dirty="0"/>
              <a:t>Deslocação Amarelus ?</a:t>
            </a:r>
          </a:p>
          <a:p>
            <a:endParaRPr lang="pt-PT" altLang="pt-BR" b="1" dirty="0"/>
          </a:p>
          <a:p>
            <a:r>
              <a:rPr lang="pt-PT" altLang="pt-BR" b="1" dirty="0"/>
              <a:t>			Is_a (Amarelus,Canário).</a:t>
            </a:r>
          </a:p>
          <a:p>
            <a:r>
              <a:rPr lang="pt-PT" altLang="pt-BR" b="1" dirty="0"/>
              <a:t>			Is_a (Canário, Ave).</a:t>
            </a:r>
          </a:p>
          <a:p>
            <a:r>
              <a:rPr lang="pt-PT" altLang="pt-BR" b="1" dirty="0"/>
              <a:t>			deslocação(Ave,Voo).</a:t>
            </a:r>
          </a:p>
          <a:p>
            <a:endParaRPr lang="en-GB" altLang="pt-BR" b="1" dirty="0"/>
          </a:p>
        </p:txBody>
      </p:sp>
      <p:graphicFrame>
        <p:nvGraphicFramePr>
          <p:cNvPr id="144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775404"/>
              </p:ext>
            </p:extLst>
          </p:nvPr>
        </p:nvGraphicFramePr>
        <p:xfrm>
          <a:off x="2555776" y="1706708"/>
          <a:ext cx="28352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835360" imgH="892440" progId="Visio.Drawing.6">
                  <p:embed/>
                </p:oleObj>
              </mc:Choice>
              <mc:Fallback>
                <p:oleObj name="VISIO" r:id="rId2" imgW="2835360" imgH="892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706708"/>
                        <a:ext cx="28352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104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pt-PT" altLang="pt-BR">
                <a:cs typeface="Times New Roman" pitchFamily="18" charset="0"/>
              </a:rPr>
              <a:t>Inferência sobre Redes Semânticas</a:t>
            </a: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1871663" y="1719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9154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PT" altLang="pt-BR" dirty="0"/>
              <a:t>O tratamento de excepções no mecanismo de herança faz-se impondo uma restrição ao mecanismo de herança</a:t>
            </a:r>
          </a:p>
          <a:p>
            <a:r>
              <a:rPr lang="pt-PT" altLang="pt-BR" dirty="0"/>
              <a:t>	 </a:t>
            </a:r>
            <a:r>
              <a:rPr lang="pt-PT" altLang="pt-BR" sz="2800" dirty="0">
                <a:sym typeface="Wingdings 3" pitchFamily="18" charset="2"/>
              </a:rPr>
              <a:t></a:t>
            </a:r>
            <a:r>
              <a:rPr lang="pt-PT" altLang="pt-BR" dirty="0"/>
              <a:t>  algo dito explicitamente sobrepõe-se aos factos herdados </a:t>
            </a:r>
          </a:p>
          <a:p>
            <a:endParaRPr lang="pt-PT" altLang="pt-BR" dirty="0"/>
          </a:p>
          <a:p>
            <a:r>
              <a:rPr lang="pt-PT" altLang="pt-BR" b="1" dirty="0"/>
              <a:t>deslocação Black&amp;White?</a:t>
            </a:r>
          </a:p>
          <a:p>
            <a:endParaRPr lang="pt-PT" altLang="pt-BR" b="1" dirty="0"/>
          </a:p>
          <a:p>
            <a:r>
              <a:rPr lang="pt-PT" altLang="pt-BR" b="1" dirty="0"/>
              <a:t>			</a:t>
            </a:r>
            <a:r>
              <a:rPr lang="pt-PT" altLang="pt-BR" dirty="0"/>
              <a:t>Is_a (Black&amp;White,Pinguim).</a:t>
            </a:r>
          </a:p>
          <a:p>
            <a:r>
              <a:rPr lang="pt-PT" altLang="pt-BR" dirty="0"/>
              <a:t>			deslocação(Pinguim,andar).</a:t>
            </a:r>
          </a:p>
          <a:p>
            <a:r>
              <a:rPr lang="pt-PT" altLang="pt-BR" dirty="0"/>
              <a:t>			Is_a (Pinguim, Ave).</a:t>
            </a:r>
          </a:p>
          <a:p>
            <a:r>
              <a:rPr lang="pt-PT" altLang="pt-BR" dirty="0"/>
              <a:t>			Is_a (Ave,animal).</a:t>
            </a:r>
          </a:p>
          <a:p>
            <a:r>
              <a:rPr lang="pt-PT" altLang="pt-BR" dirty="0"/>
              <a:t>			respira(Ave,Ar).</a:t>
            </a:r>
          </a:p>
          <a:p>
            <a:r>
              <a:rPr lang="pt-PT" altLang="pt-BR" dirty="0"/>
              <a:t>				</a:t>
            </a:r>
          </a:p>
          <a:p>
            <a:r>
              <a:rPr lang="pt-PT" altLang="pt-BR" dirty="0"/>
              <a:t>			 </a:t>
            </a:r>
            <a:r>
              <a:rPr lang="pt-PT" altLang="pt-BR" sz="2800" dirty="0">
                <a:sym typeface="Wingdings 3" pitchFamily="18" charset="2"/>
              </a:rPr>
              <a:t> </a:t>
            </a:r>
            <a:r>
              <a:rPr lang="pt-PT" altLang="pt-BR" dirty="0">
                <a:sym typeface="Wingdings 3" pitchFamily="18" charset="2"/>
              </a:rPr>
              <a:t>herda todas as características da superclasse</a:t>
            </a:r>
          </a:p>
          <a:p>
            <a:r>
              <a:rPr lang="pt-PT" altLang="pt-BR" dirty="0">
                <a:sym typeface="Wingdings 3" pitchFamily="18" charset="2"/>
              </a:rPr>
              <a:t>			      excepto aquelas explícitas no próprio Nó</a:t>
            </a:r>
            <a:endParaRPr lang="en-GB" altLang="pt-BR" dirty="0">
              <a:sym typeface="Wingdings 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54543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143810"/>
            <a:ext cx="7510692" cy="1301461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sz="4500" dirty="0"/>
              <a:t>Partes fundamentais</a:t>
            </a:r>
            <a:r>
              <a:rPr sz="4500" spc="-63" dirty="0"/>
              <a:t> </a:t>
            </a:r>
            <a:r>
              <a:rPr sz="4500" dirty="0"/>
              <a:t>de  uma</a:t>
            </a:r>
            <a:r>
              <a:rPr sz="4500" spc="-14" dirty="0"/>
              <a:t> </a:t>
            </a:r>
            <a:r>
              <a:rPr sz="4500" dirty="0"/>
              <a:t>representação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904" y="2594029"/>
            <a:ext cx="146834" cy="19629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200" dirty="0">
                <a:latin typeface="OpenSymbol"/>
                <a:cs typeface="OpenSymbol"/>
              </a:rPr>
              <a:t>●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904" y="3521097"/>
            <a:ext cx="146834" cy="19629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200" dirty="0">
                <a:latin typeface="OpenSymbol"/>
                <a:cs typeface="OpenSymbol"/>
              </a:rPr>
              <a:t>●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904" y="4447012"/>
            <a:ext cx="146834" cy="19629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200" dirty="0">
                <a:latin typeface="OpenSymbol"/>
                <a:cs typeface="OpenSymbol"/>
              </a:rPr>
              <a:t>●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904" y="1558706"/>
            <a:ext cx="8022305" cy="3994454"/>
          </a:xfrm>
          <a:prstGeom prst="rect">
            <a:avLst/>
          </a:prstGeom>
        </p:spPr>
        <p:txBody>
          <a:bodyPr vert="horz" wrap="square" lIns="0" tIns="49520" rIns="0" bIns="0" rtlCol="0">
            <a:spAutoFit/>
          </a:bodyPr>
          <a:lstStyle/>
          <a:p>
            <a:pPr marL="266604" marR="852786" indent="-255663">
              <a:lnSpc>
                <a:spcPts val="3047"/>
              </a:lnSpc>
              <a:spcBef>
                <a:spcPts val="390"/>
              </a:spcBef>
              <a:buSzPct val="45000"/>
              <a:buFont typeface="OpenSymbol"/>
              <a:buChar char="●"/>
              <a:tabLst>
                <a:tab pos="266604" algn="l"/>
                <a:tab pos="267180" algn="l"/>
              </a:tabLst>
            </a:pPr>
            <a:r>
              <a:rPr sz="2700" dirty="0">
                <a:cs typeface="Liberation Sans"/>
              </a:rPr>
              <a:t>Parte </a:t>
            </a:r>
            <a:r>
              <a:rPr sz="2700" spc="5" dirty="0">
                <a:cs typeface="Liberation Sans"/>
              </a:rPr>
              <a:t>léxica: </a:t>
            </a:r>
            <a:r>
              <a:rPr sz="2700" dirty="0">
                <a:cs typeface="Liberation Sans"/>
              </a:rPr>
              <a:t>Determina </a:t>
            </a:r>
            <a:r>
              <a:rPr sz="2700" spc="5" dirty="0">
                <a:cs typeface="Liberation Sans"/>
              </a:rPr>
              <a:t>os símbolos </a:t>
            </a:r>
            <a:r>
              <a:rPr sz="2700" spc="9" dirty="0">
                <a:cs typeface="Liberation Sans"/>
              </a:rPr>
              <a:t>que são  </a:t>
            </a:r>
            <a:r>
              <a:rPr sz="2700" dirty="0">
                <a:cs typeface="Liberation Sans"/>
              </a:rPr>
              <a:t>permitidos </a:t>
            </a:r>
            <a:r>
              <a:rPr sz="2700" spc="5" dirty="0">
                <a:cs typeface="Liberation Sans"/>
              </a:rPr>
              <a:t>no vocabulário da</a:t>
            </a:r>
            <a:r>
              <a:rPr sz="2700" spc="41" dirty="0">
                <a:cs typeface="Liberation Sans"/>
              </a:rPr>
              <a:t> </a:t>
            </a:r>
            <a:r>
              <a:rPr sz="2700" spc="5" dirty="0">
                <a:cs typeface="Liberation Sans"/>
              </a:rPr>
              <a:t>representação.</a:t>
            </a:r>
            <a:endParaRPr sz="2700" dirty="0">
              <a:cs typeface="Liberation Sans"/>
            </a:endParaRPr>
          </a:p>
          <a:p>
            <a:pPr marL="266604" marR="217083">
              <a:lnSpc>
                <a:spcPts val="3047"/>
              </a:lnSpc>
              <a:spcBef>
                <a:spcPts val="1206"/>
              </a:spcBef>
            </a:pPr>
            <a:r>
              <a:rPr sz="2700" dirty="0">
                <a:cs typeface="Liberation Sans"/>
              </a:rPr>
              <a:t>Parte estrutural: </a:t>
            </a:r>
            <a:r>
              <a:rPr sz="2700" spc="5" dirty="0">
                <a:cs typeface="Liberation Sans"/>
              </a:rPr>
              <a:t>Descreve restrições de como os  símbolos podem ser</a:t>
            </a:r>
            <a:r>
              <a:rPr sz="2700" spc="-18" dirty="0">
                <a:cs typeface="Liberation Sans"/>
              </a:rPr>
              <a:t> </a:t>
            </a:r>
            <a:r>
              <a:rPr sz="2700" dirty="0">
                <a:cs typeface="Liberation Sans"/>
              </a:rPr>
              <a:t>arranjados.</a:t>
            </a:r>
          </a:p>
          <a:p>
            <a:pPr marL="266604" marR="28791">
              <a:lnSpc>
                <a:spcPts val="3047"/>
              </a:lnSpc>
              <a:spcBef>
                <a:spcPts val="1197"/>
              </a:spcBef>
            </a:pPr>
            <a:r>
              <a:rPr sz="2700" dirty="0">
                <a:cs typeface="Liberation Sans"/>
              </a:rPr>
              <a:t>Parte </a:t>
            </a:r>
            <a:r>
              <a:rPr sz="2700" spc="5" dirty="0">
                <a:cs typeface="Liberation Sans"/>
              </a:rPr>
              <a:t>semântica: </a:t>
            </a:r>
            <a:r>
              <a:rPr sz="2700" dirty="0">
                <a:cs typeface="Liberation Sans"/>
              </a:rPr>
              <a:t>Estabelece </a:t>
            </a:r>
            <a:r>
              <a:rPr sz="2700" spc="9" dirty="0">
                <a:cs typeface="Liberation Sans"/>
              </a:rPr>
              <a:t>um </a:t>
            </a:r>
            <a:r>
              <a:rPr sz="2700" spc="5" dirty="0">
                <a:cs typeface="Liberation Sans"/>
              </a:rPr>
              <a:t>meio de associar  significado às</a:t>
            </a:r>
            <a:r>
              <a:rPr sz="2700" spc="-9" dirty="0">
                <a:cs typeface="Liberation Sans"/>
              </a:rPr>
              <a:t> </a:t>
            </a:r>
            <a:r>
              <a:rPr sz="2700" spc="5" dirty="0">
                <a:cs typeface="Liberation Sans"/>
              </a:rPr>
              <a:t>descrições.</a:t>
            </a:r>
            <a:endParaRPr sz="2700" dirty="0">
              <a:cs typeface="Liberation Sans"/>
            </a:endParaRPr>
          </a:p>
          <a:p>
            <a:pPr marL="266604" marR="4607">
              <a:lnSpc>
                <a:spcPts val="3047"/>
              </a:lnSpc>
              <a:spcBef>
                <a:spcPts val="1206"/>
              </a:spcBef>
            </a:pPr>
            <a:r>
              <a:rPr sz="2700" dirty="0">
                <a:cs typeface="Liberation Sans"/>
              </a:rPr>
              <a:t>Parte procedimental: </a:t>
            </a:r>
            <a:r>
              <a:rPr sz="2700" spc="5" dirty="0">
                <a:cs typeface="Liberation Sans"/>
              </a:rPr>
              <a:t>Especifica procedimentos de  acesso que permitam criar descrições, </a:t>
            </a:r>
            <a:r>
              <a:rPr sz="2700" dirty="0">
                <a:cs typeface="Liberation Sans"/>
              </a:rPr>
              <a:t>modificá-  </a:t>
            </a:r>
            <a:r>
              <a:rPr sz="2700" spc="5" dirty="0">
                <a:cs typeface="Liberation Sans"/>
              </a:rPr>
              <a:t>las </a:t>
            </a:r>
            <a:r>
              <a:rPr sz="2700" spc="9" dirty="0">
                <a:cs typeface="Liberation Sans"/>
              </a:rPr>
              <a:t>e </a:t>
            </a:r>
            <a:r>
              <a:rPr sz="2700" spc="5" dirty="0">
                <a:cs typeface="Liberation Sans"/>
              </a:rPr>
              <a:t>usá-las para responder</a:t>
            </a:r>
            <a:r>
              <a:rPr sz="2700" spc="-27" dirty="0">
                <a:cs typeface="Liberation Sans"/>
              </a:rPr>
              <a:t> </a:t>
            </a:r>
            <a:r>
              <a:rPr sz="2700" spc="5" dirty="0">
                <a:cs typeface="Liberation Sans"/>
              </a:rPr>
              <a:t>questões.</a:t>
            </a:r>
            <a:endParaRPr sz="2700" dirty="0"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515035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433646"/>
            <a:ext cx="9166876" cy="705289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lang="pt-BR" sz="4500" dirty="0"/>
              <a:t>Exemplo – Domínio funcionários</a:t>
            </a:r>
            <a:endParaRPr sz="4500" spc="5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3703105"/>
          </a:xfrm>
          <a:prstGeom prst="rect">
            <a:avLst/>
          </a:prstGeom>
        </p:spPr>
        <p:txBody>
          <a:bodyPr vert="horz" wrap="square" lIns="0" tIns="47792" rIns="0" bIns="0" rtlCol="0">
            <a:spAutoFit/>
          </a:bodyPr>
          <a:lstStyle/>
          <a:p>
            <a:pPr marL="261421" marR="542421">
              <a:lnSpc>
                <a:spcPts val="2829"/>
              </a:lnSpc>
              <a:spcBef>
                <a:spcPts val="375"/>
              </a:spcBef>
            </a:pPr>
            <a:r>
              <a:rPr sz="2500" spc="5" dirty="0"/>
              <a:t>A </a:t>
            </a:r>
            <a:r>
              <a:rPr sz="2500" dirty="0"/>
              <a:t>parte </a:t>
            </a:r>
            <a:r>
              <a:rPr sz="2500" spc="-5" dirty="0"/>
              <a:t>léxica </a:t>
            </a:r>
            <a:r>
              <a:rPr sz="2500" dirty="0"/>
              <a:t>determina os </a:t>
            </a:r>
            <a:r>
              <a:rPr sz="2500" spc="5" dirty="0"/>
              <a:t>nós e </a:t>
            </a:r>
            <a:r>
              <a:rPr sz="2500" dirty="0"/>
              <a:t>linhas</a:t>
            </a:r>
            <a:r>
              <a:rPr sz="2500" spc="-230" dirty="0"/>
              <a:t> </a:t>
            </a:r>
            <a:r>
              <a:rPr sz="2500" dirty="0"/>
              <a:t>orientadas  como símbolos</a:t>
            </a:r>
            <a:r>
              <a:rPr sz="2500" spc="-18" dirty="0"/>
              <a:t> </a:t>
            </a:r>
            <a:r>
              <a:rPr sz="2500" dirty="0"/>
              <a:t>empregados;</a:t>
            </a:r>
          </a:p>
          <a:p>
            <a:pPr marL="261421" marR="4607">
              <a:lnSpc>
                <a:spcPts val="2829"/>
              </a:lnSpc>
              <a:spcBef>
                <a:spcPts val="1120"/>
              </a:spcBef>
            </a:pPr>
            <a:r>
              <a:rPr sz="2500" spc="5" dirty="0"/>
              <a:t>A </a:t>
            </a:r>
            <a:r>
              <a:rPr sz="2500" dirty="0"/>
              <a:t>parte </a:t>
            </a:r>
            <a:r>
              <a:rPr sz="2500" spc="-5" dirty="0"/>
              <a:t>estrutural descreve </a:t>
            </a:r>
            <a:r>
              <a:rPr sz="2500" dirty="0"/>
              <a:t>restrições determinando</a:t>
            </a:r>
            <a:r>
              <a:rPr sz="2500" spc="-150" dirty="0"/>
              <a:t> </a:t>
            </a:r>
            <a:r>
              <a:rPr sz="2500" dirty="0"/>
              <a:t>as  conexões </a:t>
            </a:r>
            <a:r>
              <a:rPr sz="2500" spc="-5" dirty="0"/>
              <a:t>entre </a:t>
            </a:r>
            <a:r>
              <a:rPr sz="2500" dirty="0"/>
              <a:t>os</a:t>
            </a:r>
            <a:r>
              <a:rPr sz="2500" spc="-5" dirty="0"/>
              <a:t> nós;</a:t>
            </a:r>
            <a:endParaRPr sz="2500" dirty="0"/>
          </a:p>
          <a:p>
            <a:pPr marL="261421" marR="200960">
              <a:lnSpc>
                <a:spcPts val="2829"/>
              </a:lnSpc>
              <a:spcBef>
                <a:spcPts val="1124"/>
              </a:spcBef>
            </a:pPr>
            <a:r>
              <a:rPr sz="2500" spc="5" dirty="0"/>
              <a:t>A </a:t>
            </a:r>
            <a:r>
              <a:rPr sz="2500" dirty="0"/>
              <a:t>parte semântica </a:t>
            </a:r>
            <a:r>
              <a:rPr sz="2500" spc="-5" dirty="0"/>
              <a:t>estabelece </a:t>
            </a:r>
            <a:r>
              <a:rPr sz="2500" spc="5" dirty="0"/>
              <a:t>a </a:t>
            </a:r>
            <a:r>
              <a:rPr sz="2500" dirty="0"/>
              <a:t>equivalência entre</a:t>
            </a:r>
            <a:r>
              <a:rPr sz="2500" spc="-195" dirty="0"/>
              <a:t> </a:t>
            </a:r>
            <a:r>
              <a:rPr sz="2500" dirty="0"/>
              <a:t>os  nós </a:t>
            </a:r>
            <a:r>
              <a:rPr sz="2500" spc="5" dirty="0"/>
              <a:t>e </a:t>
            </a:r>
            <a:r>
              <a:rPr sz="2500" dirty="0"/>
              <a:t>as </a:t>
            </a:r>
            <a:r>
              <a:rPr sz="2500" spc="-5" dirty="0"/>
              <a:t>situações </a:t>
            </a:r>
            <a:r>
              <a:rPr sz="2500" spc="5" dirty="0"/>
              <a:t>e </a:t>
            </a:r>
            <a:r>
              <a:rPr sz="2500" dirty="0"/>
              <a:t>os </a:t>
            </a:r>
            <a:r>
              <a:rPr sz="2500" spc="-5" dirty="0"/>
              <a:t>“links” </a:t>
            </a:r>
            <a:r>
              <a:rPr sz="2500" spc="5" dirty="0"/>
              <a:t>e </a:t>
            </a:r>
            <a:r>
              <a:rPr sz="2500" dirty="0"/>
              <a:t>as </a:t>
            </a:r>
            <a:r>
              <a:rPr sz="2500" spc="-5" dirty="0"/>
              <a:t>travessias </a:t>
            </a:r>
            <a:r>
              <a:rPr sz="2500" dirty="0"/>
              <a:t>do</a:t>
            </a:r>
            <a:r>
              <a:rPr sz="2500" spc="9" dirty="0"/>
              <a:t> </a:t>
            </a:r>
            <a:r>
              <a:rPr sz="2500" spc="-5" dirty="0"/>
              <a:t>rio;</a:t>
            </a:r>
            <a:endParaRPr sz="2500" dirty="0"/>
          </a:p>
          <a:p>
            <a:pPr marL="261421" marR="290212">
              <a:lnSpc>
                <a:spcPts val="2829"/>
              </a:lnSpc>
              <a:spcBef>
                <a:spcPts val="1124"/>
              </a:spcBef>
            </a:pPr>
            <a:r>
              <a:rPr sz="2500" spc="5" dirty="0"/>
              <a:t>A </a:t>
            </a:r>
            <a:r>
              <a:rPr sz="2500" dirty="0"/>
              <a:t>parte procedimental está escondida na mente</a:t>
            </a:r>
            <a:r>
              <a:rPr sz="2500" spc="-204" dirty="0"/>
              <a:t> </a:t>
            </a:r>
            <a:r>
              <a:rPr sz="2500" spc="-5" dirty="0"/>
              <a:t>e/ou  </a:t>
            </a:r>
            <a:r>
              <a:rPr sz="2500" dirty="0"/>
              <a:t>cérebro de cada </a:t>
            </a:r>
            <a:r>
              <a:rPr sz="2500" spc="-5" dirty="0"/>
              <a:t>um </a:t>
            </a:r>
            <a:r>
              <a:rPr sz="2500" spc="5" dirty="0"/>
              <a:t>e </a:t>
            </a:r>
            <a:r>
              <a:rPr sz="2500" dirty="0"/>
              <a:t>comanda as ações para  resolução do</a:t>
            </a:r>
            <a:r>
              <a:rPr sz="2500" spc="-14" dirty="0"/>
              <a:t> </a:t>
            </a:r>
            <a:r>
              <a:rPr sz="2500" dirty="0"/>
              <a:t>problema.</a:t>
            </a:r>
          </a:p>
        </p:txBody>
      </p:sp>
    </p:spTree>
    <p:extLst>
      <p:ext uri="{BB962C8B-B14F-4D97-AF65-F5344CB8AC3E}">
        <p14:creationId xmlns:p14="http://schemas.microsoft.com/office/powerpoint/2010/main" val="1395182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151407"/>
            <a:ext cx="5961450" cy="1293864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dirty="0"/>
              <a:t>Características de</a:t>
            </a:r>
            <a:r>
              <a:rPr spc="-68" dirty="0"/>
              <a:t> </a:t>
            </a:r>
            <a:r>
              <a:rPr dirty="0"/>
              <a:t>redes  semânticas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844" y="1711874"/>
            <a:ext cx="134166" cy="182069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00" spc="5" dirty="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473" y="1611682"/>
            <a:ext cx="7779886" cy="3673149"/>
          </a:xfrm>
          <a:prstGeom prst="rect">
            <a:avLst/>
          </a:prstGeom>
        </p:spPr>
        <p:txBody>
          <a:bodyPr vert="horz" wrap="square" lIns="0" tIns="46065" rIns="0" bIns="0" rtlCol="0">
            <a:spAutoFit/>
          </a:bodyPr>
          <a:lstStyle/>
          <a:p>
            <a:pPr marL="11516" marR="4607">
              <a:lnSpc>
                <a:spcPts val="2766"/>
              </a:lnSpc>
              <a:spcBef>
                <a:spcPts val="363"/>
              </a:spcBef>
            </a:pPr>
            <a:r>
              <a:rPr sz="2500" spc="-9" dirty="0">
                <a:cs typeface="Liberation Sans"/>
              </a:rPr>
              <a:t>Léxicas: Existem Nós, links e links rotulados denotando  objetos, relações entre objetos e relações</a:t>
            </a:r>
            <a:r>
              <a:rPr sz="2500" dirty="0">
                <a:cs typeface="Liberation Sans"/>
              </a:rPr>
              <a:t> </a:t>
            </a:r>
            <a:r>
              <a:rPr sz="2500" spc="-9" dirty="0">
                <a:cs typeface="Liberation Sans"/>
              </a:rPr>
              <a:t>particulares;</a:t>
            </a:r>
            <a:endParaRPr sz="2500" dirty="0">
              <a:cs typeface="Liberation Sans"/>
            </a:endParaRPr>
          </a:p>
          <a:p>
            <a:pPr marL="11516" marR="5758">
              <a:lnSpc>
                <a:spcPts val="2766"/>
              </a:lnSpc>
              <a:spcBef>
                <a:spcPts val="1088"/>
              </a:spcBef>
            </a:pPr>
            <a:r>
              <a:rPr sz="2500" spc="-9" dirty="0">
                <a:cs typeface="Liberation Sans"/>
              </a:rPr>
              <a:t>Estruturais: Nós </a:t>
            </a:r>
            <a:r>
              <a:rPr sz="2500" spc="-14" dirty="0">
                <a:cs typeface="Liberation Sans"/>
              </a:rPr>
              <a:t>se </a:t>
            </a:r>
            <a:r>
              <a:rPr sz="2500" spc="-9" dirty="0">
                <a:cs typeface="Liberation Sans"/>
              </a:rPr>
              <a:t>conectam entre </a:t>
            </a:r>
            <a:r>
              <a:rPr sz="2500" spc="-5" dirty="0">
                <a:cs typeface="Liberation Sans"/>
              </a:rPr>
              <a:t>si, </a:t>
            </a:r>
            <a:r>
              <a:rPr sz="2500" spc="-9" dirty="0">
                <a:cs typeface="Liberation Sans"/>
              </a:rPr>
              <a:t>entre a cabeça  de um nó e a calda de outro, através de </a:t>
            </a:r>
            <a:r>
              <a:rPr sz="2500" spc="-5" dirty="0">
                <a:cs typeface="Liberation Sans"/>
              </a:rPr>
              <a:t>links</a:t>
            </a:r>
            <a:r>
              <a:rPr sz="2500" spc="-59" dirty="0">
                <a:cs typeface="Liberation Sans"/>
              </a:rPr>
              <a:t> </a:t>
            </a:r>
            <a:r>
              <a:rPr sz="2500" spc="-9" dirty="0">
                <a:cs typeface="Liberation Sans"/>
              </a:rPr>
              <a:t>rotulados;</a:t>
            </a:r>
            <a:endParaRPr sz="2500" dirty="0">
              <a:cs typeface="Liberation Sans"/>
            </a:endParaRPr>
          </a:p>
          <a:p>
            <a:pPr marL="11516" marR="950676">
              <a:lnSpc>
                <a:spcPts val="2766"/>
              </a:lnSpc>
              <a:spcBef>
                <a:spcPts val="1088"/>
              </a:spcBef>
            </a:pPr>
            <a:r>
              <a:rPr sz="2500" spc="-9" dirty="0">
                <a:cs typeface="Liberation Sans"/>
              </a:rPr>
              <a:t>Semânticas: Nós e links denotam entidades com  especificidade de</a:t>
            </a:r>
            <a:r>
              <a:rPr sz="2500" spc="-23" dirty="0">
                <a:cs typeface="Liberation Sans"/>
              </a:rPr>
              <a:t> </a:t>
            </a:r>
            <a:r>
              <a:rPr sz="2500" spc="-9" dirty="0">
                <a:cs typeface="Liberation Sans"/>
              </a:rPr>
              <a:t>aplicação;</a:t>
            </a:r>
            <a:endParaRPr sz="2500" dirty="0">
              <a:cs typeface="Liberation Sans"/>
            </a:endParaRPr>
          </a:p>
          <a:p>
            <a:pPr marL="11516" marR="126104" algn="just">
              <a:lnSpc>
                <a:spcPct val="92300"/>
              </a:lnSpc>
              <a:spcBef>
                <a:spcPts val="1038"/>
              </a:spcBef>
            </a:pPr>
            <a:r>
              <a:rPr sz="2500" spc="-9" dirty="0">
                <a:cs typeface="Liberation Sans"/>
              </a:rPr>
              <a:t>Procedimentais: Existem procedimentos para </a:t>
            </a:r>
            <a:r>
              <a:rPr sz="2500" spc="-23" dirty="0">
                <a:cs typeface="Liberation Sans"/>
              </a:rPr>
              <a:t>produzir,  </a:t>
            </a:r>
            <a:r>
              <a:rPr sz="2500" spc="-27" dirty="0">
                <a:cs typeface="Liberation Sans"/>
              </a:rPr>
              <a:t>alterar, </a:t>
            </a:r>
            <a:r>
              <a:rPr sz="2500" spc="-9" dirty="0">
                <a:cs typeface="Liberation Sans"/>
              </a:rPr>
              <a:t>apagar e responder questões relativas a nós e  links.</a:t>
            </a:r>
            <a:endParaRPr sz="2500" dirty="0"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844" y="2552569"/>
            <a:ext cx="134166" cy="182069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00" spc="5" dirty="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844" y="3392113"/>
            <a:ext cx="134166" cy="182069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00" spc="5" dirty="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844" y="4232808"/>
            <a:ext cx="134166" cy="182069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00" spc="5" dirty="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1182054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143810"/>
            <a:ext cx="7222660" cy="1301461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sz="4000" dirty="0"/>
              <a:t>Diferentes</a:t>
            </a:r>
            <a:r>
              <a:rPr sz="4000" spc="-86" dirty="0"/>
              <a:t> </a:t>
            </a:r>
            <a:r>
              <a:rPr sz="4000" dirty="0"/>
              <a:t>significados  para </a:t>
            </a:r>
            <a:r>
              <a:rPr sz="4000" spc="5" dirty="0"/>
              <a:t>a</a:t>
            </a:r>
            <a:r>
              <a:rPr sz="4000" spc="-23" dirty="0"/>
              <a:t> </a:t>
            </a:r>
            <a:r>
              <a:rPr sz="4000" dirty="0"/>
              <a:t>semântica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3703106"/>
          </a:xfrm>
          <a:prstGeom prst="rect">
            <a:avLst/>
          </a:prstGeom>
        </p:spPr>
        <p:txBody>
          <a:bodyPr vert="horz" wrap="square" lIns="0" tIns="47793" rIns="0" bIns="0" rtlCol="0">
            <a:spAutoFit/>
          </a:bodyPr>
          <a:lstStyle/>
          <a:p>
            <a:pPr marL="274665" marR="4607">
              <a:lnSpc>
                <a:spcPts val="2938"/>
              </a:lnSpc>
              <a:spcBef>
                <a:spcPts val="376"/>
              </a:spcBef>
            </a:pPr>
            <a:r>
              <a:rPr dirty="0"/>
              <a:t>Semântica de equivalência: Relacionam-se  descrições numa representação particular com outra  representação de semântica </a:t>
            </a:r>
            <a:r>
              <a:rPr spc="-5" dirty="0"/>
              <a:t>já</a:t>
            </a:r>
            <a:r>
              <a:rPr spc="18" dirty="0"/>
              <a:t> </a:t>
            </a:r>
            <a:r>
              <a:rPr dirty="0"/>
              <a:t>aceita;</a:t>
            </a:r>
          </a:p>
          <a:p>
            <a:pPr marL="274665" marR="193475">
              <a:lnSpc>
                <a:spcPts val="2938"/>
              </a:lnSpc>
              <a:spcBef>
                <a:spcPts val="1161"/>
              </a:spcBef>
            </a:pPr>
            <a:r>
              <a:rPr dirty="0"/>
              <a:t>Semântica procedimental: </a:t>
            </a:r>
            <a:r>
              <a:rPr spc="-91" dirty="0"/>
              <a:t>Tem </a:t>
            </a:r>
            <a:r>
              <a:rPr spc="5" dirty="0"/>
              <a:t>seu </a:t>
            </a:r>
            <a:r>
              <a:rPr dirty="0"/>
              <a:t>significado  definido </a:t>
            </a:r>
            <a:r>
              <a:rPr spc="5" dirty="0"/>
              <a:t>através </a:t>
            </a:r>
            <a:r>
              <a:rPr dirty="0"/>
              <a:t>do que realizam os programas que  operam descrições na</a:t>
            </a:r>
            <a:r>
              <a:rPr spc="23" dirty="0"/>
              <a:t> </a:t>
            </a:r>
            <a:r>
              <a:rPr dirty="0"/>
              <a:t>representação;</a:t>
            </a:r>
          </a:p>
          <a:p>
            <a:pPr marL="274665" marR="228600">
              <a:lnSpc>
                <a:spcPts val="2938"/>
              </a:lnSpc>
              <a:spcBef>
                <a:spcPts val="1161"/>
              </a:spcBef>
            </a:pPr>
            <a:r>
              <a:rPr dirty="0"/>
              <a:t>Semântica descritiva: </a:t>
            </a:r>
            <a:r>
              <a:rPr spc="5" dirty="0"/>
              <a:t>Neste </a:t>
            </a:r>
            <a:r>
              <a:rPr dirty="0"/>
              <a:t>tipo existe explicações  do que as descrições significam de modo que  possam </a:t>
            </a:r>
            <a:r>
              <a:rPr spc="5" dirty="0"/>
              <a:t>ser </a:t>
            </a:r>
            <a:r>
              <a:rPr dirty="0"/>
              <a:t>entendidas clara </a:t>
            </a:r>
            <a:r>
              <a:rPr spc="5" dirty="0"/>
              <a:t>e</a:t>
            </a:r>
            <a:r>
              <a:rPr spc="18" dirty="0"/>
              <a:t> </a:t>
            </a:r>
            <a:r>
              <a:rPr dirty="0"/>
              <a:t>intuitivamente.</a:t>
            </a:r>
          </a:p>
        </p:txBody>
      </p:sp>
    </p:spTree>
    <p:extLst>
      <p:ext uri="{BB962C8B-B14F-4D97-AF65-F5344CB8AC3E}">
        <p14:creationId xmlns:p14="http://schemas.microsoft.com/office/powerpoint/2010/main" val="947195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3787"/>
            <a:ext cx="6980074" cy="982347"/>
          </a:xfrm>
          <a:prstGeom prst="rect">
            <a:avLst/>
          </a:prstGeom>
        </p:spPr>
        <p:txBody>
          <a:bodyPr vert="horz" wrap="square" lIns="0" tIns="56430" rIns="0" bIns="0" rtlCol="0">
            <a:spAutoFit/>
          </a:bodyPr>
          <a:lstStyle/>
          <a:p>
            <a:pPr marL="457199" marR="69674">
              <a:lnSpc>
                <a:spcPts val="3636"/>
              </a:lnSpc>
              <a:spcBef>
                <a:spcPts val="444"/>
              </a:spcBef>
            </a:pPr>
            <a:r>
              <a:rPr sz="3300" spc="-9" dirty="0"/>
              <a:t>Parte </a:t>
            </a:r>
            <a:r>
              <a:rPr sz="3300" spc="-5" dirty="0"/>
              <a:t>da família de representações  de redes</a:t>
            </a:r>
            <a:r>
              <a:rPr sz="3300" spc="-23" dirty="0"/>
              <a:t> </a:t>
            </a:r>
            <a:r>
              <a:rPr sz="3300" spc="-5" dirty="0"/>
              <a:t>semânticas</a:t>
            </a:r>
            <a:endParaRPr sz="3300"/>
          </a:p>
        </p:txBody>
      </p:sp>
      <p:grpSp>
        <p:nvGrpSpPr>
          <p:cNvPr id="3" name="object 3"/>
          <p:cNvGrpSpPr/>
          <p:nvPr/>
        </p:nvGrpSpPr>
        <p:grpSpPr>
          <a:xfrm>
            <a:off x="3525162" y="1795943"/>
            <a:ext cx="2024578" cy="457200"/>
            <a:chOff x="3887470" y="1980526"/>
            <a:chExt cx="2232660" cy="504190"/>
          </a:xfrm>
        </p:grpSpPr>
        <p:sp>
          <p:nvSpPr>
            <p:cNvPr id="4" name="object 4"/>
            <p:cNvSpPr/>
            <p:nvPr/>
          </p:nvSpPr>
          <p:spPr>
            <a:xfrm>
              <a:off x="3887470" y="1980526"/>
              <a:ext cx="2232660" cy="504190"/>
            </a:xfrm>
            <a:custGeom>
              <a:avLst/>
              <a:gdLst/>
              <a:ahLst/>
              <a:cxnLst/>
              <a:rect l="l" t="t" r="r" b="b"/>
              <a:pathLst>
                <a:path w="2232660" h="504189">
                  <a:moveTo>
                    <a:pt x="0" y="0"/>
                  </a:moveTo>
                  <a:lnTo>
                    <a:pt x="2232659" y="0"/>
                  </a:lnTo>
                  <a:lnTo>
                    <a:pt x="2232659" y="504189"/>
                  </a:lnTo>
                  <a:lnTo>
                    <a:pt x="0" y="504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7470" y="1980526"/>
              <a:ext cx="2232660" cy="504190"/>
            </a:xfrm>
            <a:custGeom>
              <a:avLst/>
              <a:gdLst/>
              <a:ahLst/>
              <a:cxnLst/>
              <a:rect l="l" t="t" r="r" b="b"/>
              <a:pathLst>
                <a:path w="2232660" h="504189">
                  <a:moveTo>
                    <a:pt x="0" y="0"/>
                  </a:moveTo>
                  <a:lnTo>
                    <a:pt x="2232659" y="0"/>
                  </a:lnTo>
                  <a:lnTo>
                    <a:pt x="2232659" y="504189"/>
                  </a:lnTo>
                  <a:lnTo>
                    <a:pt x="0" y="504189"/>
                  </a:lnTo>
                  <a:lnTo>
                    <a:pt x="0" y="0"/>
                  </a:lnTo>
                  <a:close/>
                </a:path>
                <a:path w="2232660" h="504189">
                  <a:moveTo>
                    <a:pt x="0" y="0"/>
                  </a:moveTo>
                  <a:lnTo>
                    <a:pt x="0" y="0"/>
                  </a:lnTo>
                </a:path>
                <a:path w="2232660" h="504189">
                  <a:moveTo>
                    <a:pt x="2232659" y="504189"/>
                  </a:moveTo>
                  <a:lnTo>
                    <a:pt x="2232659" y="504189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90997" y="1862739"/>
            <a:ext cx="1690604" cy="2994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dirty="0">
                <a:latin typeface="Liberation Sans"/>
                <a:cs typeface="Liberation Sans"/>
              </a:rPr>
              <a:t>Rede</a:t>
            </a:r>
            <a:r>
              <a:rPr spc="-41" dirty="0">
                <a:latin typeface="Liberation Sans"/>
                <a:cs typeface="Liberation Sans"/>
              </a:rPr>
              <a:t> </a:t>
            </a:r>
            <a:r>
              <a:rPr spc="-5" dirty="0">
                <a:latin typeface="Liberation Sans"/>
                <a:cs typeface="Liberation Sans"/>
              </a:rPr>
              <a:t>semântica</a:t>
            </a:r>
            <a:endParaRPr>
              <a:latin typeface="Liberation Sans"/>
              <a:cs typeface="Liberation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2843" y="2742589"/>
            <a:ext cx="5026897" cy="457200"/>
            <a:chOff x="576580" y="3024466"/>
            <a:chExt cx="5543550" cy="504190"/>
          </a:xfrm>
        </p:grpSpPr>
        <p:sp>
          <p:nvSpPr>
            <p:cNvPr id="8" name="object 8"/>
            <p:cNvSpPr/>
            <p:nvPr/>
          </p:nvSpPr>
          <p:spPr>
            <a:xfrm>
              <a:off x="3887470" y="3024466"/>
              <a:ext cx="2232660" cy="504190"/>
            </a:xfrm>
            <a:custGeom>
              <a:avLst/>
              <a:gdLst/>
              <a:ahLst/>
              <a:cxnLst/>
              <a:rect l="l" t="t" r="r" b="b"/>
              <a:pathLst>
                <a:path w="2232660" h="504189">
                  <a:moveTo>
                    <a:pt x="0" y="0"/>
                  </a:moveTo>
                  <a:lnTo>
                    <a:pt x="2232659" y="0"/>
                  </a:lnTo>
                  <a:lnTo>
                    <a:pt x="2232659" y="504190"/>
                  </a:lnTo>
                  <a:lnTo>
                    <a:pt x="0" y="504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7470" y="3024466"/>
              <a:ext cx="2232660" cy="504190"/>
            </a:xfrm>
            <a:custGeom>
              <a:avLst/>
              <a:gdLst/>
              <a:ahLst/>
              <a:cxnLst/>
              <a:rect l="l" t="t" r="r" b="b"/>
              <a:pathLst>
                <a:path w="2232660" h="504189">
                  <a:moveTo>
                    <a:pt x="0" y="0"/>
                  </a:moveTo>
                  <a:lnTo>
                    <a:pt x="2232659" y="0"/>
                  </a:lnTo>
                  <a:lnTo>
                    <a:pt x="2232659" y="504190"/>
                  </a:lnTo>
                  <a:lnTo>
                    <a:pt x="0" y="504190"/>
                  </a:lnTo>
                  <a:lnTo>
                    <a:pt x="0" y="0"/>
                  </a:lnTo>
                  <a:close/>
                </a:path>
                <a:path w="2232660" h="504189">
                  <a:moveTo>
                    <a:pt x="0" y="0"/>
                  </a:moveTo>
                  <a:lnTo>
                    <a:pt x="0" y="0"/>
                  </a:lnTo>
                </a:path>
                <a:path w="2232660" h="504189">
                  <a:moveTo>
                    <a:pt x="2232659" y="504190"/>
                  </a:moveTo>
                  <a:lnTo>
                    <a:pt x="2232659" y="50419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6580" y="3024466"/>
              <a:ext cx="2231390" cy="504190"/>
            </a:xfrm>
            <a:custGeom>
              <a:avLst/>
              <a:gdLst/>
              <a:ahLst/>
              <a:cxnLst/>
              <a:rect l="l" t="t" r="r" b="b"/>
              <a:pathLst>
                <a:path w="2231390" h="504189">
                  <a:moveTo>
                    <a:pt x="0" y="0"/>
                  </a:moveTo>
                  <a:lnTo>
                    <a:pt x="2231390" y="0"/>
                  </a:lnTo>
                  <a:lnTo>
                    <a:pt x="2231390" y="504190"/>
                  </a:lnTo>
                  <a:lnTo>
                    <a:pt x="0" y="504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6580" y="3024466"/>
              <a:ext cx="2231390" cy="504190"/>
            </a:xfrm>
            <a:custGeom>
              <a:avLst/>
              <a:gdLst/>
              <a:ahLst/>
              <a:cxnLst/>
              <a:rect l="l" t="t" r="r" b="b"/>
              <a:pathLst>
                <a:path w="2231390" h="504189">
                  <a:moveTo>
                    <a:pt x="0" y="0"/>
                  </a:moveTo>
                  <a:lnTo>
                    <a:pt x="2231390" y="0"/>
                  </a:lnTo>
                  <a:lnTo>
                    <a:pt x="2231390" y="504190"/>
                  </a:lnTo>
                  <a:lnTo>
                    <a:pt x="0" y="504190"/>
                  </a:lnTo>
                  <a:lnTo>
                    <a:pt x="0" y="0"/>
                  </a:lnTo>
                  <a:close/>
                </a:path>
                <a:path w="2231390" h="504189">
                  <a:moveTo>
                    <a:pt x="0" y="0"/>
                  </a:moveTo>
                  <a:lnTo>
                    <a:pt x="0" y="0"/>
                  </a:lnTo>
                </a:path>
                <a:path w="2231390" h="504189">
                  <a:moveTo>
                    <a:pt x="2231390" y="504190"/>
                  </a:moveTo>
                  <a:lnTo>
                    <a:pt x="2231390" y="50419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4188" y="2809385"/>
            <a:ext cx="4847817" cy="2994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2987920" algn="l"/>
              </a:tabLst>
            </a:pPr>
            <a:r>
              <a:rPr dirty="0">
                <a:latin typeface="Liberation Sans"/>
                <a:cs typeface="Liberation Sans"/>
              </a:rPr>
              <a:t>Árvore</a:t>
            </a:r>
            <a:r>
              <a:rPr spc="-9" dirty="0">
                <a:latin typeface="Liberation Sans"/>
                <a:cs typeface="Liberation Sans"/>
              </a:rPr>
              <a:t> </a:t>
            </a:r>
            <a:r>
              <a:rPr dirty="0">
                <a:latin typeface="Liberation Sans"/>
                <a:cs typeface="Liberation Sans"/>
              </a:rPr>
              <a:t>semântica	Espaço de</a:t>
            </a:r>
            <a:r>
              <a:rPr spc="-77" dirty="0">
                <a:latin typeface="Liberation Sans"/>
                <a:cs typeface="Liberation Sans"/>
              </a:rPr>
              <a:t> </a:t>
            </a:r>
            <a:r>
              <a:rPr dirty="0">
                <a:latin typeface="Liberation Sans"/>
                <a:cs typeface="Liberation Sans"/>
              </a:rPr>
              <a:t>estado</a:t>
            </a:r>
            <a:endParaRPr>
              <a:latin typeface="Liberation Sans"/>
              <a:cs typeface="Liberation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28632" y="2742589"/>
            <a:ext cx="2024578" cy="457200"/>
            <a:chOff x="7199630" y="3024466"/>
            <a:chExt cx="2232660" cy="504190"/>
          </a:xfrm>
        </p:grpSpPr>
        <p:sp>
          <p:nvSpPr>
            <p:cNvPr id="14" name="object 14"/>
            <p:cNvSpPr/>
            <p:nvPr/>
          </p:nvSpPr>
          <p:spPr>
            <a:xfrm>
              <a:off x="7199630" y="3024466"/>
              <a:ext cx="2232660" cy="504190"/>
            </a:xfrm>
            <a:custGeom>
              <a:avLst/>
              <a:gdLst/>
              <a:ahLst/>
              <a:cxnLst/>
              <a:rect l="l" t="t" r="r" b="b"/>
              <a:pathLst>
                <a:path w="2232659" h="504189">
                  <a:moveTo>
                    <a:pt x="0" y="0"/>
                  </a:moveTo>
                  <a:lnTo>
                    <a:pt x="2232660" y="0"/>
                  </a:lnTo>
                  <a:lnTo>
                    <a:pt x="2232660" y="504190"/>
                  </a:lnTo>
                  <a:lnTo>
                    <a:pt x="0" y="504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99630" y="3024466"/>
              <a:ext cx="2232660" cy="504190"/>
            </a:xfrm>
            <a:custGeom>
              <a:avLst/>
              <a:gdLst/>
              <a:ahLst/>
              <a:cxnLst/>
              <a:rect l="l" t="t" r="r" b="b"/>
              <a:pathLst>
                <a:path w="2232659" h="504189">
                  <a:moveTo>
                    <a:pt x="0" y="0"/>
                  </a:moveTo>
                  <a:lnTo>
                    <a:pt x="2232660" y="0"/>
                  </a:lnTo>
                  <a:lnTo>
                    <a:pt x="2232660" y="504190"/>
                  </a:lnTo>
                  <a:lnTo>
                    <a:pt x="0" y="504190"/>
                  </a:lnTo>
                  <a:lnTo>
                    <a:pt x="0" y="0"/>
                  </a:lnTo>
                  <a:close/>
                </a:path>
                <a:path w="2232659" h="504189">
                  <a:moveTo>
                    <a:pt x="0" y="0"/>
                  </a:moveTo>
                  <a:lnTo>
                    <a:pt x="0" y="0"/>
                  </a:lnTo>
                </a:path>
                <a:path w="2232659" h="504189">
                  <a:moveTo>
                    <a:pt x="2232660" y="504190"/>
                  </a:moveTo>
                  <a:lnTo>
                    <a:pt x="2232660" y="50419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67787" y="2809385"/>
            <a:ext cx="1943388" cy="2994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pc="-5" dirty="0">
                <a:latin typeface="Liberation Sans"/>
                <a:cs typeface="Liberation Sans"/>
              </a:rPr>
              <a:t>Sistema </a:t>
            </a:r>
            <a:r>
              <a:rPr dirty="0">
                <a:latin typeface="Liberation Sans"/>
                <a:cs typeface="Liberation Sans"/>
              </a:rPr>
              <a:t>de</a:t>
            </a:r>
            <a:r>
              <a:rPr spc="-45" dirty="0">
                <a:latin typeface="Liberation Sans"/>
                <a:cs typeface="Liberation Sans"/>
              </a:rPr>
              <a:t> </a:t>
            </a:r>
            <a:r>
              <a:rPr spc="-5" dirty="0">
                <a:latin typeface="Liberation Sans"/>
                <a:cs typeface="Liberation Sans"/>
              </a:rPr>
              <a:t>frames</a:t>
            </a:r>
            <a:endParaRPr>
              <a:latin typeface="Liberation Sans"/>
              <a:cs typeface="Liberation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63157" y="3493457"/>
            <a:ext cx="2023427" cy="457200"/>
            <a:chOff x="1944370" y="3852507"/>
            <a:chExt cx="2231390" cy="504190"/>
          </a:xfrm>
        </p:grpSpPr>
        <p:sp>
          <p:nvSpPr>
            <p:cNvPr id="18" name="object 18"/>
            <p:cNvSpPr/>
            <p:nvPr/>
          </p:nvSpPr>
          <p:spPr>
            <a:xfrm>
              <a:off x="1944370" y="3852507"/>
              <a:ext cx="2231390" cy="504190"/>
            </a:xfrm>
            <a:custGeom>
              <a:avLst/>
              <a:gdLst/>
              <a:ahLst/>
              <a:cxnLst/>
              <a:rect l="l" t="t" r="r" b="b"/>
              <a:pathLst>
                <a:path w="2231390" h="504189">
                  <a:moveTo>
                    <a:pt x="0" y="0"/>
                  </a:moveTo>
                  <a:lnTo>
                    <a:pt x="2231390" y="0"/>
                  </a:lnTo>
                  <a:lnTo>
                    <a:pt x="2231390" y="504189"/>
                  </a:lnTo>
                  <a:lnTo>
                    <a:pt x="0" y="504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44370" y="3852507"/>
              <a:ext cx="2231390" cy="504190"/>
            </a:xfrm>
            <a:custGeom>
              <a:avLst/>
              <a:gdLst/>
              <a:ahLst/>
              <a:cxnLst/>
              <a:rect l="l" t="t" r="r" b="b"/>
              <a:pathLst>
                <a:path w="2231390" h="504189">
                  <a:moveTo>
                    <a:pt x="0" y="0"/>
                  </a:moveTo>
                  <a:lnTo>
                    <a:pt x="2231390" y="0"/>
                  </a:lnTo>
                  <a:lnTo>
                    <a:pt x="2231390" y="504189"/>
                  </a:lnTo>
                  <a:lnTo>
                    <a:pt x="0" y="504189"/>
                  </a:lnTo>
                  <a:lnTo>
                    <a:pt x="0" y="0"/>
                  </a:lnTo>
                  <a:close/>
                </a:path>
                <a:path w="2231390" h="504189">
                  <a:moveTo>
                    <a:pt x="0" y="0"/>
                  </a:moveTo>
                  <a:lnTo>
                    <a:pt x="0" y="0"/>
                  </a:lnTo>
                </a:path>
                <a:path w="2231390" h="504189">
                  <a:moveTo>
                    <a:pt x="2231390" y="504189"/>
                  </a:moveTo>
                  <a:lnTo>
                    <a:pt x="2231390" y="504189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763157" y="3493457"/>
            <a:ext cx="2023427" cy="356075"/>
          </a:xfrm>
          <a:prstGeom prst="rect">
            <a:avLst/>
          </a:prstGeom>
        </p:spPr>
        <p:txBody>
          <a:bodyPr vert="horz" wrap="square" lIns="0" tIns="78311" rIns="0" bIns="0" rtlCol="0">
            <a:spAutoFit/>
          </a:bodyPr>
          <a:lstStyle/>
          <a:p>
            <a:pPr marL="170442">
              <a:spcBef>
                <a:spcPts val="617"/>
              </a:spcBef>
            </a:pPr>
            <a:r>
              <a:rPr dirty="0">
                <a:latin typeface="Liberation Sans"/>
                <a:cs typeface="Liberation Sans"/>
              </a:rPr>
              <a:t>Árvore </a:t>
            </a:r>
            <a:r>
              <a:rPr spc="-5" dirty="0">
                <a:latin typeface="Liberation Sans"/>
                <a:cs typeface="Liberation Sans"/>
              </a:rPr>
              <a:t>de</a:t>
            </a:r>
            <a:r>
              <a:rPr spc="-32" dirty="0">
                <a:latin typeface="Liberation Sans"/>
                <a:cs typeface="Liberation Sans"/>
              </a:rPr>
              <a:t> </a:t>
            </a:r>
            <a:r>
              <a:rPr dirty="0">
                <a:latin typeface="Liberation Sans"/>
                <a:cs typeface="Liberation Sans"/>
              </a:rPr>
              <a:t>busca</a:t>
            </a:r>
            <a:endParaRPr>
              <a:latin typeface="Liberation Sans"/>
              <a:cs typeface="Liberation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63157" y="4276571"/>
            <a:ext cx="2023427" cy="457200"/>
            <a:chOff x="1944370" y="4716107"/>
            <a:chExt cx="2231390" cy="504190"/>
          </a:xfrm>
        </p:grpSpPr>
        <p:sp>
          <p:nvSpPr>
            <p:cNvPr id="22" name="object 22"/>
            <p:cNvSpPr/>
            <p:nvPr/>
          </p:nvSpPr>
          <p:spPr>
            <a:xfrm>
              <a:off x="1944370" y="4716107"/>
              <a:ext cx="2231390" cy="504190"/>
            </a:xfrm>
            <a:custGeom>
              <a:avLst/>
              <a:gdLst/>
              <a:ahLst/>
              <a:cxnLst/>
              <a:rect l="l" t="t" r="r" b="b"/>
              <a:pathLst>
                <a:path w="2231390" h="504189">
                  <a:moveTo>
                    <a:pt x="0" y="0"/>
                  </a:moveTo>
                  <a:lnTo>
                    <a:pt x="2231390" y="0"/>
                  </a:lnTo>
                  <a:lnTo>
                    <a:pt x="2231390" y="504189"/>
                  </a:lnTo>
                  <a:lnTo>
                    <a:pt x="0" y="504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44370" y="4716107"/>
              <a:ext cx="2231390" cy="505459"/>
            </a:xfrm>
            <a:custGeom>
              <a:avLst/>
              <a:gdLst/>
              <a:ahLst/>
              <a:cxnLst/>
              <a:rect l="l" t="t" r="r" b="b"/>
              <a:pathLst>
                <a:path w="2231390" h="505460">
                  <a:moveTo>
                    <a:pt x="0" y="0"/>
                  </a:moveTo>
                  <a:lnTo>
                    <a:pt x="2231390" y="0"/>
                  </a:lnTo>
                  <a:lnTo>
                    <a:pt x="2231390" y="504189"/>
                  </a:lnTo>
                  <a:lnTo>
                    <a:pt x="0" y="504189"/>
                  </a:lnTo>
                  <a:lnTo>
                    <a:pt x="0" y="0"/>
                  </a:lnTo>
                  <a:close/>
                </a:path>
                <a:path w="2231390" h="505460">
                  <a:moveTo>
                    <a:pt x="0" y="0"/>
                  </a:moveTo>
                  <a:lnTo>
                    <a:pt x="0" y="0"/>
                  </a:lnTo>
                </a:path>
                <a:path w="2231390" h="505460">
                  <a:moveTo>
                    <a:pt x="2231390" y="505459"/>
                  </a:moveTo>
                  <a:lnTo>
                    <a:pt x="2231390" y="505459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63157" y="4276571"/>
            <a:ext cx="2023427" cy="357238"/>
          </a:xfrm>
          <a:prstGeom prst="rect">
            <a:avLst/>
          </a:prstGeom>
        </p:spPr>
        <p:txBody>
          <a:bodyPr vert="horz" wrap="square" lIns="0" tIns="79463" rIns="0" bIns="0" rtlCol="0">
            <a:spAutoFit/>
          </a:bodyPr>
          <a:lstStyle/>
          <a:p>
            <a:pPr marL="79463">
              <a:spcBef>
                <a:spcPts val="626"/>
              </a:spcBef>
            </a:pPr>
            <a:r>
              <a:rPr dirty="0">
                <a:latin typeface="Liberation Sans"/>
                <a:cs typeface="Liberation Sans"/>
              </a:rPr>
              <a:t>Árvore de</a:t>
            </a:r>
            <a:r>
              <a:rPr spc="-54" dirty="0">
                <a:latin typeface="Liberation Sans"/>
                <a:cs typeface="Liberation Sans"/>
              </a:rPr>
              <a:t> </a:t>
            </a:r>
            <a:r>
              <a:rPr dirty="0">
                <a:latin typeface="Liberation Sans"/>
                <a:cs typeface="Liberation Sans"/>
              </a:rPr>
              <a:t>decisão</a:t>
            </a:r>
            <a:endParaRPr>
              <a:latin typeface="Liberation Sans"/>
              <a:cs typeface="Liberation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763157" y="4995192"/>
            <a:ext cx="2023427" cy="457200"/>
            <a:chOff x="1944370" y="5508587"/>
            <a:chExt cx="2231390" cy="504190"/>
          </a:xfrm>
        </p:grpSpPr>
        <p:sp>
          <p:nvSpPr>
            <p:cNvPr id="26" name="object 26"/>
            <p:cNvSpPr/>
            <p:nvPr/>
          </p:nvSpPr>
          <p:spPr>
            <a:xfrm>
              <a:off x="1944370" y="5508587"/>
              <a:ext cx="2231390" cy="504190"/>
            </a:xfrm>
            <a:custGeom>
              <a:avLst/>
              <a:gdLst/>
              <a:ahLst/>
              <a:cxnLst/>
              <a:rect l="l" t="t" r="r" b="b"/>
              <a:pathLst>
                <a:path w="2231390" h="504189">
                  <a:moveTo>
                    <a:pt x="0" y="0"/>
                  </a:moveTo>
                  <a:lnTo>
                    <a:pt x="2231390" y="0"/>
                  </a:lnTo>
                  <a:lnTo>
                    <a:pt x="2231390" y="504190"/>
                  </a:lnTo>
                  <a:lnTo>
                    <a:pt x="0" y="504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44370" y="5508587"/>
              <a:ext cx="2231390" cy="504190"/>
            </a:xfrm>
            <a:custGeom>
              <a:avLst/>
              <a:gdLst/>
              <a:ahLst/>
              <a:cxnLst/>
              <a:rect l="l" t="t" r="r" b="b"/>
              <a:pathLst>
                <a:path w="2231390" h="504189">
                  <a:moveTo>
                    <a:pt x="0" y="0"/>
                  </a:moveTo>
                  <a:lnTo>
                    <a:pt x="2231390" y="0"/>
                  </a:lnTo>
                  <a:lnTo>
                    <a:pt x="2231390" y="504190"/>
                  </a:lnTo>
                  <a:lnTo>
                    <a:pt x="0" y="504190"/>
                  </a:lnTo>
                  <a:lnTo>
                    <a:pt x="0" y="0"/>
                  </a:lnTo>
                  <a:close/>
                </a:path>
                <a:path w="2231390" h="504189">
                  <a:moveTo>
                    <a:pt x="0" y="0"/>
                  </a:moveTo>
                  <a:lnTo>
                    <a:pt x="0" y="0"/>
                  </a:lnTo>
                </a:path>
                <a:path w="2231390" h="504189">
                  <a:moveTo>
                    <a:pt x="2231390" y="504190"/>
                  </a:moveTo>
                  <a:lnTo>
                    <a:pt x="2231390" y="50419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763157" y="4995192"/>
            <a:ext cx="2023427" cy="356075"/>
          </a:xfrm>
          <a:prstGeom prst="rect">
            <a:avLst/>
          </a:prstGeom>
        </p:spPr>
        <p:txBody>
          <a:bodyPr vert="horz" wrap="square" lIns="0" tIns="78311" rIns="0" bIns="0" rtlCol="0">
            <a:spAutoFit/>
          </a:bodyPr>
          <a:lstStyle/>
          <a:p>
            <a:pPr marL="202112">
              <a:spcBef>
                <a:spcPts val="617"/>
              </a:spcBef>
            </a:pPr>
            <a:r>
              <a:rPr dirty="0">
                <a:latin typeface="Liberation Sans"/>
                <a:cs typeface="Liberation Sans"/>
              </a:rPr>
              <a:t>Árvore </a:t>
            </a:r>
            <a:r>
              <a:rPr spc="-5" dirty="0">
                <a:latin typeface="Liberation Sans"/>
                <a:cs typeface="Liberation Sans"/>
              </a:rPr>
              <a:t>de</a:t>
            </a:r>
            <a:r>
              <a:rPr spc="-32" dirty="0">
                <a:latin typeface="Liberation Sans"/>
                <a:cs typeface="Liberation Sans"/>
              </a:rPr>
              <a:t> </a:t>
            </a:r>
            <a:r>
              <a:rPr dirty="0">
                <a:latin typeface="Liberation Sans"/>
                <a:cs typeface="Liberation Sans"/>
              </a:rPr>
              <a:t>jogos</a:t>
            </a:r>
            <a:endParaRPr>
              <a:latin typeface="Liberation Sans"/>
              <a:cs typeface="Liberation San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763157" y="5713813"/>
            <a:ext cx="2023427" cy="456048"/>
            <a:chOff x="1944370" y="6301066"/>
            <a:chExt cx="2231390" cy="502920"/>
          </a:xfrm>
        </p:grpSpPr>
        <p:sp>
          <p:nvSpPr>
            <p:cNvPr id="30" name="object 30"/>
            <p:cNvSpPr/>
            <p:nvPr/>
          </p:nvSpPr>
          <p:spPr>
            <a:xfrm>
              <a:off x="1944370" y="6301066"/>
              <a:ext cx="2231390" cy="502920"/>
            </a:xfrm>
            <a:custGeom>
              <a:avLst/>
              <a:gdLst/>
              <a:ahLst/>
              <a:cxnLst/>
              <a:rect l="l" t="t" r="r" b="b"/>
              <a:pathLst>
                <a:path w="2231390" h="502920">
                  <a:moveTo>
                    <a:pt x="0" y="0"/>
                  </a:moveTo>
                  <a:lnTo>
                    <a:pt x="2231390" y="0"/>
                  </a:lnTo>
                  <a:lnTo>
                    <a:pt x="2231390" y="502920"/>
                  </a:lnTo>
                  <a:lnTo>
                    <a:pt x="0" y="502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44370" y="6301066"/>
              <a:ext cx="2231390" cy="504190"/>
            </a:xfrm>
            <a:custGeom>
              <a:avLst/>
              <a:gdLst/>
              <a:ahLst/>
              <a:cxnLst/>
              <a:rect l="l" t="t" r="r" b="b"/>
              <a:pathLst>
                <a:path w="2231390" h="504190">
                  <a:moveTo>
                    <a:pt x="0" y="0"/>
                  </a:moveTo>
                  <a:lnTo>
                    <a:pt x="2231390" y="0"/>
                  </a:lnTo>
                  <a:lnTo>
                    <a:pt x="2231390" y="502920"/>
                  </a:lnTo>
                  <a:lnTo>
                    <a:pt x="0" y="502920"/>
                  </a:lnTo>
                  <a:lnTo>
                    <a:pt x="0" y="0"/>
                  </a:lnTo>
                  <a:close/>
                </a:path>
                <a:path w="2231390" h="504190">
                  <a:moveTo>
                    <a:pt x="0" y="0"/>
                  </a:moveTo>
                  <a:lnTo>
                    <a:pt x="0" y="0"/>
                  </a:lnTo>
                </a:path>
                <a:path w="2231390" h="504190">
                  <a:moveTo>
                    <a:pt x="2231390" y="504190"/>
                  </a:moveTo>
                  <a:lnTo>
                    <a:pt x="2231390" y="50419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763157" y="5713813"/>
            <a:ext cx="2023427" cy="356075"/>
          </a:xfrm>
          <a:prstGeom prst="rect">
            <a:avLst/>
          </a:prstGeom>
        </p:spPr>
        <p:txBody>
          <a:bodyPr vert="horz" wrap="square" lIns="0" tIns="78311" rIns="0" bIns="0" rtlCol="0">
            <a:spAutoFit/>
          </a:bodyPr>
          <a:lstStyle/>
          <a:p>
            <a:pPr marL="164684">
              <a:spcBef>
                <a:spcPts val="617"/>
              </a:spcBef>
            </a:pPr>
            <a:r>
              <a:rPr dirty="0">
                <a:latin typeface="Liberation Sans"/>
                <a:cs typeface="Liberation Sans"/>
              </a:rPr>
              <a:t>Árvore </a:t>
            </a:r>
            <a:r>
              <a:rPr spc="-5" dirty="0">
                <a:latin typeface="Liberation Sans"/>
                <a:cs typeface="Liberation Sans"/>
              </a:rPr>
              <a:t>de</a:t>
            </a:r>
            <a:r>
              <a:rPr spc="-32" dirty="0">
                <a:latin typeface="Liberation Sans"/>
                <a:cs typeface="Liberation Sans"/>
              </a:rPr>
              <a:t> </a:t>
            </a:r>
            <a:r>
              <a:rPr spc="-5" dirty="0">
                <a:latin typeface="Liberation Sans"/>
                <a:cs typeface="Liberation Sans"/>
              </a:rPr>
              <a:t>metas</a:t>
            </a:r>
            <a:endParaRPr>
              <a:latin typeface="Liberation Sans"/>
              <a:cs typeface="Liberation San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528632" y="3689236"/>
            <a:ext cx="2024578" cy="457200"/>
            <a:chOff x="7199630" y="4068407"/>
            <a:chExt cx="2232660" cy="504190"/>
          </a:xfrm>
        </p:grpSpPr>
        <p:sp>
          <p:nvSpPr>
            <p:cNvPr id="34" name="object 34"/>
            <p:cNvSpPr/>
            <p:nvPr/>
          </p:nvSpPr>
          <p:spPr>
            <a:xfrm>
              <a:off x="7199630" y="4068407"/>
              <a:ext cx="2232660" cy="504190"/>
            </a:xfrm>
            <a:custGeom>
              <a:avLst/>
              <a:gdLst/>
              <a:ahLst/>
              <a:cxnLst/>
              <a:rect l="l" t="t" r="r" b="b"/>
              <a:pathLst>
                <a:path w="2232659" h="504189">
                  <a:moveTo>
                    <a:pt x="0" y="0"/>
                  </a:moveTo>
                  <a:lnTo>
                    <a:pt x="2232660" y="0"/>
                  </a:lnTo>
                  <a:lnTo>
                    <a:pt x="2232660" y="504189"/>
                  </a:lnTo>
                  <a:lnTo>
                    <a:pt x="0" y="504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99630" y="4068407"/>
              <a:ext cx="2232660" cy="504190"/>
            </a:xfrm>
            <a:custGeom>
              <a:avLst/>
              <a:gdLst/>
              <a:ahLst/>
              <a:cxnLst/>
              <a:rect l="l" t="t" r="r" b="b"/>
              <a:pathLst>
                <a:path w="2232659" h="504189">
                  <a:moveTo>
                    <a:pt x="0" y="0"/>
                  </a:moveTo>
                  <a:lnTo>
                    <a:pt x="2232660" y="0"/>
                  </a:lnTo>
                  <a:lnTo>
                    <a:pt x="2232660" y="504189"/>
                  </a:lnTo>
                  <a:lnTo>
                    <a:pt x="0" y="504189"/>
                  </a:lnTo>
                  <a:lnTo>
                    <a:pt x="0" y="0"/>
                  </a:lnTo>
                  <a:close/>
                </a:path>
                <a:path w="2232659" h="504189">
                  <a:moveTo>
                    <a:pt x="0" y="0"/>
                  </a:moveTo>
                  <a:lnTo>
                    <a:pt x="0" y="0"/>
                  </a:lnTo>
                </a:path>
                <a:path w="2232659" h="504189">
                  <a:moveTo>
                    <a:pt x="2232660" y="504189"/>
                  </a:moveTo>
                  <a:lnTo>
                    <a:pt x="2232660" y="504189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564333" y="3655838"/>
            <a:ext cx="1953753" cy="25785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00" spc="-9" dirty="0">
                <a:latin typeface="Liberation Sans"/>
                <a:cs typeface="Liberation Sans"/>
              </a:rPr>
              <a:t>Rede </a:t>
            </a:r>
            <a:r>
              <a:rPr sz="1600" spc="-5" dirty="0">
                <a:latin typeface="Liberation Sans"/>
                <a:cs typeface="Liberation Sans"/>
              </a:rPr>
              <a:t>de</a:t>
            </a:r>
            <a:r>
              <a:rPr sz="1600" spc="-41" dirty="0">
                <a:latin typeface="Liberation Sans"/>
                <a:cs typeface="Liberation Sans"/>
              </a:rPr>
              <a:t> </a:t>
            </a:r>
            <a:r>
              <a:rPr sz="1600" spc="-9" dirty="0">
                <a:latin typeface="Liberation Sans"/>
                <a:cs typeface="Liberation Sans"/>
              </a:rPr>
              <a:t>propagação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52627" y="3886166"/>
            <a:ext cx="976588" cy="25785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00" spc="-5" dirty="0">
                <a:latin typeface="Liberation Sans"/>
                <a:cs typeface="Liberation Sans"/>
              </a:rPr>
              <a:t>de</a:t>
            </a:r>
            <a:r>
              <a:rPr sz="1600" spc="-59" dirty="0">
                <a:latin typeface="Liberation Sans"/>
                <a:cs typeface="Liberation Sans"/>
              </a:rPr>
              <a:t> </a:t>
            </a:r>
            <a:r>
              <a:rPr sz="1600" spc="-9" dirty="0">
                <a:latin typeface="Liberation Sans"/>
                <a:cs typeface="Liberation Sans"/>
              </a:rPr>
              <a:t>valores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533980" y="2253143"/>
            <a:ext cx="6006940" cy="3688694"/>
          </a:xfrm>
          <a:custGeom>
            <a:avLst/>
            <a:gdLst/>
            <a:ahLst/>
            <a:cxnLst/>
            <a:rect l="l" t="t" r="r" b="b"/>
            <a:pathLst>
              <a:path w="6624320" h="4067809">
                <a:moveTo>
                  <a:pt x="3312160" y="0"/>
                </a:moveTo>
                <a:lnTo>
                  <a:pt x="3312160" y="539750"/>
                </a:lnTo>
              </a:path>
              <a:path w="6624320" h="4067809">
                <a:moveTo>
                  <a:pt x="3312160" y="0"/>
                </a:moveTo>
                <a:lnTo>
                  <a:pt x="3312160" y="270510"/>
                </a:lnTo>
                <a:lnTo>
                  <a:pt x="0" y="270510"/>
                </a:lnTo>
                <a:lnTo>
                  <a:pt x="0" y="539750"/>
                </a:lnTo>
              </a:path>
              <a:path w="6624320" h="4067809">
                <a:moveTo>
                  <a:pt x="3312160" y="0"/>
                </a:moveTo>
                <a:lnTo>
                  <a:pt x="3312160" y="270510"/>
                </a:lnTo>
                <a:lnTo>
                  <a:pt x="6624319" y="270510"/>
                </a:lnTo>
                <a:lnTo>
                  <a:pt x="6624319" y="539750"/>
                </a:lnTo>
              </a:path>
              <a:path w="6624320" h="4067809">
                <a:moveTo>
                  <a:pt x="0" y="1043940"/>
                </a:moveTo>
                <a:lnTo>
                  <a:pt x="0" y="1619250"/>
                </a:lnTo>
                <a:lnTo>
                  <a:pt x="252730" y="1619250"/>
                </a:lnTo>
              </a:path>
              <a:path w="6624320" h="4067809">
                <a:moveTo>
                  <a:pt x="0" y="1043940"/>
                </a:moveTo>
                <a:lnTo>
                  <a:pt x="0" y="2484120"/>
                </a:lnTo>
                <a:lnTo>
                  <a:pt x="252730" y="2484120"/>
                </a:lnTo>
              </a:path>
              <a:path w="6624320" h="4067809">
                <a:moveTo>
                  <a:pt x="0" y="1043940"/>
                </a:moveTo>
                <a:lnTo>
                  <a:pt x="0" y="3275330"/>
                </a:lnTo>
                <a:lnTo>
                  <a:pt x="252730" y="3275330"/>
                </a:lnTo>
              </a:path>
              <a:path w="6624320" h="4067809">
                <a:moveTo>
                  <a:pt x="0" y="1043940"/>
                </a:moveTo>
                <a:lnTo>
                  <a:pt x="0" y="4067810"/>
                </a:lnTo>
                <a:lnTo>
                  <a:pt x="252730" y="4067810"/>
                </a:lnTo>
              </a:path>
              <a:path w="6624320" h="4067809">
                <a:moveTo>
                  <a:pt x="6624319" y="1583690"/>
                </a:moveTo>
                <a:lnTo>
                  <a:pt x="6624319" y="104394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22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356702"/>
            <a:ext cx="7654708" cy="782233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dirty="0"/>
              <a:t>Critérios para</a:t>
            </a:r>
            <a:r>
              <a:rPr spc="-73" dirty="0"/>
              <a:t> </a:t>
            </a:r>
            <a:r>
              <a:rPr spc="5" dirty="0"/>
              <a:t>sucesso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7544" y="1409677"/>
            <a:ext cx="8240562" cy="3880442"/>
          </a:xfrm>
          <a:prstGeom prst="rect">
            <a:avLst/>
          </a:prstGeom>
        </p:spPr>
        <p:txBody>
          <a:bodyPr vert="horz" wrap="square" lIns="0" tIns="158350" rIns="0" bIns="0" rtlCol="0">
            <a:spAutoFit/>
          </a:bodyPr>
          <a:lstStyle/>
          <a:p>
            <a:pPr marL="34549">
              <a:spcBef>
                <a:spcPts val="1247"/>
              </a:spcBef>
            </a:pPr>
            <a:r>
              <a:rPr sz="2800" spc="-14" dirty="0">
                <a:cs typeface="Liberation Sans"/>
              </a:rPr>
              <a:t>Em </a:t>
            </a:r>
            <a:r>
              <a:rPr sz="2800" spc="-9" dirty="0">
                <a:cs typeface="Liberation Sans"/>
              </a:rPr>
              <a:t>pesquisa de</a:t>
            </a:r>
            <a:r>
              <a:rPr sz="2800" spc="-27" dirty="0">
                <a:cs typeface="Liberation Sans"/>
              </a:rPr>
              <a:t> </a:t>
            </a:r>
            <a:r>
              <a:rPr sz="2800" spc="-14" dirty="0">
                <a:cs typeface="Liberation Sans"/>
              </a:rPr>
              <a:t>IA:</a:t>
            </a:r>
            <a:endParaRPr sz="2800" dirty="0">
              <a:cs typeface="Liberation Sans"/>
            </a:endParaRPr>
          </a:p>
          <a:p>
            <a:pPr marL="382343" indent="-261421">
              <a:spcBef>
                <a:spcPts val="1016"/>
              </a:spcBef>
              <a:buSzPct val="74074"/>
              <a:buFont typeface="OpenSymbol"/>
              <a:buChar char="–"/>
              <a:tabLst>
                <a:tab pos="382343" algn="l"/>
              </a:tabLst>
            </a:pPr>
            <a:r>
              <a:rPr sz="2400" dirty="0">
                <a:cs typeface="Liberation Sans"/>
              </a:rPr>
              <a:t>A </a:t>
            </a:r>
            <a:r>
              <a:rPr sz="2400" spc="-5" dirty="0">
                <a:cs typeface="Liberation Sans"/>
              </a:rPr>
              <a:t>tarefa está claramente</a:t>
            </a:r>
            <a:r>
              <a:rPr sz="2400" spc="-127" dirty="0">
                <a:cs typeface="Liberation Sans"/>
              </a:rPr>
              <a:t> </a:t>
            </a:r>
            <a:r>
              <a:rPr sz="2400" spc="-5" dirty="0">
                <a:cs typeface="Liberation Sans"/>
              </a:rPr>
              <a:t>definida?</a:t>
            </a:r>
            <a:endParaRPr sz="2400" dirty="0">
              <a:cs typeface="Liberation Sans"/>
            </a:endParaRPr>
          </a:p>
          <a:p>
            <a:pPr marL="382343" indent="-261421">
              <a:spcBef>
                <a:spcPts val="771"/>
              </a:spcBef>
              <a:buSzPct val="74074"/>
              <a:buFont typeface="OpenSymbol"/>
              <a:buChar char="–"/>
              <a:tabLst>
                <a:tab pos="382343" algn="l"/>
              </a:tabLst>
            </a:pPr>
            <a:r>
              <a:rPr sz="2400" spc="-5" dirty="0">
                <a:cs typeface="Liberation Sans"/>
              </a:rPr>
              <a:t>Existe procedimento implementando </a:t>
            </a:r>
            <a:r>
              <a:rPr sz="2400" dirty="0">
                <a:cs typeface="Liberation Sans"/>
              </a:rPr>
              <a:t>a </a:t>
            </a:r>
            <a:r>
              <a:rPr sz="2400" spc="-5" dirty="0">
                <a:cs typeface="Liberation Sans"/>
              </a:rPr>
              <a:t>tarefa</a:t>
            </a:r>
            <a:r>
              <a:rPr sz="2400" spc="-9" dirty="0">
                <a:cs typeface="Liberation Sans"/>
              </a:rPr>
              <a:t> </a:t>
            </a:r>
            <a:r>
              <a:rPr sz="2400" spc="-5" dirty="0">
                <a:cs typeface="Liberation Sans"/>
              </a:rPr>
              <a:t>definida?</a:t>
            </a:r>
            <a:endParaRPr sz="2400" dirty="0">
              <a:cs typeface="Liberation Sans"/>
            </a:endParaRPr>
          </a:p>
          <a:p>
            <a:pPr marL="382343" marR="142803" indent="-261421">
              <a:lnSpc>
                <a:spcPts val="2720"/>
              </a:lnSpc>
              <a:spcBef>
                <a:spcPts val="1043"/>
              </a:spcBef>
              <a:buSzPct val="74074"/>
              <a:buFont typeface="OpenSymbol"/>
              <a:buChar char="–"/>
              <a:tabLst>
                <a:tab pos="382343" algn="l"/>
              </a:tabLst>
            </a:pPr>
            <a:r>
              <a:rPr sz="2400" spc="-5" dirty="0">
                <a:cs typeface="Liberation Sans"/>
              </a:rPr>
              <a:t>Existe </a:t>
            </a:r>
            <a:r>
              <a:rPr sz="2400" dirty="0">
                <a:cs typeface="Liberation Sans"/>
              </a:rPr>
              <a:t>regularidades </a:t>
            </a:r>
            <a:r>
              <a:rPr sz="2400" spc="-5" dirty="0">
                <a:cs typeface="Liberation Sans"/>
              </a:rPr>
              <a:t>e/ou restrições identificáveis das  quais </a:t>
            </a:r>
            <a:r>
              <a:rPr sz="2400" dirty="0">
                <a:cs typeface="Liberation Sans"/>
              </a:rPr>
              <a:t>o </a:t>
            </a:r>
            <a:r>
              <a:rPr sz="2400" spc="-5" dirty="0">
                <a:cs typeface="Liberation Sans"/>
              </a:rPr>
              <a:t>procedimento </a:t>
            </a:r>
            <a:r>
              <a:rPr sz="2400" dirty="0">
                <a:cs typeface="Liberation Sans"/>
              </a:rPr>
              <a:t>extrai</a:t>
            </a:r>
            <a:r>
              <a:rPr sz="2400" spc="-5" dirty="0">
                <a:cs typeface="Liberation Sans"/>
              </a:rPr>
              <a:t> conhecimento?</a:t>
            </a:r>
            <a:endParaRPr sz="2400" dirty="0">
              <a:cs typeface="Liberation Sans"/>
            </a:endParaRPr>
          </a:p>
          <a:p>
            <a:pPr marL="34549">
              <a:spcBef>
                <a:spcPts val="671"/>
              </a:spcBef>
            </a:pPr>
            <a:r>
              <a:rPr sz="2800" spc="-14" dirty="0">
                <a:cs typeface="Liberation Sans"/>
              </a:rPr>
              <a:t>Em aplicações </a:t>
            </a:r>
            <a:r>
              <a:rPr sz="2800" spc="-9" dirty="0">
                <a:cs typeface="Liberation Sans"/>
              </a:rPr>
              <a:t>de</a:t>
            </a:r>
            <a:r>
              <a:rPr sz="2800" spc="-18" dirty="0">
                <a:cs typeface="Liberation Sans"/>
              </a:rPr>
              <a:t> </a:t>
            </a:r>
            <a:r>
              <a:rPr sz="2800" spc="-14" dirty="0">
                <a:cs typeface="Liberation Sans"/>
              </a:rPr>
              <a:t>IA:</a:t>
            </a:r>
            <a:endParaRPr sz="2800" dirty="0">
              <a:cs typeface="Liberation Sans"/>
            </a:endParaRPr>
          </a:p>
          <a:p>
            <a:pPr marL="382343" indent="-261421">
              <a:spcBef>
                <a:spcPts val="1016"/>
              </a:spcBef>
              <a:buSzPct val="74074"/>
              <a:buFont typeface="OpenSymbol"/>
              <a:buChar char="–"/>
              <a:tabLst>
                <a:tab pos="382343" algn="l"/>
              </a:tabLst>
            </a:pPr>
            <a:r>
              <a:rPr sz="2400" dirty="0">
                <a:cs typeface="Liberation Sans"/>
              </a:rPr>
              <a:t>A </a:t>
            </a:r>
            <a:r>
              <a:rPr sz="2400" spc="-5" dirty="0">
                <a:cs typeface="Liberation Sans"/>
              </a:rPr>
              <a:t>aplicação </a:t>
            </a:r>
            <a:r>
              <a:rPr sz="2400" dirty="0">
                <a:cs typeface="Liberation Sans"/>
              </a:rPr>
              <a:t>resolve </a:t>
            </a:r>
            <a:r>
              <a:rPr sz="2400" spc="-5" dirty="0">
                <a:cs typeface="Liberation Sans"/>
              </a:rPr>
              <a:t>um problema</a:t>
            </a:r>
            <a:r>
              <a:rPr sz="2400" spc="-145" dirty="0">
                <a:cs typeface="Liberation Sans"/>
              </a:rPr>
              <a:t> </a:t>
            </a:r>
            <a:r>
              <a:rPr sz="2400" dirty="0">
                <a:cs typeface="Liberation Sans"/>
              </a:rPr>
              <a:t>real?</a:t>
            </a:r>
          </a:p>
          <a:p>
            <a:pPr marL="382343" indent="-261421">
              <a:spcBef>
                <a:spcPts val="762"/>
              </a:spcBef>
              <a:buSzPct val="74074"/>
              <a:buFont typeface="OpenSymbol"/>
              <a:buChar char="–"/>
              <a:tabLst>
                <a:tab pos="382343" algn="l"/>
              </a:tabLst>
            </a:pPr>
            <a:r>
              <a:rPr sz="2400" dirty="0">
                <a:cs typeface="Liberation Sans"/>
              </a:rPr>
              <a:t>A </a:t>
            </a:r>
            <a:r>
              <a:rPr sz="2400" spc="-5" dirty="0">
                <a:cs typeface="Liberation Sans"/>
              </a:rPr>
              <a:t>aplicação abre uma nova</a:t>
            </a:r>
            <a:r>
              <a:rPr sz="2400" spc="-122" dirty="0">
                <a:cs typeface="Liberation Sans"/>
              </a:rPr>
              <a:t> </a:t>
            </a:r>
            <a:r>
              <a:rPr sz="2400" spc="-5" dirty="0">
                <a:cs typeface="Liberation Sans"/>
              </a:rPr>
              <a:t>oportunidade?</a:t>
            </a:r>
            <a:endParaRPr sz="2400" dirty="0"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567931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pt-PT" altLang="pt-BR">
                <a:cs typeface="Times New Roman" pitchFamily="18" charset="0"/>
              </a:rPr>
              <a:t>Características Redes Semânticas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1871663" y="1719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257800"/>
          </a:xfrm>
          <a:noFill/>
          <a:ln/>
        </p:spPr>
        <p:txBody>
          <a:bodyPr>
            <a:normAutofit lnSpcReduction="10000"/>
          </a:bodyPr>
          <a:lstStyle/>
          <a:p>
            <a:pPr marL="187325" indent="-187325" algn="just"/>
            <a:r>
              <a:rPr lang="pt-PT" altLang="pt-BR" dirty="0">
                <a:cs typeface="Times New Roman" pitchFamily="18" charset="0"/>
              </a:rPr>
              <a:t>simplicidade de representação - devido às características de herança </a:t>
            </a:r>
          </a:p>
          <a:p>
            <a:pPr marL="765175" lvl="1" indent="0" algn="just"/>
            <a:r>
              <a:rPr lang="pt-PT" altLang="pt-BR" dirty="0">
                <a:cs typeface="Times New Roman" pitchFamily="18" charset="0"/>
              </a:rPr>
              <a:t> Amarelus herda todas as propriedades de Aves</a:t>
            </a:r>
          </a:p>
          <a:p>
            <a:pPr marL="187325" indent="-187325" algn="just"/>
            <a:r>
              <a:rPr lang="pt-PT" altLang="pt-BR" dirty="0">
                <a:cs typeface="Times New Roman" pitchFamily="18" charset="0"/>
              </a:rPr>
              <a:t>as Redes Semânticas estão na origem da Programação Orientada a Objetos  </a:t>
            </a:r>
          </a:p>
          <a:p>
            <a:pPr marL="187325" indent="-187325" algn="just"/>
            <a:r>
              <a:rPr lang="pt-PT" altLang="pt-BR" dirty="0">
                <a:cs typeface="Times New Roman" pitchFamily="18" charset="0"/>
              </a:rPr>
              <a:t>permitem uma redução no tempo de pesquisa, visto que os nós estão directamente ligados aos nós vizinhos com interesse</a:t>
            </a:r>
          </a:p>
          <a:p>
            <a:pPr marL="187325" indent="-187325" algn="just"/>
            <a:endParaRPr lang="pt-PT" altLang="pt-BR" dirty="0">
              <a:cs typeface="Times New Roman" pitchFamily="18" charset="0"/>
            </a:endParaRPr>
          </a:p>
          <a:p>
            <a:pPr marL="187325" indent="-187325" algn="just">
              <a:buFontTx/>
              <a:buNone/>
            </a:pPr>
            <a:r>
              <a:rPr lang="pt-PT" altLang="pt-BR" b="1" dirty="0">
                <a:cs typeface="Times New Roman" pitchFamily="18" charset="0"/>
              </a:rPr>
              <a:t>Desvantagens</a:t>
            </a:r>
            <a:r>
              <a:rPr lang="pt-PT" altLang="pt-BR" dirty="0">
                <a:cs typeface="Times New Roman" pitchFamily="18" charset="0"/>
              </a:rPr>
              <a:t>:</a:t>
            </a:r>
          </a:p>
          <a:p>
            <a:pPr marL="187325" indent="-187325" algn="just"/>
            <a:r>
              <a:rPr lang="pt-PT" altLang="pt-BR" dirty="0">
                <a:cs typeface="Times New Roman" pitchFamily="18" charset="0"/>
              </a:rPr>
              <a:t> podem permitir inferências inválidas</a:t>
            </a:r>
          </a:p>
          <a:p>
            <a:pPr marL="187325" indent="-187325" algn="just"/>
            <a:r>
              <a:rPr lang="pt-PT" altLang="pt-BR" dirty="0">
                <a:cs typeface="Times New Roman" pitchFamily="18" charset="0"/>
              </a:rPr>
              <a:t>não têm uma norma de interpretação - a interpretação depende dos programas que a manipulam. </a:t>
            </a:r>
            <a:endParaRPr lang="pt-PT" altLang="pt-BR" dirty="0"/>
          </a:p>
        </p:txBody>
      </p:sp>
    </p:spTree>
    <p:extLst>
      <p:ext uri="{BB962C8B-B14F-4D97-AF65-F5344CB8AC3E}">
        <p14:creationId xmlns:p14="http://schemas.microsoft.com/office/powerpoint/2010/main" val="2405626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984" y="548680"/>
            <a:ext cx="8229600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sz="4000" dirty="0"/>
              <a:t>Representação </a:t>
            </a:r>
            <a:r>
              <a:rPr sz="4000" spc="-5" dirty="0"/>
              <a:t>por  </a:t>
            </a:r>
            <a:r>
              <a:rPr sz="4000" dirty="0"/>
              <a:t>espaço de</a:t>
            </a:r>
            <a:r>
              <a:rPr sz="4000" spc="-32" dirty="0"/>
              <a:t> </a:t>
            </a:r>
            <a:r>
              <a:rPr sz="4000" dirty="0"/>
              <a:t>estado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146" y="1711874"/>
            <a:ext cx="137621" cy="18090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100" dirty="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383" y="1610531"/>
            <a:ext cx="7562802" cy="3999060"/>
          </a:xfrm>
          <a:prstGeom prst="rect">
            <a:avLst/>
          </a:prstGeom>
        </p:spPr>
        <p:txBody>
          <a:bodyPr vert="horz" wrap="square" lIns="0" tIns="47792" rIns="0" bIns="0" rtlCol="0">
            <a:spAutoFit/>
          </a:bodyPr>
          <a:lstStyle/>
          <a:p>
            <a:pPr marL="11516" marR="685799" algn="just">
              <a:lnSpc>
                <a:spcPts val="2829"/>
              </a:lnSpc>
              <a:spcBef>
                <a:spcPts val="375"/>
              </a:spcBef>
            </a:pPr>
            <a:r>
              <a:rPr sz="2500" spc="5" dirty="0">
                <a:cs typeface="Liberation Sans"/>
              </a:rPr>
              <a:t>O </a:t>
            </a:r>
            <a:r>
              <a:rPr sz="2500" spc="-5" dirty="0">
                <a:cs typeface="Liberation Sans"/>
              </a:rPr>
              <a:t>estado </a:t>
            </a:r>
            <a:r>
              <a:rPr sz="2500" dirty="0">
                <a:cs typeface="Liberation Sans"/>
              </a:rPr>
              <a:t>de um sistema </a:t>
            </a:r>
            <a:r>
              <a:rPr sz="2500" spc="5" dirty="0">
                <a:cs typeface="Liberation Sans"/>
              </a:rPr>
              <a:t>é </a:t>
            </a:r>
            <a:r>
              <a:rPr sz="2500" dirty="0">
                <a:cs typeface="Liberation Sans"/>
              </a:rPr>
              <a:t>uma descrição que </a:t>
            </a:r>
            <a:r>
              <a:rPr sz="2500" spc="5" dirty="0">
                <a:cs typeface="Liberation Sans"/>
              </a:rPr>
              <a:t>é  </a:t>
            </a:r>
            <a:r>
              <a:rPr sz="2500" dirty="0">
                <a:cs typeface="Liberation Sans"/>
              </a:rPr>
              <a:t>suficiente para determinar </a:t>
            </a:r>
            <a:r>
              <a:rPr sz="2500" spc="5" dirty="0">
                <a:cs typeface="Liberation Sans"/>
              </a:rPr>
              <a:t>o</a:t>
            </a:r>
            <a:r>
              <a:rPr sz="2500" spc="-32" dirty="0">
                <a:cs typeface="Liberation Sans"/>
              </a:rPr>
              <a:t> </a:t>
            </a:r>
            <a:r>
              <a:rPr sz="2500" spc="-5" dirty="0">
                <a:cs typeface="Liberation Sans"/>
              </a:rPr>
              <a:t>futuro</a:t>
            </a:r>
            <a:endParaRPr sz="2500" dirty="0">
              <a:cs typeface="Liberation Sans"/>
            </a:endParaRPr>
          </a:p>
          <a:p>
            <a:pPr marL="11516" marR="110557" algn="just">
              <a:lnSpc>
                <a:spcPts val="2829"/>
              </a:lnSpc>
              <a:spcBef>
                <a:spcPts val="1120"/>
              </a:spcBef>
            </a:pPr>
            <a:r>
              <a:rPr sz="2500" dirty="0">
                <a:cs typeface="Liberation Sans"/>
              </a:rPr>
              <a:t>No espaço de estados cada nó denota um estado </a:t>
            </a:r>
            <a:r>
              <a:rPr sz="2500" spc="5" dirty="0">
                <a:cs typeface="Liberation Sans"/>
              </a:rPr>
              <a:t>e  </a:t>
            </a:r>
            <a:r>
              <a:rPr sz="2500" dirty="0">
                <a:cs typeface="Liberation Sans"/>
              </a:rPr>
              <a:t>cada ligamento denota uma </a:t>
            </a:r>
            <a:r>
              <a:rPr sz="2500" spc="-5" dirty="0">
                <a:cs typeface="Liberation Sans"/>
              </a:rPr>
              <a:t>transição </a:t>
            </a:r>
            <a:r>
              <a:rPr sz="2500" spc="5" dirty="0">
                <a:cs typeface="Liberation Sans"/>
              </a:rPr>
              <a:t>de </a:t>
            </a:r>
            <a:r>
              <a:rPr sz="2500" dirty="0">
                <a:cs typeface="Liberation Sans"/>
              </a:rPr>
              <a:t>um estado  para </a:t>
            </a:r>
            <a:r>
              <a:rPr sz="2500" spc="-5" dirty="0">
                <a:cs typeface="Liberation Sans"/>
              </a:rPr>
              <a:t>outro estado</a:t>
            </a:r>
            <a:endParaRPr sz="2500" dirty="0">
              <a:cs typeface="Liberation Sans"/>
            </a:endParaRPr>
          </a:p>
          <a:p>
            <a:pPr marL="11516" marR="1152212">
              <a:lnSpc>
                <a:spcPts val="3954"/>
              </a:lnSpc>
              <a:spcBef>
                <a:spcPts val="227"/>
              </a:spcBef>
            </a:pPr>
            <a:r>
              <a:rPr sz="2500" spc="5" dirty="0">
                <a:cs typeface="Liberation Sans"/>
              </a:rPr>
              <a:t>É </a:t>
            </a:r>
            <a:r>
              <a:rPr sz="2500" spc="-5" dirty="0">
                <a:cs typeface="Liberation Sans"/>
              </a:rPr>
              <a:t>uma representação </a:t>
            </a:r>
            <a:r>
              <a:rPr sz="2500" dirty="0">
                <a:cs typeface="Liberation Sans"/>
              </a:rPr>
              <a:t>- uma rede semântica:  </a:t>
            </a:r>
            <a:r>
              <a:rPr sz="2500" spc="5" dirty="0">
                <a:cs typeface="Liberation Sans"/>
              </a:rPr>
              <a:t>Os </a:t>
            </a:r>
            <a:r>
              <a:rPr sz="2500" dirty="0">
                <a:cs typeface="Liberation Sans"/>
              </a:rPr>
              <a:t>nós denotam os </a:t>
            </a:r>
            <a:r>
              <a:rPr sz="2500" spc="-5" dirty="0">
                <a:cs typeface="Liberation Sans"/>
              </a:rPr>
              <a:t>estados</a:t>
            </a:r>
            <a:r>
              <a:rPr sz="2500" spc="-36" dirty="0">
                <a:cs typeface="Liberation Sans"/>
              </a:rPr>
              <a:t> </a:t>
            </a:r>
            <a:r>
              <a:rPr sz="2500" spc="5" dirty="0">
                <a:cs typeface="Liberation Sans"/>
              </a:rPr>
              <a:t>e</a:t>
            </a:r>
            <a:endParaRPr sz="2500" dirty="0">
              <a:cs typeface="Liberation Sans"/>
            </a:endParaRPr>
          </a:p>
          <a:p>
            <a:pPr marL="11516">
              <a:spcBef>
                <a:spcPts val="617"/>
              </a:spcBef>
            </a:pPr>
            <a:r>
              <a:rPr sz="2500" spc="5" dirty="0">
                <a:cs typeface="Liberation Sans"/>
              </a:rPr>
              <a:t>Os </a:t>
            </a:r>
            <a:r>
              <a:rPr sz="2500" dirty="0">
                <a:cs typeface="Liberation Sans"/>
              </a:rPr>
              <a:t>ligamentos denotam </a:t>
            </a:r>
            <a:r>
              <a:rPr sz="2500" spc="-5" dirty="0">
                <a:cs typeface="Liberation Sans"/>
              </a:rPr>
              <a:t>transições </a:t>
            </a:r>
            <a:r>
              <a:rPr sz="2500" dirty="0">
                <a:cs typeface="Liberation Sans"/>
              </a:rPr>
              <a:t>entre os</a:t>
            </a:r>
            <a:r>
              <a:rPr sz="2500" spc="-27" dirty="0">
                <a:cs typeface="Liberation Sans"/>
              </a:rPr>
              <a:t> </a:t>
            </a:r>
            <a:r>
              <a:rPr sz="2500" spc="-5" dirty="0">
                <a:cs typeface="Liberation Sans"/>
              </a:rPr>
              <a:t>estados.</a:t>
            </a:r>
            <a:endParaRPr sz="2500" dirty="0">
              <a:cs typeface="Liberation Sans"/>
            </a:endParaRPr>
          </a:p>
          <a:p>
            <a:pPr marL="11516">
              <a:spcBef>
                <a:spcPts val="907"/>
              </a:spcBef>
            </a:pPr>
            <a:r>
              <a:rPr sz="2500" spc="-5" dirty="0">
                <a:cs typeface="Liberation Sans"/>
              </a:rPr>
              <a:t>Definições:</a:t>
            </a:r>
            <a:endParaRPr sz="2500" dirty="0"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146" y="2573299"/>
            <a:ext cx="137621" cy="18090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100" dirty="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146" y="3794035"/>
            <a:ext cx="137621" cy="18090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100" dirty="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146" y="4296148"/>
            <a:ext cx="137621" cy="18090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100" dirty="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146" y="4797110"/>
            <a:ext cx="137621" cy="18090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100" dirty="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146" y="5299224"/>
            <a:ext cx="137621" cy="18090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100" dirty="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40271026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26" y="332656"/>
            <a:ext cx="8229600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sz="4000" dirty="0"/>
              <a:t>Representação </a:t>
            </a:r>
            <a:r>
              <a:rPr sz="4000" spc="-5" dirty="0"/>
              <a:t>por  </a:t>
            </a:r>
            <a:r>
              <a:rPr sz="4000" dirty="0"/>
              <a:t>espaço de</a:t>
            </a:r>
            <a:r>
              <a:rPr sz="4000" spc="-32" dirty="0"/>
              <a:t> </a:t>
            </a:r>
            <a:r>
              <a:rPr sz="4000" dirty="0"/>
              <a:t>estado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024" y="1649686"/>
            <a:ext cx="114587" cy="15012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90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162" y="1476941"/>
            <a:ext cx="6891397" cy="298013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34549" marR="2514597">
              <a:lnSpc>
                <a:spcPct val="129600"/>
              </a:lnSpc>
              <a:spcBef>
                <a:spcPts val="91"/>
              </a:spcBef>
            </a:pPr>
            <a:r>
              <a:rPr sz="2200" dirty="0">
                <a:cs typeface="Liberation Sans"/>
              </a:rPr>
              <a:t>Estado corrente: onde você está  Estado objetivo: onde se deseja</a:t>
            </a:r>
            <a:r>
              <a:rPr sz="2200" spc="-41" dirty="0">
                <a:cs typeface="Liberation Sans"/>
              </a:rPr>
              <a:t> </a:t>
            </a:r>
            <a:r>
              <a:rPr sz="2200" dirty="0">
                <a:cs typeface="Liberation Sans"/>
              </a:rPr>
              <a:t>estar</a:t>
            </a:r>
          </a:p>
          <a:p>
            <a:pPr marL="34549" marR="27639">
              <a:lnSpc>
                <a:spcPct val="129600"/>
              </a:lnSpc>
            </a:pPr>
            <a:r>
              <a:rPr sz="2200" dirty="0">
                <a:cs typeface="Liberation Sans"/>
              </a:rPr>
              <a:t>O problema é definir as transações que levam um estado a  outro.</a:t>
            </a:r>
          </a:p>
          <a:p>
            <a:pPr marL="34549">
              <a:spcBef>
                <a:spcPts val="725"/>
              </a:spcBef>
            </a:pPr>
            <a:r>
              <a:rPr sz="2200" dirty="0">
                <a:cs typeface="Liberation Sans"/>
              </a:rPr>
              <a:t>Análise de meios e</a:t>
            </a:r>
            <a:r>
              <a:rPr sz="2200" spc="-9" dirty="0">
                <a:cs typeface="Liberation Sans"/>
              </a:rPr>
              <a:t> </a:t>
            </a:r>
            <a:r>
              <a:rPr sz="2200" dirty="0">
                <a:cs typeface="Liberation Sans"/>
              </a:rPr>
              <a:t>fins:</a:t>
            </a:r>
          </a:p>
          <a:p>
            <a:pPr marL="97889">
              <a:spcBef>
                <a:spcPts val="762"/>
              </a:spcBef>
            </a:pPr>
            <a:r>
              <a:rPr sz="2200" spc="6" baseline="13409" dirty="0">
                <a:cs typeface="OpenSymbol"/>
              </a:rPr>
              <a:t>– </a:t>
            </a:r>
            <a:r>
              <a:rPr sz="2200" spc="5" dirty="0">
                <a:cs typeface="Liberation Sans"/>
              </a:rPr>
              <a:t>Até </a:t>
            </a:r>
            <a:r>
              <a:rPr sz="2200" spc="9" dirty="0">
                <a:cs typeface="Liberation Sans"/>
              </a:rPr>
              <a:t>o </a:t>
            </a:r>
            <a:r>
              <a:rPr sz="2200" dirty="0">
                <a:cs typeface="Liberation Sans"/>
              </a:rPr>
              <a:t>objetivo </a:t>
            </a:r>
            <a:r>
              <a:rPr sz="2200" spc="5" dirty="0">
                <a:cs typeface="Liberation Sans"/>
              </a:rPr>
              <a:t>ser </a:t>
            </a:r>
            <a:r>
              <a:rPr sz="2200" dirty="0">
                <a:cs typeface="Liberation Sans"/>
              </a:rPr>
              <a:t>alcançado </a:t>
            </a:r>
            <a:r>
              <a:rPr sz="2200" spc="5" dirty="0">
                <a:cs typeface="Liberation Sans"/>
              </a:rPr>
              <a:t>ou </a:t>
            </a:r>
            <a:r>
              <a:rPr sz="2200" dirty="0">
                <a:cs typeface="Liberation Sans"/>
              </a:rPr>
              <a:t>ausência </a:t>
            </a:r>
            <a:r>
              <a:rPr sz="2200" spc="5" dirty="0">
                <a:cs typeface="Liberation Sans"/>
              </a:rPr>
              <a:t>de</a:t>
            </a:r>
            <a:r>
              <a:rPr sz="2200" spc="86" dirty="0">
                <a:cs typeface="Liberation Sans"/>
              </a:rPr>
              <a:t> </a:t>
            </a:r>
            <a:r>
              <a:rPr sz="2200" spc="5" dirty="0">
                <a:cs typeface="Liberation Sans"/>
              </a:rPr>
              <a:t>procedimentos</a:t>
            </a:r>
            <a:endParaRPr sz="2200" dirty="0"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024" y="2052759"/>
            <a:ext cx="114587" cy="15012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90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024" y="2455832"/>
            <a:ext cx="114587" cy="15012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90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024" y="2858905"/>
            <a:ext cx="114587" cy="15012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90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024" y="3261978"/>
            <a:ext cx="114587" cy="15012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90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9928" y="4277722"/>
            <a:ext cx="92131" cy="11935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700" dirty="0"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5656" y="4397072"/>
            <a:ext cx="6581905" cy="2381618"/>
          </a:xfrm>
          <a:prstGeom prst="rect">
            <a:avLst/>
          </a:prstGeom>
        </p:spPr>
        <p:txBody>
          <a:bodyPr vert="horz" wrap="square" lIns="0" tIns="59885" rIns="0" bIns="0" rtlCol="0">
            <a:spAutoFit/>
          </a:bodyPr>
          <a:lstStyle/>
          <a:p>
            <a:pPr marL="11517">
              <a:spcBef>
                <a:spcPts val="472"/>
              </a:spcBef>
              <a:buSzPct val="44117"/>
              <a:tabLst>
                <a:tab pos="180807" algn="l"/>
              </a:tabLst>
            </a:pPr>
            <a:r>
              <a:rPr lang="pt-BR" sz="2000" spc="-9" dirty="0">
                <a:cs typeface="Liberation Sans"/>
              </a:rPr>
              <a:t>  </a:t>
            </a:r>
            <a:r>
              <a:rPr sz="2000" spc="-9" dirty="0" err="1">
                <a:cs typeface="Liberation Sans"/>
              </a:rPr>
              <a:t>Descrever</a:t>
            </a:r>
            <a:r>
              <a:rPr sz="2000" spc="-9" dirty="0">
                <a:cs typeface="Liberation Sans"/>
              </a:rPr>
              <a:t> o </a:t>
            </a:r>
            <a:r>
              <a:rPr sz="2000" spc="-9" dirty="0" err="1">
                <a:cs typeface="Liberation Sans"/>
              </a:rPr>
              <a:t>estado</a:t>
            </a:r>
            <a:r>
              <a:rPr sz="2000" spc="-9" dirty="0">
                <a:cs typeface="Liberation Sans"/>
              </a:rPr>
              <a:t> </a:t>
            </a:r>
            <a:r>
              <a:rPr sz="2000" spc="-9" dirty="0" err="1">
                <a:cs typeface="Liberation Sans"/>
              </a:rPr>
              <a:t>corrente</a:t>
            </a:r>
            <a:r>
              <a:rPr sz="2000" spc="-9" dirty="0">
                <a:cs typeface="Liberation Sans"/>
              </a:rPr>
              <a:t>, o </a:t>
            </a:r>
            <a:r>
              <a:rPr sz="2000" spc="-9" dirty="0" err="1">
                <a:cs typeface="Liberation Sans"/>
              </a:rPr>
              <a:t>estado</a:t>
            </a:r>
            <a:r>
              <a:rPr sz="2000" spc="-9" dirty="0">
                <a:cs typeface="Liberation Sans"/>
              </a:rPr>
              <a:t> </a:t>
            </a:r>
            <a:r>
              <a:rPr sz="2000" spc="-9" dirty="0" err="1">
                <a:cs typeface="Liberation Sans"/>
              </a:rPr>
              <a:t>objetivo</a:t>
            </a:r>
            <a:r>
              <a:rPr sz="2000" spc="-9" dirty="0">
                <a:cs typeface="Liberation Sans"/>
              </a:rPr>
              <a:t> e a </a:t>
            </a:r>
            <a:r>
              <a:rPr sz="2000" spc="-14" dirty="0" err="1">
                <a:cs typeface="Liberation Sans"/>
              </a:rPr>
              <a:t>diferença</a:t>
            </a:r>
            <a:r>
              <a:rPr sz="2000" spc="-14" dirty="0">
                <a:cs typeface="Liberation Sans"/>
              </a:rPr>
              <a:t> </a:t>
            </a:r>
            <a:r>
              <a:rPr sz="2000" spc="-9" dirty="0">
                <a:cs typeface="Liberation Sans"/>
              </a:rPr>
              <a:t>entre </a:t>
            </a:r>
            <a:r>
              <a:rPr sz="2000" spc="-9" dirty="0" err="1">
                <a:cs typeface="Liberation Sans"/>
              </a:rPr>
              <a:t>os</a:t>
            </a:r>
            <a:r>
              <a:rPr sz="2000" spc="-18" dirty="0">
                <a:cs typeface="Liberation Sans"/>
              </a:rPr>
              <a:t> </a:t>
            </a:r>
            <a:r>
              <a:rPr sz="2000" spc="-14" dirty="0" err="1">
                <a:cs typeface="Liberation Sans"/>
              </a:rPr>
              <a:t>dois</a:t>
            </a:r>
            <a:endParaRPr sz="2000" dirty="0">
              <a:cs typeface="Liberation Sans"/>
            </a:endParaRPr>
          </a:p>
          <a:p>
            <a:pPr marL="180807" marR="4607">
              <a:lnSpc>
                <a:spcPts val="1705"/>
              </a:lnSpc>
              <a:spcBef>
                <a:spcPts val="558"/>
              </a:spcBef>
            </a:pPr>
            <a:r>
              <a:rPr sz="2000" spc="-9" dirty="0" err="1">
                <a:cs typeface="Liberation Sans"/>
              </a:rPr>
              <a:t>Usar</a:t>
            </a:r>
            <a:r>
              <a:rPr sz="2000" spc="-9" dirty="0">
                <a:cs typeface="Liberation Sans"/>
              </a:rPr>
              <a:t> a </a:t>
            </a:r>
            <a:r>
              <a:rPr sz="2000" spc="-14" dirty="0">
                <a:cs typeface="Liberation Sans"/>
              </a:rPr>
              <a:t>diferença </a:t>
            </a:r>
            <a:r>
              <a:rPr sz="2000" spc="-9" dirty="0">
                <a:cs typeface="Liberation Sans"/>
              </a:rPr>
              <a:t>entre o </a:t>
            </a:r>
            <a:r>
              <a:rPr sz="2000" spc="-14" dirty="0">
                <a:cs typeface="Liberation Sans"/>
              </a:rPr>
              <a:t>estado </a:t>
            </a:r>
            <a:r>
              <a:rPr sz="2000" spc="-9" dirty="0">
                <a:cs typeface="Liberation Sans"/>
              </a:rPr>
              <a:t>corrente e o </a:t>
            </a:r>
            <a:r>
              <a:rPr sz="2000" spc="-14" dirty="0">
                <a:cs typeface="Liberation Sans"/>
              </a:rPr>
              <a:t>estado objetivo </a:t>
            </a:r>
            <a:r>
              <a:rPr sz="2000" spc="-9" dirty="0">
                <a:cs typeface="Liberation Sans"/>
              </a:rPr>
              <a:t>para </a:t>
            </a:r>
            <a:r>
              <a:rPr sz="2000" spc="-14" dirty="0">
                <a:cs typeface="Liberation Sans"/>
              </a:rPr>
              <a:t>selecionar </a:t>
            </a:r>
            <a:r>
              <a:rPr sz="2000" spc="-9" dirty="0">
                <a:cs typeface="Liberation Sans"/>
              </a:rPr>
              <a:t>o  </a:t>
            </a:r>
            <a:r>
              <a:rPr sz="2000" spc="-14" dirty="0">
                <a:cs typeface="Liberation Sans"/>
              </a:rPr>
              <a:t>“melhor”</a:t>
            </a:r>
            <a:r>
              <a:rPr sz="2000" spc="-5" dirty="0">
                <a:cs typeface="Liberation Sans"/>
              </a:rPr>
              <a:t> </a:t>
            </a:r>
            <a:r>
              <a:rPr sz="2000" spc="-14" dirty="0">
                <a:cs typeface="Liberation Sans"/>
              </a:rPr>
              <a:t>procedimento</a:t>
            </a:r>
            <a:endParaRPr sz="2000" dirty="0">
              <a:cs typeface="Liberation Sans"/>
            </a:endParaRPr>
          </a:p>
          <a:p>
            <a:pPr marL="180807" marR="1654325">
              <a:lnSpc>
                <a:spcPts val="2240"/>
              </a:lnSpc>
              <a:spcBef>
                <a:spcPts val="100"/>
              </a:spcBef>
            </a:pPr>
            <a:r>
              <a:rPr sz="2000" spc="-5" dirty="0">
                <a:cs typeface="Liberation Sans"/>
              </a:rPr>
              <a:t>Use </a:t>
            </a:r>
            <a:r>
              <a:rPr sz="2000" spc="-9" dirty="0">
                <a:cs typeface="Liberation Sans"/>
              </a:rPr>
              <a:t>o </a:t>
            </a:r>
            <a:r>
              <a:rPr sz="2000" spc="-14" dirty="0">
                <a:cs typeface="Liberation Sans"/>
              </a:rPr>
              <a:t>procedimento escolhido </a:t>
            </a:r>
            <a:r>
              <a:rPr sz="2000" spc="-9" dirty="0">
                <a:cs typeface="Liberation Sans"/>
              </a:rPr>
              <a:t>e </a:t>
            </a:r>
            <a:r>
              <a:rPr sz="2000" spc="-14" dirty="0">
                <a:cs typeface="Liberation Sans"/>
              </a:rPr>
              <a:t>atualize </a:t>
            </a:r>
            <a:r>
              <a:rPr sz="2000" spc="-9" dirty="0">
                <a:cs typeface="Liberation Sans"/>
              </a:rPr>
              <a:t>o </a:t>
            </a:r>
            <a:r>
              <a:rPr sz="2000" spc="-14" dirty="0">
                <a:cs typeface="Liberation Sans"/>
              </a:rPr>
              <a:t>estado </a:t>
            </a:r>
            <a:r>
              <a:rPr sz="2000" spc="-9" dirty="0">
                <a:cs typeface="Liberation Sans"/>
              </a:rPr>
              <a:t>corrente  Se o objetivo é </a:t>
            </a:r>
            <a:r>
              <a:rPr sz="2000" spc="-14" dirty="0">
                <a:cs typeface="Liberation Sans"/>
              </a:rPr>
              <a:t>alcançado, indique</a:t>
            </a:r>
            <a:r>
              <a:rPr sz="2000" dirty="0">
                <a:cs typeface="Liberation Sans"/>
              </a:rPr>
              <a:t> </a:t>
            </a:r>
            <a:r>
              <a:rPr sz="2000" spc="-9" dirty="0">
                <a:cs typeface="Liberation Sans"/>
              </a:rPr>
              <a:t>sucesso</a:t>
            </a:r>
            <a:endParaRPr sz="2000" dirty="0">
              <a:cs typeface="Liberation Sans"/>
            </a:endParaRPr>
          </a:p>
          <a:p>
            <a:pPr marL="180807">
              <a:spcBef>
                <a:spcPts val="249"/>
              </a:spcBef>
            </a:pPr>
            <a:r>
              <a:rPr sz="2000" spc="-9" dirty="0">
                <a:cs typeface="Liberation Sans"/>
              </a:rPr>
              <a:t>Caso contrário, </a:t>
            </a:r>
            <a:r>
              <a:rPr sz="2000" spc="-14" dirty="0">
                <a:cs typeface="Liberation Sans"/>
              </a:rPr>
              <a:t>indique</a:t>
            </a:r>
            <a:r>
              <a:rPr sz="2000" spc="-9" dirty="0">
                <a:cs typeface="Liberation Sans"/>
              </a:rPr>
              <a:t> fracasso</a:t>
            </a:r>
            <a:endParaRPr sz="2000" dirty="0"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923836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807921"/>
            <a:ext cx="7654708" cy="609134"/>
          </a:xfrm>
          <a:prstGeom prst="rect">
            <a:avLst/>
          </a:prstGeom>
        </p:spPr>
        <p:txBody>
          <a:bodyPr vert="horz" wrap="square" lIns="0" tIns="66795" rIns="0" bIns="0" rtlCol="0">
            <a:spAutoFit/>
          </a:bodyPr>
          <a:lstStyle/>
          <a:p>
            <a:pPr marL="11516" marR="4607">
              <a:lnSpc>
                <a:spcPts val="4443"/>
              </a:lnSpc>
              <a:spcBef>
                <a:spcPts val="526"/>
              </a:spcBef>
              <a:tabLst>
                <a:tab pos="715742" algn="l"/>
              </a:tabLst>
            </a:pPr>
            <a:r>
              <a:rPr sz="3500" spc="-5" dirty="0"/>
              <a:t>Representação por espaço  de	estado</a:t>
            </a:r>
            <a:endParaRPr sz="3500" dirty="0"/>
          </a:p>
        </p:txBody>
      </p:sp>
      <p:sp>
        <p:nvSpPr>
          <p:cNvPr id="3" name="object 3"/>
          <p:cNvSpPr txBox="1"/>
          <p:nvPr/>
        </p:nvSpPr>
        <p:spPr>
          <a:xfrm>
            <a:off x="532056" y="1435886"/>
            <a:ext cx="6080645" cy="1837453"/>
          </a:xfrm>
          <a:prstGeom prst="rect">
            <a:avLst/>
          </a:prstGeom>
        </p:spPr>
        <p:txBody>
          <a:bodyPr vert="horz" wrap="square" lIns="0" tIns="181383" rIns="0" bIns="0" rtlCol="0">
            <a:spAutoFit/>
          </a:bodyPr>
          <a:lstStyle/>
          <a:p>
            <a:pPr marL="316700" indent="-293667">
              <a:spcBef>
                <a:spcPts val="1428"/>
              </a:spcBef>
              <a:buSzPct val="44927"/>
              <a:buFont typeface="OpenSymbol"/>
              <a:buChar char="●"/>
              <a:tabLst>
                <a:tab pos="316124" algn="l"/>
                <a:tab pos="316700" algn="l"/>
              </a:tabLst>
            </a:pPr>
            <a:r>
              <a:rPr sz="3000" dirty="0">
                <a:cs typeface="Liberation Sans"/>
              </a:rPr>
              <a:t>Exemplo</a:t>
            </a:r>
          </a:p>
          <a:p>
            <a:pPr marL="708256" lvl="1" indent="-293667">
              <a:spcBef>
                <a:spcPts val="1152"/>
              </a:spcBef>
              <a:buSzPct val="73770"/>
              <a:buFont typeface="OpenSymbol"/>
              <a:buChar char="–"/>
              <a:tabLst>
                <a:tab pos="708256" algn="l"/>
              </a:tabLst>
            </a:pPr>
            <a:r>
              <a:rPr sz="3000" spc="-5" dirty="0">
                <a:cs typeface="Liberation Sans"/>
              </a:rPr>
              <a:t>Estado </a:t>
            </a:r>
            <a:r>
              <a:rPr sz="3000" spc="-9" dirty="0">
                <a:cs typeface="Liberation Sans"/>
              </a:rPr>
              <a:t>inicial: US$ </a:t>
            </a:r>
            <a:r>
              <a:rPr sz="3000" spc="-5" dirty="0">
                <a:cs typeface="Liberation Sans"/>
              </a:rPr>
              <a:t>1,00 </a:t>
            </a:r>
            <a:r>
              <a:rPr sz="3000" spc="-9" dirty="0">
                <a:cs typeface="Liberation Sans"/>
              </a:rPr>
              <a:t>= R$</a:t>
            </a:r>
            <a:r>
              <a:rPr sz="3000" spc="-27" dirty="0">
                <a:cs typeface="Liberation Sans"/>
              </a:rPr>
              <a:t> </a:t>
            </a:r>
            <a:r>
              <a:rPr sz="3000" spc="-5" dirty="0">
                <a:cs typeface="Liberation Sans"/>
              </a:rPr>
              <a:t>4,00</a:t>
            </a:r>
            <a:endParaRPr sz="3000" dirty="0">
              <a:cs typeface="Liberation Sans"/>
            </a:endParaRPr>
          </a:p>
          <a:p>
            <a:pPr marL="708256" lvl="1" indent="-293667">
              <a:spcBef>
                <a:spcPts val="861"/>
              </a:spcBef>
              <a:buSzPct val="73770"/>
              <a:buFont typeface="OpenSymbol"/>
              <a:buChar char="–"/>
              <a:tabLst>
                <a:tab pos="708256" algn="l"/>
              </a:tabLst>
            </a:pPr>
            <a:r>
              <a:rPr sz="3000" spc="-5" dirty="0">
                <a:cs typeface="Liberation Sans"/>
              </a:rPr>
              <a:t>Estado </a:t>
            </a:r>
            <a:r>
              <a:rPr sz="3000" spc="-9" dirty="0">
                <a:cs typeface="Liberation Sans"/>
              </a:rPr>
              <a:t>final </a:t>
            </a:r>
            <a:r>
              <a:rPr sz="3000" spc="-5" dirty="0">
                <a:cs typeface="Liberation Sans"/>
              </a:rPr>
              <a:t>: </a:t>
            </a:r>
            <a:r>
              <a:rPr sz="3000" spc="-9" dirty="0">
                <a:cs typeface="Liberation Sans"/>
              </a:rPr>
              <a:t>US$ 1,00 = </a:t>
            </a:r>
            <a:r>
              <a:rPr sz="3000" spc="-14" dirty="0">
                <a:cs typeface="Liberation Sans"/>
              </a:rPr>
              <a:t>R$</a:t>
            </a:r>
            <a:r>
              <a:rPr sz="3000" spc="23" dirty="0">
                <a:cs typeface="Liberation Sans"/>
              </a:rPr>
              <a:t> </a:t>
            </a:r>
            <a:r>
              <a:rPr sz="3000" spc="-9" dirty="0">
                <a:cs typeface="Liberation Sans"/>
              </a:rPr>
              <a:t>3,00</a:t>
            </a:r>
            <a:endParaRPr sz="3000" dirty="0"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8297048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56702"/>
            <a:ext cx="6980074" cy="782233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457199">
              <a:spcBef>
                <a:spcPts val="100"/>
              </a:spcBef>
            </a:pPr>
            <a:r>
              <a:rPr dirty="0"/>
              <a:t>Exemplo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7200" y="1604196"/>
          <a:ext cx="8227871" cy="3749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0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74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R="26289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Empréstimo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1727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51879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iberation Sans"/>
                          <a:cs typeface="Liberation Sans"/>
                        </a:rPr>
                        <a:t>FMI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1727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R="454025" algn="r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Liberation Sans"/>
                          <a:cs typeface="Liberation Sans"/>
                        </a:rPr>
                        <a:t>B</a:t>
                      </a:r>
                      <a:r>
                        <a:rPr sz="1600" spc="5" dirty="0">
                          <a:latin typeface="Liberation Sans"/>
                          <a:cs typeface="Liberation Sans"/>
                        </a:rPr>
                        <a:t>I</a:t>
                      </a:r>
                      <a:r>
                        <a:rPr sz="1600" dirty="0">
                          <a:latin typeface="Liberation Sans"/>
                          <a:cs typeface="Liberation Sans"/>
                        </a:rPr>
                        <a:t>D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1727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5781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Banco</a:t>
                      </a:r>
                      <a:r>
                        <a:rPr sz="1600" spc="-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spc="-10" dirty="0">
                          <a:latin typeface="Liberation Sans"/>
                          <a:cs typeface="Liberation Sans"/>
                        </a:rPr>
                        <a:t>Mundial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1727" marB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4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R="26479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Liberation Sans"/>
                          <a:cs typeface="Liberation Sans"/>
                        </a:rPr>
                        <a:t>Mais </a:t>
                      </a:r>
                      <a:r>
                        <a:rPr sz="1600" spc="-10" dirty="0">
                          <a:latin typeface="Liberation Sans"/>
                          <a:cs typeface="Liberation Sans"/>
                        </a:rPr>
                        <a:t>que </a:t>
                      </a:r>
                      <a:r>
                        <a:rPr sz="1600" spc="-5" dirty="0">
                          <a:latin typeface="Liberation Sans"/>
                          <a:cs typeface="Liberation Sans"/>
                        </a:rPr>
                        <a:t>US$ 30</a:t>
                      </a:r>
                      <a:r>
                        <a:rPr sz="1600" spc="-3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spc="-10" dirty="0">
                          <a:latin typeface="Liberation Sans"/>
                          <a:cs typeface="Liberation Sans"/>
                        </a:rPr>
                        <a:t>bi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1727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56324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XX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1727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2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R="26606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Entre US$ 20 </a:t>
                      </a:r>
                      <a:r>
                        <a:rPr sz="1600" spc="-10" dirty="0">
                          <a:latin typeface="Liberation Sans"/>
                          <a:cs typeface="Liberation Sans"/>
                        </a:rPr>
                        <a:t>bi </a:t>
                      </a:r>
                      <a:r>
                        <a:rPr sz="1600" dirty="0">
                          <a:latin typeface="Liberation Sans"/>
                          <a:cs typeface="Liberation Sans"/>
                        </a:rPr>
                        <a:t>e </a:t>
                      </a:r>
                      <a:r>
                        <a:rPr sz="1600" spc="-5" dirty="0">
                          <a:latin typeface="Liberation Sans"/>
                          <a:cs typeface="Liberation Sans"/>
                        </a:rPr>
                        <a:t>US$ 30</a:t>
                      </a:r>
                      <a:r>
                        <a:rPr sz="1600" spc="-4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spc="-10" dirty="0">
                          <a:latin typeface="Liberation Sans"/>
                          <a:cs typeface="Liberation Sans"/>
                        </a:rPr>
                        <a:t>bi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1727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R="493395" algn="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XX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1727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R="26416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Menos </a:t>
                      </a:r>
                      <a:r>
                        <a:rPr sz="1600" spc="-10" dirty="0">
                          <a:latin typeface="Liberation Sans"/>
                          <a:cs typeface="Liberation Sans"/>
                        </a:rPr>
                        <a:t>que </a:t>
                      </a:r>
                      <a:r>
                        <a:rPr sz="1600" spc="-5" dirty="0">
                          <a:latin typeface="Liberation Sans"/>
                          <a:cs typeface="Liberation Sans"/>
                        </a:rPr>
                        <a:t>US$ 20</a:t>
                      </a:r>
                      <a:r>
                        <a:rPr sz="160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spc="-5" dirty="0">
                          <a:latin typeface="Liberation Sans"/>
                          <a:cs typeface="Liberation Sans"/>
                        </a:rPr>
                        <a:t>bi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2879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5654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XX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2879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852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356702"/>
            <a:ext cx="4774388" cy="782233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pc="9" dirty="0"/>
              <a:t>F</a:t>
            </a:r>
            <a:r>
              <a:rPr dirty="0"/>
              <a:t>rames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933" y="1703813"/>
            <a:ext cx="124953" cy="166680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000" spc="5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835" y="1615137"/>
            <a:ext cx="7860500" cy="4224752"/>
          </a:xfrm>
          <a:prstGeom prst="rect">
            <a:avLst/>
          </a:prstGeom>
        </p:spPr>
        <p:txBody>
          <a:bodyPr vert="horz" wrap="square" lIns="0" tIns="43186" rIns="0" bIns="0" rtlCol="0">
            <a:spAutoFit/>
          </a:bodyPr>
          <a:lstStyle/>
          <a:p>
            <a:pPr marL="11516" marR="628217" algn="just">
              <a:lnSpc>
                <a:spcPts val="2521"/>
              </a:lnSpc>
              <a:spcBef>
                <a:spcPts val="340"/>
              </a:spcBef>
            </a:pPr>
            <a:r>
              <a:rPr sz="2400" spc="-9" dirty="0">
                <a:cs typeface="Liberation Sans"/>
              </a:rPr>
              <a:t>Coleção </a:t>
            </a:r>
            <a:r>
              <a:rPr sz="2400" spc="-5" dirty="0">
                <a:cs typeface="Liberation Sans"/>
              </a:rPr>
              <a:t>de atributos chamados escaninhos </a:t>
            </a:r>
            <a:r>
              <a:rPr sz="2400" dirty="0">
                <a:cs typeface="Liberation Sans"/>
              </a:rPr>
              <a:t>com </a:t>
            </a:r>
            <a:r>
              <a:rPr sz="2400" spc="-5" dirty="0">
                <a:cs typeface="Liberation Sans"/>
              </a:rPr>
              <a:t>valores  associados que descrevem uma entidade </a:t>
            </a:r>
            <a:r>
              <a:rPr sz="2400" dirty="0">
                <a:cs typeface="Liberation Sans"/>
              </a:rPr>
              <a:t>do</a:t>
            </a:r>
            <a:r>
              <a:rPr sz="2400" spc="-27" dirty="0">
                <a:cs typeface="Liberation Sans"/>
              </a:rPr>
              <a:t> </a:t>
            </a:r>
            <a:r>
              <a:rPr sz="2400" spc="-5" dirty="0">
                <a:cs typeface="Liberation Sans"/>
              </a:rPr>
              <a:t>mundo</a:t>
            </a:r>
            <a:endParaRPr sz="2400" dirty="0">
              <a:cs typeface="Liberation Sans"/>
            </a:endParaRPr>
          </a:p>
          <a:p>
            <a:pPr marL="11516" marR="468716" algn="just">
              <a:lnSpc>
                <a:spcPts val="2530"/>
              </a:lnSpc>
              <a:spcBef>
                <a:spcPts val="988"/>
              </a:spcBef>
            </a:pPr>
            <a:r>
              <a:rPr sz="2400" spc="-5" dirty="0">
                <a:cs typeface="Liberation Sans"/>
              </a:rPr>
              <a:t>Cada frame representa uma classe (um conjunto) ou uma  instância (elemento de </a:t>
            </a:r>
            <a:r>
              <a:rPr sz="2400" spc="-9" dirty="0">
                <a:cs typeface="Liberation Sans"/>
              </a:rPr>
              <a:t>uma</a:t>
            </a:r>
            <a:r>
              <a:rPr sz="2400" spc="5" dirty="0">
                <a:cs typeface="Liberation Sans"/>
              </a:rPr>
              <a:t> </a:t>
            </a:r>
            <a:r>
              <a:rPr sz="2400" spc="-5" dirty="0">
                <a:cs typeface="Liberation Sans"/>
              </a:rPr>
              <a:t>classe)</a:t>
            </a:r>
            <a:endParaRPr sz="2400" dirty="0">
              <a:cs typeface="Liberation Sans"/>
            </a:endParaRPr>
          </a:p>
          <a:p>
            <a:pPr marL="11516" marR="32822" algn="just">
              <a:lnSpc>
                <a:spcPct val="92800"/>
              </a:lnSpc>
              <a:spcBef>
                <a:spcPts val="943"/>
              </a:spcBef>
            </a:pPr>
            <a:r>
              <a:rPr sz="2400" spc="-9" dirty="0">
                <a:cs typeface="Liberation Sans"/>
              </a:rPr>
              <a:t>Cria-se </a:t>
            </a:r>
            <a:r>
              <a:rPr sz="2400" dirty="0">
                <a:cs typeface="Liberation Sans"/>
              </a:rPr>
              <a:t>um </a:t>
            </a:r>
            <a:r>
              <a:rPr sz="2400" spc="-5" dirty="0">
                <a:cs typeface="Liberation Sans"/>
              </a:rPr>
              <a:t>sistema de frames </a:t>
            </a:r>
            <a:r>
              <a:rPr sz="2400" dirty="0">
                <a:cs typeface="Liberation Sans"/>
              </a:rPr>
              <a:t>a </a:t>
            </a:r>
            <a:r>
              <a:rPr sz="2400" spc="-5" dirty="0">
                <a:cs typeface="Liberation Sans"/>
              </a:rPr>
              <a:t>partir de coleções de frames  que </a:t>
            </a:r>
            <a:r>
              <a:rPr sz="2400" dirty="0">
                <a:cs typeface="Liberation Sans"/>
              </a:rPr>
              <a:t>são </a:t>
            </a:r>
            <a:r>
              <a:rPr sz="2400" spc="-5" dirty="0">
                <a:cs typeface="Liberation Sans"/>
              </a:rPr>
              <a:t>conectados entre </a:t>
            </a:r>
            <a:r>
              <a:rPr sz="2400" dirty="0">
                <a:cs typeface="Liberation Sans"/>
              </a:rPr>
              <a:t>si </a:t>
            </a:r>
            <a:r>
              <a:rPr sz="2400" spc="-5" dirty="0">
                <a:cs typeface="Liberation Sans"/>
              </a:rPr>
              <a:t>em virtude de que </a:t>
            </a:r>
            <a:r>
              <a:rPr sz="2400" dirty="0">
                <a:cs typeface="Liberation Sans"/>
              </a:rPr>
              <a:t>o </a:t>
            </a:r>
            <a:r>
              <a:rPr sz="2400" spc="-5" dirty="0">
                <a:cs typeface="Liberation Sans"/>
              </a:rPr>
              <a:t>valor de um  atributo </a:t>
            </a:r>
            <a:r>
              <a:rPr sz="2400" dirty="0">
                <a:cs typeface="Liberation Sans"/>
              </a:rPr>
              <a:t>de </a:t>
            </a:r>
            <a:r>
              <a:rPr sz="2400" spc="-5" dirty="0">
                <a:cs typeface="Liberation Sans"/>
              </a:rPr>
              <a:t>um frame pode </a:t>
            </a:r>
            <a:r>
              <a:rPr sz="2400" dirty="0">
                <a:cs typeface="Liberation Sans"/>
              </a:rPr>
              <a:t>ser </a:t>
            </a:r>
            <a:r>
              <a:rPr sz="2400" spc="-5" dirty="0">
                <a:cs typeface="Liberation Sans"/>
              </a:rPr>
              <a:t>um outro</a:t>
            </a:r>
            <a:r>
              <a:rPr sz="2400" spc="-18" dirty="0">
                <a:cs typeface="Liberation Sans"/>
              </a:rPr>
              <a:t> </a:t>
            </a:r>
            <a:r>
              <a:rPr sz="2400" spc="-5" dirty="0">
                <a:cs typeface="Liberation Sans"/>
              </a:rPr>
              <a:t>frame</a:t>
            </a:r>
            <a:endParaRPr sz="2400" dirty="0">
              <a:cs typeface="Liberation Sans"/>
            </a:endParaRPr>
          </a:p>
          <a:p>
            <a:pPr marL="11516">
              <a:spcBef>
                <a:spcPts val="798"/>
              </a:spcBef>
            </a:pPr>
            <a:r>
              <a:rPr sz="2400" spc="-50" dirty="0">
                <a:cs typeface="Liberation Sans"/>
              </a:rPr>
              <a:t>Teoria </a:t>
            </a:r>
            <a:r>
              <a:rPr sz="2400" spc="-5" dirty="0">
                <a:cs typeface="Liberation Sans"/>
              </a:rPr>
              <a:t>dos conjuntos pode </a:t>
            </a:r>
            <a:r>
              <a:rPr sz="2400" dirty="0">
                <a:cs typeface="Liberation Sans"/>
              </a:rPr>
              <a:t>ser </a:t>
            </a:r>
            <a:r>
              <a:rPr sz="2400" spc="-5" dirty="0">
                <a:cs typeface="Liberation Sans"/>
              </a:rPr>
              <a:t>utilizada para definir os</a:t>
            </a:r>
            <a:r>
              <a:rPr sz="2400" spc="32" dirty="0">
                <a:cs typeface="Liberation Sans"/>
              </a:rPr>
              <a:t> </a:t>
            </a:r>
            <a:r>
              <a:rPr sz="2400" spc="-5" dirty="0">
                <a:cs typeface="Liberation Sans"/>
              </a:rPr>
              <a:t>frames</a:t>
            </a:r>
            <a:endParaRPr sz="2400" dirty="0">
              <a:cs typeface="Liberation Sans"/>
            </a:endParaRPr>
          </a:p>
          <a:p>
            <a:pPr marL="11516" marR="948948">
              <a:lnSpc>
                <a:spcPts val="2521"/>
              </a:lnSpc>
              <a:spcBef>
                <a:spcPts val="1056"/>
              </a:spcBef>
            </a:pPr>
            <a:r>
              <a:rPr sz="2400" spc="-5" dirty="0">
                <a:cs typeface="Liberation Sans"/>
              </a:rPr>
              <a:t>Cada frame representa uma classe (conjunto) ou </a:t>
            </a:r>
            <a:r>
              <a:rPr sz="2400" spc="-9" dirty="0">
                <a:cs typeface="Liberation Sans"/>
              </a:rPr>
              <a:t>uma  </a:t>
            </a:r>
            <a:r>
              <a:rPr sz="2400" spc="-5" dirty="0">
                <a:cs typeface="Liberation Sans"/>
              </a:rPr>
              <a:t>instância (subconjunto)</a:t>
            </a:r>
            <a:endParaRPr sz="2400" dirty="0"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933" y="2471955"/>
            <a:ext cx="124953" cy="166680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000" spc="5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933" y="3240098"/>
            <a:ext cx="124953" cy="166680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000" spc="5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933" y="4328395"/>
            <a:ext cx="124953" cy="166680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000" spc="5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933" y="4775229"/>
            <a:ext cx="124953" cy="166680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000" spc="5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16186966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237" y="476672"/>
            <a:ext cx="8229600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sz="4000" dirty="0"/>
              <a:t>Frames </a:t>
            </a:r>
            <a:r>
              <a:rPr sz="4000" spc="5" dirty="0"/>
              <a:t>– </a:t>
            </a:r>
            <a:r>
              <a:rPr sz="4000" dirty="0"/>
              <a:t>conjuntos</a:t>
            </a:r>
            <a:r>
              <a:rPr sz="4000" spc="-68" dirty="0"/>
              <a:t> </a:t>
            </a:r>
            <a:r>
              <a:rPr sz="4000" spc="5" dirty="0"/>
              <a:t>e  </a:t>
            </a:r>
            <a:r>
              <a:rPr sz="4000" dirty="0"/>
              <a:t>instâncias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658" y="1357153"/>
            <a:ext cx="933402" cy="291364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76200" indent="-164684">
              <a:spcBef>
                <a:spcPts val="82"/>
              </a:spcBef>
              <a:buSzPct val="43589"/>
              <a:buFont typeface="OpenSymbol"/>
              <a:buChar char="●"/>
              <a:tabLst>
                <a:tab pos="176200" algn="l"/>
              </a:tabLst>
            </a:pPr>
            <a:r>
              <a:rPr spc="-9" dirty="0">
                <a:latin typeface="Liberation Sans"/>
                <a:cs typeface="Liberation Sans"/>
              </a:rPr>
              <a:t>P</a:t>
            </a:r>
            <a:r>
              <a:rPr spc="-14" dirty="0">
                <a:latin typeface="Liberation Sans"/>
                <a:cs typeface="Liberation Sans"/>
              </a:rPr>
              <a:t>essoa</a:t>
            </a:r>
            <a:endParaRPr dirty="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5150" y="1758005"/>
            <a:ext cx="4538938" cy="903480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75624" marR="4607" indent="-164684">
              <a:lnSpc>
                <a:spcPct val="125200"/>
              </a:lnSpc>
              <a:spcBef>
                <a:spcPts val="95"/>
              </a:spcBef>
            </a:pPr>
            <a:r>
              <a:rPr sz="1700" spc="20" baseline="13333" dirty="0">
                <a:latin typeface="OpenSymbol"/>
                <a:cs typeface="OpenSymbol"/>
              </a:rPr>
              <a:t> </a:t>
            </a:r>
            <a:r>
              <a:rPr lang="pt-BR" sz="1700" spc="20" baseline="13333" dirty="0">
                <a:latin typeface="OpenSymbol"/>
                <a:cs typeface="OpenSymbol"/>
              </a:rPr>
              <a:t>- </a:t>
            </a:r>
            <a:r>
              <a:rPr sz="1500" dirty="0">
                <a:latin typeface="Liberation Sans"/>
                <a:cs typeface="Liberation Sans"/>
              </a:rPr>
              <a:t>é </a:t>
            </a:r>
            <a:r>
              <a:rPr sz="1500" spc="-9" dirty="0">
                <a:latin typeface="Liberation Sans"/>
                <a:cs typeface="Liberation Sans"/>
              </a:rPr>
              <a:t>um: mamífero (relação de </a:t>
            </a:r>
            <a:r>
              <a:rPr sz="1500" spc="-9" dirty="0" err="1">
                <a:latin typeface="Liberation Sans"/>
                <a:cs typeface="Liberation Sans"/>
              </a:rPr>
              <a:t>subconjunto</a:t>
            </a:r>
            <a:r>
              <a:rPr sz="1500" spc="-9" dirty="0">
                <a:latin typeface="Liberation Sans"/>
                <a:cs typeface="Liberation Sans"/>
              </a:rPr>
              <a:t>)</a:t>
            </a:r>
            <a:endParaRPr lang="pt-BR" sz="1500" spc="-9" dirty="0">
              <a:latin typeface="Liberation Sans"/>
              <a:cs typeface="Liberation Sans"/>
            </a:endParaRPr>
          </a:p>
          <a:p>
            <a:pPr marL="175624" marR="4607" indent="-164684">
              <a:lnSpc>
                <a:spcPct val="125200"/>
              </a:lnSpc>
              <a:spcBef>
                <a:spcPts val="95"/>
              </a:spcBef>
            </a:pPr>
            <a:r>
              <a:rPr lang="pt-BR" sz="1500" spc="-9" dirty="0">
                <a:latin typeface="Liberation Sans"/>
                <a:cs typeface="Liberation Sans"/>
              </a:rPr>
              <a:t>- </a:t>
            </a:r>
            <a:r>
              <a:rPr sz="1500" spc="-9" dirty="0" err="1">
                <a:latin typeface="Liberation Sans"/>
                <a:cs typeface="Liberation Sans"/>
              </a:rPr>
              <a:t>cardinalidade</a:t>
            </a:r>
            <a:r>
              <a:rPr sz="1500" spc="-9" dirty="0">
                <a:latin typeface="Liberation Sans"/>
                <a:cs typeface="Liberation Sans"/>
              </a:rPr>
              <a:t>: </a:t>
            </a:r>
            <a:r>
              <a:rPr sz="1500" spc="-14" dirty="0">
                <a:latin typeface="Liberation Sans"/>
                <a:cs typeface="Liberation Sans"/>
              </a:rPr>
              <a:t>7.000.000.000  </a:t>
            </a:r>
            <a:endParaRPr lang="pt-BR" sz="1500" spc="-14" dirty="0">
              <a:latin typeface="Liberation Sans"/>
              <a:cs typeface="Liberation Sans"/>
            </a:endParaRPr>
          </a:p>
          <a:p>
            <a:pPr marL="175624" marR="4607" indent="-164684">
              <a:lnSpc>
                <a:spcPct val="125200"/>
              </a:lnSpc>
              <a:spcBef>
                <a:spcPts val="95"/>
              </a:spcBef>
            </a:pPr>
            <a:r>
              <a:rPr lang="pt-BR" sz="1500" spc="-14" dirty="0">
                <a:latin typeface="Liberation Sans"/>
                <a:cs typeface="Liberation Sans"/>
              </a:rPr>
              <a:t>- </a:t>
            </a:r>
            <a:r>
              <a:rPr sz="1500" spc="-14" dirty="0" err="1">
                <a:latin typeface="Liberation Sans"/>
                <a:cs typeface="Liberation Sans"/>
              </a:rPr>
              <a:t>lateralidade</a:t>
            </a:r>
            <a:r>
              <a:rPr sz="1500" spc="-14" dirty="0">
                <a:latin typeface="Liberation Sans"/>
                <a:cs typeface="Liberation Sans"/>
              </a:rPr>
              <a:t>:</a:t>
            </a:r>
            <a:r>
              <a:rPr sz="1500" spc="-18" dirty="0">
                <a:latin typeface="Liberation Sans"/>
                <a:cs typeface="Liberation Sans"/>
              </a:rPr>
              <a:t> </a:t>
            </a:r>
            <a:r>
              <a:rPr sz="1500" spc="-9" dirty="0">
                <a:latin typeface="Liberation Sans"/>
                <a:cs typeface="Liberation Sans"/>
              </a:rPr>
              <a:t>direita</a:t>
            </a:r>
            <a:endParaRPr sz="1500" dirty="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810" y="2919942"/>
            <a:ext cx="103071" cy="137066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800" spc="14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495" y="2851994"/>
            <a:ext cx="1725728" cy="564464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pc="-9" dirty="0">
                <a:latin typeface="Liberation Sans"/>
                <a:cs typeface="Liberation Sans"/>
              </a:rPr>
              <a:t>Adulto</a:t>
            </a:r>
            <a:r>
              <a:rPr spc="-59" dirty="0">
                <a:latin typeface="Liberation Sans"/>
                <a:cs typeface="Liberation Sans"/>
              </a:rPr>
              <a:t> </a:t>
            </a:r>
            <a:r>
              <a:rPr spc="-9" dirty="0">
                <a:latin typeface="Liberation Sans"/>
                <a:cs typeface="Liberation Sans"/>
              </a:rPr>
              <a:t>masculino</a:t>
            </a:r>
            <a:endParaRPr dirty="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1720" y="3246999"/>
            <a:ext cx="2690225" cy="918484"/>
          </a:xfrm>
          <a:prstGeom prst="rect">
            <a:avLst/>
          </a:prstGeom>
        </p:spPr>
        <p:txBody>
          <a:bodyPr vert="horz" wrap="square" lIns="0" tIns="71401" rIns="0" bIns="0" rtlCol="0">
            <a:spAutoFit/>
          </a:bodyPr>
          <a:lstStyle/>
          <a:p>
            <a:pPr marL="11516">
              <a:spcBef>
                <a:spcPts val="562"/>
              </a:spcBef>
            </a:pPr>
            <a:r>
              <a:rPr sz="1700" spc="20" baseline="13333" dirty="0">
                <a:latin typeface="OpenSymbol"/>
                <a:cs typeface="OpenSymbol"/>
              </a:rPr>
              <a:t>– </a:t>
            </a:r>
            <a:r>
              <a:rPr sz="1500" dirty="0">
                <a:latin typeface="Liberation Sans"/>
                <a:cs typeface="Liberation Sans"/>
              </a:rPr>
              <a:t>é </a:t>
            </a:r>
            <a:r>
              <a:rPr sz="1500" spc="-9" dirty="0">
                <a:latin typeface="Liberation Sans"/>
                <a:cs typeface="Liberation Sans"/>
              </a:rPr>
              <a:t>um:</a:t>
            </a:r>
            <a:r>
              <a:rPr sz="1500" spc="27" dirty="0">
                <a:latin typeface="Liberation Sans"/>
                <a:cs typeface="Liberation Sans"/>
              </a:rPr>
              <a:t> </a:t>
            </a:r>
            <a:r>
              <a:rPr sz="1500" spc="-9" dirty="0" err="1">
                <a:latin typeface="Liberation Sans"/>
                <a:cs typeface="Liberation Sans"/>
              </a:rPr>
              <a:t>pessoa</a:t>
            </a:r>
            <a:endParaRPr lang="pt-BR" sz="1500" dirty="0">
              <a:latin typeface="Liberation Sans"/>
              <a:cs typeface="Liberation Sans"/>
            </a:endParaRPr>
          </a:p>
          <a:p>
            <a:pPr marL="11516">
              <a:spcBef>
                <a:spcPts val="562"/>
              </a:spcBef>
            </a:pPr>
            <a:r>
              <a:rPr lang="pt-BR" sz="1500" spc="-9" dirty="0">
                <a:latin typeface="Liberation Sans"/>
                <a:cs typeface="Liberation Sans"/>
              </a:rPr>
              <a:t>- </a:t>
            </a:r>
            <a:r>
              <a:rPr sz="1500" spc="-9" dirty="0" err="1">
                <a:latin typeface="Liberation Sans"/>
                <a:cs typeface="Liberation Sans"/>
              </a:rPr>
              <a:t>cardinalidade</a:t>
            </a:r>
            <a:r>
              <a:rPr sz="1500" spc="-9" dirty="0">
                <a:latin typeface="Liberation Sans"/>
                <a:cs typeface="Liberation Sans"/>
              </a:rPr>
              <a:t>:</a:t>
            </a:r>
            <a:r>
              <a:rPr sz="1500" spc="-45" dirty="0">
                <a:latin typeface="Liberation Sans"/>
                <a:cs typeface="Liberation Sans"/>
              </a:rPr>
              <a:t> </a:t>
            </a:r>
            <a:r>
              <a:rPr sz="1500" spc="-14" dirty="0">
                <a:latin typeface="Liberation Sans"/>
                <a:cs typeface="Liberation Sans"/>
              </a:rPr>
              <a:t>3.000.000.000</a:t>
            </a:r>
            <a:endParaRPr lang="pt-BR" sz="1500" spc="-14" dirty="0">
              <a:latin typeface="Liberation Sans"/>
              <a:cs typeface="Liberation Sans"/>
            </a:endParaRPr>
          </a:p>
          <a:p>
            <a:pPr marL="11516">
              <a:spcBef>
                <a:spcPts val="562"/>
              </a:spcBef>
            </a:pPr>
            <a:r>
              <a:rPr lang="pt-BR" sz="1500" spc="-14" dirty="0">
                <a:latin typeface="Liberation Sans"/>
                <a:cs typeface="Liberation Sans"/>
              </a:rPr>
              <a:t>- </a:t>
            </a:r>
            <a:r>
              <a:rPr sz="1500" spc="-9" dirty="0" err="1">
                <a:latin typeface="Liberation Sans"/>
                <a:cs typeface="Liberation Sans"/>
              </a:rPr>
              <a:t>Altura</a:t>
            </a:r>
            <a:r>
              <a:rPr sz="1500" spc="-9" dirty="0">
                <a:latin typeface="Liberation Sans"/>
                <a:cs typeface="Liberation Sans"/>
              </a:rPr>
              <a:t>: 1,70</a:t>
            </a:r>
            <a:r>
              <a:rPr sz="1500" spc="-27" dirty="0">
                <a:latin typeface="Liberation Sans"/>
                <a:cs typeface="Liberation Sans"/>
              </a:rPr>
              <a:t> </a:t>
            </a:r>
            <a:r>
              <a:rPr sz="1500" dirty="0">
                <a:latin typeface="Liberation Sans"/>
                <a:cs typeface="Liberation Sans"/>
              </a:rPr>
              <a:t>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9810" y="4149891"/>
            <a:ext cx="103071" cy="137066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800" spc="14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4495" y="4081944"/>
            <a:ext cx="806146" cy="291364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pc="-5" dirty="0">
                <a:cs typeface="Liberation Sans"/>
              </a:rPr>
              <a:t>N</a:t>
            </a:r>
            <a:r>
              <a:rPr spc="-14" dirty="0">
                <a:cs typeface="Liberation Sans"/>
              </a:rPr>
              <a:t>ey</a:t>
            </a:r>
            <a:r>
              <a:rPr spc="-9" dirty="0">
                <a:cs typeface="Liberation Sans"/>
              </a:rPr>
              <a:t>mar</a:t>
            </a:r>
            <a:endParaRPr dirty="0">
              <a:cs typeface="Liberatio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774" y="4739529"/>
            <a:ext cx="105375" cy="184394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100" spc="14" dirty="0">
                <a:latin typeface="OpenSymbol"/>
                <a:cs typeface="OpenSymbol"/>
              </a:rPr>
              <a:t>–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9774" y="5033197"/>
            <a:ext cx="105375" cy="184394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100" spc="14" dirty="0">
                <a:latin typeface="OpenSymbol"/>
                <a:cs typeface="OpenSymbol"/>
              </a:rPr>
              <a:t>–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9774" y="5328015"/>
            <a:ext cx="105375" cy="184394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100" spc="14" dirty="0">
                <a:latin typeface="OpenSymbol"/>
                <a:cs typeface="OpenSymbol"/>
              </a:rPr>
              <a:t>–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9774" y="4372156"/>
            <a:ext cx="4903096" cy="120000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75624" marR="4607" indent="-164684">
              <a:lnSpc>
                <a:spcPct val="125000"/>
              </a:lnSpc>
              <a:spcBef>
                <a:spcPts val="91"/>
              </a:spcBef>
            </a:pPr>
            <a:r>
              <a:rPr sz="1700" spc="20" baseline="13333" dirty="0">
                <a:latin typeface="OpenSymbol"/>
                <a:cs typeface="OpenSymbol"/>
              </a:rPr>
              <a:t>– </a:t>
            </a:r>
            <a:r>
              <a:rPr sz="1500" spc="-9" dirty="0">
                <a:cs typeface="Liberation Sans"/>
              </a:rPr>
              <a:t>instância: </a:t>
            </a:r>
            <a:r>
              <a:rPr sz="1500" spc="-14" dirty="0">
                <a:cs typeface="Liberation Sans"/>
              </a:rPr>
              <a:t>jogador </a:t>
            </a:r>
            <a:r>
              <a:rPr sz="1500" spc="-9" dirty="0">
                <a:cs typeface="Liberation Sans"/>
              </a:rPr>
              <a:t>de futebol </a:t>
            </a:r>
            <a:r>
              <a:rPr sz="1500" spc="-14" dirty="0">
                <a:cs typeface="Liberation Sans"/>
              </a:rPr>
              <a:t>(elemento </a:t>
            </a:r>
            <a:r>
              <a:rPr sz="1500" spc="-9" dirty="0">
                <a:cs typeface="Liberation Sans"/>
              </a:rPr>
              <a:t>de uma </a:t>
            </a:r>
            <a:r>
              <a:rPr sz="1500" spc="-5" dirty="0">
                <a:cs typeface="Liberation Sans"/>
              </a:rPr>
              <a:t>classe)  </a:t>
            </a:r>
            <a:r>
              <a:rPr sz="1500" spc="-9" dirty="0">
                <a:cs typeface="Liberation Sans"/>
              </a:rPr>
              <a:t>altura: 1,75</a:t>
            </a:r>
            <a:r>
              <a:rPr sz="1500" spc="-23" dirty="0">
                <a:cs typeface="Liberation Sans"/>
              </a:rPr>
              <a:t> </a:t>
            </a:r>
            <a:r>
              <a:rPr sz="1500" dirty="0">
                <a:cs typeface="Liberation Sans"/>
              </a:rPr>
              <a:t>m</a:t>
            </a:r>
          </a:p>
          <a:p>
            <a:pPr marL="175624">
              <a:spcBef>
                <a:spcPts val="472"/>
              </a:spcBef>
            </a:pPr>
            <a:r>
              <a:rPr sz="1500" spc="-9" dirty="0">
                <a:cs typeface="Liberation Sans"/>
              </a:rPr>
              <a:t>chuta com:</a:t>
            </a:r>
            <a:r>
              <a:rPr sz="1500" spc="-27" dirty="0">
                <a:cs typeface="Liberation Sans"/>
              </a:rPr>
              <a:t> </a:t>
            </a:r>
            <a:r>
              <a:rPr sz="1500" spc="-9" dirty="0">
                <a:cs typeface="Liberation Sans"/>
              </a:rPr>
              <a:t>direita</a:t>
            </a:r>
            <a:endParaRPr sz="1500" dirty="0">
              <a:cs typeface="Liberation Sans"/>
            </a:endParaRPr>
          </a:p>
          <a:p>
            <a:pPr marL="175624">
              <a:spcBef>
                <a:spcPts val="472"/>
              </a:spcBef>
            </a:pPr>
            <a:r>
              <a:rPr sz="1500" i="1" spc="-14" dirty="0">
                <a:cs typeface="Liberation Sans"/>
              </a:rPr>
              <a:t>Média-de-gols-por-jogo</a:t>
            </a:r>
            <a:r>
              <a:rPr sz="1500" spc="-14" dirty="0">
                <a:cs typeface="Liberation Sans"/>
              </a:rPr>
              <a:t>:</a:t>
            </a:r>
            <a:r>
              <a:rPr sz="1500" spc="-18" dirty="0">
                <a:cs typeface="Liberation Sans"/>
              </a:rPr>
              <a:t> </a:t>
            </a:r>
            <a:r>
              <a:rPr sz="1500" spc="-9" dirty="0">
                <a:cs typeface="Liberation Sans"/>
              </a:rPr>
              <a:t>0,49</a:t>
            </a:r>
            <a:endParaRPr sz="1500" dirty="0"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290669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301" y="548680"/>
            <a:ext cx="8229600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sz="4500" spc="5" dirty="0"/>
              <a:t>O </a:t>
            </a:r>
            <a:r>
              <a:rPr sz="4500" dirty="0"/>
              <a:t>fazendeiro </a:t>
            </a:r>
            <a:r>
              <a:rPr sz="4500" spc="5" dirty="0"/>
              <a:t>e</a:t>
            </a:r>
            <a:r>
              <a:rPr sz="4500" spc="-82" dirty="0"/>
              <a:t> </a:t>
            </a:r>
            <a:r>
              <a:rPr sz="4500" dirty="0"/>
              <a:t>suas  posses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146" y="1711874"/>
            <a:ext cx="137621" cy="18090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100" dirty="0">
                <a:latin typeface="OpenSymbol"/>
                <a:cs typeface="OpenSymbol"/>
              </a:rPr>
              <a:t>●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383" y="1610531"/>
            <a:ext cx="7833437" cy="3618022"/>
          </a:xfrm>
          <a:prstGeom prst="rect">
            <a:avLst/>
          </a:prstGeom>
        </p:spPr>
        <p:txBody>
          <a:bodyPr vert="horz" wrap="square" lIns="0" tIns="39731" rIns="0" bIns="0" rtlCol="0">
            <a:spAutoFit/>
          </a:bodyPr>
          <a:lstStyle/>
          <a:p>
            <a:pPr marL="11516" marR="4607">
              <a:lnSpc>
                <a:spcPct val="92900"/>
              </a:lnSpc>
              <a:spcBef>
                <a:spcPts val="313"/>
              </a:spcBef>
            </a:pPr>
            <a:r>
              <a:rPr sz="2500" spc="5" dirty="0">
                <a:cs typeface="Liberation Sans"/>
              </a:rPr>
              <a:t>Um </a:t>
            </a:r>
            <a:r>
              <a:rPr sz="2500" dirty="0">
                <a:cs typeface="Liberation Sans"/>
              </a:rPr>
              <a:t>fazendeiro deseja atravessar de uma margem  para </a:t>
            </a:r>
            <a:r>
              <a:rPr sz="2500" spc="-5" dirty="0">
                <a:cs typeface="Liberation Sans"/>
              </a:rPr>
              <a:t>outra </a:t>
            </a:r>
            <a:r>
              <a:rPr sz="2500" dirty="0">
                <a:cs typeface="Liberation Sans"/>
              </a:rPr>
              <a:t>de um rio levando junto seus </a:t>
            </a:r>
            <a:r>
              <a:rPr sz="2500" spc="-5" dirty="0">
                <a:cs typeface="Liberation Sans"/>
              </a:rPr>
              <a:t>pertences:  </a:t>
            </a:r>
            <a:r>
              <a:rPr sz="2500" dirty="0">
                <a:cs typeface="Liberation Sans"/>
              </a:rPr>
              <a:t>uma raposa cor de prata, um ganso gordo </a:t>
            </a:r>
            <a:r>
              <a:rPr sz="2500" spc="5" dirty="0">
                <a:cs typeface="Liberation Sans"/>
              </a:rPr>
              <a:t>e </a:t>
            </a:r>
            <a:r>
              <a:rPr sz="2500" dirty="0">
                <a:cs typeface="Liberation Sans"/>
              </a:rPr>
              <a:t>um saco  de saborosos cereais. Para </a:t>
            </a:r>
            <a:r>
              <a:rPr sz="2500" spc="-5" dirty="0">
                <a:cs typeface="Liberation Sans"/>
              </a:rPr>
              <a:t>isto, </a:t>
            </a:r>
            <a:r>
              <a:rPr sz="2500" spc="5" dirty="0">
                <a:cs typeface="Liberation Sans"/>
              </a:rPr>
              <a:t>o </a:t>
            </a:r>
            <a:r>
              <a:rPr sz="2500" spc="-5" dirty="0">
                <a:cs typeface="Liberation Sans"/>
              </a:rPr>
              <a:t>fazendeiro </a:t>
            </a:r>
            <a:r>
              <a:rPr sz="2500" dirty="0">
                <a:cs typeface="Liberation Sans"/>
              </a:rPr>
              <a:t>dispõe  de uma embarcação com capacidade </a:t>
            </a:r>
            <a:r>
              <a:rPr sz="2500" spc="5" dirty="0">
                <a:cs typeface="Liberation Sans"/>
              </a:rPr>
              <a:t>de </a:t>
            </a:r>
            <a:r>
              <a:rPr sz="2500" dirty="0">
                <a:cs typeface="Liberation Sans"/>
              </a:rPr>
              <a:t>carregar ele  mesmo </a:t>
            </a:r>
            <a:r>
              <a:rPr sz="2500" spc="5" dirty="0">
                <a:cs typeface="Liberation Sans"/>
              </a:rPr>
              <a:t>e </a:t>
            </a:r>
            <a:r>
              <a:rPr sz="2500" dirty="0">
                <a:cs typeface="Liberation Sans"/>
              </a:rPr>
              <a:t>uma de suas </a:t>
            </a:r>
            <a:r>
              <a:rPr sz="2500" spc="-5" dirty="0">
                <a:cs typeface="Liberation Sans"/>
              </a:rPr>
              <a:t>posses </a:t>
            </a:r>
            <a:r>
              <a:rPr sz="2500" spc="5" dirty="0">
                <a:cs typeface="Liberation Sans"/>
              </a:rPr>
              <a:t>a </a:t>
            </a:r>
            <a:r>
              <a:rPr sz="2500" dirty="0">
                <a:cs typeface="Liberation Sans"/>
              </a:rPr>
              <a:t>cada travessia do rio.  </a:t>
            </a:r>
            <a:r>
              <a:rPr sz="2500" spc="5" dirty="0">
                <a:cs typeface="Liberation Sans"/>
              </a:rPr>
              <a:t>O </a:t>
            </a:r>
            <a:r>
              <a:rPr sz="2500" spc="-5" dirty="0">
                <a:cs typeface="Liberation Sans"/>
              </a:rPr>
              <a:t>fazendeiro </a:t>
            </a:r>
            <a:r>
              <a:rPr sz="2500" dirty="0">
                <a:cs typeface="Liberation Sans"/>
              </a:rPr>
              <a:t>sabe que </a:t>
            </a:r>
            <a:r>
              <a:rPr sz="2500" spc="5" dirty="0">
                <a:cs typeface="Liberation Sans"/>
              </a:rPr>
              <a:t>a </a:t>
            </a:r>
            <a:r>
              <a:rPr sz="2500" dirty="0">
                <a:cs typeface="Liberation Sans"/>
              </a:rPr>
              <a:t>raposa comerá </a:t>
            </a:r>
            <a:r>
              <a:rPr sz="2500" spc="5" dirty="0">
                <a:cs typeface="Liberation Sans"/>
              </a:rPr>
              <a:t>o </a:t>
            </a:r>
            <a:r>
              <a:rPr sz="2500" dirty="0">
                <a:cs typeface="Liberation Sans"/>
              </a:rPr>
              <a:t>ganso </a:t>
            </a:r>
            <a:r>
              <a:rPr sz="2500" spc="5" dirty="0">
                <a:cs typeface="Liberation Sans"/>
              </a:rPr>
              <a:t>e o  </a:t>
            </a:r>
            <a:r>
              <a:rPr sz="2500" dirty="0">
                <a:cs typeface="Liberation Sans"/>
              </a:rPr>
              <a:t>ganso </a:t>
            </a:r>
            <a:r>
              <a:rPr sz="2500" spc="-5" dirty="0">
                <a:cs typeface="Liberation Sans"/>
              </a:rPr>
              <a:t>degustará </a:t>
            </a:r>
            <a:r>
              <a:rPr sz="2500" dirty="0">
                <a:cs typeface="Liberation Sans"/>
              </a:rPr>
              <a:t>os cereais se estas posses ficarem  juntas </a:t>
            </a:r>
            <a:r>
              <a:rPr sz="2500" spc="5" dirty="0">
                <a:cs typeface="Liberation Sans"/>
              </a:rPr>
              <a:t>e </a:t>
            </a:r>
            <a:r>
              <a:rPr sz="2500" dirty="0">
                <a:cs typeface="Liberation Sans"/>
              </a:rPr>
              <a:t>sós. Como poderá </a:t>
            </a:r>
            <a:r>
              <a:rPr sz="2500" spc="5" dirty="0">
                <a:cs typeface="Liberation Sans"/>
              </a:rPr>
              <a:t>o </a:t>
            </a:r>
            <a:r>
              <a:rPr sz="2500" dirty="0">
                <a:cs typeface="Liberation Sans"/>
              </a:rPr>
              <a:t>fazendeiro </a:t>
            </a:r>
            <a:r>
              <a:rPr sz="2500" spc="-5" dirty="0">
                <a:cs typeface="Liberation Sans"/>
              </a:rPr>
              <a:t>atravessar </a:t>
            </a:r>
            <a:r>
              <a:rPr sz="2500" spc="5" dirty="0">
                <a:cs typeface="Liberation Sans"/>
              </a:rPr>
              <a:t>o  </a:t>
            </a:r>
            <a:r>
              <a:rPr sz="2500" dirty="0">
                <a:cs typeface="Liberation Sans"/>
              </a:rPr>
              <a:t>rio com </a:t>
            </a:r>
            <a:r>
              <a:rPr sz="2500" spc="-5" dirty="0">
                <a:cs typeface="Liberation Sans"/>
              </a:rPr>
              <a:t>todas </a:t>
            </a:r>
            <a:r>
              <a:rPr sz="2500" dirty="0">
                <a:cs typeface="Liberation Sans"/>
              </a:rPr>
              <a:t>suas posses sem </a:t>
            </a:r>
            <a:r>
              <a:rPr sz="2500" spc="-5" dirty="0">
                <a:cs typeface="Liberation Sans"/>
              </a:rPr>
              <a:t>perder </a:t>
            </a:r>
            <a:r>
              <a:rPr sz="2500" dirty="0">
                <a:cs typeface="Liberation Sans"/>
              </a:rPr>
              <a:t>nenhuma  delas?</a:t>
            </a:r>
          </a:p>
        </p:txBody>
      </p:sp>
    </p:spTree>
    <p:extLst>
      <p:ext uri="{BB962C8B-B14F-4D97-AF65-F5344CB8AC3E}">
        <p14:creationId xmlns:p14="http://schemas.microsoft.com/office/powerpoint/2010/main" val="39348033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433646"/>
            <a:ext cx="5566476" cy="705289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4500" dirty="0"/>
              <a:t>Comentários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3160232"/>
          </a:xfrm>
          <a:prstGeom prst="rect">
            <a:avLst/>
          </a:prstGeom>
        </p:spPr>
        <p:txBody>
          <a:bodyPr vert="horz" wrap="square" lIns="0" tIns="51824" rIns="0" bIns="0" rtlCol="0">
            <a:spAutoFit/>
          </a:bodyPr>
          <a:lstStyle/>
          <a:p>
            <a:pPr marL="309214" marR="4607">
              <a:lnSpc>
                <a:spcPts val="3264"/>
              </a:lnSpc>
              <a:spcBef>
                <a:spcPts val="408"/>
              </a:spcBef>
            </a:pPr>
            <a:r>
              <a:rPr sz="2500" spc="9" dirty="0"/>
              <a:t>Descrição </a:t>
            </a:r>
            <a:r>
              <a:rPr sz="2500" spc="14" dirty="0"/>
              <a:t>em </a:t>
            </a:r>
            <a:r>
              <a:rPr sz="2500" spc="9" dirty="0"/>
              <a:t>linguagem </a:t>
            </a:r>
            <a:r>
              <a:rPr sz="2500" spc="5" dirty="0"/>
              <a:t>natural: </a:t>
            </a:r>
            <a:r>
              <a:rPr sz="2500" spc="9" dirty="0"/>
              <a:t>Demora para  separar detalhes </a:t>
            </a:r>
            <a:r>
              <a:rPr sz="2500" spc="5" dirty="0"/>
              <a:t>irrelevantes </a:t>
            </a:r>
            <a:r>
              <a:rPr sz="2500" spc="14" dirty="0"/>
              <a:t>e </a:t>
            </a:r>
            <a:r>
              <a:rPr sz="2500" spc="9" dirty="0"/>
              <a:t>informações  importantes; </a:t>
            </a:r>
            <a:r>
              <a:rPr sz="2500" spc="14" dirty="0"/>
              <a:t>Não é </a:t>
            </a:r>
            <a:r>
              <a:rPr sz="2500" spc="5" dirty="0"/>
              <a:t>intuitiva </a:t>
            </a:r>
            <a:r>
              <a:rPr sz="2500" spc="9" dirty="0"/>
              <a:t>para passagem  para programa; Demora para mostrar todas  </a:t>
            </a:r>
            <a:r>
              <a:rPr sz="2500" spc="5" dirty="0"/>
              <a:t>possibilidades </a:t>
            </a:r>
            <a:r>
              <a:rPr sz="2500" spc="9" dirty="0"/>
              <a:t>de</a:t>
            </a:r>
            <a:r>
              <a:rPr sz="2500" spc="5" dirty="0"/>
              <a:t> </a:t>
            </a:r>
            <a:r>
              <a:rPr sz="2500" spc="9" dirty="0"/>
              <a:t>solução.</a:t>
            </a:r>
            <a:endParaRPr sz="2500" dirty="0"/>
          </a:p>
          <a:p>
            <a:pPr marL="309214" marR="561998">
              <a:lnSpc>
                <a:spcPts val="3264"/>
              </a:lnSpc>
              <a:spcBef>
                <a:spcPts val="1288"/>
              </a:spcBef>
            </a:pPr>
            <a:r>
              <a:rPr sz="2500" spc="9" dirty="0"/>
              <a:t>Descrição por desenho: Pode mostrar </a:t>
            </a:r>
            <a:r>
              <a:rPr sz="2500" spc="14" dirty="0"/>
              <a:t>mais  </a:t>
            </a:r>
            <a:r>
              <a:rPr sz="2500" spc="9" dirty="0"/>
              <a:t>claramente as situações de cruzamento  </a:t>
            </a:r>
            <a:r>
              <a:rPr sz="2500" spc="5" dirty="0"/>
              <a:t>permitidas </a:t>
            </a:r>
            <a:r>
              <a:rPr sz="2500" spc="14" dirty="0"/>
              <a:t>e </a:t>
            </a:r>
            <a:r>
              <a:rPr sz="2500" spc="9" dirty="0"/>
              <a:t>os detalhes </a:t>
            </a:r>
            <a:r>
              <a:rPr sz="2500" spc="5" dirty="0"/>
              <a:t>irrelevantes </a:t>
            </a:r>
            <a:r>
              <a:rPr sz="2500" spc="9" dirty="0"/>
              <a:t>são  </a:t>
            </a:r>
            <a:r>
              <a:rPr sz="2500" spc="5" dirty="0"/>
              <a:t>negligenciados.</a:t>
            </a:r>
            <a:endParaRPr sz="2500" dirty="0"/>
          </a:p>
        </p:txBody>
      </p:sp>
      <p:sp>
        <p:nvSpPr>
          <p:cNvPr id="5" name="object 5"/>
          <p:cNvSpPr txBox="1"/>
          <p:nvPr/>
        </p:nvSpPr>
        <p:spPr>
          <a:xfrm>
            <a:off x="536662" y="3961021"/>
            <a:ext cx="153168" cy="219387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300" spc="14" dirty="0">
                <a:latin typeface="OpenSymbol"/>
                <a:cs typeface="OpenSymbol"/>
              </a:rPr>
              <a:t>●</a:t>
            </a:r>
            <a:endParaRPr sz="1300">
              <a:latin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227447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579" y="404664"/>
            <a:ext cx="7751669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sz="4500" dirty="0"/>
              <a:t>Escolha da  </a:t>
            </a:r>
            <a:r>
              <a:rPr sz="4500" spc="-5" dirty="0"/>
              <a:t>re</a:t>
            </a:r>
            <a:r>
              <a:rPr sz="4500" spc="9" dirty="0"/>
              <a:t>p</a:t>
            </a:r>
            <a:r>
              <a:rPr sz="4500" spc="-5" dirty="0"/>
              <a:t>re</a:t>
            </a:r>
            <a:r>
              <a:rPr sz="4500" spc="5" dirty="0"/>
              <a:t>s</a:t>
            </a:r>
            <a:r>
              <a:rPr sz="4500" dirty="0"/>
              <a:t>enta</a:t>
            </a:r>
            <a:r>
              <a:rPr sz="4500" spc="5" dirty="0"/>
              <a:t>ç</a:t>
            </a:r>
            <a:r>
              <a:rPr sz="4500" dirty="0"/>
              <a:t>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360" y="1723390"/>
            <a:ext cx="150289" cy="215356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00" spc="-9" dirty="0">
                <a:latin typeface="OpenSymbol"/>
                <a:cs typeface="OpenSymbol"/>
              </a:rPr>
              <a:t>●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506" y="1609379"/>
            <a:ext cx="7418847" cy="4063923"/>
          </a:xfrm>
          <a:prstGeom prst="rect">
            <a:avLst/>
          </a:prstGeom>
        </p:spPr>
        <p:txBody>
          <a:bodyPr vert="horz" wrap="square" lIns="0" tIns="49520" rIns="0" bIns="0" rtlCol="0">
            <a:spAutoFit/>
          </a:bodyPr>
          <a:lstStyle/>
          <a:p>
            <a:pPr marL="34549" marR="916701">
              <a:lnSpc>
                <a:spcPts val="3192"/>
              </a:lnSpc>
              <a:spcBef>
                <a:spcPts val="390"/>
              </a:spcBef>
            </a:pPr>
            <a:r>
              <a:rPr sz="2900" spc="-5" dirty="0">
                <a:cs typeface="Liberation Sans"/>
              </a:rPr>
              <a:t>Questões relevantes </a:t>
            </a:r>
            <a:r>
              <a:rPr sz="2900" dirty="0">
                <a:cs typeface="Liberation Sans"/>
              </a:rPr>
              <a:t>para </a:t>
            </a:r>
            <a:r>
              <a:rPr sz="2900" spc="-5" dirty="0">
                <a:cs typeface="Liberation Sans"/>
              </a:rPr>
              <a:t>construir uma  representação:</a:t>
            </a:r>
            <a:endParaRPr sz="2900" dirty="0">
              <a:cs typeface="Liberation Sans"/>
            </a:endParaRPr>
          </a:p>
          <a:p>
            <a:pPr marL="391556" indent="-267180">
              <a:spcBef>
                <a:spcPts val="988"/>
              </a:spcBef>
              <a:buSzPct val="74545"/>
              <a:buFont typeface="OpenSymbol"/>
              <a:buChar char="–"/>
              <a:tabLst>
                <a:tab pos="391556" algn="l"/>
              </a:tabLst>
            </a:pPr>
            <a:r>
              <a:rPr sz="2500" dirty="0">
                <a:cs typeface="Liberation Sans"/>
              </a:rPr>
              <a:t>Quais </a:t>
            </a:r>
            <a:r>
              <a:rPr sz="2500" spc="5" dirty="0">
                <a:cs typeface="Liberation Sans"/>
              </a:rPr>
              <a:t>as </a:t>
            </a:r>
            <a:r>
              <a:rPr sz="2500" dirty="0">
                <a:cs typeface="Liberation Sans"/>
              </a:rPr>
              <a:t>restrições mais</a:t>
            </a:r>
            <a:r>
              <a:rPr sz="2500" spc="-14" dirty="0">
                <a:cs typeface="Liberation Sans"/>
              </a:rPr>
              <a:t> </a:t>
            </a:r>
            <a:r>
              <a:rPr sz="2500" dirty="0">
                <a:cs typeface="Liberation Sans"/>
              </a:rPr>
              <a:t>importantes?</a:t>
            </a:r>
          </a:p>
          <a:p>
            <a:pPr marL="391556" indent="-267180">
              <a:spcBef>
                <a:spcPts val="807"/>
              </a:spcBef>
              <a:buSzPct val="74545"/>
              <a:buFont typeface="OpenSymbol"/>
              <a:buChar char="–"/>
              <a:tabLst>
                <a:tab pos="391556" algn="l"/>
              </a:tabLst>
            </a:pPr>
            <a:r>
              <a:rPr sz="2500" spc="5" dirty="0">
                <a:cs typeface="Liberation Sans"/>
              </a:rPr>
              <a:t>O </a:t>
            </a:r>
            <a:r>
              <a:rPr sz="2500" dirty="0">
                <a:cs typeface="Liberation Sans"/>
              </a:rPr>
              <a:t>que </a:t>
            </a:r>
            <a:r>
              <a:rPr sz="2500" spc="5" dirty="0">
                <a:cs typeface="Liberation Sans"/>
              </a:rPr>
              <a:t>é </a:t>
            </a:r>
            <a:r>
              <a:rPr sz="2500" dirty="0">
                <a:cs typeface="Liberation Sans"/>
              </a:rPr>
              <a:t>irrelevante </a:t>
            </a:r>
            <a:r>
              <a:rPr sz="2500" spc="5" dirty="0">
                <a:cs typeface="Liberation Sans"/>
              </a:rPr>
              <a:t>para a </a:t>
            </a:r>
            <a:r>
              <a:rPr sz="2500" dirty="0">
                <a:cs typeface="Liberation Sans"/>
              </a:rPr>
              <a:t>solução </a:t>
            </a:r>
            <a:r>
              <a:rPr sz="2500" spc="5" dirty="0">
                <a:cs typeface="Liberation Sans"/>
              </a:rPr>
              <a:t>do</a:t>
            </a:r>
            <a:r>
              <a:rPr sz="2500" spc="-50" dirty="0">
                <a:cs typeface="Liberation Sans"/>
              </a:rPr>
              <a:t> </a:t>
            </a:r>
            <a:r>
              <a:rPr sz="2500" dirty="0">
                <a:cs typeface="Liberation Sans"/>
              </a:rPr>
              <a:t>problema?</a:t>
            </a:r>
          </a:p>
          <a:p>
            <a:pPr marL="391556" indent="-267180">
              <a:spcBef>
                <a:spcPts val="807"/>
              </a:spcBef>
              <a:buSzPct val="74545"/>
              <a:buFont typeface="OpenSymbol"/>
              <a:buChar char="–"/>
              <a:tabLst>
                <a:tab pos="391556" algn="l"/>
              </a:tabLst>
            </a:pPr>
            <a:r>
              <a:rPr sz="2500" dirty="0">
                <a:cs typeface="Liberation Sans"/>
              </a:rPr>
              <a:t>Quais </a:t>
            </a:r>
            <a:r>
              <a:rPr sz="2500" spc="5" dirty="0">
                <a:cs typeface="Liberation Sans"/>
              </a:rPr>
              <a:t>as </a:t>
            </a:r>
            <a:r>
              <a:rPr sz="2500" dirty="0">
                <a:cs typeface="Liberation Sans"/>
              </a:rPr>
              <a:t>possibilidades </a:t>
            </a:r>
            <a:r>
              <a:rPr sz="2500" spc="5" dirty="0">
                <a:cs typeface="Liberation Sans"/>
              </a:rPr>
              <a:t>de </a:t>
            </a:r>
            <a:r>
              <a:rPr sz="2500" dirty="0">
                <a:cs typeface="Liberation Sans"/>
              </a:rPr>
              <a:t>solução do</a:t>
            </a:r>
            <a:r>
              <a:rPr sz="2500" spc="-41" dirty="0">
                <a:cs typeface="Liberation Sans"/>
              </a:rPr>
              <a:t> </a:t>
            </a:r>
            <a:r>
              <a:rPr sz="2500" dirty="0">
                <a:cs typeface="Liberation Sans"/>
              </a:rPr>
              <a:t>problema?</a:t>
            </a:r>
          </a:p>
          <a:p>
            <a:pPr marL="391556" indent="-267180">
              <a:spcBef>
                <a:spcPts val="798"/>
              </a:spcBef>
              <a:buSzPct val="74545"/>
              <a:buFont typeface="OpenSymbol"/>
              <a:buChar char="–"/>
              <a:tabLst>
                <a:tab pos="391556" algn="l"/>
              </a:tabLst>
            </a:pPr>
            <a:r>
              <a:rPr sz="2500" dirty="0">
                <a:cs typeface="Liberation Sans"/>
              </a:rPr>
              <a:t>Qual </a:t>
            </a:r>
            <a:r>
              <a:rPr sz="2500" spc="5" dirty="0">
                <a:cs typeface="Liberation Sans"/>
              </a:rPr>
              <a:t>a </a:t>
            </a:r>
            <a:r>
              <a:rPr sz="2500" dirty="0">
                <a:cs typeface="Liberation Sans"/>
              </a:rPr>
              <a:t>sequência </a:t>
            </a:r>
            <a:r>
              <a:rPr sz="2500" spc="5" dirty="0">
                <a:cs typeface="Liberation Sans"/>
              </a:rPr>
              <a:t>de </a:t>
            </a:r>
            <a:r>
              <a:rPr sz="2500" dirty="0">
                <a:cs typeface="Liberation Sans"/>
              </a:rPr>
              <a:t>operação para </a:t>
            </a:r>
            <a:r>
              <a:rPr sz="2500" spc="5" dirty="0">
                <a:cs typeface="Liberation Sans"/>
              </a:rPr>
              <a:t>a</a:t>
            </a:r>
            <a:r>
              <a:rPr sz="2500" spc="-23" dirty="0">
                <a:cs typeface="Liberation Sans"/>
              </a:rPr>
              <a:t> </a:t>
            </a:r>
            <a:r>
              <a:rPr sz="2500" dirty="0">
                <a:cs typeface="Liberation Sans"/>
              </a:rPr>
              <a:t>solução?</a:t>
            </a:r>
          </a:p>
          <a:p>
            <a:pPr marL="391556" marR="412285" indent="-267180">
              <a:lnSpc>
                <a:spcPts val="2784"/>
              </a:lnSpc>
              <a:spcBef>
                <a:spcPts val="1075"/>
              </a:spcBef>
              <a:buSzPct val="74545"/>
              <a:buFont typeface="OpenSymbol"/>
              <a:buChar char="–"/>
              <a:tabLst>
                <a:tab pos="391556" algn="l"/>
              </a:tabLst>
            </a:pPr>
            <a:r>
              <a:rPr sz="2500" spc="5" dirty="0">
                <a:cs typeface="Liberation Sans"/>
              </a:rPr>
              <a:t>Como </a:t>
            </a:r>
            <a:r>
              <a:rPr sz="2500" dirty="0">
                <a:cs typeface="Liberation Sans"/>
              </a:rPr>
              <a:t>passar </a:t>
            </a:r>
            <a:r>
              <a:rPr sz="2500" spc="5" dirty="0">
                <a:cs typeface="Liberation Sans"/>
              </a:rPr>
              <a:t>de </a:t>
            </a:r>
            <a:r>
              <a:rPr sz="2500" dirty="0">
                <a:cs typeface="Liberation Sans"/>
              </a:rPr>
              <a:t>uma solução </a:t>
            </a:r>
            <a:r>
              <a:rPr sz="2500" spc="5" dirty="0">
                <a:cs typeface="Liberation Sans"/>
              </a:rPr>
              <a:t>em uma  </a:t>
            </a:r>
            <a:r>
              <a:rPr sz="2500" dirty="0">
                <a:cs typeface="Liberation Sans"/>
              </a:rPr>
              <a:t>representação escolhida </a:t>
            </a:r>
            <a:r>
              <a:rPr sz="2500" spc="5" dirty="0">
                <a:cs typeface="Liberation Sans"/>
              </a:rPr>
              <a:t>para um </a:t>
            </a:r>
            <a:r>
              <a:rPr sz="2500" dirty="0">
                <a:cs typeface="Liberation Sans"/>
              </a:rPr>
              <a:t>programa </a:t>
            </a:r>
            <a:r>
              <a:rPr sz="2500" spc="5" dirty="0">
                <a:cs typeface="Liberation Sans"/>
              </a:rPr>
              <a:t>de  </a:t>
            </a:r>
            <a:r>
              <a:rPr sz="2500" dirty="0">
                <a:cs typeface="Liberation Sans"/>
              </a:rPr>
              <a:t>computador?</a:t>
            </a:r>
          </a:p>
        </p:txBody>
      </p:sp>
    </p:spTree>
    <p:extLst>
      <p:ext uri="{BB962C8B-B14F-4D97-AF65-F5344CB8AC3E}">
        <p14:creationId xmlns:p14="http://schemas.microsoft.com/office/powerpoint/2010/main" val="92416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143810"/>
            <a:ext cx="7798724" cy="1301461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dirty="0"/>
              <a:t>Algumas Linguagens  Computacionais para</a:t>
            </a:r>
            <a:r>
              <a:rPr spc="-36" dirty="0"/>
              <a:t> </a:t>
            </a:r>
            <a:r>
              <a:rPr spc="-5" dirty="0"/>
              <a:t>IA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1600" y="1462430"/>
            <a:ext cx="2664295" cy="2529617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305184" marR="4607" indent="-293667">
              <a:lnSpc>
                <a:spcPct val="130300"/>
              </a:lnSpc>
              <a:spcBef>
                <a:spcPts val="82"/>
              </a:spcBef>
              <a:buSzPct val="44927"/>
              <a:buFont typeface="OpenSymbol"/>
              <a:buChar char="●"/>
              <a:tabLst>
                <a:tab pos="304608" algn="l"/>
                <a:tab pos="305184" algn="l"/>
              </a:tabLst>
            </a:pPr>
            <a:r>
              <a:rPr lang="pt-BR" sz="3100" dirty="0">
                <a:cs typeface="Liberation Sans"/>
              </a:rPr>
              <a:t>R</a:t>
            </a:r>
          </a:p>
          <a:p>
            <a:pPr marL="305184" marR="4607" indent="-293667">
              <a:lnSpc>
                <a:spcPct val="130300"/>
              </a:lnSpc>
              <a:spcBef>
                <a:spcPts val="82"/>
              </a:spcBef>
              <a:buSzPct val="44927"/>
              <a:buFont typeface="OpenSymbol"/>
              <a:buChar char="●"/>
              <a:tabLst>
                <a:tab pos="304608" algn="l"/>
                <a:tab pos="305184" algn="l"/>
              </a:tabLst>
            </a:pPr>
            <a:r>
              <a:rPr lang="pt-BR" sz="3100" dirty="0">
                <a:cs typeface="Liberation Sans"/>
              </a:rPr>
              <a:t>MATLAB</a:t>
            </a:r>
          </a:p>
          <a:p>
            <a:pPr marL="305184" marR="4607" indent="-293667">
              <a:lnSpc>
                <a:spcPct val="130300"/>
              </a:lnSpc>
              <a:spcBef>
                <a:spcPts val="82"/>
              </a:spcBef>
              <a:buSzPct val="44927"/>
              <a:buFont typeface="OpenSymbol"/>
              <a:buChar char="●"/>
              <a:tabLst>
                <a:tab pos="304608" algn="l"/>
                <a:tab pos="305184" algn="l"/>
              </a:tabLst>
            </a:pPr>
            <a:r>
              <a:rPr lang="pt-BR" sz="3100" dirty="0">
                <a:cs typeface="Liberation Sans"/>
              </a:rPr>
              <a:t>Python</a:t>
            </a:r>
          </a:p>
          <a:p>
            <a:pPr marL="305184" marR="4607" indent="-293667">
              <a:lnSpc>
                <a:spcPct val="130300"/>
              </a:lnSpc>
              <a:spcBef>
                <a:spcPts val="82"/>
              </a:spcBef>
              <a:buSzPct val="44927"/>
              <a:buFont typeface="OpenSymbol"/>
              <a:buChar char="●"/>
              <a:tabLst>
                <a:tab pos="304608" algn="l"/>
                <a:tab pos="305184" algn="l"/>
              </a:tabLst>
            </a:pPr>
            <a:endParaRPr sz="3100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6756949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031" y="548680"/>
            <a:ext cx="8229600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sz="4500" dirty="0"/>
              <a:t>Solução através</a:t>
            </a:r>
            <a:r>
              <a:rPr sz="4500" spc="-73" dirty="0"/>
              <a:t> </a:t>
            </a:r>
            <a:r>
              <a:rPr sz="4500" dirty="0"/>
              <a:t>de  diagrama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753" y="1716481"/>
            <a:ext cx="143955" cy="205567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200" spc="14" dirty="0">
                <a:latin typeface="OpenSymbol"/>
                <a:cs typeface="OpenSymbol"/>
              </a:rPr>
              <a:t>●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929" y="1609378"/>
            <a:ext cx="7851863" cy="2462908"/>
          </a:xfrm>
          <a:prstGeom prst="rect">
            <a:avLst/>
          </a:prstGeom>
        </p:spPr>
        <p:txBody>
          <a:bodyPr vert="horz" wrap="square" lIns="0" tIns="49520" rIns="0" bIns="0" rtlCol="0">
            <a:spAutoFit/>
          </a:bodyPr>
          <a:lstStyle/>
          <a:p>
            <a:pPr marL="34549" marR="302304" algn="just">
              <a:lnSpc>
                <a:spcPts val="3002"/>
              </a:lnSpc>
              <a:spcBef>
                <a:spcPts val="390"/>
              </a:spcBef>
            </a:pPr>
            <a:r>
              <a:rPr sz="2700" spc="9" dirty="0">
                <a:cs typeface="Liberation Sans"/>
              </a:rPr>
              <a:t>Para construção de </a:t>
            </a:r>
            <a:r>
              <a:rPr sz="2700" spc="14" dirty="0">
                <a:cs typeface="Liberation Sans"/>
              </a:rPr>
              <a:t>um </a:t>
            </a:r>
            <a:r>
              <a:rPr sz="2700" spc="9" dirty="0">
                <a:cs typeface="Liberation Sans"/>
              </a:rPr>
              <a:t>diagrama que descreva </a:t>
            </a:r>
            <a:r>
              <a:rPr sz="2700" spc="14" dirty="0">
                <a:cs typeface="Liberation Sans"/>
              </a:rPr>
              <a:t>o  </a:t>
            </a:r>
            <a:r>
              <a:rPr sz="2700" spc="9" dirty="0">
                <a:cs typeface="Liberation Sans"/>
              </a:rPr>
              <a:t>sistema deve-se </a:t>
            </a:r>
            <a:r>
              <a:rPr sz="2700" spc="5" dirty="0">
                <a:cs typeface="Liberation Sans"/>
              </a:rPr>
              <a:t>seguir </a:t>
            </a:r>
            <a:r>
              <a:rPr sz="2700" spc="9" dirty="0">
                <a:cs typeface="Liberation Sans"/>
              </a:rPr>
              <a:t>os </a:t>
            </a:r>
            <a:r>
              <a:rPr sz="2700" spc="5" dirty="0">
                <a:cs typeface="Liberation Sans"/>
              </a:rPr>
              <a:t>seguintes</a:t>
            </a:r>
            <a:r>
              <a:rPr sz="2700" spc="-14" dirty="0">
                <a:cs typeface="Liberation Sans"/>
              </a:rPr>
              <a:t> </a:t>
            </a:r>
            <a:r>
              <a:rPr sz="2700" spc="9" dirty="0">
                <a:cs typeface="Liberation Sans"/>
              </a:rPr>
              <a:t>passos:</a:t>
            </a:r>
            <a:endParaRPr sz="2700" dirty="0">
              <a:cs typeface="Liberation Sans"/>
            </a:endParaRPr>
          </a:p>
          <a:p>
            <a:pPr marL="371978" marR="27639" indent="-252208" algn="just">
              <a:lnSpc>
                <a:spcPct val="93400"/>
              </a:lnSpc>
              <a:spcBef>
                <a:spcPts val="1129"/>
              </a:spcBef>
              <a:buSzPct val="75000"/>
              <a:buFont typeface="OpenSymbol"/>
              <a:buChar char="–"/>
              <a:tabLst>
                <a:tab pos="371978" algn="l"/>
              </a:tabLst>
            </a:pPr>
            <a:r>
              <a:rPr sz="2400" dirty="0">
                <a:cs typeface="Liberation Sans"/>
              </a:rPr>
              <a:t>Assinalar um “nó” ou </a:t>
            </a:r>
            <a:r>
              <a:rPr sz="2400" spc="5" dirty="0">
                <a:cs typeface="Liberation Sans"/>
              </a:rPr>
              <a:t>um </a:t>
            </a:r>
            <a:r>
              <a:rPr sz="2400" dirty="0">
                <a:cs typeface="Liberation Sans"/>
              </a:rPr>
              <a:t>“símbolo” para cada estado do  sistema: como </a:t>
            </a:r>
            <a:r>
              <a:rPr sz="2400" spc="5" dirty="0">
                <a:cs typeface="Liberation Sans"/>
              </a:rPr>
              <a:t>o </a:t>
            </a:r>
            <a:r>
              <a:rPr sz="2400" dirty="0">
                <a:cs typeface="Liberation Sans"/>
              </a:rPr>
              <a:t>fazendeiro </a:t>
            </a:r>
            <a:r>
              <a:rPr sz="2400" spc="5" dirty="0">
                <a:cs typeface="Liberation Sans"/>
              </a:rPr>
              <a:t>e </a:t>
            </a:r>
            <a:r>
              <a:rPr sz="2400" dirty="0">
                <a:cs typeface="Liberation Sans"/>
              </a:rPr>
              <a:t>suas posses podem estar  em cada lado do rio (16</a:t>
            </a:r>
            <a:r>
              <a:rPr sz="2400" spc="50" dirty="0">
                <a:cs typeface="Liberation Sans"/>
              </a:rPr>
              <a:t> </a:t>
            </a:r>
            <a:r>
              <a:rPr sz="2400" spc="-5" dirty="0">
                <a:cs typeface="Liberation Sans"/>
              </a:rPr>
              <a:t>possibilidades).</a:t>
            </a:r>
            <a:endParaRPr sz="2400" dirty="0">
              <a:cs typeface="Liberation Sans"/>
            </a:endParaRPr>
          </a:p>
          <a:p>
            <a:pPr marL="371978" indent="-252784" algn="just">
              <a:spcBef>
                <a:spcPts val="771"/>
              </a:spcBef>
              <a:buSzPct val="75000"/>
              <a:buFont typeface="OpenSymbol"/>
              <a:buChar char="–"/>
              <a:tabLst>
                <a:tab pos="371978" algn="l"/>
              </a:tabLst>
            </a:pPr>
            <a:r>
              <a:rPr sz="2400" dirty="0">
                <a:cs typeface="Liberation Sans"/>
              </a:rPr>
              <a:t>Separar os nós seguros dos nós</a:t>
            </a:r>
            <a:r>
              <a:rPr sz="2400" spc="36" dirty="0">
                <a:cs typeface="Liberation Sans"/>
              </a:rPr>
              <a:t> </a:t>
            </a:r>
            <a:r>
              <a:rPr sz="2400" dirty="0">
                <a:cs typeface="Liberation Sans"/>
              </a:rPr>
              <a:t>não-seguros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1100" y="4575996"/>
            <a:ext cx="114012" cy="148966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900" spc="-9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1100" y="4049237"/>
            <a:ext cx="5085630" cy="746634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236085" marR="4607" indent="-224569">
              <a:lnSpc>
                <a:spcPct val="124200"/>
              </a:lnSpc>
              <a:spcBef>
                <a:spcPts val="86"/>
              </a:spcBef>
              <a:buSzPct val="45454"/>
              <a:buFont typeface="OpenSymbol"/>
              <a:buChar char="●"/>
              <a:tabLst>
                <a:tab pos="235510" algn="l"/>
                <a:tab pos="236085" algn="l"/>
              </a:tabLst>
            </a:pPr>
            <a:r>
              <a:rPr sz="2000" spc="18" dirty="0">
                <a:cs typeface="Liberation Sans"/>
              </a:rPr>
              <a:t>Não </a:t>
            </a:r>
            <a:r>
              <a:rPr sz="2000" spc="14" dirty="0">
                <a:cs typeface="Liberation Sans"/>
              </a:rPr>
              <a:t>seguros: </a:t>
            </a:r>
            <a:r>
              <a:rPr sz="2000" spc="18" dirty="0">
                <a:cs typeface="Liberation Sans"/>
              </a:rPr>
              <a:t>RG </a:t>
            </a:r>
            <a:r>
              <a:rPr sz="2000" spc="14" dirty="0">
                <a:cs typeface="Liberation Sans"/>
              </a:rPr>
              <a:t>e </a:t>
            </a:r>
            <a:r>
              <a:rPr sz="2000" spc="18" dirty="0">
                <a:cs typeface="Liberation Sans"/>
              </a:rPr>
              <a:t>GS </a:t>
            </a:r>
            <a:r>
              <a:rPr sz="2000" spc="14" dirty="0">
                <a:cs typeface="Liberation Sans"/>
              </a:rPr>
              <a:t>juntos </a:t>
            </a:r>
            <a:r>
              <a:rPr sz="2000" spc="18" dirty="0">
                <a:cs typeface="Liberation Sans"/>
              </a:rPr>
              <a:t>sem </a:t>
            </a:r>
            <a:r>
              <a:rPr sz="2000" spc="-95" dirty="0">
                <a:cs typeface="Liberation Sans"/>
              </a:rPr>
              <a:t>F.  </a:t>
            </a:r>
            <a:r>
              <a:rPr sz="2000" spc="14" dirty="0">
                <a:cs typeface="Liberation Sans"/>
              </a:rPr>
              <a:t>Retira-se nós números </a:t>
            </a:r>
            <a:r>
              <a:rPr sz="2000" spc="9" dirty="0">
                <a:cs typeface="Liberation Sans"/>
              </a:rPr>
              <a:t>6, </a:t>
            </a:r>
            <a:r>
              <a:rPr sz="2000" spc="14" dirty="0">
                <a:cs typeface="Liberation Sans"/>
              </a:rPr>
              <a:t>9, </a:t>
            </a:r>
            <a:r>
              <a:rPr sz="2000" spc="9" dirty="0">
                <a:cs typeface="Liberation Sans"/>
              </a:rPr>
              <a:t>12, </a:t>
            </a:r>
            <a:r>
              <a:rPr sz="2000" spc="14" dirty="0">
                <a:cs typeface="Liberation Sans"/>
              </a:rPr>
              <a:t>13, </a:t>
            </a:r>
            <a:r>
              <a:rPr sz="2000" spc="9" dirty="0">
                <a:cs typeface="Liberation Sans"/>
              </a:rPr>
              <a:t>14,</a:t>
            </a:r>
            <a:r>
              <a:rPr sz="2000" spc="18" dirty="0">
                <a:cs typeface="Liberation Sans"/>
              </a:rPr>
              <a:t> </a:t>
            </a:r>
            <a:r>
              <a:rPr sz="2000" spc="14" dirty="0">
                <a:cs typeface="Liberation Sans"/>
              </a:rPr>
              <a:t>15</a:t>
            </a:r>
            <a:endParaRPr sz="2000" dirty="0"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183" y="4869664"/>
            <a:ext cx="7584683" cy="720349"/>
          </a:xfrm>
          <a:prstGeom prst="rect">
            <a:avLst/>
          </a:prstGeom>
        </p:spPr>
        <p:txBody>
          <a:bodyPr vert="horz" wrap="square" lIns="0" tIns="42611" rIns="0" bIns="0" rtlCol="0">
            <a:spAutoFit/>
          </a:bodyPr>
          <a:lstStyle/>
          <a:p>
            <a:pPr marL="263725" marR="4607" indent="-252208">
              <a:lnSpc>
                <a:spcPts val="2648"/>
              </a:lnSpc>
              <a:spcBef>
                <a:spcPts val="336"/>
              </a:spcBef>
            </a:pPr>
            <a:r>
              <a:rPr sz="2700" spc="-14" baseline="12820" dirty="0">
                <a:cs typeface="OpenSymbol"/>
              </a:rPr>
              <a:t>– </a:t>
            </a:r>
            <a:r>
              <a:rPr sz="2400" dirty="0">
                <a:cs typeface="Liberation Sans"/>
              </a:rPr>
              <a:t>Escolher uma representação gráfica para cada viagem  do</a:t>
            </a:r>
            <a:r>
              <a:rPr sz="2400" spc="9" dirty="0">
                <a:cs typeface="Liberation Sans"/>
              </a:rPr>
              <a:t> </a:t>
            </a:r>
            <a:r>
              <a:rPr sz="2400" dirty="0">
                <a:cs typeface="Liberation Sans"/>
              </a:rPr>
              <a:t>barco.</a:t>
            </a:r>
          </a:p>
        </p:txBody>
      </p:sp>
    </p:spTree>
    <p:extLst>
      <p:ext uri="{BB962C8B-B14F-4D97-AF65-F5344CB8AC3E}">
        <p14:creationId xmlns:p14="http://schemas.microsoft.com/office/powerpoint/2010/main" val="4106288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877" y="476672"/>
            <a:ext cx="8229600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sz="4500" dirty="0"/>
              <a:t>Solução através</a:t>
            </a:r>
            <a:r>
              <a:rPr sz="4500" spc="-73" dirty="0"/>
              <a:t> </a:t>
            </a:r>
            <a:r>
              <a:rPr sz="4500" dirty="0"/>
              <a:t>de  diagrama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3573" y="1621993"/>
            <a:ext cx="7872975" cy="3212310"/>
          </a:xfrm>
          <a:prstGeom prst="rect">
            <a:avLst/>
          </a:prstGeom>
        </p:spPr>
        <p:txBody>
          <a:bodyPr vert="horz" wrap="square" lIns="0" tIns="44914" rIns="0" bIns="0" rtlCol="0">
            <a:spAutoFit/>
          </a:bodyPr>
          <a:lstStyle/>
          <a:p>
            <a:pPr marL="377449" marR="225145" indent="-342900">
              <a:lnSpc>
                <a:spcPct val="93400"/>
              </a:lnSpc>
              <a:spcBef>
                <a:spcPts val="354"/>
              </a:spcBef>
              <a:buSzPct val="44927"/>
              <a:buFont typeface="Wingdings" panose="05000000000000000000" pitchFamily="2" charset="2"/>
              <a:buChar char="Ø"/>
              <a:tabLst>
                <a:tab pos="327640" algn="l"/>
                <a:tab pos="328216" algn="l"/>
              </a:tabLst>
            </a:pPr>
            <a:r>
              <a:rPr sz="2400" spc="-5" dirty="0">
                <a:cs typeface="Liberation Sans"/>
              </a:rPr>
              <a:t>Desenhar </a:t>
            </a:r>
            <a:r>
              <a:rPr sz="2400" dirty="0">
                <a:cs typeface="Liberation Sans"/>
              </a:rPr>
              <a:t>os possíveis estados para cada  viagem do </a:t>
            </a:r>
            <a:r>
              <a:rPr sz="2400" spc="-5" dirty="0">
                <a:cs typeface="Liberation Sans"/>
              </a:rPr>
              <a:t>barco, respeitando duas  </a:t>
            </a:r>
            <a:r>
              <a:rPr sz="2400" dirty="0">
                <a:cs typeface="Liberation Sans"/>
              </a:rPr>
              <a:t>restrições:</a:t>
            </a:r>
          </a:p>
          <a:p>
            <a:pPr marL="719773" lvl="1" indent="-293667">
              <a:spcBef>
                <a:spcPts val="1152"/>
              </a:spcBef>
              <a:buSzPct val="73770"/>
              <a:buFont typeface="OpenSymbol"/>
              <a:buChar char="–"/>
              <a:tabLst>
                <a:tab pos="719773" algn="l"/>
              </a:tabLst>
            </a:pPr>
            <a:r>
              <a:rPr sz="2400" spc="-9" dirty="0">
                <a:cs typeface="Liberation Sans"/>
              </a:rPr>
              <a:t>O fazendeiro tem que mudar </a:t>
            </a:r>
            <a:r>
              <a:rPr sz="2400" spc="-5" dirty="0">
                <a:cs typeface="Liberation Sans"/>
              </a:rPr>
              <a:t>de</a:t>
            </a:r>
            <a:r>
              <a:rPr sz="2400" spc="41" dirty="0">
                <a:cs typeface="Liberation Sans"/>
              </a:rPr>
              <a:t> </a:t>
            </a:r>
            <a:r>
              <a:rPr sz="2400" spc="-9" dirty="0">
                <a:cs typeface="Liberation Sans"/>
              </a:rPr>
              <a:t>lado;</a:t>
            </a:r>
            <a:endParaRPr sz="2400" dirty="0">
              <a:cs typeface="Liberation Sans"/>
            </a:endParaRPr>
          </a:p>
          <a:p>
            <a:pPr marL="719773" marR="599427" lvl="1" indent="-293667">
              <a:lnSpc>
                <a:spcPts val="3074"/>
              </a:lnSpc>
              <a:spcBef>
                <a:spcPts val="1161"/>
              </a:spcBef>
              <a:buSzPct val="73770"/>
              <a:buFont typeface="OpenSymbol"/>
              <a:buChar char="–"/>
              <a:tabLst>
                <a:tab pos="719773" algn="l"/>
              </a:tabLst>
            </a:pPr>
            <a:r>
              <a:rPr sz="2400" spc="-9" dirty="0">
                <a:cs typeface="Liberation Sans"/>
              </a:rPr>
              <a:t>No máximo uma das posses </a:t>
            </a:r>
            <a:r>
              <a:rPr sz="2400" spc="-5" dirty="0">
                <a:cs typeface="Liberation Sans"/>
              </a:rPr>
              <a:t>do </a:t>
            </a:r>
            <a:r>
              <a:rPr sz="2400" spc="-9" dirty="0">
                <a:cs typeface="Liberation Sans"/>
              </a:rPr>
              <a:t>fazendeiro  muda de</a:t>
            </a:r>
            <a:r>
              <a:rPr sz="2400" spc="5" dirty="0">
                <a:cs typeface="Liberation Sans"/>
              </a:rPr>
              <a:t> </a:t>
            </a:r>
            <a:r>
              <a:rPr sz="2400" spc="-9" dirty="0" err="1">
                <a:cs typeface="Liberation Sans"/>
              </a:rPr>
              <a:t>lado</a:t>
            </a:r>
            <a:r>
              <a:rPr sz="2400" spc="-9" dirty="0">
                <a:cs typeface="Liberation Sans"/>
              </a:rPr>
              <a:t>.</a:t>
            </a:r>
            <a:endParaRPr sz="2400" dirty="0">
              <a:cs typeface="Liberation Sans"/>
            </a:endParaRPr>
          </a:p>
          <a:p>
            <a:pPr marL="328216" marR="39156">
              <a:lnSpc>
                <a:spcPts val="3509"/>
              </a:lnSpc>
              <a:spcBef>
                <a:spcPts val="1102"/>
              </a:spcBef>
            </a:pPr>
            <a:r>
              <a:rPr sz="2400" spc="5" dirty="0" err="1">
                <a:cs typeface="Liberation Sans"/>
              </a:rPr>
              <a:t>Em</a:t>
            </a:r>
            <a:r>
              <a:rPr sz="2400" spc="5" dirty="0">
                <a:cs typeface="Liberation Sans"/>
              </a:rPr>
              <a:t> um </a:t>
            </a:r>
            <a:r>
              <a:rPr sz="2400" spc="-5" dirty="0">
                <a:cs typeface="Liberation Sans"/>
              </a:rPr>
              <a:t>total </a:t>
            </a:r>
            <a:r>
              <a:rPr sz="2400" dirty="0">
                <a:cs typeface="Liberation Sans"/>
              </a:rPr>
              <a:t>de </a:t>
            </a:r>
            <a:r>
              <a:rPr sz="2400" spc="-5" dirty="0">
                <a:cs typeface="Liberation Sans"/>
              </a:rPr>
              <a:t>10X9=90 pares </a:t>
            </a:r>
            <a:r>
              <a:rPr sz="2400" spc="-5" dirty="0" err="1">
                <a:cs typeface="Liberation Sans"/>
              </a:rPr>
              <a:t>ordenados</a:t>
            </a:r>
            <a:r>
              <a:rPr sz="2400" spc="-5" dirty="0">
                <a:cs typeface="Liberation Sans"/>
              </a:rPr>
              <a:t>,  </a:t>
            </a:r>
            <a:r>
              <a:rPr sz="2400" dirty="0">
                <a:cs typeface="Liberation Sans"/>
              </a:rPr>
              <a:t>20 </a:t>
            </a:r>
            <a:r>
              <a:rPr sz="2400" dirty="0" err="1">
                <a:cs typeface="Liberation Sans"/>
              </a:rPr>
              <a:t>satisfazem</a:t>
            </a:r>
            <a:r>
              <a:rPr sz="2400" dirty="0">
                <a:cs typeface="Liberation Sans"/>
              </a:rPr>
              <a:t> </a:t>
            </a:r>
            <a:r>
              <a:rPr sz="2400" spc="9" dirty="0">
                <a:cs typeface="Liberation Sans"/>
              </a:rPr>
              <a:t>a </a:t>
            </a:r>
            <a:r>
              <a:rPr sz="2400" dirty="0" err="1">
                <a:cs typeface="Liberation Sans"/>
              </a:rPr>
              <a:t>condição</a:t>
            </a:r>
            <a:r>
              <a:rPr sz="2400" spc="-59" dirty="0">
                <a:cs typeface="Liberation Sans"/>
              </a:rPr>
              <a:t> </a:t>
            </a:r>
            <a:r>
              <a:rPr sz="2400" spc="-5" dirty="0" err="1">
                <a:cs typeface="Liberation Sans"/>
              </a:rPr>
              <a:t>acima</a:t>
            </a:r>
            <a:r>
              <a:rPr sz="2400" spc="-5" dirty="0">
                <a:cs typeface="Liberation Sans"/>
              </a:rPr>
              <a:t>.</a:t>
            </a:r>
            <a:endParaRPr sz="2400" dirty="0"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8038006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61180"/>
            <a:ext cx="8229600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dirty="0"/>
              <a:t>Solução através</a:t>
            </a:r>
            <a:r>
              <a:rPr spc="-73" dirty="0"/>
              <a:t> </a:t>
            </a:r>
            <a:r>
              <a:rPr dirty="0"/>
              <a:t>de  diagrama</a:t>
            </a:r>
          </a:p>
        </p:txBody>
      </p:sp>
      <p:sp>
        <p:nvSpPr>
          <p:cNvPr id="3" name="object 3"/>
          <p:cNvSpPr/>
          <p:nvPr/>
        </p:nvSpPr>
        <p:spPr>
          <a:xfrm>
            <a:off x="1413058" y="1653141"/>
            <a:ext cx="6357038" cy="4223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3151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61180"/>
            <a:ext cx="8229600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dirty="0"/>
              <a:t>Solução gráfica</a:t>
            </a:r>
            <a:r>
              <a:rPr spc="-82" dirty="0"/>
              <a:t> </a:t>
            </a:r>
            <a:r>
              <a:rPr dirty="0"/>
              <a:t>do  problema</a:t>
            </a:r>
          </a:p>
        </p:txBody>
      </p:sp>
      <p:sp>
        <p:nvSpPr>
          <p:cNvPr id="3" name="object 3"/>
          <p:cNvSpPr/>
          <p:nvPr/>
        </p:nvSpPr>
        <p:spPr>
          <a:xfrm>
            <a:off x="1174670" y="1572526"/>
            <a:ext cx="6528632" cy="4891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69360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84" y="151407"/>
            <a:ext cx="5779492" cy="1293864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dirty="0"/>
              <a:t>Características de</a:t>
            </a:r>
            <a:r>
              <a:rPr spc="-63" dirty="0"/>
              <a:t> </a:t>
            </a:r>
            <a:r>
              <a:rPr dirty="0"/>
              <a:t>boas  representações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630" y="1702661"/>
            <a:ext cx="121498" cy="17101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00" spc="14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319" y="1616288"/>
            <a:ext cx="7303108" cy="4012182"/>
          </a:xfrm>
          <a:prstGeom prst="rect">
            <a:avLst/>
          </a:prstGeom>
        </p:spPr>
        <p:txBody>
          <a:bodyPr vert="horz" wrap="square" lIns="0" tIns="41459" rIns="0" bIns="0" rtlCol="0">
            <a:spAutoFit/>
          </a:bodyPr>
          <a:lstStyle/>
          <a:p>
            <a:pPr marL="11516" marR="109405">
              <a:lnSpc>
                <a:spcPts val="2412"/>
              </a:lnSpc>
              <a:spcBef>
                <a:spcPts val="326"/>
              </a:spcBef>
            </a:pPr>
            <a:r>
              <a:rPr sz="2200" spc="-9" dirty="0">
                <a:cs typeface="Liberation Sans"/>
              </a:rPr>
              <a:t>Objetos e relações importantes do mundo devem aparecer  explicitamente;</a:t>
            </a:r>
            <a:endParaRPr sz="2200" dirty="0">
              <a:cs typeface="Liberation Sans"/>
            </a:endParaRPr>
          </a:p>
          <a:p>
            <a:pPr marL="11516" marR="1488490">
              <a:lnSpc>
                <a:spcPts val="3373"/>
              </a:lnSpc>
              <a:spcBef>
                <a:spcPts val="190"/>
              </a:spcBef>
            </a:pPr>
            <a:r>
              <a:rPr sz="2200" spc="-9" dirty="0">
                <a:cs typeface="Liberation Sans"/>
              </a:rPr>
              <a:t>Restrições naturais devem ser expostas;  Objetivos e relações devem ser unidos entre</a:t>
            </a:r>
            <a:r>
              <a:rPr sz="2200" spc="-14" dirty="0">
                <a:cs typeface="Liberation Sans"/>
              </a:rPr>
              <a:t> </a:t>
            </a:r>
            <a:r>
              <a:rPr sz="2200" spc="-9" dirty="0">
                <a:cs typeface="Liberation Sans"/>
              </a:rPr>
              <a:t>si;</a:t>
            </a:r>
            <a:endParaRPr sz="2200" dirty="0">
              <a:cs typeface="Liberation Sans"/>
            </a:endParaRPr>
          </a:p>
          <a:p>
            <a:pPr marL="11516">
              <a:spcBef>
                <a:spcPts val="517"/>
              </a:spcBef>
            </a:pPr>
            <a:r>
              <a:rPr sz="2200" spc="-9" dirty="0">
                <a:cs typeface="Liberation Sans"/>
              </a:rPr>
              <a:t>Detalhes não importantes do problema devem ser</a:t>
            </a:r>
            <a:r>
              <a:rPr sz="2200" spc="-14" dirty="0">
                <a:cs typeface="Liberation Sans"/>
              </a:rPr>
              <a:t> </a:t>
            </a:r>
            <a:r>
              <a:rPr sz="2200" spc="-9" dirty="0">
                <a:cs typeface="Liberation Sans"/>
              </a:rPr>
              <a:t>omitidos;</a:t>
            </a:r>
            <a:endParaRPr sz="2200" dirty="0">
              <a:cs typeface="Liberation Sans"/>
            </a:endParaRPr>
          </a:p>
          <a:p>
            <a:pPr marL="11516">
              <a:spcBef>
                <a:spcPts val="762"/>
              </a:spcBef>
            </a:pPr>
            <a:r>
              <a:rPr sz="2200" spc="-9" dirty="0">
                <a:cs typeface="Liberation Sans"/>
              </a:rPr>
              <a:t>Devem possuir transparência;</a:t>
            </a:r>
            <a:endParaRPr sz="2200" dirty="0">
              <a:cs typeface="Liberation Sans"/>
            </a:endParaRPr>
          </a:p>
          <a:p>
            <a:pPr marL="11516">
              <a:spcBef>
                <a:spcPts val="762"/>
              </a:spcBef>
            </a:pPr>
            <a:r>
              <a:rPr sz="2200" spc="-9" dirty="0">
                <a:cs typeface="Liberation Sans"/>
              </a:rPr>
              <a:t>Devem apresentar problema de modo conciso e</a:t>
            </a:r>
            <a:r>
              <a:rPr sz="2200" spc="-14" dirty="0">
                <a:cs typeface="Liberation Sans"/>
              </a:rPr>
              <a:t> </a:t>
            </a:r>
            <a:r>
              <a:rPr sz="2200" spc="-9" dirty="0">
                <a:cs typeface="Liberation Sans"/>
              </a:rPr>
              <a:t>completo;</a:t>
            </a:r>
            <a:endParaRPr sz="2200" dirty="0">
              <a:cs typeface="Liberation Sans"/>
            </a:endParaRPr>
          </a:p>
          <a:p>
            <a:pPr marL="11516" marR="293667">
              <a:lnSpc>
                <a:spcPts val="2421"/>
              </a:lnSpc>
              <a:spcBef>
                <a:spcPts val="993"/>
              </a:spcBef>
            </a:pPr>
            <a:r>
              <a:rPr sz="2200" spc="-9" dirty="0">
                <a:cs typeface="Liberation Sans"/>
              </a:rPr>
              <a:t>Devem permitir rápido armazenamento e recuperação </a:t>
            </a:r>
            <a:r>
              <a:rPr sz="2200" spc="-5" dirty="0">
                <a:cs typeface="Liberation Sans"/>
              </a:rPr>
              <a:t>de  </a:t>
            </a:r>
            <a:r>
              <a:rPr sz="2200" spc="-9" dirty="0">
                <a:cs typeface="Liberation Sans"/>
              </a:rPr>
              <a:t>informação;</a:t>
            </a:r>
            <a:endParaRPr sz="2200" dirty="0">
              <a:cs typeface="Liberation Sans"/>
            </a:endParaRPr>
          </a:p>
          <a:p>
            <a:pPr marL="11516">
              <a:spcBef>
                <a:spcPts val="703"/>
              </a:spcBef>
            </a:pPr>
            <a:r>
              <a:rPr sz="2200" spc="-9" dirty="0">
                <a:cs typeface="Liberation Sans"/>
              </a:rPr>
              <a:t>Devem ser</a:t>
            </a:r>
            <a:r>
              <a:rPr sz="2200" spc="-18" dirty="0">
                <a:cs typeface="Liberation Sans"/>
              </a:rPr>
              <a:t> </a:t>
            </a:r>
            <a:r>
              <a:rPr sz="2200" spc="-9" dirty="0">
                <a:cs typeface="Liberation Sans"/>
              </a:rPr>
              <a:t>computáveis</a:t>
            </a:r>
            <a:r>
              <a:rPr sz="2200" spc="-9" dirty="0">
                <a:latin typeface="Liberation Sans"/>
                <a:cs typeface="Liberation Sans"/>
              </a:rPr>
              <a:t>.</a:t>
            </a:r>
            <a:endParaRPr sz="220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630" y="2437406"/>
            <a:ext cx="121498" cy="17101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00" spc="14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630" y="2864664"/>
            <a:ext cx="121498" cy="17101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00" spc="14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630" y="3293072"/>
            <a:ext cx="121498" cy="17101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00" spc="14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630" y="3721481"/>
            <a:ext cx="121498" cy="17101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00" spc="14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630" y="4148739"/>
            <a:ext cx="121498" cy="17101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00" spc="14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630" y="4577148"/>
            <a:ext cx="121498" cy="17101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00" spc="14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630" y="5311893"/>
            <a:ext cx="121498" cy="17101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00" spc="14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19184877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>
                <a:latin typeface="+mj-lt"/>
              </a:rPr>
              <a:t>Linkedin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hlinkClick r:id="rId2"/>
              </a:rPr>
              <a:t>https://br.linkedin.com/in/b41a5269</a:t>
            </a:r>
            <a:endParaRPr lang="pt-BR" dirty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https://www.facebook.com/fabio.silva.56211</a:t>
            </a: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9733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467544" y="1"/>
            <a:ext cx="8229600" cy="836712"/>
          </a:xfrm>
        </p:spPr>
        <p:txBody>
          <a:bodyPr/>
          <a:lstStyle/>
          <a:p>
            <a:pPr eaLnBrk="1" hangingPunct="1"/>
            <a:r>
              <a:rPr lang="pt-BR" sz="4000" dirty="0"/>
              <a:t>Bibliografia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836712"/>
            <a:ext cx="8464996" cy="5616624"/>
          </a:xfrm>
        </p:spPr>
        <p:txBody>
          <a:bodyPr>
            <a:normAutofit/>
          </a:bodyPr>
          <a:lstStyle/>
          <a:p>
            <a:r>
              <a:rPr lang="pt-BR" sz="2300" dirty="0"/>
              <a:t>Foram utilizados como materiais de apoio para a elaboração da aula os materiais disponíveis nos seguintes endereços: </a:t>
            </a:r>
          </a:p>
          <a:p>
            <a:r>
              <a:rPr lang="pt-BR" sz="2300" dirty="0">
                <a:hlinkClick r:id="rId2"/>
              </a:rPr>
              <a:t>http://professor.ufabc.edu.br/~ronaldo.prati/InteligenciaArtificial/RC.pdf</a:t>
            </a:r>
            <a:endParaRPr lang="pt-BR" sz="2300" dirty="0"/>
          </a:p>
          <a:p>
            <a:r>
              <a:rPr lang="pt-BR" sz="2300" dirty="0">
                <a:hlinkClick r:id="rId3"/>
              </a:rPr>
              <a:t>http://www.sel.eesc.usp.br/lasi/lasi/wp-content/uploads/2018/09/Aula-01-2018.pdf</a:t>
            </a:r>
            <a:endParaRPr lang="pt-BR" sz="2300" dirty="0"/>
          </a:p>
          <a:p>
            <a:r>
              <a:rPr lang="pt-BR" sz="2300" dirty="0">
                <a:hlinkClick r:id="rId4"/>
              </a:rPr>
              <a:t>http://www.dsc.ufcg.edu.br/~hmg/disciplinas/graduacao/ia-2013.1/slides/Representacao-Conhecimento-Introducao.ppt</a:t>
            </a:r>
            <a:endParaRPr lang="pt-BR" sz="2300" dirty="0"/>
          </a:p>
          <a:p>
            <a:r>
              <a:rPr lang="pt-BR" sz="2300" dirty="0">
                <a:hlinkClick r:id="rId5"/>
              </a:rPr>
              <a:t>http://www.dei.isep.ipp.pt/~csr/SP/ReprCon.ppt</a:t>
            </a:r>
            <a:endParaRPr lang="pt-BR" sz="2300" dirty="0"/>
          </a:p>
          <a:p>
            <a:endParaRPr lang="pt-BR" sz="23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270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48680"/>
            <a:ext cx="8964489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457199" marR="547027">
              <a:lnSpc>
                <a:spcPts val="4824"/>
              </a:lnSpc>
              <a:spcBef>
                <a:spcPts val="549"/>
              </a:spcBef>
            </a:pPr>
            <a:r>
              <a:rPr sz="4500" dirty="0"/>
              <a:t>Introdução </a:t>
            </a:r>
            <a:r>
              <a:rPr sz="4500" spc="5" dirty="0"/>
              <a:t>à</a:t>
            </a:r>
            <a:r>
              <a:rPr sz="4500" spc="-86" dirty="0"/>
              <a:t> </a:t>
            </a:r>
            <a:r>
              <a:rPr sz="4500" dirty="0"/>
              <a:t>Inteligência  </a:t>
            </a:r>
            <a:r>
              <a:rPr sz="4500" spc="-5" dirty="0"/>
              <a:t>Artificial</a:t>
            </a:r>
          </a:p>
        </p:txBody>
      </p:sp>
      <p:sp>
        <p:nvSpPr>
          <p:cNvPr id="3" name="object 3"/>
          <p:cNvSpPr/>
          <p:nvPr/>
        </p:nvSpPr>
        <p:spPr>
          <a:xfrm>
            <a:off x="489446" y="4114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7137" y="47015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9446" y="4114190"/>
            <a:ext cx="2786386" cy="405536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157774" rIns="0" bIns="0" rtlCol="0">
            <a:spAutoFit/>
          </a:bodyPr>
          <a:lstStyle/>
          <a:p>
            <a:pPr marL="191172">
              <a:spcBef>
                <a:spcPts val="1242"/>
              </a:spcBef>
            </a:pPr>
            <a:r>
              <a:rPr sz="1600" spc="-5" dirty="0">
                <a:latin typeface="Liberation Sans"/>
                <a:cs typeface="Liberation Sans"/>
              </a:rPr>
              <a:t>Representação </a:t>
            </a:r>
            <a:r>
              <a:rPr sz="1600" dirty="0">
                <a:latin typeface="Liberation Sans"/>
                <a:cs typeface="Liberation Sans"/>
              </a:rPr>
              <a:t>e</a:t>
            </a:r>
            <a:r>
              <a:rPr sz="1600" spc="-32" dirty="0">
                <a:latin typeface="Liberation Sans"/>
                <a:cs typeface="Liberation Sans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Métodos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64892" y="21552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72582" y="274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75640" y="2155254"/>
            <a:ext cx="2797327" cy="46934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99041" rIns="0" bIns="0" rtlCol="0">
            <a:spAutoFit/>
          </a:bodyPr>
          <a:lstStyle/>
          <a:p>
            <a:pPr marL="75432">
              <a:spcBef>
                <a:spcPts val="780"/>
              </a:spcBef>
            </a:pPr>
            <a:r>
              <a:rPr sz="2400" spc="-5" dirty="0">
                <a:latin typeface="Liberation Sans"/>
                <a:cs typeface="Liberation Sans"/>
              </a:rPr>
              <a:t>Inteligência</a:t>
            </a:r>
            <a:r>
              <a:rPr sz="2400" spc="-15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Artificial</a:t>
            </a:r>
            <a:endParaRPr sz="2400" dirty="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64892" y="5288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72582" y="58773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75640" y="5288860"/>
            <a:ext cx="2797327" cy="406699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158926" rIns="0" bIns="0" rtlCol="0">
            <a:spAutoFit/>
          </a:bodyPr>
          <a:lstStyle/>
          <a:p>
            <a:pPr marL="592517">
              <a:spcBef>
                <a:spcPts val="1251"/>
              </a:spcBef>
            </a:pPr>
            <a:r>
              <a:rPr sz="1600" spc="-9" dirty="0">
                <a:latin typeface="Liberation Sans"/>
                <a:cs typeface="Liberation Sans"/>
              </a:rPr>
              <a:t>Aplicações </a:t>
            </a:r>
            <a:r>
              <a:rPr sz="1600" spc="-5" dirty="0">
                <a:latin typeface="Liberation Sans"/>
                <a:cs typeface="Liberation Sans"/>
              </a:rPr>
              <a:t>em</a:t>
            </a:r>
            <a:r>
              <a:rPr sz="1600" spc="-9" dirty="0">
                <a:latin typeface="Liberation Sans"/>
                <a:cs typeface="Liberation Sans"/>
              </a:rPr>
              <a:t> </a:t>
            </a:r>
            <a:r>
              <a:rPr sz="1600" dirty="0">
                <a:latin typeface="Liberation Sans"/>
                <a:cs typeface="Liberation Sans"/>
              </a:rPr>
              <a:t>IA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75653" y="4114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3345" y="47015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75653" y="4114190"/>
            <a:ext cx="2807692" cy="405536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157774" rIns="0" bIns="0" rtlCol="0">
            <a:spAutoFit/>
          </a:bodyPr>
          <a:lstStyle/>
          <a:p>
            <a:pPr marL="116891">
              <a:spcBef>
                <a:spcPts val="1242"/>
              </a:spcBef>
            </a:pPr>
            <a:r>
              <a:rPr sz="1600" spc="-9" dirty="0">
                <a:latin typeface="Liberation Sans"/>
                <a:cs typeface="Liberation Sans"/>
              </a:rPr>
              <a:t>Aprendizagem </a:t>
            </a:r>
            <a:r>
              <a:rPr sz="1600" spc="-5" dirty="0">
                <a:latin typeface="Liberation Sans"/>
                <a:cs typeface="Liberation Sans"/>
              </a:rPr>
              <a:t>de</a:t>
            </a:r>
            <a:r>
              <a:rPr sz="1600" spc="-14" dirty="0">
                <a:latin typeface="Liberation Sans"/>
                <a:cs typeface="Liberation Sans"/>
              </a:rPr>
              <a:t> </a:t>
            </a:r>
            <a:r>
              <a:rPr sz="1600" spc="-9" dirty="0">
                <a:latin typeface="Liberation Sans"/>
                <a:cs typeface="Liberation Sans"/>
              </a:rPr>
              <a:t>Máquinas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93291" y="2742589"/>
            <a:ext cx="5386208" cy="2546270"/>
          </a:xfrm>
          <a:custGeom>
            <a:avLst/>
            <a:gdLst/>
            <a:ahLst/>
            <a:cxnLst/>
            <a:rect l="l" t="t" r="r" b="b"/>
            <a:pathLst>
              <a:path w="5939790" h="2807970">
                <a:moveTo>
                  <a:pt x="3060699" y="0"/>
                </a:moveTo>
                <a:lnTo>
                  <a:pt x="3060699" y="756920"/>
                </a:lnTo>
                <a:lnTo>
                  <a:pt x="0" y="756920"/>
                </a:lnTo>
                <a:lnTo>
                  <a:pt x="0" y="1512570"/>
                </a:lnTo>
              </a:path>
              <a:path w="5939790" h="2807970">
                <a:moveTo>
                  <a:pt x="3060699" y="0"/>
                </a:moveTo>
                <a:lnTo>
                  <a:pt x="3060699" y="2807970"/>
                </a:lnTo>
              </a:path>
              <a:path w="5939790" h="2807970">
                <a:moveTo>
                  <a:pt x="5939790" y="1512570"/>
                </a:moveTo>
                <a:lnTo>
                  <a:pt x="5939790" y="756920"/>
                </a:lnTo>
                <a:lnTo>
                  <a:pt x="3060699" y="756920"/>
                </a:lnTo>
                <a:lnTo>
                  <a:pt x="3060699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115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223" y="260648"/>
            <a:ext cx="8229600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dirty="0"/>
              <a:t>Representação</a:t>
            </a:r>
            <a:r>
              <a:rPr spc="-68" dirty="0"/>
              <a:t> </a:t>
            </a:r>
            <a:r>
              <a:rPr spc="5" dirty="0"/>
              <a:t>e  </a:t>
            </a:r>
            <a:r>
              <a:rPr dirty="0"/>
              <a:t>Métodos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7544" y="1052736"/>
            <a:ext cx="8424936" cy="4333513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3763546">
              <a:lnSpc>
                <a:spcPct val="130700"/>
              </a:lnSpc>
              <a:spcBef>
                <a:spcPts val="86"/>
              </a:spcBef>
            </a:pPr>
            <a:r>
              <a:rPr sz="2400" spc="5" dirty="0" err="1">
                <a:cs typeface="Liberation Sans"/>
              </a:rPr>
              <a:t>Introdução</a:t>
            </a:r>
            <a:r>
              <a:rPr sz="2400" spc="5" dirty="0">
                <a:cs typeface="Liberation Sans"/>
              </a:rPr>
              <a:t> </a:t>
            </a:r>
            <a:r>
              <a:rPr sz="2400" spc="9" dirty="0">
                <a:cs typeface="Liberation Sans"/>
              </a:rPr>
              <a:t>e </a:t>
            </a:r>
            <a:r>
              <a:rPr sz="2400" spc="5" dirty="0">
                <a:cs typeface="Liberation Sans"/>
              </a:rPr>
              <a:t>fundamentos;  </a:t>
            </a:r>
            <a:r>
              <a:rPr sz="2400" spc="5" dirty="0" err="1">
                <a:cs typeface="Liberation Sans"/>
              </a:rPr>
              <a:t>Representação</a:t>
            </a:r>
            <a:r>
              <a:rPr sz="2400" spc="5" dirty="0">
                <a:cs typeface="Liberation Sans"/>
              </a:rPr>
              <a:t> </a:t>
            </a:r>
            <a:r>
              <a:rPr sz="2400" spc="9" dirty="0">
                <a:cs typeface="Liberation Sans"/>
              </a:rPr>
              <a:t>do</a:t>
            </a:r>
            <a:r>
              <a:rPr lang="pt-BR" sz="2400" spc="-5" dirty="0">
                <a:cs typeface="Liberation Sans"/>
              </a:rPr>
              <a:t> </a:t>
            </a:r>
            <a:r>
              <a:rPr sz="2400" spc="5" dirty="0" err="1">
                <a:cs typeface="Liberation Sans"/>
              </a:rPr>
              <a:t>conhecimento</a:t>
            </a:r>
            <a:r>
              <a:rPr sz="2400" spc="5" dirty="0">
                <a:cs typeface="Liberation Sans"/>
              </a:rPr>
              <a:t>;</a:t>
            </a:r>
            <a:endParaRPr sz="2400" dirty="0">
              <a:cs typeface="Liberation Sans"/>
            </a:endParaRPr>
          </a:p>
          <a:p>
            <a:pPr marL="11516">
              <a:spcBef>
                <a:spcPts val="735"/>
              </a:spcBef>
            </a:pPr>
            <a:r>
              <a:rPr sz="2400" spc="5" dirty="0">
                <a:cs typeface="Liberation Sans"/>
              </a:rPr>
              <a:t>Redes Semânticas </a:t>
            </a:r>
            <a:r>
              <a:rPr sz="2400" spc="9" dirty="0">
                <a:cs typeface="Liberation Sans"/>
              </a:rPr>
              <a:t>e </a:t>
            </a:r>
            <a:r>
              <a:rPr sz="2400" spc="5" dirty="0">
                <a:cs typeface="Liberation Sans"/>
              </a:rPr>
              <a:t>método </a:t>
            </a:r>
            <a:r>
              <a:rPr sz="2400" spc="9" dirty="0">
                <a:cs typeface="Liberation Sans"/>
              </a:rPr>
              <a:t>Descrever e</a:t>
            </a:r>
            <a:r>
              <a:rPr sz="2400" spc="-36" dirty="0">
                <a:cs typeface="Liberation Sans"/>
              </a:rPr>
              <a:t> </a:t>
            </a:r>
            <a:r>
              <a:rPr sz="2400" spc="5" dirty="0">
                <a:cs typeface="Liberation Sans"/>
              </a:rPr>
              <a:t>Casar;</a:t>
            </a:r>
            <a:endParaRPr sz="2400" dirty="0">
              <a:cs typeface="Liberation Sans"/>
            </a:endParaRPr>
          </a:p>
          <a:p>
            <a:pPr marL="11516" marR="4607">
              <a:lnSpc>
                <a:spcPts val="2240"/>
              </a:lnSpc>
              <a:spcBef>
                <a:spcPts val="939"/>
              </a:spcBef>
            </a:pPr>
            <a:r>
              <a:rPr sz="2400" spc="5" dirty="0">
                <a:cs typeface="Liberation Sans"/>
              </a:rPr>
              <a:t>Representação </a:t>
            </a:r>
            <a:r>
              <a:rPr sz="2400" spc="9" dirty="0">
                <a:cs typeface="Liberation Sans"/>
              </a:rPr>
              <a:t>em </a:t>
            </a:r>
            <a:r>
              <a:rPr sz="2400" spc="5" dirty="0">
                <a:cs typeface="Liberation Sans"/>
              </a:rPr>
              <a:t>Espaço de Estados </a:t>
            </a:r>
            <a:r>
              <a:rPr sz="2400" spc="9" dirty="0">
                <a:cs typeface="Liberation Sans"/>
              </a:rPr>
              <a:t>e </a:t>
            </a:r>
            <a:r>
              <a:rPr sz="2400" spc="5" dirty="0">
                <a:cs typeface="Liberation Sans"/>
              </a:rPr>
              <a:t>Árvores de Meta </a:t>
            </a:r>
            <a:r>
              <a:rPr sz="2400" spc="9" dirty="0">
                <a:cs typeface="Liberation Sans"/>
              </a:rPr>
              <a:t>com  </a:t>
            </a:r>
            <a:r>
              <a:rPr sz="2400" spc="5" dirty="0">
                <a:cs typeface="Liberation Sans"/>
              </a:rPr>
              <a:t>métodos de resolução </a:t>
            </a:r>
            <a:r>
              <a:rPr sz="2400" spc="9" dirty="0">
                <a:cs typeface="Liberation Sans"/>
              </a:rPr>
              <a:t>de </a:t>
            </a:r>
            <a:r>
              <a:rPr sz="2400" spc="5" dirty="0">
                <a:cs typeface="Liberation Sans"/>
              </a:rPr>
              <a:t>problemas (Gerar </a:t>
            </a:r>
            <a:r>
              <a:rPr sz="2400" spc="9" dirty="0">
                <a:cs typeface="Liberation Sans"/>
              </a:rPr>
              <a:t>e </a:t>
            </a:r>
            <a:r>
              <a:rPr sz="2400" spc="-41" dirty="0">
                <a:cs typeface="Liberation Sans"/>
              </a:rPr>
              <a:t>Testar, </a:t>
            </a:r>
            <a:r>
              <a:rPr sz="2400" spc="5" dirty="0">
                <a:cs typeface="Liberation Sans"/>
              </a:rPr>
              <a:t>Análise Meio-  Fim </a:t>
            </a:r>
            <a:r>
              <a:rPr sz="2400" spc="9" dirty="0">
                <a:cs typeface="Liberation Sans"/>
              </a:rPr>
              <a:t>e Redução </a:t>
            </a:r>
            <a:r>
              <a:rPr sz="2400" spc="5" dirty="0">
                <a:cs typeface="Liberation Sans"/>
              </a:rPr>
              <a:t>de</a:t>
            </a:r>
            <a:r>
              <a:rPr sz="2400" spc="-32" dirty="0">
                <a:cs typeface="Liberation Sans"/>
              </a:rPr>
              <a:t> </a:t>
            </a:r>
            <a:r>
              <a:rPr sz="2400" spc="5" dirty="0">
                <a:cs typeface="Liberation Sans"/>
              </a:rPr>
              <a:t>Problemas);</a:t>
            </a:r>
            <a:endParaRPr sz="2400" dirty="0">
              <a:cs typeface="Liberation Sans"/>
            </a:endParaRPr>
          </a:p>
          <a:p>
            <a:pPr marL="11516" marR="978891">
              <a:lnSpc>
                <a:spcPts val="2240"/>
              </a:lnSpc>
              <a:spcBef>
                <a:spcPts val="889"/>
              </a:spcBef>
            </a:pPr>
            <a:r>
              <a:rPr sz="2400" spc="5" dirty="0">
                <a:cs typeface="Liberation Sans"/>
              </a:rPr>
              <a:t>Representação por Árvore </a:t>
            </a:r>
            <a:r>
              <a:rPr sz="2400" spc="9" dirty="0">
                <a:cs typeface="Liberation Sans"/>
              </a:rPr>
              <a:t>de </a:t>
            </a:r>
            <a:r>
              <a:rPr sz="2400" spc="5" dirty="0">
                <a:cs typeface="Liberation Sans"/>
              </a:rPr>
              <a:t>Buscas </a:t>
            </a:r>
            <a:r>
              <a:rPr sz="2400" spc="9" dirty="0">
                <a:cs typeface="Liberation Sans"/>
              </a:rPr>
              <a:t>e Busca </a:t>
            </a:r>
            <a:r>
              <a:rPr sz="2400" spc="5" dirty="0">
                <a:cs typeface="Liberation Sans"/>
              </a:rPr>
              <a:t>Básica </a:t>
            </a:r>
            <a:r>
              <a:rPr sz="2400" spc="9" dirty="0">
                <a:cs typeface="Liberation Sans"/>
              </a:rPr>
              <a:t>(em  </a:t>
            </a:r>
            <a:r>
              <a:rPr sz="2400" spc="5" dirty="0">
                <a:cs typeface="Liberation Sans"/>
              </a:rPr>
              <a:t>profundidade, </a:t>
            </a:r>
            <a:r>
              <a:rPr sz="2400" spc="9" dirty="0">
                <a:cs typeface="Liberation Sans"/>
              </a:rPr>
              <a:t>em </a:t>
            </a:r>
            <a:r>
              <a:rPr sz="2400" spc="5" dirty="0">
                <a:cs typeface="Liberation Sans"/>
              </a:rPr>
              <a:t>amplitude </a:t>
            </a:r>
            <a:r>
              <a:rPr sz="2400" spc="9" dirty="0">
                <a:cs typeface="Liberation Sans"/>
              </a:rPr>
              <a:t>e</a:t>
            </a:r>
            <a:r>
              <a:rPr sz="2400" spc="-45" dirty="0">
                <a:cs typeface="Liberation Sans"/>
              </a:rPr>
              <a:t> </a:t>
            </a:r>
            <a:r>
              <a:rPr sz="2400" spc="5" dirty="0">
                <a:cs typeface="Liberation Sans"/>
              </a:rPr>
              <a:t>heurística);</a:t>
            </a:r>
            <a:endParaRPr sz="2400" dirty="0">
              <a:cs typeface="Liberation Sans"/>
            </a:endParaRPr>
          </a:p>
          <a:p>
            <a:pPr marL="11516" marR="668525">
              <a:lnSpc>
                <a:spcPts val="3128"/>
              </a:lnSpc>
              <a:spcBef>
                <a:spcPts val="168"/>
              </a:spcBef>
            </a:pPr>
            <a:r>
              <a:rPr sz="2400" spc="5" dirty="0">
                <a:cs typeface="Liberation Sans"/>
              </a:rPr>
              <a:t>Regras </a:t>
            </a:r>
            <a:r>
              <a:rPr sz="2400" spc="9" dirty="0">
                <a:cs typeface="Liberation Sans"/>
              </a:rPr>
              <a:t>e </a:t>
            </a:r>
            <a:r>
              <a:rPr sz="2400" spc="5" dirty="0">
                <a:cs typeface="Liberation Sans"/>
              </a:rPr>
              <a:t>Encadeamento </a:t>
            </a:r>
            <a:r>
              <a:rPr sz="2400" spc="9" dirty="0">
                <a:cs typeface="Liberation Sans"/>
              </a:rPr>
              <a:t>de </a:t>
            </a:r>
            <a:r>
              <a:rPr sz="2400" spc="5" dirty="0">
                <a:cs typeface="Liberation Sans"/>
              </a:rPr>
              <a:t>Regras (para frente </a:t>
            </a:r>
            <a:r>
              <a:rPr sz="2400" spc="9" dirty="0">
                <a:cs typeface="Liberation Sans"/>
              </a:rPr>
              <a:t>e para </a:t>
            </a:r>
            <a:r>
              <a:rPr sz="2400" spc="5" dirty="0">
                <a:cs typeface="Liberation Sans"/>
              </a:rPr>
              <a:t>trás);  Frames </a:t>
            </a:r>
            <a:r>
              <a:rPr sz="2400" spc="9" dirty="0">
                <a:cs typeface="Liberation Sans"/>
              </a:rPr>
              <a:t>e</a:t>
            </a:r>
            <a:r>
              <a:rPr sz="2400" spc="-14" dirty="0">
                <a:cs typeface="Liberation Sans"/>
              </a:rPr>
              <a:t> </a:t>
            </a:r>
            <a:r>
              <a:rPr sz="2400" spc="5" dirty="0">
                <a:cs typeface="Liberation Sans"/>
              </a:rPr>
              <a:t>Herança;</a:t>
            </a:r>
            <a:endParaRPr sz="2400" dirty="0">
              <a:cs typeface="Liberation Sans"/>
            </a:endParaRPr>
          </a:p>
          <a:p>
            <a:pPr marL="11516">
              <a:spcBef>
                <a:spcPts val="508"/>
              </a:spcBef>
            </a:pPr>
            <a:r>
              <a:rPr sz="2400" spc="5" dirty="0">
                <a:cs typeface="Liberation Sans"/>
              </a:rPr>
              <a:t>Lógica </a:t>
            </a:r>
            <a:r>
              <a:rPr sz="2400" spc="9" dirty="0">
                <a:cs typeface="Liberation Sans"/>
              </a:rPr>
              <a:t>e </a:t>
            </a:r>
            <a:r>
              <a:rPr sz="2400" spc="5" dirty="0">
                <a:cs typeface="Liberation Sans"/>
              </a:rPr>
              <a:t>Prova de</a:t>
            </a:r>
            <a:r>
              <a:rPr sz="2400" spc="-23" dirty="0">
                <a:cs typeface="Liberation Sans"/>
              </a:rPr>
              <a:t> </a:t>
            </a:r>
            <a:r>
              <a:rPr sz="2400" spc="5" dirty="0">
                <a:cs typeface="Liberation Sans"/>
              </a:rPr>
              <a:t>Resolução.</a:t>
            </a:r>
            <a:endParaRPr sz="2400" dirty="0"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40149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468" y="332656"/>
            <a:ext cx="8229600" cy="685908"/>
          </a:xfrm>
          <a:prstGeom prst="rect">
            <a:avLst/>
          </a:prstGeom>
        </p:spPr>
        <p:txBody>
          <a:bodyPr vert="horz" wrap="square" lIns="0" tIns="69674" rIns="0" bIns="0" rtlCol="0">
            <a:spAutoFit/>
          </a:bodyPr>
          <a:lstStyle/>
          <a:p>
            <a:pPr marL="11516" marR="4607">
              <a:lnSpc>
                <a:spcPts val="4824"/>
              </a:lnSpc>
              <a:spcBef>
                <a:spcPts val="549"/>
              </a:spcBef>
            </a:pPr>
            <a:r>
              <a:rPr dirty="0"/>
              <a:t>Aprendizagem</a:t>
            </a:r>
            <a:r>
              <a:rPr spc="-68" dirty="0"/>
              <a:t> </a:t>
            </a:r>
            <a:r>
              <a:rPr dirty="0"/>
              <a:t>de  Máquinas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7584" y="1462430"/>
            <a:ext cx="6264696" cy="1956640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354417" marR="4607" indent="-342900">
              <a:lnSpc>
                <a:spcPct val="130300"/>
              </a:lnSpc>
              <a:spcBef>
                <a:spcPts val="82"/>
              </a:spcBef>
              <a:buSzPct val="44927"/>
              <a:buFont typeface="Wingdings" panose="05000000000000000000" pitchFamily="2" charset="2"/>
              <a:buChar char="q"/>
              <a:tabLst>
                <a:tab pos="304608" algn="l"/>
                <a:tab pos="305184" algn="l"/>
              </a:tabLst>
            </a:pPr>
            <a:r>
              <a:rPr sz="2400" spc="-5" dirty="0">
                <a:cs typeface="Liberation Sans"/>
              </a:rPr>
              <a:t>Paradigma Indutivo;  </a:t>
            </a:r>
            <a:endParaRPr lang="pt-BR" sz="2400" spc="-5" dirty="0">
              <a:cs typeface="Liberation Sans"/>
            </a:endParaRPr>
          </a:p>
          <a:p>
            <a:pPr marL="354417" marR="4607" indent="-342900">
              <a:lnSpc>
                <a:spcPct val="130300"/>
              </a:lnSpc>
              <a:spcBef>
                <a:spcPts val="82"/>
              </a:spcBef>
              <a:buSzPct val="44927"/>
              <a:buFont typeface="Wingdings" panose="05000000000000000000" pitchFamily="2" charset="2"/>
              <a:buChar char="q"/>
              <a:tabLst>
                <a:tab pos="304608" algn="l"/>
                <a:tab pos="305184" algn="l"/>
              </a:tabLst>
            </a:pPr>
            <a:r>
              <a:rPr sz="2400" spc="-5" dirty="0" err="1">
                <a:cs typeface="Liberation Sans"/>
              </a:rPr>
              <a:t>Paradigma</a:t>
            </a:r>
            <a:r>
              <a:rPr sz="2400" spc="-5" dirty="0">
                <a:cs typeface="Liberation Sans"/>
              </a:rPr>
              <a:t> Analítico; </a:t>
            </a:r>
            <a:endParaRPr lang="pt-BR" sz="2400" spc="-5" dirty="0">
              <a:cs typeface="Liberation Sans"/>
            </a:endParaRPr>
          </a:p>
          <a:p>
            <a:pPr marL="354417" marR="4607" indent="-342900">
              <a:lnSpc>
                <a:spcPct val="130300"/>
              </a:lnSpc>
              <a:spcBef>
                <a:spcPts val="82"/>
              </a:spcBef>
              <a:buSzPct val="44927"/>
              <a:buFont typeface="Wingdings" panose="05000000000000000000" pitchFamily="2" charset="2"/>
              <a:buChar char="q"/>
              <a:tabLst>
                <a:tab pos="304608" algn="l"/>
                <a:tab pos="305184" algn="l"/>
              </a:tabLst>
            </a:pPr>
            <a:r>
              <a:rPr sz="2400" spc="-5" dirty="0" err="1">
                <a:cs typeface="Liberation Sans"/>
              </a:rPr>
              <a:t>Paradigma</a:t>
            </a:r>
            <a:r>
              <a:rPr lang="pt-BR" sz="2400" spc="-5" dirty="0">
                <a:cs typeface="Liberation Sans"/>
              </a:rPr>
              <a:t> </a:t>
            </a:r>
            <a:r>
              <a:rPr sz="2400" spc="-5" dirty="0" err="1">
                <a:cs typeface="Liberation Sans"/>
              </a:rPr>
              <a:t>Conexionista</a:t>
            </a:r>
            <a:r>
              <a:rPr sz="2400" spc="-5" dirty="0">
                <a:cs typeface="Liberation Sans"/>
              </a:rPr>
              <a:t>;  </a:t>
            </a:r>
            <a:endParaRPr lang="pt-BR" sz="2400" spc="-5" dirty="0">
              <a:cs typeface="Liberation Sans"/>
            </a:endParaRPr>
          </a:p>
          <a:p>
            <a:pPr marL="354417" marR="4607" indent="-342900">
              <a:lnSpc>
                <a:spcPct val="130300"/>
              </a:lnSpc>
              <a:spcBef>
                <a:spcPts val="82"/>
              </a:spcBef>
              <a:buSzPct val="44927"/>
              <a:buFont typeface="Wingdings" panose="05000000000000000000" pitchFamily="2" charset="2"/>
              <a:buChar char="q"/>
              <a:tabLst>
                <a:tab pos="304608" algn="l"/>
                <a:tab pos="305184" algn="l"/>
              </a:tabLst>
            </a:pPr>
            <a:r>
              <a:rPr sz="2400" spc="-5" dirty="0" err="1">
                <a:cs typeface="Liberation Sans"/>
              </a:rPr>
              <a:t>Paradigma</a:t>
            </a:r>
            <a:r>
              <a:rPr sz="2400" spc="-14" dirty="0">
                <a:cs typeface="Liberation Sans"/>
              </a:rPr>
              <a:t> </a:t>
            </a:r>
            <a:r>
              <a:rPr sz="2400" spc="-5" dirty="0">
                <a:cs typeface="Liberation Sans"/>
              </a:rPr>
              <a:t>Genético.</a:t>
            </a:r>
            <a:endParaRPr sz="2400" dirty="0"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157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405</TotalTime>
  <Words>3368</Words>
  <Application>Microsoft Office PowerPoint</Application>
  <PresentationFormat>Apresentação na tela (4:3)</PresentationFormat>
  <Paragraphs>560</Paragraphs>
  <Slides>66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66</vt:i4>
      </vt:variant>
    </vt:vector>
  </HeadingPairs>
  <TitlesOfParts>
    <vt:vector size="77" baseType="lpstr">
      <vt:lpstr>Arial</vt:lpstr>
      <vt:lpstr>Calibri</vt:lpstr>
      <vt:lpstr>Constantia</vt:lpstr>
      <vt:lpstr>Liberation Sans</vt:lpstr>
      <vt:lpstr>OpenSymbol</vt:lpstr>
      <vt:lpstr>Times New Roman</vt:lpstr>
      <vt:lpstr>Wingdings</vt:lpstr>
      <vt:lpstr>Wingdings 2</vt:lpstr>
      <vt:lpstr>Wingdings 3</vt:lpstr>
      <vt:lpstr>Fluxo</vt:lpstr>
      <vt:lpstr>VISIO</vt:lpstr>
      <vt:lpstr>Inteligência Artificial</vt:lpstr>
      <vt:lpstr>O Computador Inteligente</vt:lpstr>
      <vt:lpstr>Metas de IA</vt:lpstr>
      <vt:lpstr>Exemplos da capacidade  de IA</vt:lpstr>
      <vt:lpstr>Critérios para sucesso</vt:lpstr>
      <vt:lpstr>Algumas Linguagens  Computacionais para IA</vt:lpstr>
      <vt:lpstr>Introdução à Inteligência  Artificial</vt:lpstr>
      <vt:lpstr>Representação e  Métodos</vt:lpstr>
      <vt:lpstr>Aprendizagem de  Máquinas</vt:lpstr>
      <vt:lpstr>Aplicações em IA</vt:lpstr>
      <vt:lpstr>Representação do  conhecimento</vt:lpstr>
      <vt:lpstr>Representação do conhecimento</vt:lpstr>
      <vt:lpstr>Representação do  conhecimento</vt:lpstr>
      <vt:lpstr>Definições</vt:lpstr>
      <vt:lpstr>Definições</vt:lpstr>
      <vt:lpstr>Definições</vt:lpstr>
      <vt:lpstr>Representação do  conhecimento</vt:lpstr>
      <vt:lpstr>Representação do Conhecimento</vt:lpstr>
      <vt:lpstr>Sistema baseado em conhecimento (dedutivo)</vt:lpstr>
      <vt:lpstr>  Tipos de Conhecimento</vt:lpstr>
      <vt:lpstr>Representação baseada  em percepção</vt:lpstr>
      <vt:lpstr>Representação baseada  no significado</vt:lpstr>
      <vt:lpstr>Paradigmas para a representação  do conhecimento</vt:lpstr>
      <vt:lpstr>Representação do  conhecimento em IA</vt:lpstr>
      <vt:lpstr>Representação do  Conhecimento</vt:lpstr>
      <vt:lpstr>Introdução à representação do  conhecimento por redes semânticas</vt:lpstr>
      <vt:lpstr>Exemplo</vt:lpstr>
      <vt:lpstr>Uma rede semântica  simples</vt:lpstr>
      <vt:lpstr>Representação por redes  semânticas</vt:lpstr>
      <vt:lpstr>Representação por redes semânticas</vt:lpstr>
      <vt:lpstr>Rede Semântica Simples</vt:lpstr>
      <vt:lpstr>Rede Semântica Simples</vt:lpstr>
      <vt:lpstr>Transitividade em Redes Semânticas</vt:lpstr>
      <vt:lpstr>Redes semânticas –  busca por intersecção</vt:lpstr>
      <vt:lpstr>Redes semânticas –  busca por intersecção</vt:lpstr>
      <vt:lpstr>Redes semânticas  particionadas</vt:lpstr>
      <vt:lpstr>Redes semânticas  particionadas</vt:lpstr>
      <vt:lpstr>Redes semânticas  particionadas</vt:lpstr>
      <vt:lpstr>Redes semânticas  particionadas</vt:lpstr>
      <vt:lpstr>Redes semânticas  particionadas</vt:lpstr>
      <vt:lpstr>Redes Semânticas</vt:lpstr>
      <vt:lpstr>Modo de Operação</vt:lpstr>
      <vt:lpstr>Inferência sobre Redes Semânticas</vt:lpstr>
      <vt:lpstr>Inferência sobre Redes Semânticas</vt:lpstr>
      <vt:lpstr>Partes fundamentais de  uma representação</vt:lpstr>
      <vt:lpstr>Exemplo – Domínio funcionários</vt:lpstr>
      <vt:lpstr>Características de redes  semânticas</vt:lpstr>
      <vt:lpstr>Diferentes significados  para a semântica</vt:lpstr>
      <vt:lpstr>Parte da família de representações  de redes semânticas</vt:lpstr>
      <vt:lpstr>Características Redes Semânticas</vt:lpstr>
      <vt:lpstr>Representação por  espaço de estado</vt:lpstr>
      <vt:lpstr>Representação por  espaço de estado</vt:lpstr>
      <vt:lpstr>Representação por espaço  de estado</vt:lpstr>
      <vt:lpstr>Exemplo</vt:lpstr>
      <vt:lpstr>Frames</vt:lpstr>
      <vt:lpstr>Frames – conjuntos e  instâncias</vt:lpstr>
      <vt:lpstr>O fazendeiro e suas  posses</vt:lpstr>
      <vt:lpstr>Comentários</vt:lpstr>
      <vt:lpstr>Escolha da  representação</vt:lpstr>
      <vt:lpstr>Solução através de  diagrama</vt:lpstr>
      <vt:lpstr>Solução através de  diagrama</vt:lpstr>
      <vt:lpstr>Solução através de  diagrama</vt:lpstr>
      <vt:lpstr>Solução gráfica do  problema</vt:lpstr>
      <vt:lpstr>Características de boas  representações</vt:lpstr>
      <vt:lpstr>Contatos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– 2º semestre de 2020</dc:title>
  <dc:creator>Fábio Silva</dc:creator>
  <cp:lastModifiedBy>FABIO PEREIRA DA SILVA</cp:lastModifiedBy>
  <cp:revision>66</cp:revision>
  <dcterms:created xsi:type="dcterms:W3CDTF">2020-08-02T20:35:50Z</dcterms:created>
  <dcterms:modified xsi:type="dcterms:W3CDTF">2024-08-11T21:02:17Z</dcterms:modified>
</cp:coreProperties>
</file>