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sldIdLst>
    <p:sldId id="256" r:id="rId2"/>
    <p:sldId id="260" r:id="rId3"/>
    <p:sldId id="274" r:id="rId4"/>
    <p:sldId id="273" r:id="rId5"/>
    <p:sldId id="267" r:id="rId6"/>
    <p:sldId id="258" r:id="rId7"/>
    <p:sldId id="259" r:id="rId8"/>
    <p:sldId id="268" r:id="rId9"/>
    <p:sldId id="276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86167" autoAdjust="0"/>
  </p:normalViewPr>
  <p:slideViewPr>
    <p:cSldViewPr>
      <p:cViewPr varScale="1">
        <p:scale>
          <a:sx n="67" d="100"/>
          <a:sy n="67" d="100"/>
        </p:scale>
        <p:origin x="-125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DF43A-27F7-4D76-997A-2E4AB1218900}" type="datetimeFigureOut">
              <a:rPr lang="pt-BR" smtClean="0"/>
              <a:pPr/>
              <a:t>31/03/2009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49EF9-9A18-488E-A98F-8F30955D873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O sucesso destes objetivos estão relacionados com quatro fatores fundamentais: ferramentas, metodologia, pessoal qualificado e gerenciamento das atividades.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49EF9-9A18-488E-A98F-8F30955D8731}" type="slidenum">
              <a:rPr lang="pt-BR" smtClean="0"/>
              <a:pPr/>
              <a:t>5</a:t>
            </a:fld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49EF9-9A18-488E-A98F-8F30955D8731}" type="slidenum">
              <a:rPr lang="pt-BR" smtClean="0"/>
              <a:pPr/>
              <a:t>6</a:t>
            </a:fld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Títu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6" name="Espaço Reservado par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31/03/2009</a:t>
            </a:fld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31/03/2009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31/03/2009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7" name="Espaço Reservado para Conteúd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31/03/2009</a:t>
            </a:fld>
            <a:endParaRPr lang="pt-BR" dirty="0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31/03/2009</a:t>
            </a:fld>
            <a:endParaRPr lang="pt-BR" dirty="0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31/03/2009</a:t>
            </a:fld>
            <a:endParaRPr lang="pt-BR" dirty="0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25" name="Espaço Reservado para Texto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31/03/2009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31/03/2009</a:t>
            </a:fld>
            <a:endParaRPr lang="pt-BR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31/03/2009</a:t>
            </a:fld>
            <a:endParaRPr lang="pt-BR" dirty="0"/>
          </a:p>
        </p:txBody>
      </p:sp>
      <p:sp>
        <p:nvSpPr>
          <p:cNvPr id="24" name="Espaço Reservado para Rodap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31/03/2009</a:t>
            </a:fld>
            <a:endParaRPr lang="pt-BR" dirty="0"/>
          </a:p>
        </p:txBody>
      </p:sp>
      <p:sp>
        <p:nvSpPr>
          <p:cNvPr id="29" name="Espaço Reservado para Rodapé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dirty="0" smtClean="0"/>
              <a:t>Clique no ícone para adicionar uma imagem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31/03/2009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31/03/2009</a:t>
            </a:fld>
            <a:endParaRPr lang="pt-BR" dirty="0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0" name="Espaço Reservado para Título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>
          <a:xfrm>
            <a:off x="357158" y="5000636"/>
            <a:ext cx="8458200" cy="1219200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Fabio Dela Bruna</a:t>
            </a:r>
          </a:p>
          <a:p>
            <a:pPr algn="ctr"/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Márcio Ozório Teixeira</a:t>
            </a:r>
          </a:p>
          <a:p>
            <a:pPr algn="ctr"/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Ciência da Computação</a:t>
            </a:r>
            <a:endParaRPr lang="pt-BR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Universidade do </a:t>
            </a:r>
            <a:r>
              <a:rPr lang="pt-BR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Sul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de Santa Cararina</a:t>
            </a: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i="1" dirty="0" smtClean="0"/>
              <a:t>RAD ( Rapid Application Development 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2438424"/>
            <a:ext cx="8410604" cy="4419600"/>
          </a:xfrm>
          <a:noFill/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  <a:buClrTx/>
            </a:pPr>
            <a:r>
              <a:rPr lang="pt-BR" sz="2800" dirty="0" smtClean="0"/>
              <a:t>É o modelo seqüencial linear  que se destaca por um ciclo de desenvolvimento extremamente rápido;</a:t>
            </a:r>
          </a:p>
          <a:p>
            <a:pPr algn="just">
              <a:lnSpc>
                <a:spcPct val="120000"/>
              </a:lnSpc>
              <a:buClrTx/>
              <a:buNone/>
            </a:pPr>
            <a:endParaRPr lang="pt-BR" sz="2800" dirty="0"/>
          </a:p>
          <a:p>
            <a:pPr algn="just">
              <a:lnSpc>
                <a:spcPct val="120000"/>
              </a:lnSpc>
              <a:buClrTx/>
            </a:pPr>
            <a:r>
              <a:rPr lang="pt-BR" sz="2800" dirty="0" smtClean="0"/>
              <a:t>O tempo curto de desenvolvimento é alcançado por meio </a:t>
            </a:r>
            <a:r>
              <a:rPr lang="pt-BR" sz="2800" dirty="0"/>
              <a:t>de uma abordagem de construção baseada em componentes</a:t>
            </a:r>
            <a:r>
              <a:rPr lang="pt-BR" sz="2800" dirty="0" smtClean="0"/>
              <a:t>;</a:t>
            </a:r>
          </a:p>
          <a:p>
            <a:pPr algn="just">
              <a:lnSpc>
                <a:spcPct val="120000"/>
              </a:lnSpc>
              <a:buClrTx/>
              <a:buNone/>
            </a:pPr>
            <a:endParaRPr lang="pt-BR" sz="2800" dirty="0"/>
          </a:p>
          <a:p>
            <a:pPr algn="just">
              <a:lnSpc>
                <a:spcPct val="120000"/>
              </a:lnSpc>
              <a:buClrTx/>
            </a:pPr>
            <a:r>
              <a:rPr lang="pt-BR" sz="2800" dirty="0" smtClean="0"/>
              <a:t>Usado quando os requisitos são bem definidos e a finalidade do sistema é limitada;</a:t>
            </a:r>
          </a:p>
          <a:p>
            <a:pPr algn="just">
              <a:lnSpc>
                <a:spcPct val="120000"/>
              </a:lnSpc>
              <a:buClrTx/>
              <a:buNone/>
            </a:pPr>
            <a:endParaRPr lang="pt-BR" sz="2800" dirty="0" smtClean="0"/>
          </a:p>
          <a:p>
            <a:pPr algn="just">
              <a:lnSpc>
                <a:spcPct val="120000"/>
              </a:lnSpc>
              <a:buClrTx/>
            </a:pPr>
            <a:r>
              <a:rPr lang="pt-BR" sz="2800" dirty="0" smtClean="0"/>
              <a:t>O planejamento é essencial, pois, diferentes funções do sistema principal são direcionadas para uma equipe RAD separada, trabalhando em paralelo, e então integrados para formar o todo.</a:t>
            </a:r>
            <a:endParaRPr lang="pt-BR" sz="2400" dirty="0" smtClean="0"/>
          </a:p>
          <a:p>
            <a:pPr>
              <a:lnSpc>
                <a:spcPct val="80000"/>
              </a:lnSpc>
              <a:buClrTx/>
            </a:pPr>
            <a:endParaRPr lang="pt-BR" sz="2800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title"/>
          </p:nvPr>
        </p:nvSpPr>
        <p:spPr>
          <a:xfrm>
            <a:off x="166718" y="285752"/>
            <a:ext cx="8763000" cy="1643050"/>
          </a:xfrm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r>
              <a:rPr lang="pt-BR" sz="3400" dirty="0">
                <a:latin typeface="Arial" charset="0"/>
              </a:rPr>
              <a:t> </a:t>
            </a:r>
            <a:r>
              <a:rPr lang="pt-BR" sz="3400" dirty="0">
                <a:solidFill>
                  <a:schemeClr val="tx1"/>
                </a:solidFill>
                <a:latin typeface="Arial" charset="0"/>
              </a:rPr>
              <a:t>Modelo RAD </a:t>
            </a:r>
            <a:br>
              <a:rPr lang="pt-BR" sz="3400" dirty="0">
                <a:solidFill>
                  <a:schemeClr val="tx1"/>
                </a:solidFill>
                <a:latin typeface="Arial" charset="0"/>
              </a:rPr>
            </a:br>
            <a:r>
              <a:rPr lang="pt-BR" sz="3400" dirty="0">
                <a:solidFill>
                  <a:schemeClr val="tx1"/>
                </a:solidFill>
                <a:latin typeface="Arial" charset="0"/>
              </a:rPr>
              <a:t>(Rapid Application Development</a:t>
            </a:r>
            <a:r>
              <a:rPr lang="pt-BR" sz="3400" dirty="0" smtClean="0">
                <a:solidFill>
                  <a:schemeClr val="tx1"/>
                </a:solidFill>
                <a:latin typeface="Arial" charset="0"/>
              </a:rPr>
              <a:t>)</a:t>
            </a:r>
            <a:br>
              <a:rPr lang="pt-BR" sz="3400" dirty="0" smtClean="0">
                <a:solidFill>
                  <a:schemeClr val="tx1"/>
                </a:solidFill>
                <a:latin typeface="Arial" charset="0"/>
              </a:rPr>
            </a:br>
            <a:r>
              <a:rPr lang="pt-BR" sz="3400" dirty="0" smtClean="0">
                <a:solidFill>
                  <a:schemeClr val="tx1"/>
                </a:solidFill>
                <a:latin typeface="Arial" charset="0"/>
              </a:rPr>
              <a:t/>
            </a:r>
            <a:br>
              <a:rPr lang="pt-BR" sz="3400" dirty="0" smtClean="0">
                <a:solidFill>
                  <a:schemeClr val="tx1"/>
                </a:solidFill>
                <a:latin typeface="Arial" charset="0"/>
              </a:rPr>
            </a:br>
            <a:r>
              <a:rPr lang="pt-BR" sz="3400" dirty="0" smtClean="0">
                <a:solidFill>
                  <a:schemeClr val="tx1"/>
                </a:solidFill>
                <a:latin typeface="Arial" charset="0"/>
              </a:rPr>
              <a:t>definição</a:t>
            </a:r>
            <a:endParaRPr lang="pt-BR" sz="3400" dirty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19150" lvl="1">
              <a:lnSpc>
                <a:spcPct val="90000"/>
              </a:lnSpc>
            </a:pPr>
            <a:endParaRPr lang="pt-BR" sz="2000" dirty="0" smtClean="0"/>
          </a:p>
          <a:p>
            <a:pPr>
              <a:lnSpc>
                <a:spcPct val="80000"/>
              </a:lnSpc>
            </a:pPr>
            <a:endParaRPr lang="pt-BR" sz="28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66718" y="285752"/>
            <a:ext cx="8763000" cy="1643050"/>
          </a:xfrm>
          <a:prstGeom prst="rect">
            <a:avLst/>
          </a:prstGeom>
          <a:noFill/>
          <a:ln/>
        </p:spPr>
        <p:txBody>
          <a:bodyPr vert="horz" lIns="92075" tIns="46038" rIns="92075" bIns="46038" anchor="ctr">
            <a:normAutofit fontScale="9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rial" charset="0"/>
                <a:ea typeface="+mj-ea"/>
                <a:cs typeface="+mj-cs"/>
              </a:rPr>
              <a:t> </a:t>
            </a:r>
            <a:r>
              <a:rPr kumimoji="0" lang="pt-BR" sz="3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rial" charset="0"/>
                <a:ea typeface="+mj-ea"/>
                <a:cs typeface="+mj-cs"/>
              </a:rPr>
              <a:t>Modelo RAD </a:t>
            </a:r>
            <a:br>
              <a:rPr kumimoji="0" lang="pt-BR" sz="3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rial" charset="0"/>
                <a:ea typeface="+mj-ea"/>
                <a:cs typeface="+mj-cs"/>
              </a:rPr>
            </a:br>
            <a:r>
              <a:rPr kumimoji="0" lang="pt-BR" sz="3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rial" charset="0"/>
                <a:ea typeface="+mj-ea"/>
                <a:cs typeface="+mj-cs"/>
              </a:rPr>
              <a:t>(Rapid Application Development)</a:t>
            </a:r>
            <a:br>
              <a:rPr kumimoji="0" lang="pt-BR" sz="3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rial" charset="0"/>
                <a:ea typeface="+mj-ea"/>
                <a:cs typeface="+mj-cs"/>
              </a:rPr>
            </a:br>
            <a:r>
              <a:rPr kumimoji="0" lang="pt-BR" sz="3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rial" charset="0"/>
                <a:ea typeface="+mj-ea"/>
                <a:cs typeface="+mj-cs"/>
              </a:rPr>
              <a:t/>
            </a:r>
            <a:br>
              <a:rPr kumimoji="0" lang="pt-BR" sz="3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rial" charset="0"/>
                <a:ea typeface="+mj-ea"/>
                <a:cs typeface="+mj-cs"/>
              </a:rPr>
            </a:br>
            <a:r>
              <a:rPr kumimoji="0" lang="pt-BR" sz="3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rial" charset="0"/>
                <a:ea typeface="+mj-ea"/>
                <a:cs typeface="+mj-cs"/>
              </a:rPr>
              <a:t>atividades</a:t>
            </a:r>
            <a:endParaRPr kumimoji="0" lang="pt-BR" sz="34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Arial" charset="0"/>
              <a:ea typeface="+mj-ea"/>
              <a:cs typeface="+mj-cs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85720" y="2071678"/>
            <a:ext cx="8572560" cy="4786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pt-BR" dirty="0" smtClean="0"/>
              <a:t> </a:t>
            </a:r>
            <a:r>
              <a:rPr lang="pt-BR" b="1" dirty="0" smtClean="0"/>
              <a:t>Modelagem do negócio</a:t>
            </a:r>
          </a:p>
          <a:p>
            <a:pPr algn="just"/>
            <a:r>
              <a:rPr lang="pt-BR" dirty="0" smtClean="0"/>
              <a:t>	• Modelagem do fluxo de informação entre as funções do sistema (que informação é gerada? quem a gera? quem a processa? Para onde vai?);</a:t>
            </a:r>
          </a:p>
          <a:p>
            <a:pPr algn="just"/>
            <a:endParaRPr lang="pt-BR" dirty="0" smtClean="0"/>
          </a:p>
          <a:p>
            <a:pPr algn="just">
              <a:buFont typeface="Wingdings" pitchFamily="2" charset="2"/>
              <a:buChar char="§"/>
            </a:pPr>
            <a:r>
              <a:rPr lang="pt-BR" dirty="0" smtClean="0"/>
              <a:t> </a:t>
            </a:r>
            <a:r>
              <a:rPr lang="pt-BR" b="1" dirty="0" smtClean="0"/>
              <a:t>Modelagem dos dados</a:t>
            </a:r>
          </a:p>
          <a:p>
            <a:pPr algn="just"/>
            <a:r>
              <a:rPr lang="pt-BR" dirty="0" smtClean="0"/>
              <a:t>	• Definição dos objetos de dados, seus atributos e relacionamentos;</a:t>
            </a:r>
          </a:p>
          <a:p>
            <a:pPr algn="just"/>
            <a:endParaRPr lang="pt-BR" dirty="0" smtClean="0"/>
          </a:p>
          <a:p>
            <a:pPr algn="just">
              <a:buFont typeface="Wingdings" pitchFamily="2" charset="2"/>
              <a:buChar char="§"/>
            </a:pPr>
            <a:r>
              <a:rPr lang="pt-BR" dirty="0" smtClean="0"/>
              <a:t> </a:t>
            </a:r>
            <a:r>
              <a:rPr lang="pt-BR" b="1" dirty="0" smtClean="0"/>
              <a:t>Modelagem do processo</a:t>
            </a:r>
          </a:p>
          <a:p>
            <a:pPr algn="just"/>
            <a:r>
              <a:rPr lang="pt-BR" dirty="0" smtClean="0"/>
              <a:t>	• Modelagem das funções de negócio, através do processamento dos objetos de dados;</a:t>
            </a:r>
          </a:p>
          <a:p>
            <a:pPr algn="just"/>
            <a:endParaRPr lang="pt-BR" dirty="0" smtClean="0"/>
          </a:p>
          <a:p>
            <a:pPr algn="just">
              <a:buFont typeface="Wingdings" pitchFamily="2" charset="2"/>
              <a:buChar char="§"/>
            </a:pPr>
            <a:r>
              <a:rPr lang="pt-BR" b="1" dirty="0" smtClean="0"/>
              <a:t> Geração da aplicação</a:t>
            </a:r>
          </a:p>
          <a:p>
            <a:pPr algn="just"/>
            <a:r>
              <a:rPr lang="pt-BR" dirty="0" smtClean="0"/>
              <a:t>	• Geração de código, através da reutilização de componentes e utilização de ferramentas automatizadas de 4a. geração;</a:t>
            </a:r>
          </a:p>
          <a:p>
            <a:pPr algn="just"/>
            <a:endParaRPr lang="pt-BR" dirty="0" smtClean="0"/>
          </a:p>
          <a:p>
            <a:pPr algn="just">
              <a:buFont typeface="Wingdings" pitchFamily="2" charset="2"/>
              <a:buChar char="§"/>
            </a:pPr>
            <a:r>
              <a:rPr lang="pt-BR" dirty="0" smtClean="0"/>
              <a:t> </a:t>
            </a:r>
            <a:r>
              <a:rPr lang="pt-BR" b="1" dirty="0" smtClean="0"/>
              <a:t>Testes</a:t>
            </a:r>
          </a:p>
          <a:p>
            <a:pPr algn="just"/>
            <a:r>
              <a:rPr lang="pt-BR" dirty="0" smtClean="0"/>
              <a:t>	• Reduz o tempo de teste pelo reuso de componentes;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/>
          <p:cNvGrpSpPr/>
          <p:nvPr/>
        </p:nvGrpSpPr>
        <p:grpSpPr>
          <a:xfrm>
            <a:off x="285720" y="2071678"/>
            <a:ext cx="8164366" cy="4572032"/>
            <a:chOff x="-57705" y="2054248"/>
            <a:chExt cx="8668305" cy="4589463"/>
          </a:xfrm>
        </p:grpSpPr>
        <p:sp>
          <p:nvSpPr>
            <p:cNvPr id="4" name="Rectangle 6"/>
            <p:cNvSpPr>
              <a:spLocks noChangeArrowheads="1"/>
            </p:cNvSpPr>
            <p:nvPr/>
          </p:nvSpPr>
          <p:spPr bwMode="auto">
            <a:xfrm>
              <a:off x="-57705" y="2054248"/>
              <a:ext cx="1621393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pt-BR" sz="1400" b="1" dirty="0">
                  <a:solidFill>
                    <a:schemeClr val="tx2"/>
                  </a:solidFill>
                  <a:latin typeface="Arial" charset="0"/>
                </a:rPr>
                <a:t>Estudos Iniciais</a:t>
              </a:r>
            </a:p>
          </p:txBody>
        </p:sp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2023906" y="2054248"/>
              <a:ext cx="1582025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pt-BR" sz="1400" b="1" dirty="0">
                  <a:solidFill>
                    <a:schemeClr val="tx2"/>
                  </a:solidFill>
                  <a:latin typeface="Arial" charset="0"/>
                </a:rPr>
                <a:t>Definição Inicial</a:t>
              </a: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3482976" y="5998318"/>
              <a:ext cx="1389404" cy="6453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pt-BR" sz="1400" b="1" dirty="0">
                  <a:solidFill>
                    <a:schemeClr val="tx2"/>
                  </a:solidFill>
                  <a:latin typeface="Arial" charset="0"/>
                </a:rPr>
                <a:t>Teste </a:t>
              </a:r>
              <a:endParaRPr lang="pt-BR" sz="1400" b="1" dirty="0" smtClean="0">
                <a:solidFill>
                  <a:schemeClr val="tx2"/>
                </a:solidFill>
                <a:latin typeface="Arial" charset="0"/>
              </a:endParaRPr>
            </a:p>
            <a:p>
              <a:pPr algn="ctr"/>
              <a:r>
                <a:rPr lang="pt-BR" sz="1400" b="1" dirty="0" smtClean="0">
                  <a:solidFill>
                    <a:schemeClr val="tx2"/>
                  </a:solidFill>
                  <a:latin typeface="Arial" charset="0"/>
                </a:rPr>
                <a:t>do </a:t>
              </a:r>
              <a:r>
                <a:rPr lang="pt-BR" sz="1400" b="1" dirty="0">
                  <a:solidFill>
                    <a:schemeClr val="tx2"/>
                  </a:solidFill>
                  <a:latin typeface="Arial" charset="0"/>
                </a:rPr>
                <a:t>Sistema</a:t>
              </a: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5384251" y="6032523"/>
              <a:ext cx="1219200" cy="609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pt-BR" sz="1400" b="1" dirty="0">
                  <a:solidFill>
                    <a:schemeClr val="tx2"/>
                  </a:solidFill>
                  <a:latin typeface="Arial" charset="0"/>
                </a:rPr>
                <a:t>Implantação</a:t>
              </a: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7132804" y="6021410"/>
              <a:ext cx="1385729" cy="609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pt-BR" sz="1400" b="1" dirty="0">
                  <a:solidFill>
                    <a:schemeClr val="tx2"/>
                  </a:solidFill>
                  <a:latin typeface="Arial" charset="0"/>
                </a:rPr>
                <a:t>Manutenção</a:t>
              </a: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609600" y="2681310"/>
              <a:ext cx="8001000" cy="3048000"/>
            </a:xfrm>
            <a:prstGeom prst="rect">
              <a:avLst/>
            </a:prstGeom>
            <a:noFill/>
            <a:ln w="41275">
              <a:solidFill>
                <a:srgbClr val="0070C0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pt-BR" dirty="0">
                <a:solidFill>
                  <a:srgbClr val="0070C0"/>
                </a:solidFill>
              </a:endParaRPr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1600200" y="230031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pt-BR" dirty="0">
                <a:solidFill>
                  <a:schemeClr val="tx2"/>
                </a:solidFill>
              </a:endParaRPr>
            </a:p>
          </p:txBody>
        </p:sp>
        <p:grpSp>
          <p:nvGrpSpPr>
            <p:cNvPr id="11" name="Group 13"/>
            <p:cNvGrpSpPr>
              <a:grpSpLocks/>
            </p:cNvGrpSpPr>
            <p:nvPr/>
          </p:nvGrpSpPr>
          <p:grpSpPr bwMode="auto">
            <a:xfrm>
              <a:off x="3633786" y="2300310"/>
              <a:ext cx="304800" cy="304800"/>
              <a:chOff x="2289" y="1488"/>
              <a:chExt cx="192" cy="192"/>
            </a:xfrm>
          </p:grpSpPr>
          <p:sp>
            <p:nvSpPr>
              <p:cNvPr id="12" name="Line 14"/>
              <p:cNvSpPr>
                <a:spLocks noChangeShapeType="1"/>
              </p:cNvSpPr>
              <p:nvPr/>
            </p:nvSpPr>
            <p:spPr bwMode="auto">
              <a:xfrm>
                <a:off x="2289" y="1488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pt-BR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3" name="Line 15"/>
              <p:cNvSpPr>
                <a:spLocks noChangeShapeType="1"/>
              </p:cNvSpPr>
              <p:nvPr/>
            </p:nvSpPr>
            <p:spPr bwMode="auto">
              <a:xfrm>
                <a:off x="2481" y="1488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/>
                <a:endParaRPr lang="pt-BR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4966419" y="633891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pt-BR" dirty="0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6714973" y="633891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pt-BR" dirty="0"/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2590800" y="6297404"/>
              <a:ext cx="761999" cy="0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pt-BR" dirty="0">
                <a:solidFill>
                  <a:srgbClr val="0070C0"/>
                </a:solidFill>
              </a:endParaRPr>
            </a:p>
          </p:txBody>
        </p:sp>
        <p:sp>
          <p:nvSpPr>
            <p:cNvPr id="17" name="Text Box 56"/>
            <p:cNvSpPr txBox="1">
              <a:spLocks noChangeArrowheads="1"/>
            </p:cNvSpPr>
            <p:nvPr/>
          </p:nvSpPr>
          <p:spPr bwMode="auto">
            <a:xfrm>
              <a:off x="4934478" y="2328901"/>
              <a:ext cx="2971800" cy="3707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solidFill>
                    <a:srgbClr val="0070C0"/>
                  </a:solidFill>
                </a:rPr>
                <a:t>Metodologia RAD</a:t>
              </a:r>
              <a:endParaRPr lang="pt-PT" b="1" dirty="0">
                <a:solidFill>
                  <a:srgbClr val="0070C0"/>
                </a:solidFill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2590799" y="5851003"/>
              <a:ext cx="15958" cy="446401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pt-BR" dirty="0">
                <a:solidFill>
                  <a:srgbClr val="0070C0"/>
                </a:solidFill>
              </a:endParaRPr>
            </a:p>
          </p:txBody>
        </p:sp>
      </p:grp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166718" y="285752"/>
            <a:ext cx="8763000" cy="1643050"/>
          </a:xfrm>
          <a:prstGeom prst="rect">
            <a:avLst/>
          </a:prstGeom>
          <a:noFill/>
          <a:ln/>
        </p:spPr>
        <p:txBody>
          <a:bodyPr vert="horz" lIns="92075" tIns="46038" rIns="92075" bIns="46038" anchor="ctr">
            <a:normAutofit fontScale="9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rial" charset="0"/>
                <a:ea typeface="+mj-ea"/>
                <a:cs typeface="+mj-cs"/>
              </a:rPr>
              <a:t> </a:t>
            </a:r>
            <a:r>
              <a:rPr kumimoji="0" lang="pt-BR" sz="3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rial" charset="0"/>
                <a:ea typeface="+mj-ea"/>
                <a:cs typeface="+mj-cs"/>
              </a:rPr>
              <a:t>Modelo RAD </a:t>
            </a:r>
            <a:br>
              <a:rPr kumimoji="0" lang="pt-BR" sz="3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rial" charset="0"/>
                <a:ea typeface="+mj-ea"/>
                <a:cs typeface="+mj-cs"/>
              </a:rPr>
            </a:br>
            <a:r>
              <a:rPr kumimoji="0" lang="pt-BR" sz="3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rial" charset="0"/>
                <a:ea typeface="+mj-ea"/>
                <a:cs typeface="+mj-cs"/>
              </a:rPr>
              <a:t>(Rapid Application Development)</a:t>
            </a:r>
            <a:br>
              <a:rPr kumimoji="0" lang="pt-BR" sz="3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rial" charset="0"/>
                <a:ea typeface="+mj-ea"/>
                <a:cs typeface="+mj-cs"/>
              </a:rPr>
            </a:br>
            <a:r>
              <a:rPr kumimoji="0" lang="pt-BR" sz="3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rial" charset="0"/>
                <a:ea typeface="+mj-ea"/>
                <a:cs typeface="+mj-cs"/>
              </a:rPr>
              <a:t/>
            </a:r>
            <a:br>
              <a:rPr kumimoji="0" lang="pt-BR" sz="3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rial" charset="0"/>
                <a:ea typeface="+mj-ea"/>
                <a:cs typeface="+mj-cs"/>
              </a:rPr>
            </a:br>
            <a:r>
              <a:rPr kumimoji="0" lang="pt-BR" sz="3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rial" charset="0"/>
                <a:ea typeface="+mj-ea"/>
                <a:cs typeface="+mj-cs"/>
              </a:rPr>
              <a:t>abordagem</a:t>
            </a:r>
            <a:endParaRPr kumimoji="0" lang="pt-BR" sz="34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Arial" charset="0"/>
              <a:ea typeface="+mj-ea"/>
              <a:cs typeface="+mj-cs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285852" y="3214686"/>
            <a:ext cx="2286016" cy="9286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 sz="1400" b="1" dirty="0" smtClean="0">
                <a:solidFill>
                  <a:schemeClr val="tx2"/>
                </a:solidFill>
                <a:latin typeface="Arial" charset="0"/>
              </a:rPr>
              <a:t>Modelagem</a:t>
            </a:r>
          </a:p>
          <a:p>
            <a:pPr algn="ctr"/>
            <a:r>
              <a:rPr lang="en-US" sz="1400" dirty="0" smtClean="0">
                <a:solidFill>
                  <a:schemeClr val="tx2"/>
                </a:solidFill>
                <a:latin typeface="Arial" charset="0"/>
              </a:rPr>
              <a:t>Modelagem do Negócio</a:t>
            </a:r>
          </a:p>
          <a:p>
            <a:pPr algn="ctr"/>
            <a:r>
              <a:rPr lang="en-US" sz="1400" dirty="0" smtClean="0">
                <a:solidFill>
                  <a:schemeClr val="tx2"/>
                </a:solidFill>
                <a:latin typeface="Arial" charset="0"/>
              </a:rPr>
              <a:t>Modelagem do Dados</a:t>
            </a:r>
          </a:p>
          <a:p>
            <a:pPr algn="ctr"/>
            <a:r>
              <a:rPr lang="en-US" sz="1400" dirty="0" smtClean="0">
                <a:solidFill>
                  <a:schemeClr val="tx2"/>
                </a:solidFill>
                <a:latin typeface="Arial" charset="0"/>
              </a:rPr>
              <a:t>Modelagem do Processo</a:t>
            </a:r>
            <a:endParaRPr lang="pt-BR" sz="14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857356" y="4357694"/>
            <a:ext cx="2643206" cy="1000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 sz="1400" b="1" dirty="0" smtClean="0">
                <a:solidFill>
                  <a:schemeClr val="tx2"/>
                </a:solidFill>
                <a:latin typeface="Arial" charset="0"/>
              </a:rPr>
              <a:t>Construção</a:t>
            </a:r>
          </a:p>
          <a:p>
            <a:pPr algn="ctr"/>
            <a:r>
              <a:rPr lang="en-US" sz="1400" dirty="0" smtClean="0">
                <a:solidFill>
                  <a:schemeClr val="tx2"/>
                </a:solidFill>
                <a:latin typeface="Arial" charset="0"/>
              </a:rPr>
              <a:t>Reuso de Componentes</a:t>
            </a:r>
          </a:p>
          <a:p>
            <a:pPr algn="ctr"/>
            <a:r>
              <a:rPr lang="en-US" sz="1400" dirty="0" smtClean="0">
                <a:solidFill>
                  <a:schemeClr val="tx2"/>
                </a:solidFill>
                <a:latin typeface="Arial" charset="0"/>
              </a:rPr>
              <a:t>Geração Automática de Código</a:t>
            </a:r>
          </a:p>
          <a:p>
            <a:pPr algn="ctr"/>
            <a:r>
              <a:rPr lang="en-US" sz="1400" dirty="0" smtClean="0">
                <a:solidFill>
                  <a:schemeClr val="tx2"/>
                </a:solidFill>
                <a:latin typeface="Arial" charset="0"/>
              </a:rPr>
              <a:t>Testes e Modificação</a:t>
            </a:r>
            <a:endParaRPr lang="pt-BR" sz="14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4" name="Line 27"/>
          <p:cNvSpPr>
            <a:spLocks noChangeShapeType="1"/>
          </p:cNvSpPr>
          <p:nvPr/>
        </p:nvSpPr>
        <p:spPr bwMode="auto">
          <a:xfrm>
            <a:off x="3870310" y="40211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1142976" y="2909886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400" b="1" dirty="0">
                <a:solidFill>
                  <a:srgbClr val="0070C0"/>
                </a:solidFill>
                <a:latin typeface="Arial" charset="0"/>
              </a:rPr>
              <a:t>Equipe 1</a:t>
            </a:r>
          </a:p>
        </p:txBody>
      </p:sp>
      <p:sp>
        <p:nvSpPr>
          <p:cNvPr id="36" name="Line 43"/>
          <p:cNvSpPr>
            <a:spLocks noChangeShapeType="1"/>
          </p:cNvSpPr>
          <p:nvPr/>
        </p:nvSpPr>
        <p:spPr bwMode="auto">
          <a:xfrm>
            <a:off x="3571868" y="4000504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37" name="Rectangle 21"/>
          <p:cNvSpPr>
            <a:spLocks noChangeArrowheads="1"/>
          </p:cNvSpPr>
          <p:nvPr/>
        </p:nvSpPr>
        <p:spPr bwMode="auto">
          <a:xfrm>
            <a:off x="4857752" y="3286124"/>
            <a:ext cx="2286016" cy="9286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 sz="1400" b="1" dirty="0" smtClean="0">
                <a:solidFill>
                  <a:schemeClr val="tx2"/>
                </a:solidFill>
                <a:latin typeface="Arial" charset="0"/>
              </a:rPr>
              <a:t>Modelagem</a:t>
            </a:r>
          </a:p>
          <a:p>
            <a:pPr algn="ctr"/>
            <a:r>
              <a:rPr lang="en-US" sz="1400" dirty="0" smtClean="0">
                <a:solidFill>
                  <a:schemeClr val="tx2"/>
                </a:solidFill>
                <a:latin typeface="Arial" charset="0"/>
              </a:rPr>
              <a:t>Modelagem do Negócio</a:t>
            </a:r>
          </a:p>
          <a:p>
            <a:pPr algn="ctr"/>
            <a:r>
              <a:rPr lang="en-US" sz="1400" dirty="0" smtClean="0">
                <a:solidFill>
                  <a:schemeClr val="tx2"/>
                </a:solidFill>
                <a:latin typeface="Arial" charset="0"/>
              </a:rPr>
              <a:t>Modelagem do Dados</a:t>
            </a:r>
          </a:p>
          <a:p>
            <a:pPr algn="ctr"/>
            <a:r>
              <a:rPr lang="en-US" sz="1400" dirty="0" smtClean="0">
                <a:solidFill>
                  <a:schemeClr val="tx2"/>
                </a:solidFill>
                <a:latin typeface="Arial" charset="0"/>
              </a:rPr>
              <a:t>Modelagem do Processo</a:t>
            </a:r>
            <a:endParaRPr lang="pt-BR" sz="14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8" name="Rectangle 22"/>
          <p:cNvSpPr>
            <a:spLocks noChangeArrowheads="1"/>
          </p:cNvSpPr>
          <p:nvPr/>
        </p:nvSpPr>
        <p:spPr bwMode="auto">
          <a:xfrm>
            <a:off x="5429256" y="4429132"/>
            <a:ext cx="2643206" cy="1000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 sz="1400" b="1" dirty="0" smtClean="0">
                <a:solidFill>
                  <a:schemeClr val="tx2"/>
                </a:solidFill>
                <a:latin typeface="Arial" charset="0"/>
              </a:rPr>
              <a:t>Construção</a:t>
            </a:r>
          </a:p>
          <a:p>
            <a:pPr algn="ctr"/>
            <a:r>
              <a:rPr lang="en-US" sz="1400" dirty="0" smtClean="0">
                <a:solidFill>
                  <a:schemeClr val="tx2"/>
                </a:solidFill>
                <a:latin typeface="Arial" charset="0"/>
              </a:rPr>
              <a:t>Reuso de Componentes</a:t>
            </a:r>
          </a:p>
          <a:p>
            <a:pPr algn="ctr"/>
            <a:r>
              <a:rPr lang="en-US" sz="1400" dirty="0" smtClean="0">
                <a:solidFill>
                  <a:schemeClr val="tx2"/>
                </a:solidFill>
                <a:latin typeface="Arial" charset="0"/>
              </a:rPr>
              <a:t>Geração Automática de Código</a:t>
            </a:r>
          </a:p>
          <a:p>
            <a:pPr algn="ctr"/>
            <a:r>
              <a:rPr lang="en-US" sz="1400" dirty="0" smtClean="0">
                <a:solidFill>
                  <a:schemeClr val="tx2"/>
                </a:solidFill>
                <a:latin typeface="Arial" charset="0"/>
              </a:rPr>
              <a:t>Testes e Modificação</a:t>
            </a:r>
            <a:endParaRPr lang="pt-BR" sz="14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9" name="Line 27"/>
          <p:cNvSpPr>
            <a:spLocks noChangeShapeType="1"/>
          </p:cNvSpPr>
          <p:nvPr/>
        </p:nvSpPr>
        <p:spPr bwMode="auto">
          <a:xfrm>
            <a:off x="7442210" y="409257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>
            <a:off x="7143768" y="4071942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41" name="Text Box 34"/>
          <p:cNvSpPr txBox="1">
            <a:spLocks noChangeArrowheads="1"/>
          </p:cNvSpPr>
          <p:nvPr/>
        </p:nvSpPr>
        <p:spPr bwMode="auto">
          <a:xfrm>
            <a:off x="4857752" y="3000372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400" b="1" dirty="0">
                <a:solidFill>
                  <a:srgbClr val="0070C0"/>
                </a:solidFill>
                <a:latin typeface="Arial" charset="0"/>
              </a:rPr>
              <a:t>Equipe </a:t>
            </a:r>
            <a:r>
              <a:rPr lang="pt-BR" sz="1400" b="1" dirty="0" smtClean="0">
                <a:solidFill>
                  <a:srgbClr val="0070C0"/>
                </a:solidFill>
                <a:latin typeface="Arial" charset="0"/>
              </a:rPr>
              <a:t>2</a:t>
            </a:r>
            <a:endParaRPr lang="pt-BR" sz="1400" b="1" dirty="0">
              <a:solidFill>
                <a:srgbClr val="0070C0"/>
              </a:solidFill>
              <a:latin typeface="Arial" charset="0"/>
            </a:endParaRPr>
          </a:p>
        </p:txBody>
      </p:sp>
      <p:sp>
        <p:nvSpPr>
          <p:cNvPr id="42" name="Text Box 34"/>
          <p:cNvSpPr txBox="1">
            <a:spLocks noChangeArrowheads="1"/>
          </p:cNvSpPr>
          <p:nvPr/>
        </p:nvSpPr>
        <p:spPr bwMode="auto">
          <a:xfrm>
            <a:off x="7358082" y="240982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 smtClean="0">
                <a:solidFill>
                  <a:srgbClr val="0070C0"/>
                </a:solidFill>
                <a:latin typeface="Arial" charset="0"/>
              </a:rPr>
              <a:t>60 a 90 dias</a:t>
            </a:r>
            <a:endParaRPr lang="pt-BR" sz="1400" b="1" dirty="0">
              <a:solidFill>
                <a:srgbClr val="0070C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609600" y="2071678"/>
            <a:ext cx="8027988" cy="421653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0" hangingPunct="0">
              <a:buFontTx/>
              <a:buChar char="•"/>
            </a:pPr>
            <a:endParaRPr lang="en-US" sz="2400" dirty="0">
              <a:solidFill>
                <a:schemeClr val="accent2"/>
              </a:solidFill>
              <a:latin typeface="Arial" charset="0"/>
            </a:endParaRPr>
          </a:p>
          <a:p>
            <a:pPr algn="just" eaLnBrk="0" hangingPunct="0">
              <a:buFont typeface="Arial" pitchFamily="34" charset="0"/>
              <a:buChar char="•"/>
            </a:pPr>
            <a:r>
              <a:rPr lang="en-US" sz="2800" dirty="0" smtClean="0">
                <a:latin typeface="Arial" charset="0"/>
              </a:rPr>
              <a:t> Quando </a:t>
            </a:r>
            <a:r>
              <a:rPr lang="en-US" sz="2800" dirty="0">
                <a:latin typeface="Arial" charset="0"/>
              </a:rPr>
              <a:t>a aplicação pode ser modularizada de forma </a:t>
            </a:r>
            <a:r>
              <a:rPr lang="en-US" sz="2800" dirty="0" err="1" smtClean="0">
                <a:latin typeface="Arial" charset="0"/>
              </a:rPr>
              <a:t>que</a:t>
            </a:r>
            <a:r>
              <a:rPr lang="en-US" sz="2800" dirty="0" smtClean="0">
                <a:latin typeface="Arial" charset="0"/>
              </a:rPr>
              <a:t> </a:t>
            </a:r>
            <a:r>
              <a:rPr lang="en-US" sz="2800" dirty="0">
                <a:latin typeface="Arial" charset="0"/>
              </a:rPr>
              <a:t>cada grande função possa ser completada em </a:t>
            </a:r>
            <a:r>
              <a:rPr lang="en-US" sz="2800" dirty="0" smtClean="0">
                <a:latin typeface="Arial" charset="0"/>
              </a:rPr>
              <a:t>menos </a:t>
            </a:r>
            <a:r>
              <a:rPr lang="en-US" sz="2800" dirty="0">
                <a:latin typeface="Arial" charset="0"/>
              </a:rPr>
              <a:t>de 3 </a:t>
            </a:r>
            <a:r>
              <a:rPr lang="en-US" sz="2800" dirty="0" smtClean="0">
                <a:latin typeface="Arial" charset="0"/>
              </a:rPr>
              <a:t>meses;</a:t>
            </a:r>
            <a:endParaRPr lang="en-US" sz="2800" dirty="0">
              <a:latin typeface="Arial" charset="0"/>
            </a:endParaRPr>
          </a:p>
          <a:p>
            <a:pPr algn="just" eaLnBrk="0" hangingPunct="0">
              <a:buFontTx/>
              <a:buChar char="•"/>
            </a:pPr>
            <a:endParaRPr lang="en-US" sz="2800" dirty="0">
              <a:latin typeface="Arial" charset="0"/>
            </a:endParaRPr>
          </a:p>
          <a:p>
            <a:pPr algn="just" eaLnBrk="0" hangingPunct="0">
              <a:buFontTx/>
              <a:buChar char="•"/>
            </a:pPr>
            <a:r>
              <a:rPr lang="en-US" sz="2800" dirty="0" smtClean="0">
                <a:latin typeface="Arial" charset="0"/>
              </a:rPr>
              <a:t> Quando cada </a:t>
            </a:r>
            <a:r>
              <a:rPr lang="en-US" sz="2800" dirty="0">
                <a:latin typeface="Arial" charset="0"/>
              </a:rPr>
              <a:t>grande função pode ser alocada </a:t>
            </a:r>
            <a:r>
              <a:rPr lang="pt-BR" sz="2800" dirty="0" smtClean="0">
                <a:latin typeface="Arial" charset="0"/>
              </a:rPr>
              <a:t>por</a:t>
            </a:r>
            <a:r>
              <a:rPr lang="en-US" sz="2800" dirty="0" smtClean="0">
                <a:latin typeface="Arial" charset="0"/>
              </a:rPr>
              <a:t> uma equipe </a:t>
            </a:r>
            <a:r>
              <a:rPr lang="en-US" sz="2800" dirty="0">
                <a:latin typeface="Arial" charset="0"/>
              </a:rPr>
              <a:t>distinta e, </a:t>
            </a:r>
            <a:r>
              <a:rPr lang="en-US" sz="2800" dirty="0" smtClean="0">
                <a:latin typeface="Arial" charset="0"/>
              </a:rPr>
              <a:t>depois existir a </a:t>
            </a:r>
            <a:r>
              <a:rPr lang="en-US" sz="2800" dirty="0" err="1" smtClean="0">
                <a:latin typeface="Arial" charset="0"/>
              </a:rPr>
              <a:t>integridade</a:t>
            </a:r>
            <a:r>
              <a:rPr lang="en-US" sz="2800" dirty="0" smtClean="0">
                <a:latin typeface="Arial" charset="0"/>
              </a:rPr>
              <a:t> </a:t>
            </a:r>
            <a:r>
              <a:rPr lang="en-US" sz="2800" dirty="0">
                <a:latin typeface="Arial" charset="0"/>
              </a:rPr>
              <a:t>para formar o </a:t>
            </a:r>
            <a:r>
              <a:rPr lang="en-US" sz="2800" dirty="0" smtClean="0">
                <a:latin typeface="Arial" charset="0"/>
              </a:rPr>
              <a:t>todo;</a:t>
            </a:r>
          </a:p>
          <a:p>
            <a:pPr eaLnBrk="0" hangingPunct="0">
              <a:buFontTx/>
              <a:buChar char="•"/>
            </a:pPr>
            <a:endParaRPr lang="en-US" sz="2400" dirty="0" smtClean="0">
              <a:solidFill>
                <a:schemeClr val="accent2"/>
              </a:solidFill>
              <a:latin typeface="Arial" charset="0"/>
            </a:endParaRPr>
          </a:p>
          <a:p>
            <a:pPr eaLnBrk="0" hangingPunct="0">
              <a:buFontTx/>
              <a:buChar char="•"/>
            </a:pPr>
            <a:endParaRPr lang="en-US" sz="2400" dirty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66718" y="285752"/>
            <a:ext cx="8763000" cy="1643050"/>
          </a:xfrm>
          <a:prstGeom prst="rect">
            <a:avLst/>
          </a:prstGeom>
          <a:noFill/>
          <a:ln/>
        </p:spPr>
        <p:txBody>
          <a:bodyPr vert="horz" lIns="92075" tIns="46038" rIns="92075" bIns="46038" anchor="ctr">
            <a:normAutofit fontScale="9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rial" charset="0"/>
                <a:ea typeface="+mj-ea"/>
                <a:cs typeface="+mj-cs"/>
              </a:rPr>
              <a:t> </a:t>
            </a:r>
            <a:r>
              <a:rPr kumimoji="0" lang="pt-BR" sz="3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rial" charset="0"/>
                <a:ea typeface="+mj-ea"/>
                <a:cs typeface="+mj-cs"/>
              </a:rPr>
              <a:t>Modelo RAD </a:t>
            </a:r>
            <a:br>
              <a:rPr kumimoji="0" lang="pt-BR" sz="3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rial" charset="0"/>
                <a:ea typeface="+mj-ea"/>
                <a:cs typeface="+mj-cs"/>
              </a:rPr>
            </a:br>
            <a:r>
              <a:rPr kumimoji="0" lang="pt-BR" sz="3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rial" charset="0"/>
                <a:ea typeface="+mj-ea"/>
                <a:cs typeface="+mj-cs"/>
              </a:rPr>
              <a:t>(Rapid Application Development)</a:t>
            </a:r>
            <a:br>
              <a:rPr kumimoji="0" lang="pt-BR" sz="3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rial" charset="0"/>
                <a:ea typeface="+mj-ea"/>
                <a:cs typeface="+mj-cs"/>
              </a:rPr>
            </a:br>
            <a:r>
              <a:rPr kumimoji="0" lang="pt-BR" sz="3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rial" charset="0"/>
                <a:ea typeface="+mj-ea"/>
                <a:cs typeface="+mj-cs"/>
              </a:rPr>
              <a:t/>
            </a:r>
            <a:br>
              <a:rPr kumimoji="0" lang="pt-BR" sz="3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rial" charset="0"/>
                <a:ea typeface="+mj-ea"/>
                <a:cs typeface="+mj-cs"/>
              </a:rPr>
            </a:br>
            <a:r>
              <a:rPr kumimoji="0" lang="pt-BR" sz="3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rial" charset="0"/>
                <a:ea typeface="+mj-ea"/>
                <a:cs typeface="+mj-cs"/>
              </a:rPr>
              <a:t>quando usar?</a:t>
            </a:r>
            <a:endParaRPr kumimoji="0" lang="pt-BR" sz="34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Arial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32" y="2189185"/>
            <a:ext cx="8686800" cy="4525963"/>
          </a:xfrm>
        </p:spPr>
        <p:txBody>
          <a:bodyPr>
            <a:normAutofit/>
          </a:bodyPr>
          <a:lstStyle/>
          <a:p>
            <a:pPr algn="just">
              <a:buClrTx/>
            </a:pPr>
            <a:r>
              <a:rPr lang="en-US" dirty="0"/>
              <a:t>Reutilização de componentes;</a:t>
            </a:r>
          </a:p>
          <a:p>
            <a:pPr algn="just">
              <a:buClrTx/>
            </a:pPr>
            <a:r>
              <a:rPr lang="en-US" dirty="0"/>
              <a:t>Redução do tempo de desenvolvimento;</a:t>
            </a:r>
          </a:p>
          <a:p>
            <a:pPr algn="just">
              <a:buClrTx/>
            </a:pPr>
            <a:r>
              <a:rPr lang="en-US" dirty="0"/>
              <a:t>Custos menores</a:t>
            </a:r>
            <a:r>
              <a:rPr lang="en-US" dirty="0" smtClean="0"/>
              <a:t>;</a:t>
            </a:r>
          </a:p>
          <a:p>
            <a:pPr algn="just">
              <a:buClrTx/>
            </a:pPr>
            <a:r>
              <a:rPr lang="en-US" dirty="0" smtClean="0"/>
              <a:t>Melhor Qualidade;</a:t>
            </a:r>
            <a:endParaRPr lang="en-US" dirty="0"/>
          </a:p>
          <a:p>
            <a:pPr algn="just">
              <a:buClrTx/>
            </a:pPr>
            <a:r>
              <a:rPr lang="en-US" dirty="0"/>
              <a:t>Alta interação com o usuário;</a:t>
            </a:r>
          </a:p>
          <a:p>
            <a:pPr algn="just">
              <a:buClrTx/>
            </a:pPr>
            <a:r>
              <a:rPr lang="en-US" dirty="0"/>
              <a:t>Respostas rápidas a mudanças</a:t>
            </a:r>
            <a:r>
              <a:rPr lang="en-US" dirty="0" smtClean="0"/>
              <a:t>;</a:t>
            </a:r>
          </a:p>
          <a:p>
            <a:pPr algn="just">
              <a:buClrTx/>
            </a:pPr>
            <a:r>
              <a:rPr lang="en-US" dirty="0" smtClean="0"/>
              <a:t>Desenvolvimento em pararelo;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66718" y="285752"/>
            <a:ext cx="8763000" cy="1643050"/>
          </a:xfrm>
          <a:prstGeom prst="rect">
            <a:avLst/>
          </a:prstGeom>
          <a:noFill/>
          <a:ln/>
        </p:spPr>
        <p:txBody>
          <a:bodyPr vert="horz" lIns="92075" tIns="46038" rIns="92075" bIns="46038" anchor="ctr">
            <a:normAutofit fontScale="9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rial" charset="0"/>
                <a:ea typeface="+mj-ea"/>
                <a:cs typeface="+mj-cs"/>
              </a:rPr>
              <a:t> </a:t>
            </a:r>
            <a:r>
              <a:rPr kumimoji="0" lang="pt-BR" sz="3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rial" charset="0"/>
                <a:ea typeface="+mj-ea"/>
                <a:cs typeface="+mj-cs"/>
              </a:rPr>
              <a:t>Modelo RAD </a:t>
            </a:r>
            <a:br>
              <a:rPr kumimoji="0" lang="pt-BR" sz="3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rial" charset="0"/>
                <a:ea typeface="+mj-ea"/>
                <a:cs typeface="+mj-cs"/>
              </a:rPr>
            </a:br>
            <a:r>
              <a:rPr kumimoji="0" lang="pt-BR" sz="3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rial" charset="0"/>
                <a:ea typeface="+mj-ea"/>
                <a:cs typeface="+mj-cs"/>
              </a:rPr>
              <a:t>(Rapid Application Development)</a:t>
            </a:r>
            <a:br>
              <a:rPr kumimoji="0" lang="pt-BR" sz="3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rial" charset="0"/>
                <a:ea typeface="+mj-ea"/>
                <a:cs typeface="+mj-cs"/>
              </a:rPr>
            </a:br>
            <a:r>
              <a:rPr kumimoji="0" lang="pt-BR" sz="3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rial" charset="0"/>
                <a:ea typeface="+mj-ea"/>
                <a:cs typeface="+mj-cs"/>
              </a:rPr>
              <a:t/>
            </a:r>
            <a:br>
              <a:rPr kumimoji="0" lang="pt-BR" sz="3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rial" charset="0"/>
                <a:ea typeface="+mj-ea"/>
                <a:cs typeface="+mj-cs"/>
              </a:rPr>
            </a:br>
            <a:r>
              <a:rPr kumimoji="0" lang="pt-BR" sz="3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rial" charset="0"/>
                <a:ea typeface="+mj-ea"/>
                <a:cs typeface="+mj-cs"/>
              </a:rPr>
              <a:t>vantagens</a:t>
            </a:r>
            <a:endParaRPr kumimoji="0" lang="pt-BR" sz="34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Arial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5720" y="2332061"/>
            <a:ext cx="8643998" cy="4740277"/>
          </a:xfrm>
        </p:spPr>
        <p:txBody>
          <a:bodyPr>
            <a:normAutofit fontScale="47500" lnSpcReduction="20000"/>
          </a:bodyPr>
          <a:lstStyle/>
          <a:p>
            <a:pPr algn="just">
              <a:buClrTx/>
            </a:pPr>
            <a:r>
              <a:rPr lang="en-US" sz="5100" dirty="0" smtClean="0"/>
              <a:t>A reutilização de componentes não garante a eficiência do código, podendo comprometer a qualidade;</a:t>
            </a:r>
          </a:p>
          <a:p>
            <a:pPr algn="just">
              <a:buClrTx/>
              <a:buNone/>
            </a:pPr>
            <a:endParaRPr lang="en-US" sz="5100" dirty="0" smtClean="0"/>
          </a:p>
          <a:p>
            <a:pPr algn="just">
              <a:buClrTx/>
            </a:pPr>
            <a:r>
              <a:rPr lang="en-US" sz="5100" dirty="0" smtClean="0"/>
              <a:t>Preocupação com custo baixo pode comprometer a qualidade;</a:t>
            </a:r>
          </a:p>
          <a:p>
            <a:pPr algn="just">
              <a:buClrTx/>
              <a:buNone/>
            </a:pPr>
            <a:endParaRPr lang="pt-PT" sz="5100" dirty="0" smtClean="0"/>
          </a:p>
          <a:p>
            <a:pPr algn="just">
              <a:buClrTx/>
            </a:pPr>
            <a:r>
              <a:rPr lang="pt-BR" sz="5100" dirty="0" smtClean="0"/>
              <a:t>Exige pessoal suficiente para criar várias equipes RAD;</a:t>
            </a:r>
          </a:p>
          <a:p>
            <a:pPr algn="just">
              <a:buClrTx/>
              <a:buNone/>
            </a:pPr>
            <a:endParaRPr lang="pt-BR" sz="5100" dirty="0" smtClean="0"/>
          </a:p>
          <a:p>
            <a:pPr algn="just">
              <a:buClrTx/>
            </a:pPr>
            <a:r>
              <a:rPr lang="pt-BR" sz="5100" dirty="0" smtClean="0"/>
              <a:t>Desenvolvedores e clientes têm que estar comprometidos com atividades rápidas;</a:t>
            </a:r>
          </a:p>
          <a:p>
            <a:pPr algn="just">
              <a:buClrTx/>
              <a:buNone/>
            </a:pPr>
            <a:endParaRPr lang="pt-BR" sz="5100" dirty="0" smtClean="0"/>
          </a:p>
          <a:p>
            <a:pPr algn="just">
              <a:buClrTx/>
            </a:pPr>
            <a:r>
              <a:rPr lang="pt-BR" sz="5100" dirty="0" smtClean="0"/>
              <a:t>Exige que o sistema seja modularizável;</a:t>
            </a:r>
          </a:p>
          <a:p>
            <a:pPr algn="just">
              <a:buClrTx/>
              <a:buNone/>
            </a:pPr>
            <a:endParaRPr lang="pt-B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66718" y="285752"/>
            <a:ext cx="8763000" cy="1643050"/>
          </a:xfrm>
          <a:prstGeom prst="rect">
            <a:avLst/>
          </a:prstGeom>
          <a:noFill/>
          <a:ln/>
        </p:spPr>
        <p:txBody>
          <a:bodyPr vert="horz" lIns="92075" tIns="46038" rIns="92075" bIns="46038" anchor="ctr">
            <a:normAutofit fontScale="9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rial" charset="0"/>
                <a:ea typeface="+mj-ea"/>
                <a:cs typeface="+mj-cs"/>
              </a:rPr>
              <a:t> </a:t>
            </a:r>
            <a:r>
              <a:rPr kumimoji="0" lang="pt-BR" sz="3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rial" charset="0"/>
                <a:ea typeface="+mj-ea"/>
                <a:cs typeface="+mj-cs"/>
              </a:rPr>
              <a:t>Modelo RAD </a:t>
            </a:r>
            <a:br>
              <a:rPr kumimoji="0" lang="pt-BR" sz="3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rial" charset="0"/>
                <a:ea typeface="+mj-ea"/>
                <a:cs typeface="+mj-cs"/>
              </a:rPr>
            </a:br>
            <a:r>
              <a:rPr kumimoji="0" lang="pt-BR" sz="3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rial" charset="0"/>
                <a:ea typeface="+mj-ea"/>
                <a:cs typeface="+mj-cs"/>
              </a:rPr>
              <a:t>(Rapid Application Development)</a:t>
            </a:r>
            <a:br>
              <a:rPr kumimoji="0" lang="pt-BR" sz="3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rial" charset="0"/>
                <a:ea typeface="+mj-ea"/>
                <a:cs typeface="+mj-cs"/>
              </a:rPr>
            </a:br>
            <a:r>
              <a:rPr kumimoji="0" lang="pt-BR" sz="3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rial" charset="0"/>
                <a:ea typeface="+mj-ea"/>
                <a:cs typeface="+mj-cs"/>
              </a:rPr>
              <a:t/>
            </a:r>
            <a:br>
              <a:rPr kumimoji="0" lang="pt-BR" sz="3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rial" charset="0"/>
                <a:ea typeface="+mj-ea"/>
                <a:cs typeface="+mj-cs"/>
              </a:rPr>
            </a:br>
            <a:r>
              <a:rPr kumimoji="0" lang="pt-BR" sz="3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rial" charset="0"/>
                <a:ea typeface="+mj-ea"/>
                <a:cs typeface="+mj-cs"/>
              </a:rPr>
              <a:t>desvantagens</a:t>
            </a:r>
            <a:endParaRPr kumimoji="0" lang="pt-BR" sz="34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Arial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500034" y="2177575"/>
          <a:ext cx="8143932" cy="43537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4071966"/>
                <a:gridCol w="4071966"/>
              </a:tblGrid>
              <a:tr h="52617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LINGUAGEM DE PROGRAMAÇÃO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FERRAMENTAS RAD</a:t>
                      </a:r>
                      <a:endParaRPr lang="pt-BR" sz="1800" dirty="0"/>
                    </a:p>
                  </a:txBody>
                  <a:tcPr/>
                </a:tc>
              </a:tr>
              <a:tr h="883950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US" sz="1800" dirty="0" smtClean="0"/>
                        <a:t> Java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ea typeface="Lucida Sans Unicode" charset="0"/>
                          <a:cs typeface="Lucida Sans Unicode" charset="0"/>
                        </a:rPr>
                        <a:t> Exadel Studio </a:t>
                      </a:r>
                    </a:p>
                    <a:p>
                      <a:pPr>
                        <a:buFont typeface="Arial" pitchFamily="34" charset="0"/>
                        <a:buChar char="•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ea typeface="Lucida Sans Unicode" charset="0"/>
                          <a:cs typeface="Lucida Sans Unicode" charset="0"/>
                        </a:rPr>
                        <a:t> Sun Java Studio Creator</a:t>
                      </a:r>
                    </a:p>
                    <a:p>
                      <a:pPr>
                        <a:buFont typeface="Arial" pitchFamily="34" charset="0"/>
                        <a:buChar char="•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lang="en-GB" sz="1800" baseline="0" dirty="0" smtClean="0">
                          <a:solidFill>
                            <a:srgbClr val="000000"/>
                          </a:solidFill>
                          <a:ea typeface="Lucida Sans Unicode" charset="0"/>
                          <a:cs typeface="Lucida Sans Unicode" charset="0"/>
                        </a:rPr>
                        <a:t> </a:t>
                      </a:r>
                      <a:r>
                        <a:rPr lang="en-GB" sz="1800" dirty="0" smtClean="0">
                          <a:solidFill>
                            <a:srgbClr val="000000"/>
                          </a:solidFill>
                          <a:ea typeface="Lucida Sans Unicode" charset="0"/>
                          <a:cs typeface="Lucida Sans Unicode" charset="0"/>
                        </a:rPr>
                        <a:t>Oracle Jdeveloper</a:t>
                      </a:r>
                    </a:p>
                  </a:txBody>
                  <a:tcPr/>
                </a:tc>
              </a:tr>
              <a:tr h="559278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ea typeface="Lucida Sans Unicode" charset="0"/>
                          <a:cs typeface="Lucida Sans Unicode" charset="0"/>
                        </a:rPr>
                        <a:t> VB.NET, C#, Delphi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 Visual Studio</a:t>
                      </a:r>
                      <a:endParaRPr lang="pt-BR" sz="1800" dirty="0"/>
                    </a:p>
                  </a:txBody>
                  <a:tcPr/>
                </a:tc>
              </a:tr>
              <a:tr h="763145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ea typeface="Lucida Sans Unicode" charset="0"/>
                          <a:cs typeface="Lucida Sans Unicode" charset="0"/>
                        </a:rPr>
                        <a:t> ColdFusion Markup Language (CFML)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ea typeface="Lucida Sans Unicode" charset="0"/>
                          <a:cs typeface="Lucida Sans Unicode" charset="0"/>
                        </a:rPr>
                        <a:t> Macromedia ColdFusion</a:t>
                      </a:r>
                      <a:endParaRPr lang="pt-BR" sz="1800" dirty="0"/>
                    </a:p>
                  </a:txBody>
                  <a:tcPr/>
                </a:tc>
              </a:tr>
              <a:tr h="825215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ea typeface="Lucida Sans Unicode" charset="0"/>
                          <a:cs typeface="Lucida Sans Unicode" charset="0"/>
                        </a:rPr>
                        <a:t> PHP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ea typeface="Lucida Sans Unicode" charset="0"/>
                          <a:cs typeface="Lucida Sans Unicode" charset="0"/>
                        </a:rPr>
                        <a:t> PHP Edit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ea typeface="Lucida Sans Unicode" charset="0"/>
                          <a:cs typeface="Lucida Sans Unicode" charset="0"/>
                        </a:rPr>
                        <a:t> CodeCharge Studio</a:t>
                      </a:r>
                      <a:endParaRPr lang="pt-BR" sz="1800" dirty="0"/>
                    </a:p>
                  </a:txBody>
                  <a:tcPr/>
                </a:tc>
              </a:tr>
              <a:tr h="765498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ea typeface="Lucida Sans Unicode" charset="0"/>
                          <a:cs typeface="Lucida Sans Unicode" charset="0"/>
                        </a:rPr>
                        <a:t> Ruby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ea typeface="Lucida Sans Unicode" charset="0"/>
                          <a:cs typeface="Lucida Sans Unicode" charset="0"/>
                        </a:rPr>
                        <a:t> RadRails</a:t>
                      </a:r>
                      <a:endParaRPr lang="pt-BR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66718" y="285752"/>
            <a:ext cx="8763000" cy="1643050"/>
          </a:xfrm>
          <a:prstGeom prst="rect">
            <a:avLst/>
          </a:prstGeom>
          <a:noFill/>
          <a:ln/>
        </p:spPr>
        <p:txBody>
          <a:bodyPr vert="horz" lIns="92075" tIns="46038" rIns="92075" bIns="46038" anchor="ctr">
            <a:normAutofit fontScale="9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rial" charset="0"/>
                <a:ea typeface="+mj-ea"/>
                <a:cs typeface="+mj-cs"/>
              </a:rPr>
              <a:t> </a:t>
            </a:r>
            <a:r>
              <a:rPr kumimoji="0" lang="pt-BR" sz="3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rial" charset="0"/>
                <a:ea typeface="+mj-ea"/>
                <a:cs typeface="+mj-cs"/>
              </a:rPr>
              <a:t>Modelo RAD </a:t>
            </a:r>
            <a:br>
              <a:rPr kumimoji="0" lang="pt-BR" sz="3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rial" charset="0"/>
                <a:ea typeface="+mj-ea"/>
                <a:cs typeface="+mj-cs"/>
              </a:rPr>
            </a:br>
            <a:r>
              <a:rPr kumimoji="0" lang="pt-BR" sz="3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rial" charset="0"/>
                <a:ea typeface="+mj-ea"/>
                <a:cs typeface="+mj-cs"/>
              </a:rPr>
              <a:t>(Rapid Application Development)</a:t>
            </a:r>
            <a:br>
              <a:rPr kumimoji="0" lang="pt-BR" sz="3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rial" charset="0"/>
                <a:ea typeface="+mj-ea"/>
                <a:cs typeface="+mj-cs"/>
              </a:rPr>
            </a:br>
            <a:r>
              <a:rPr kumimoji="0" lang="pt-BR" sz="3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rial" charset="0"/>
                <a:ea typeface="+mj-ea"/>
                <a:cs typeface="+mj-cs"/>
              </a:rPr>
              <a:t/>
            </a:r>
            <a:br>
              <a:rPr kumimoji="0" lang="pt-BR" sz="3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rial" charset="0"/>
                <a:ea typeface="+mj-ea"/>
                <a:cs typeface="+mj-cs"/>
              </a:rPr>
            </a:br>
            <a:r>
              <a:rPr kumimoji="0" lang="pt-BR" sz="3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rial" charset="0"/>
                <a:ea typeface="+mj-ea"/>
                <a:cs typeface="+mj-cs"/>
              </a:rPr>
              <a:t>ferramentas</a:t>
            </a:r>
            <a:endParaRPr kumimoji="0" lang="pt-BR" sz="34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Arial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2117747"/>
            <a:ext cx="8686800" cy="4525963"/>
          </a:xfrm>
        </p:spPr>
        <p:txBody>
          <a:bodyPr>
            <a:normAutofit fontScale="62500" lnSpcReduction="20000"/>
          </a:bodyPr>
          <a:lstStyle/>
          <a:p>
            <a:pPr>
              <a:buClrTx/>
            </a:pPr>
            <a:r>
              <a:rPr lang="pt-BR" dirty="0" smtClean="0"/>
              <a:t>DEBONI, José Eduardo Zindel. </a:t>
            </a:r>
            <a:r>
              <a:rPr lang="pt-BR" b="1" dirty="0" smtClean="0"/>
              <a:t>CASE e RAD: </a:t>
            </a:r>
            <a:r>
              <a:rPr lang="pt-BR" dirty="0" smtClean="0"/>
              <a:t>concorrência ou colaboração. Disponível em: &lt; http://www.voxxel.com.br/pages/pdf/caserad.pdf &gt;. Acesso em: 28 mar. 2009.</a:t>
            </a:r>
          </a:p>
          <a:p>
            <a:pPr>
              <a:buClrTx/>
              <a:buNone/>
            </a:pPr>
            <a:r>
              <a:rPr lang="pt-BR" dirty="0" smtClean="0"/>
              <a:t> </a:t>
            </a:r>
          </a:p>
          <a:p>
            <a:pPr>
              <a:buClrTx/>
            </a:pPr>
            <a:r>
              <a:rPr lang="pt-BR" dirty="0" smtClean="0"/>
              <a:t>DIZ, Ricardo. </a:t>
            </a:r>
            <a:r>
              <a:rPr lang="pt-BR" b="1" dirty="0" smtClean="0"/>
              <a:t>Rapid Application Development</a:t>
            </a:r>
            <a:r>
              <a:rPr lang="pt-BR" dirty="0" smtClean="0"/>
              <a:t>. Disponível em: &lt;http://alunosisgb.home.sapo.pt/conteudos/cgsi/requisitos_si/rapid_application_development.pdf&gt;. Acesso em: 28 mar. 2009.</a:t>
            </a:r>
          </a:p>
          <a:p>
            <a:pPr>
              <a:buClrTx/>
              <a:buNone/>
            </a:pPr>
            <a:endParaRPr lang="pt-BR" dirty="0" smtClean="0"/>
          </a:p>
          <a:p>
            <a:pPr>
              <a:buClrTx/>
            </a:pPr>
            <a:r>
              <a:rPr lang="pt-PT" dirty="0" smtClean="0"/>
              <a:t>SANTOS, Mário. </a:t>
            </a:r>
            <a:r>
              <a:rPr lang="pt-BR" b="1" dirty="0" smtClean="0"/>
              <a:t>Rapid Application Development. </a:t>
            </a:r>
            <a:r>
              <a:rPr lang="pt-BR" dirty="0" smtClean="0"/>
              <a:t>Disponível em: &lt; http://paginas.ispgaya.pt/~msantos/es_artigos_tecnicos_1/33_RAD.pdf &gt;. Acesso em: 28 mar. </a:t>
            </a:r>
            <a:r>
              <a:rPr lang="pt-BR" dirty="0" smtClean="0"/>
              <a:t>2009.</a:t>
            </a:r>
          </a:p>
          <a:p>
            <a:pPr>
              <a:buClrTx/>
              <a:buNone/>
            </a:pPr>
            <a:endParaRPr lang="pt-BR" dirty="0" smtClean="0"/>
          </a:p>
          <a:p>
            <a:pPr>
              <a:buClrTx/>
            </a:pPr>
            <a:r>
              <a:rPr lang="pt-BR" dirty="0" smtClean="0"/>
              <a:t>SOMMERVILLE</a:t>
            </a:r>
            <a:r>
              <a:rPr lang="pt-BR" dirty="0" smtClean="0"/>
              <a:t>, Ian. </a:t>
            </a:r>
            <a:r>
              <a:rPr lang="pt-BR" b="1" dirty="0" smtClean="0"/>
              <a:t>Engenharia de Software</a:t>
            </a:r>
            <a:r>
              <a:rPr lang="pt-BR" dirty="0" smtClean="0"/>
              <a:t>. 8 ed. São Paulo: Addison-Wesley, 2007. 552 p. </a:t>
            </a:r>
          </a:p>
          <a:p>
            <a:pPr>
              <a:buClrTx/>
            </a:pPr>
            <a:endParaRPr lang="pt-B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66718" y="285752"/>
            <a:ext cx="8763000" cy="1643050"/>
          </a:xfrm>
          <a:prstGeom prst="rect">
            <a:avLst/>
          </a:prstGeom>
          <a:noFill/>
          <a:ln/>
        </p:spPr>
        <p:txBody>
          <a:bodyPr vert="horz" lIns="92075" tIns="46038" rIns="92075" bIns="46038" anchor="ctr">
            <a:normAutofit fontScale="9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rial" charset="0"/>
                <a:ea typeface="+mj-ea"/>
                <a:cs typeface="+mj-cs"/>
              </a:rPr>
              <a:t> </a:t>
            </a:r>
            <a:r>
              <a:rPr kumimoji="0" lang="pt-BR" sz="3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rial" charset="0"/>
                <a:ea typeface="+mj-ea"/>
                <a:cs typeface="+mj-cs"/>
              </a:rPr>
              <a:t>Modelo RAD </a:t>
            </a:r>
            <a:br>
              <a:rPr kumimoji="0" lang="pt-BR" sz="3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rial" charset="0"/>
                <a:ea typeface="+mj-ea"/>
                <a:cs typeface="+mj-cs"/>
              </a:rPr>
            </a:br>
            <a:r>
              <a:rPr kumimoji="0" lang="pt-BR" sz="3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rial" charset="0"/>
                <a:ea typeface="+mj-ea"/>
                <a:cs typeface="+mj-cs"/>
              </a:rPr>
              <a:t>(Rapid Application Development)</a:t>
            </a:r>
            <a:br>
              <a:rPr kumimoji="0" lang="pt-BR" sz="3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rial" charset="0"/>
                <a:ea typeface="+mj-ea"/>
                <a:cs typeface="+mj-cs"/>
              </a:rPr>
            </a:br>
            <a:r>
              <a:rPr kumimoji="0" lang="pt-BR" sz="3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rial" charset="0"/>
                <a:ea typeface="+mj-ea"/>
                <a:cs typeface="+mj-cs"/>
              </a:rPr>
              <a:t/>
            </a:r>
            <a:br>
              <a:rPr kumimoji="0" lang="pt-BR" sz="3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rial" charset="0"/>
                <a:ea typeface="+mj-ea"/>
                <a:cs typeface="+mj-cs"/>
              </a:rPr>
            </a:br>
            <a:r>
              <a:rPr kumimoji="0" lang="pt-BR" sz="3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rial" charset="0"/>
                <a:ea typeface="+mj-ea"/>
                <a:cs typeface="+mj-cs"/>
              </a:rPr>
              <a:t>referências</a:t>
            </a:r>
            <a:endParaRPr kumimoji="0" lang="pt-BR" sz="34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Arial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gem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iagem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gem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461</TotalTime>
  <Words>422</Words>
  <PresentationFormat>Apresentação na tela (4:3)</PresentationFormat>
  <Paragraphs>105</Paragraphs>
  <Slides>9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Viagem</vt:lpstr>
      <vt:lpstr>RAD ( Rapid Application Development )</vt:lpstr>
      <vt:lpstr> Modelo RAD  (Rapid Application Development)  definição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Márcio</dc:creator>
  <cp:lastModifiedBy>Márcio Ozório</cp:lastModifiedBy>
  <cp:revision>54</cp:revision>
  <dcterms:created xsi:type="dcterms:W3CDTF">2009-03-30T02:20:13Z</dcterms:created>
  <dcterms:modified xsi:type="dcterms:W3CDTF">2009-03-31T10:54:37Z</dcterms:modified>
</cp:coreProperties>
</file>