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291" r:id="rId4"/>
    <p:sldId id="292" r:id="rId5"/>
    <p:sldId id="293" r:id="rId6"/>
    <p:sldId id="294" r:id="rId7"/>
    <p:sldId id="262" r:id="rId8"/>
    <p:sldId id="290" r:id="rId9"/>
    <p:sldId id="296" r:id="rId10"/>
    <p:sldId id="309" r:id="rId11"/>
    <p:sldId id="266" r:id="rId12"/>
    <p:sldId id="297" r:id="rId13"/>
    <p:sldId id="310" r:id="rId14"/>
    <p:sldId id="261" r:id="rId15"/>
    <p:sldId id="311" r:id="rId16"/>
    <p:sldId id="298" r:id="rId17"/>
    <p:sldId id="312" r:id="rId18"/>
    <p:sldId id="299" r:id="rId19"/>
    <p:sldId id="313" r:id="rId20"/>
    <p:sldId id="300" r:id="rId21"/>
    <p:sldId id="27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73" r:id="rId31"/>
    <p:sldId id="307" r:id="rId32"/>
    <p:sldId id="314" r:id="rId33"/>
    <p:sldId id="306" r:id="rId34"/>
    <p:sldId id="284" r:id="rId35"/>
    <p:sldId id="288" r:id="rId36"/>
    <p:sldId id="289" r:id="rId37"/>
    <p:sldId id="285" r:id="rId38"/>
    <p:sldId id="286" r:id="rId39"/>
    <p:sldId id="287" r:id="rId40"/>
    <p:sldId id="308" r:id="rId41"/>
    <p:sldId id="305" r:id="rId42"/>
    <p:sldId id="258" r:id="rId43"/>
    <p:sldId id="315" r:id="rId44"/>
    <p:sldId id="316" r:id="rId45"/>
    <p:sldId id="317" r:id="rId46"/>
    <p:sldId id="318" r:id="rId47"/>
    <p:sldId id="319" r:id="rId48"/>
    <p:sldId id="295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697"/>
    <a:srgbClr val="CFF60A"/>
    <a:srgbClr val="1AC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833" autoAdjust="0"/>
  </p:normalViewPr>
  <p:slideViewPr>
    <p:cSldViewPr>
      <p:cViewPr varScale="1">
        <p:scale>
          <a:sx n="63" d="100"/>
          <a:sy n="63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C2F67-2E27-4F6A-A7D6-914CC7E8C686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98272-ED30-4C5B-B18C-E761731398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 máximo do sinal ao longo do tempo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8272-ED30-4C5B-B18C-E761731398A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tem uma largura de banda de 22 MHz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8272-ED30-4C5B-B18C-E761731398A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 – </a:t>
            </a:r>
            <a:r>
              <a:rPr lang="en-US" dirty="0" err="1" smtClean="0"/>
              <a:t>frequencia</a:t>
            </a:r>
            <a:endParaRPr lang="en-US" dirty="0" smtClean="0"/>
          </a:p>
          <a:p>
            <a:r>
              <a:rPr lang="en-US" dirty="0" smtClean="0"/>
              <a:t>P -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8272-ED30-4C5B-B18C-E761731398A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err="1" smtClean="0"/>
              <a:t>Meios</a:t>
            </a:r>
            <a:r>
              <a:rPr lang="en-US" dirty="0" smtClean="0"/>
              <a:t> de </a:t>
            </a:r>
            <a:r>
              <a:rPr lang="en-US" dirty="0" err="1" smtClean="0"/>
              <a:t>Transmissão</a:t>
            </a:r>
            <a:r>
              <a:rPr lang="en-US" dirty="0" smtClean="0"/>
              <a:t>:</a:t>
            </a:r>
            <a:endParaRPr lang="pt-BR" dirty="0" smtClean="0"/>
          </a:p>
          <a:p>
            <a:pPr lvl="3"/>
            <a:r>
              <a:rPr lang="pt-BR" dirty="0" smtClean="0"/>
              <a:t>A principal tecnologia WPAN é a tecnologia </a:t>
            </a:r>
            <a:r>
              <a:rPr lang="pt-BR" b="1" dirty="0" smtClean="0"/>
              <a:t>Bluetooth</a:t>
            </a:r>
            <a:r>
              <a:rPr lang="pt-BR" dirty="0" smtClean="0"/>
              <a:t>, lançada pela Ericsson em 1994, propondo um débito teórico de 1 Mbps para um alcance máximo de cerca de trinta de metros. O Bluetooth, conhecido também sob o nome IEEE 802.15.1, possui a vantagem de consumir muito pouca energia, o que o torna particularmente adaptado a uma utilização em pequenos periféricos.</a:t>
            </a:r>
          </a:p>
          <a:p>
            <a:pPr lvl="3"/>
            <a:r>
              <a:rPr lang="pt-BR" dirty="0" smtClean="0"/>
              <a:t>Por último, as ligações</a:t>
            </a:r>
            <a:r>
              <a:rPr lang="pt-BR" b="1" dirty="0" smtClean="0"/>
              <a:t> infravermelhas </a:t>
            </a:r>
            <a:r>
              <a:rPr lang="pt-BR" dirty="0" smtClean="0"/>
              <a:t>permitem criar ligações sem fios de alguns metros com débitos que podem chegar a alguns mégabits por segundo. Esta tecnologia é amplamente utilizada na </a:t>
            </a:r>
            <a:r>
              <a:rPr lang="pt-BR" dirty="0" err="1" smtClean="0"/>
              <a:t>domótica</a:t>
            </a:r>
            <a:r>
              <a:rPr lang="pt-BR" dirty="0" smtClean="0"/>
              <a:t> (telecomandos) mas sofre contudo perturbações devido às interferências luminosas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8272-ED30-4C5B-B18C-E761731398A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Transmissão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r>
              <a:rPr lang="pt-BR" dirty="0" smtClean="0"/>
              <a:t>A norma de rede metropolitana sem fios mais conhecida é o WiMAX, permitindo obter débitos de aproximadamente 70 Mbit/s num raio de vários </a:t>
            </a:r>
            <a:r>
              <a:rPr lang="pt-BR" dirty="0" err="1" smtClean="0"/>
              <a:t>quilómetros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8272-ED30-4C5B-B18C-E761731398A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8272-ED30-4C5B-B18C-E761731398A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Tem a desvantagem de exigir um maior gerenciamento pois necessita atualizar a lista de endereços MAC quando troca-se um computador da rede ou para prover acesso a um visitante ou para redes públicas. Outra desvantagem deve-se ao fato de poder alterar via software o número MAC da placa de rede para um outro número válido para acesso à rede.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8272-ED30-4C5B-B18C-E761731398A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9A97D-041B-462C-AA69-03B3305C754D}" type="datetimeFigureOut">
              <a:rPr lang="pt-BR" smtClean="0"/>
              <a:pPr/>
              <a:t>03/12/2009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89C9-BBC1-4EE4-B0E9-4D6E15910A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iel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22"/>
          </a:xfrm>
          <a:prstGeom prst="rect">
            <a:avLst/>
          </a:prstGeom>
        </p:spPr>
      </p:pic>
      <p:pic>
        <p:nvPicPr>
          <p:cNvPr id="5" name="Imagem 4" descr="carinhasGI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43446"/>
            <a:ext cx="3305561" cy="19288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35071"/>
            <a:ext cx="7772400" cy="14700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t-BR" b="1" cap="all" dirty="0">
                <a:ln w="0"/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WLAN - Redes Locais Wireless Padrão IEEE </a:t>
            </a:r>
            <a:r>
              <a:rPr lang="pt-BR" b="1" cap="all" dirty="0" smtClean="0">
                <a:ln w="0"/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802.11</a:t>
            </a:r>
            <a:endParaRPr lang="pt-BR" b="1" cap="all" dirty="0">
              <a:ln w="0"/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033722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>
                  <a:solidFill>
                    <a:srgbClr val="1ACADC"/>
                  </a:solidFill>
                </a:ln>
                <a:solidFill>
                  <a:srgbClr val="1ACADC"/>
                </a:solidFill>
                <a:effectLst>
                  <a:reflection blurRad="12700" stA="50000" endPos="50000" dist="5000" dir="5400000" sy="-100000" rotWithShape="0"/>
                </a:effectLst>
              </a:rPr>
              <a:t>FABIO DELA BRUNA</a:t>
            </a:r>
          </a:p>
          <a:p>
            <a:r>
              <a:rPr lang="en-US" b="1" cap="all" dirty="0" smtClean="0">
                <a:ln w="0">
                  <a:solidFill>
                    <a:srgbClr val="1ACADC"/>
                  </a:solidFill>
                </a:ln>
                <a:solidFill>
                  <a:srgbClr val="1ACADC"/>
                </a:solidFill>
                <a:effectLst>
                  <a:reflection blurRad="12700" stA="50000" endPos="50000" dist="5000" dir="5400000" sy="-100000" rotWithShape="0"/>
                </a:effectLst>
              </a:rPr>
              <a:t>MÁRCIO OZÓRIO TEIXEIRA</a:t>
            </a:r>
          </a:p>
        </p:txBody>
      </p:sp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4"/>
          <a:srcRect l="-885" t="-1400" r="7081"/>
          <a:stretch>
            <a:fillRect/>
          </a:stretch>
        </p:blipFill>
        <p:spPr>
          <a:xfrm>
            <a:off x="1467554" y="4961944"/>
            <a:ext cx="1890000" cy="1291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3 cóp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redeswireless006_clip_image003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5786" y="1071546"/>
            <a:ext cx="7829576" cy="4305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Espaço Reservado para Conteúdo 7" descr="wireless-images-wpan-wlan-wman-wwa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224" y="2000240"/>
            <a:ext cx="6229343" cy="440189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0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TIPOS DE REDES SEM FIO</a:t>
            </a:r>
            <a:endParaRPr kumimoji="0" lang="pt-BR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2 cóp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TIPOS DE REDE SEM FIO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TIPOS DE REDES SEM FIO</a:t>
            </a:r>
            <a:endParaRPr kumimoji="0" lang="pt-BR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WPAN</a:t>
            </a:r>
            <a:endParaRPr lang="en-US" sz="3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sz="3200" dirty="0" smtClean="0"/>
              <a:t>As </a:t>
            </a:r>
            <a:r>
              <a:rPr lang="pt-BR" sz="3200" dirty="0" err="1" smtClean="0"/>
              <a:t>WPANs</a:t>
            </a:r>
            <a:r>
              <a:rPr lang="pt-BR" sz="3200" dirty="0" smtClean="0"/>
              <a:t> (Wireless </a:t>
            </a:r>
            <a:r>
              <a:rPr lang="pt-BR" sz="3200" dirty="0" err="1" smtClean="0"/>
              <a:t>Personal</a:t>
            </a:r>
            <a:r>
              <a:rPr lang="pt-BR" sz="3200" dirty="0" smtClean="0"/>
              <a:t> Area Networks) são redes que conectam dispositivos de comunicação, próximos entre si, via rádio. </a:t>
            </a:r>
          </a:p>
          <a:p>
            <a:pPr lvl="2"/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Meios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Transmissão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r>
              <a:rPr lang="pt-BR" sz="2800" dirty="0" smtClean="0"/>
              <a:t>Bluetooth</a:t>
            </a:r>
            <a:r>
              <a:rPr lang="pt-BR" sz="2800" b="1" dirty="0" smtClean="0"/>
              <a:t>;</a:t>
            </a:r>
            <a:endParaRPr lang="pt-BR" sz="2800" dirty="0" smtClean="0"/>
          </a:p>
          <a:p>
            <a:pPr lvl="3"/>
            <a:r>
              <a:rPr lang="en-US" sz="2800" dirty="0" err="1" smtClean="0"/>
              <a:t>Infravermelho</a:t>
            </a:r>
            <a:r>
              <a:rPr lang="en-US" sz="2800" dirty="0" smtClean="0"/>
              <a:t>;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10898608_WPA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852" y="1571612"/>
            <a:ext cx="6429420" cy="368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WLAN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dirty="0" smtClean="0"/>
              <a:t>As WLANs (</a:t>
            </a:r>
            <a:r>
              <a:rPr lang="pt-BR" i="1" dirty="0" smtClean="0"/>
              <a:t>Wireless Local Area Network</a:t>
            </a:r>
            <a:r>
              <a:rPr lang="pt-BR" dirty="0" smtClean="0"/>
              <a:t>) são redes locais sem fio que permitem cobrir o equivalente de uma rede local de empresa, ou seja, um alcance de uma centena de metros;</a:t>
            </a:r>
          </a:p>
          <a:p>
            <a:pPr lvl="1" algn="just"/>
            <a:r>
              <a:rPr lang="pt-BR" dirty="0" smtClean="0"/>
              <a:t>Uma WLAN converte pacotes de dados em onda de rádio e os envia para outros dispositivos sem fio;</a:t>
            </a:r>
          </a:p>
          <a:p>
            <a:pPr lvl="2" algn="just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Transmissão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3" algn="just"/>
            <a:r>
              <a:rPr lang="en-US" dirty="0" err="1" smtClean="0"/>
              <a:t>Wifi</a:t>
            </a:r>
            <a:r>
              <a:rPr lang="en-US" dirty="0" smtClean="0"/>
              <a:t> ( IEEE 802.11);</a:t>
            </a:r>
            <a:endParaRPr lang="pt-BR" dirty="0" smtClean="0"/>
          </a:p>
          <a:p>
            <a:pPr lvl="1" algn="just"/>
            <a:endParaRPr lang="pt-BR" dirty="0"/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Espaço Reservado para Conteúdo 7" descr="rede_wireless_artigo_1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4414" y="928670"/>
            <a:ext cx="6286544" cy="471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WMAN</a:t>
            </a:r>
          </a:p>
          <a:p>
            <a:pPr lvl="1" algn="just"/>
            <a:r>
              <a:rPr lang="pt-BR" sz="3000" dirty="0" smtClean="0"/>
              <a:t>As WMANs (</a:t>
            </a:r>
            <a:r>
              <a:rPr lang="pt-BR" sz="3000" i="1" dirty="0" smtClean="0"/>
              <a:t>Wireless Metropolitan Area Network</a:t>
            </a:r>
            <a:r>
              <a:rPr lang="pt-BR" sz="3000" dirty="0" smtClean="0"/>
              <a:t>) são redes metropolitanas sem fios;</a:t>
            </a:r>
          </a:p>
          <a:p>
            <a:pPr lvl="1" algn="just"/>
            <a:r>
              <a:rPr lang="pt-BR" sz="3000" dirty="0" smtClean="0"/>
              <a:t>As WMAN baseiam-se na norma IEEE 802.16. </a:t>
            </a:r>
          </a:p>
          <a:p>
            <a:pPr lvl="1" algn="just"/>
            <a:r>
              <a:rPr lang="pt-BR" sz="3000" dirty="0" smtClean="0"/>
              <a:t>Oferece uma transmissão de 1 a 10 Mbit/s para um alcance de 4 a 10 quilômetros, o que destina esta tecnologia principalmente aos operadores de telecomunicação.</a:t>
            </a:r>
          </a:p>
          <a:p>
            <a:pPr lvl="2"/>
            <a:r>
              <a:rPr lang="en-US" sz="3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Meio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Transmissão</a:t>
            </a: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pt-BR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r>
              <a:rPr lang="pt-BR" sz="3000" dirty="0" smtClean="0"/>
              <a:t>WiMAX;</a:t>
            </a:r>
          </a:p>
          <a:p>
            <a:pPr lvl="1" algn="just"/>
            <a:endParaRPr lang="pt-BR" dirty="0"/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060809_WiMax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538" y="1071546"/>
            <a:ext cx="6823058" cy="428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7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WWAN</a:t>
            </a:r>
            <a:endParaRPr lang="pt-B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sz="4500" dirty="0" smtClean="0"/>
              <a:t>A WWAN é uma rede vasta sem fios (WWAN ou </a:t>
            </a:r>
            <a:r>
              <a:rPr lang="pt-BR" sz="4500" i="1" dirty="0" smtClean="0"/>
              <a:t>Wireless </a:t>
            </a:r>
            <a:r>
              <a:rPr lang="pt-BR" sz="4500" i="1" dirty="0" err="1" smtClean="0"/>
              <a:t>Wide</a:t>
            </a:r>
            <a:r>
              <a:rPr lang="pt-BR" sz="4500" i="1" dirty="0" smtClean="0"/>
              <a:t> Area Network</a:t>
            </a:r>
            <a:r>
              <a:rPr lang="pt-BR" sz="4500" dirty="0" smtClean="0"/>
              <a:t>)  conhecida igualmente sob o nome de "rede celular móvel".</a:t>
            </a:r>
          </a:p>
          <a:p>
            <a:pPr lvl="1" algn="just"/>
            <a:r>
              <a:rPr lang="pt-BR" sz="4500" dirty="0" smtClean="0"/>
              <a:t>Trata-se das redes sem fios mais comuns, dado que todos os telefones móveis estão ligados a uma rede vasta sem fios. </a:t>
            </a:r>
          </a:p>
          <a:p>
            <a:pPr lvl="1" algn="just"/>
            <a:r>
              <a:rPr lang="pt-BR" sz="4500" dirty="0" smtClean="0"/>
              <a:t>As principais tecnologias são as seguintes: </a:t>
            </a:r>
          </a:p>
          <a:p>
            <a:pPr lvl="2" algn="just"/>
            <a:r>
              <a:rPr lang="pt-BR" sz="4500" dirty="0" smtClean="0"/>
              <a:t>GSM (</a:t>
            </a:r>
            <a:r>
              <a:rPr lang="pt-BR" sz="4500" i="1" dirty="0" smtClean="0"/>
              <a:t>Global System for </a:t>
            </a:r>
            <a:r>
              <a:rPr lang="pt-BR" sz="4500" i="1" dirty="0" err="1" smtClean="0"/>
              <a:t>Mobile</a:t>
            </a:r>
            <a:r>
              <a:rPr lang="pt-BR" sz="4500" i="1" dirty="0" smtClean="0"/>
              <a:t> Communication</a:t>
            </a:r>
            <a:r>
              <a:rPr lang="pt-BR" sz="4500" dirty="0" smtClean="0"/>
              <a:t>) </a:t>
            </a:r>
          </a:p>
          <a:p>
            <a:pPr lvl="2" algn="just"/>
            <a:r>
              <a:rPr lang="pt-BR" sz="4500" dirty="0" smtClean="0"/>
              <a:t>GPRS (</a:t>
            </a:r>
            <a:r>
              <a:rPr lang="pt-BR" sz="4500" i="1" dirty="0" smtClean="0"/>
              <a:t>General </a:t>
            </a:r>
            <a:r>
              <a:rPr lang="pt-BR" sz="4500" i="1" dirty="0" err="1" smtClean="0"/>
              <a:t>Packet</a:t>
            </a:r>
            <a:r>
              <a:rPr lang="pt-BR" sz="4500" i="1" dirty="0" smtClean="0"/>
              <a:t> Radio Service</a:t>
            </a:r>
            <a:r>
              <a:rPr lang="pt-BR" sz="4500" dirty="0" smtClean="0"/>
              <a:t>) </a:t>
            </a:r>
          </a:p>
          <a:p>
            <a:pPr lvl="2" algn="just"/>
            <a:r>
              <a:rPr lang="pt-BR" sz="4500" dirty="0" smtClean="0"/>
              <a:t>UMTS (</a:t>
            </a:r>
            <a:r>
              <a:rPr lang="pt-BR" sz="4500" i="1" dirty="0" smtClean="0"/>
              <a:t>Universal </a:t>
            </a:r>
            <a:r>
              <a:rPr lang="pt-BR" sz="4500" i="1" dirty="0" err="1" smtClean="0"/>
              <a:t>Mobile</a:t>
            </a:r>
            <a:r>
              <a:rPr lang="pt-BR" sz="4500" i="1" dirty="0" smtClean="0"/>
              <a:t> </a:t>
            </a:r>
            <a:r>
              <a:rPr lang="pt-BR" sz="4500" i="1" dirty="0" err="1" smtClean="0"/>
              <a:t>Telecommunication</a:t>
            </a:r>
            <a:r>
              <a:rPr lang="pt-BR" sz="4500" i="1" dirty="0" smtClean="0"/>
              <a:t> System</a:t>
            </a:r>
            <a:r>
              <a:rPr lang="pt-BR" sz="4500" dirty="0" smtClean="0"/>
              <a:t>)</a:t>
            </a:r>
          </a:p>
          <a:p>
            <a:pPr lvl="1"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10898609_WWA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538" y="1428736"/>
            <a:ext cx="6700133" cy="3857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Sem Fio</a:t>
            </a:r>
          </a:p>
          <a:p>
            <a:pPr lvl="1" algn="just"/>
            <a:r>
              <a:rPr lang="pt-BR" sz="4000" dirty="0" smtClean="0"/>
              <a:t>Uma rede sem fio é um sistema que interliga vários equipamentos fixos ou móveis utilizando o ar como meio de transmissão.</a:t>
            </a:r>
            <a:endParaRPr lang="pt-BR" sz="4000" dirty="0"/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PADRÃO DAS REDES WIRELESS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802.11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padrão 802.11 original, hoje chamado de 802.11-1997 ou 802.11 legacy foi publicado em 1997 e previa taxas de transmissão de 1 e 2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megabits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usando a faixa dos 2.4 GHz;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redes wireless evoluíram bastante, indo do 1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megabit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padrão original aos 300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megabits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COMPARATIVO ENTRE OS PADRÕES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28596" y="2071678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Padrão</a:t>
                      </a:r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Taxa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 de Bits</a:t>
                      </a:r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Frequencia Utilizada</a:t>
                      </a:r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Alcance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 </a:t>
                      </a:r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Interno</a:t>
                      </a:r>
                      <a:endParaRPr lang="pt-BR" dirty="0" smtClean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</a:rPr>
                        <a:t>Externo</a:t>
                      </a:r>
                      <a:endParaRPr lang="pt-BR" dirty="0">
                        <a:solidFill>
                          <a:schemeClr val="bg1"/>
                        </a:solidFill>
                        <a:effectLst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802.11a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até 54 </a:t>
                      </a:r>
                      <a:r>
                        <a:rPr lang="pt-BR" b="1" dirty="0" err="1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Mbit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5 GHz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30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150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802.11b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até 11 </a:t>
                      </a:r>
                      <a:r>
                        <a:rPr lang="pt-BR" b="1" dirty="0" err="1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Mbit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2,4GHz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35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100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802.11g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F6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até 54 </a:t>
                      </a:r>
                      <a:r>
                        <a:rPr lang="pt-BR" b="1" dirty="0" err="1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Mbit</a:t>
                      </a:r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/s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CFF6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2,4GHz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CFF6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30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rgbClr val="CFF6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150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F60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802.11n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36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</a:rPr>
                        <a:t>até 600 Mbit/s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36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</a:effectLst>
                        </a:rPr>
                        <a:t>2,4 GHz e/ou 5 GHz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36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70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36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effectLst>
                            <a:glow rad="101600">
                              <a:schemeClr val="tx1">
                                <a:alpha val="60000"/>
                              </a:schemeClr>
                            </a:glow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250 metros</a:t>
                      </a:r>
                      <a:endParaRPr lang="pt-BR" b="1" dirty="0">
                        <a:solidFill>
                          <a:schemeClr val="bg1"/>
                        </a:solidFill>
                        <a:effectLst>
                          <a:glow rad="101600">
                            <a:schemeClr val="tx1">
                              <a:alpha val="60000"/>
                            </a:schemeClr>
                          </a:glow>
                          <a:outerShdw blurRad="50800" dist="38100" dir="18900000" algn="b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369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 descr="img-ea52354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4643446"/>
            <a:ext cx="4762500" cy="1885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INFRA-ESTRUTURADA</a:t>
            </a:r>
            <a:endParaRPr lang="pt-B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Transferência de dados acontece entre uma estação e um ponto de acesso (AP);</a:t>
            </a:r>
          </a:p>
          <a:p>
            <a:r>
              <a:rPr lang="pt-BR" dirty="0" smtClean="0"/>
              <a:t>Os </a:t>
            </a:r>
            <a:r>
              <a:rPr lang="pt-BR" dirty="0" err="1" smtClean="0"/>
              <a:t>AP’s</a:t>
            </a:r>
            <a:r>
              <a:rPr lang="pt-BR" dirty="0" smtClean="0"/>
              <a:t> podem agir como uma ponte para outra rede (</a:t>
            </a:r>
            <a:r>
              <a:rPr lang="pt-BR" dirty="0" err="1" smtClean="0"/>
              <a:t>cabeada</a:t>
            </a:r>
            <a:r>
              <a:rPr lang="pt-BR" dirty="0" smtClean="0"/>
              <a:t> ou sem fio);</a:t>
            </a:r>
          </a:p>
          <a:p>
            <a:r>
              <a:rPr lang="pt-BR" dirty="0" smtClean="0"/>
              <a:t>Problema: depende de uma infra-estrutura instalada (</a:t>
            </a:r>
            <a:r>
              <a:rPr lang="pt-BR" dirty="0" err="1" smtClean="0"/>
              <a:t>AP’s</a:t>
            </a:r>
            <a:r>
              <a:rPr lang="pt-BR" dirty="0" smtClean="0"/>
              <a:t>, satélites e cabeamentos);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98" name="Picture 2" descr="C:\Users\Fabio Dela Bruna\Desktop\v3_slide0002_image003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57158" y="1285860"/>
            <a:ext cx="8429625" cy="4643438"/>
          </a:xfrm>
          <a:noFill/>
        </p:spPr>
      </p:pic>
      <p:pic>
        <p:nvPicPr>
          <p:cNvPr id="4" name="Imagem 3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AD-HOC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Cada estação se comunica diretamente com a outra estação;</a:t>
            </a:r>
          </a:p>
          <a:p>
            <a:r>
              <a:rPr lang="pt-BR" dirty="0" smtClean="0"/>
              <a:t>A comunicação entre 2 estações depende da área de cobertura e de pontos entre elas;</a:t>
            </a:r>
          </a:p>
          <a:p>
            <a:r>
              <a:rPr lang="pt-BR" dirty="0" smtClean="0"/>
              <a:t>Não necessita de uma infra-estrutura </a:t>
            </a:r>
            <a:r>
              <a:rPr lang="pt-BR" smtClean="0"/>
              <a:t>propriamente instalada.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642918"/>
            <a:ext cx="7239052" cy="54292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m 3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1214414" y="2071678"/>
            <a:ext cx="8229600" cy="11430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t-BR" b="1" cap="all" dirty="0" smtClean="0">
                <a:ln w="0"/>
                <a:effectLst>
                  <a:reflection blurRad="6350" stA="55000" endA="300" endPos="45500" dir="5400000" sy="-100000" algn="bl" rotWithShape="0"/>
                </a:effectLst>
              </a:rPr>
              <a:t>TIPOS DE EQUIPAMENTOS UTILIZADOS EM WLANs </a:t>
            </a:r>
            <a:br>
              <a:rPr lang="pt-BR" b="1" cap="all" dirty="0" smtClean="0">
                <a:ln w="0"/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pt-BR" b="1" cap="all" dirty="0" smtClean="0">
                <a:ln w="0"/>
                <a:effectLst>
                  <a:reflection blurRad="6350" stA="55000" endA="300" endPos="45500" dir="5400000" sy="-100000" algn="bl" rotWithShape="0"/>
                </a:effectLst>
              </a:rPr>
              <a:t>E RESPECTIVOS VALORES DE MERCADO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71670" y="5643578"/>
            <a:ext cx="650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citados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efetuada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sites: </a:t>
            </a:r>
          </a:p>
          <a:p>
            <a:r>
              <a:rPr lang="en-US" dirty="0" smtClean="0"/>
              <a:t>	http://www.americanas.com/ 	http://www.brasoftware.com.br/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819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62865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AccessPoint</a:t>
            </a:r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wireless G 54 MBPS       </a:t>
            </a:r>
            <a:r>
              <a:rPr lang="en-US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Fabricante</a:t>
            </a:r>
            <a:r>
              <a:rPr lang="en-US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Linksys                                                            Valor: 328,57.</a:t>
            </a:r>
          </a:p>
          <a:p>
            <a:endParaRPr lang="en-US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>
              <a:buFont typeface="Arial" charset="0"/>
              <a:buNone/>
            </a:pPr>
            <a:endParaRPr lang="en-US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Roteador Wireless 150mbps - DI-524/150 – D Fabricante: </a:t>
            </a:r>
            <a:r>
              <a:rPr lang="pt-BR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D-Link</a:t>
            </a:r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                                        Valor: R$ 129,00.</a:t>
            </a:r>
          </a:p>
          <a:p>
            <a:endParaRPr lang="en-US" b="1" dirty="0" smtClean="0"/>
          </a:p>
          <a:p>
            <a:endParaRPr lang="pt-BR" dirty="0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8276" y="500042"/>
            <a:ext cx="1968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6838" y="4286230"/>
            <a:ext cx="1909763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6286500"/>
          </a:xfrm>
        </p:spPr>
        <p:txBody>
          <a:bodyPr/>
          <a:lstStyle/>
          <a:p>
            <a:endParaRPr lang="pt-BR" b="1" dirty="0" smtClean="0"/>
          </a:p>
          <a:p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Adaptador PCMCIA p/ notebook wireless-N   </a:t>
            </a:r>
            <a:r>
              <a:rPr lang="pt-BR" sz="2500" i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" Draft 802.11N " Compatível com 802.11b e 802.11g </a:t>
            </a:r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Fabricante: </a:t>
            </a:r>
            <a:r>
              <a:rPr lang="pt-BR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Linksys</a:t>
            </a:r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                                      Valor:  359,00.</a:t>
            </a:r>
          </a:p>
          <a:p>
            <a:endParaRPr lang="pt-BR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>
              <a:buFont typeface="Arial" charset="0"/>
              <a:buNone/>
            </a:pPr>
            <a:endParaRPr lang="pt-BR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Adaptador USB Wireless-G  54mbps                     Fabricante: </a:t>
            </a:r>
            <a:r>
              <a:rPr lang="pt-BR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Linksys</a:t>
            </a:r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                                      Valor: R$ 119,00.</a:t>
            </a:r>
          </a:p>
          <a:p>
            <a:endParaRPr lang="pt-BR" b="1" dirty="0" smtClean="0"/>
          </a:p>
          <a:p>
            <a:endParaRPr lang="pt-BR" dirty="0" smtClean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5" y="1785938"/>
            <a:ext cx="232886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75" y="4643438"/>
            <a:ext cx="2225675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0242" name="Espaço Reservado para Conteúdo 2"/>
          <p:cNvSpPr>
            <a:spLocks noGrp="1"/>
          </p:cNvSpPr>
          <p:nvPr>
            <p:ph idx="1"/>
          </p:nvPr>
        </p:nvSpPr>
        <p:spPr>
          <a:xfrm>
            <a:off x="500063" y="285750"/>
            <a:ext cx="8229600" cy="6215063"/>
          </a:xfrm>
        </p:spPr>
        <p:txBody>
          <a:bodyPr/>
          <a:lstStyle/>
          <a:p>
            <a:endParaRPr lang="pt-BR" b="1" dirty="0" smtClean="0"/>
          </a:p>
          <a:p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Cartão PCI – 11mbps                                  Fabricante: </a:t>
            </a:r>
            <a:r>
              <a:rPr lang="pt-BR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Linksys</a:t>
            </a:r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                                                           Valor: R$ 419,00</a:t>
            </a:r>
          </a:p>
          <a:p>
            <a:endParaRPr lang="pt-BR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>
              <a:buFont typeface="Arial" charset="0"/>
              <a:buNone/>
            </a:pPr>
            <a:endParaRPr lang="pt-BR" b="1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r>
              <a:rPr lang="pt-BR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Expansor</a:t>
            </a:r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de área de cobertura wireless G Fabricante: </a:t>
            </a:r>
            <a:r>
              <a:rPr lang="pt-BR" b="1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Linksys</a:t>
            </a:r>
            <a:r>
              <a:rPr lang="pt-B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                                                           Valor: 459,00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63" y="357188"/>
            <a:ext cx="20923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88" y="4214813"/>
            <a:ext cx="2000250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Ondas </a:t>
            </a:r>
            <a:r>
              <a:rPr lang="pt-BR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Eletromagnéticas</a:t>
            </a:r>
            <a:endParaRPr lang="pt-BR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sz="3600" dirty="0" smtClean="0"/>
              <a:t>Ondas eletromagnéticas são produzidas pela oscilação de um campo elétrico e um campo magnético;</a:t>
            </a:r>
          </a:p>
          <a:p>
            <a:pPr lvl="1" algn="just"/>
            <a:r>
              <a:rPr lang="pt-BR" sz="3600" dirty="0" smtClean="0"/>
              <a:t>As ondas eletromagnéticas não precisam de um meio de propagação, logo podem propagar-se tanto no ar quanto no vácuo.</a:t>
            </a:r>
          </a:p>
          <a:p>
            <a:pPr lvl="1" algn="just"/>
            <a:r>
              <a:rPr lang="pt-BR" sz="3600" dirty="0" smtClean="0"/>
              <a:t>As  principais  características das ondas eletromagnéticas são freqüência, comprimento de onda e amplitude.</a:t>
            </a:r>
            <a:endParaRPr lang="pt-BR" sz="3600" dirty="0"/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RECOMENDAÇÕES QUANTO A INSTALAÇÃO DE UMA REDE WIRELESS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89119"/>
            <a:ext cx="8572560" cy="488315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4000" dirty="0" smtClean="0"/>
              <a:t>Paredes de concreto e/ou vigas de concreto utilizadas na construção do edifício;</a:t>
            </a:r>
          </a:p>
          <a:p>
            <a:pPr algn="just"/>
            <a:r>
              <a:rPr lang="pt-BR" sz="4000" dirty="0" smtClean="0"/>
              <a:t>Reservatórios de água entre o transmissor e o receptor (aquários, bebedouros de água, </a:t>
            </a:r>
            <a:r>
              <a:rPr lang="pt-BR" sz="4000" dirty="0" err="1" smtClean="0"/>
              <a:t>etc</a:t>
            </a:r>
            <a:r>
              <a:rPr lang="pt-BR" sz="4000" dirty="0" smtClean="0"/>
              <a:t>);</a:t>
            </a:r>
          </a:p>
          <a:p>
            <a:pPr algn="just"/>
            <a:r>
              <a:rPr lang="pt-BR" sz="4000" dirty="0" smtClean="0"/>
              <a:t>Metais</a:t>
            </a:r>
            <a:r>
              <a:rPr lang="pt-BR" sz="4000" dirty="0" smtClean="0"/>
              <a:t>, placas ou grades entre o transmissor e o receptor podem bloquear completamente o sinal.</a:t>
            </a:r>
          </a:p>
          <a:p>
            <a:pPr algn="just"/>
            <a:r>
              <a:rPr lang="pt-BR" sz="4000" dirty="0" smtClean="0"/>
              <a:t> Ruído eletromagnético gerado por motores e outros equipamentos elétricos de potência também podem interferir com o sinal;</a:t>
            </a:r>
          </a:p>
          <a:p>
            <a:pPr algn="just">
              <a:buNone/>
            </a:pPr>
            <a:r>
              <a:rPr lang="pt-BR" sz="4000" dirty="0" smtClean="0"/>
              <a:t>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RECOMENDAÇÕES QUANTO A INSTALAÇÃO DE UMA REDE WIRELESS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89119"/>
            <a:ext cx="8572560" cy="488315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4000" dirty="0" smtClean="0"/>
              <a:t>Disposição física inadequada de equipamentos como antenas baixas, microcomputador no chão, distâncias grandes entre transmissor e receptor, </a:t>
            </a:r>
            <a:r>
              <a:rPr lang="pt-BR" sz="4000" dirty="0" err="1" smtClean="0"/>
              <a:t>etc</a:t>
            </a:r>
            <a:r>
              <a:rPr lang="pt-BR" sz="4000" dirty="0" smtClean="0"/>
              <a:t>;</a:t>
            </a:r>
          </a:p>
          <a:p>
            <a:pPr algn="just"/>
            <a:r>
              <a:rPr lang="pt-BR" sz="4000" dirty="0" smtClean="0"/>
              <a:t>Objetos metálicos e paredes de vidro também prejudicam a recepção do sinal por seu computador;</a:t>
            </a:r>
          </a:p>
          <a:p>
            <a:pPr algn="just"/>
            <a:r>
              <a:rPr lang="pt-BR" sz="4000" dirty="0" smtClean="0"/>
              <a:t>Aquisição de uma antena direcional pode ajudar a otimizar a transmissão do sinal para suas máquinas; 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 descr="casa sem fio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785794"/>
            <a:ext cx="7948851" cy="471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/>
              <a:t>A segurança é um ponto fraco das redes sem fio pois o sinal propaga-se pelo ar em todas as direções e pode ser  captado a distâncias de até 300 metros utilizando um laptop com antena amplificada o que torna as redes sem fio inerentemente vulneráveis à interceptação.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Set ID </a:t>
            </a:r>
            <a:endParaRPr lang="pt-B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sz="3200" dirty="0" smtClean="0"/>
              <a:t>Service Set ID ou SSID é um código alfanumérico que identifica  uma rede sem fio;</a:t>
            </a:r>
          </a:p>
          <a:p>
            <a:pPr lvl="1" algn="just"/>
            <a:r>
              <a:rPr lang="pt-BR" sz="3200" dirty="0" smtClean="0"/>
              <a:t>Cada fabricante utiliza um mesmo código para seus componentes que fabrica. Deve-se alterar este nome e desabilitar a opção de “broadcast SSID” no ponto de acesso  para aumentar a segurança da rede.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Access </a:t>
            </a:r>
            <a:r>
              <a:rPr lang="pt-B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pt-BR" sz="3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pt-BR" sz="3200" dirty="0" smtClean="0"/>
              <a:t>Media Access </a:t>
            </a:r>
            <a:r>
              <a:rPr lang="pt-BR" sz="3200" dirty="0" err="1" smtClean="0"/>
              <a:t>Control</a:t>
            </a:r>
            <a:r>
              <a:rPr lang="pt-BR" sz="3200" dirty="0" smtClean="0"/>
              <a:t> ou MAC, cada placa de rede tem seu próprio e único número de endereço MAC;</a:t>
            </a:r>
          </a:p>
          <a:p>
            <a:pPr lvl="1"/>
            <a:r>
              <a:rPr lang="pt-BR" sz="3200" dirty="0" smtClean="0"/>
              <a:t>Desta forma é possível limitar o acesso a uma rede somente às placas cujos números MAC estejam especificados em uma lista de acesso.;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Permissões de acesso</a:t>
            </a:r>
          </a:p>
          <a:p>
            <a:pPr lvl="1" algn="just"/>
            <a:r>
              <a:rPr lang="pt-BR" dirty="0" smtClean="0"/>
              <a:t>Outra maneira de aumentar a segurança é restringir o acesso a pastas e arquivos compartilhados através da utilização de senhas. Nunca compartilhe pastas ou arquivos sem senha;</a:t>
            </a:r>
          </a:p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Posicionamento físico </a:t>
            </a:r>
          </a:p>
          <a:p>
            <a:pPr lvl="1" algn="just"/>
            <a:r>
              <a:rPr lang="pt-BR" dirty="0" smtClean="0"/>
              <a:t>Estabelecer uma rede sem fio segura começa com a disposição física dos pontos de acesso dentro do prédio. Em uma residência, deve-se colocar o ponto de acesso em algum lugar mais central da residência e não colocar em uma parede lateral da casa próxima a rua ou próxima a uma janela;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5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Wired</a:t>
            </a:r>
            <a:r>
              <a:rPr lang="pt-BR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Equivalency</a:t>
            </a:r>
            <a:r>
              <a:rPr lang="pt-BR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</a:t>
            </a:r>
            <a:r>
              <a:rPr lang="pt-BR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(WEP)</a:t>
            </a:r>
          </a:p>
          <a:p>
            <a:pPr lvl="1" algn="just"/>
            <a:r>
              <a:rPr lang="pt-BR" sz="4000" dirty="0" smtClean="0"/>
              <a:t>Privacidade Equivalente a Rede ou WEP, tem a intenção de fornecer o mesmo nível de privacidade de uma rede a cabo através da </a:t>
            </a:r>
            <a:r>
              <a:rPr lang="pt-BR" sz="4000" dirty="0" err="1" smtClean="0"/>
              <a:t>cifragem</a:t>
            </a:r>
            <a:r>
              <a:rPr lang="pt-BR" sz="4000" dirty="0" smtClean="0"/>
              <a:t> de dados;</a:t>
            </a:r>
          </a:p>
          <a:p>
            <a:pPr lvl="1" algn="just"/>
            <a:r>
              <a:rPr lang="pt-BR" sz="4000" dirty="0" smtClean="0"/>
              <a:t>É um protocolo de segurança baseado no método de criptografia RC4 que usa criptografia de 64 bits ou 128 bits;</a:t>
            </a:r>
          </a:p>
          <a:p>
            <a:pPr lvl="1" algn="just"/>
            <a:r>
              <a:rPr lang="pt-BR" sz="4000" dirty="0" smtClean="0"/>
              <a:t>O WEP não protege a conexão por completo mas somente o pacote de dados;</a:t>
            </a:r>
          </a:p>
          <a:p>
            <a:pPr lvl="1" algn="just"/>
            <a:r>
              <a:rPr lang="pt-BR" sz="4000" dirty="0" smtClean="0"/>
              <a:t> O protocolo WEP não é totalmente seguro pois já existem programas capazes de quebrar as chaves de  criptografia no caso da rede ser monitorada durante um tempo longo;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Wi-Fi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  (WPA )</a:t>
            </a:r>
          </a:p>
          <a:p>
            <a:pPr lvl="1" algn="just"/>
            <a:r>
              <a:rPr lang="pt-BR" dirty="0" smtClean="0"/>
              <a:t> Protocolo de Segurança  para redes Wireless, onde a chave de </a:t>
            </a:r>
            <a:r>
              <a:rPr lang="pt-BR" dirty="0" err="1" smtClean="0"/>
              <a:t>encriptação</a:t>
            </a:r>
            <a:r>
              <a:rPr lang="pt-BR" dirty="0" smtClean="0"/>
              <a:t> é renovada periodicamente o que aumenta a segurança da rede. </a:t>
            </a:r>
          </a:p>
          <a:p>
            <a:pPr lvl="1" algn="just"/>
            <a:r>
              <a:rPr lang="pt-BR" dirty="0" smtClean="0"/>
              <a:t>Foi elaborado para contornar os problemas de segurança do WEP. </a:t>
            </a:r>
          </a:p>
          <a:p>
            <a:pPr lvl="1" algn="just"/>
            <a:r>
              <a:rPr lang="pt-BR" dirty="0" smtClean="0"/>
              <a:t>O WPA possui um protocolo denominado TKIP (Temporal </a:t>
            </a:r>
            <a:r>
              <a:rPr lang="pt-BR" dirty="0" err="1" smtClean="0"/>
              <a:t>Key</a:t>
            </a:r>
            <a:r>
              <a:rPr lang="pt-BR" dirty="0" smtClean="0"/>
              <a:t> </a:t>
            </a:r>
            <a:r>
              <a:rPr lang="pt-BR" dirty="0" err="1" smtClean="0"/>
              <a:t>Integrity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) com um vetor de inicialização de 48 bits e uma melhor criptografia de 128 bits. Com a utilização do TKIP a chave é alterada em cada pacote e sincronizada entre o cliente e o Access </a:t>
            </a:r>
            <a:r>
              <a:rPr lang="pt-BR" dirty="0" err="1" smtClean="0"/>
              <a:t>point</a:t>
            </a:r>
            <a:r>
              <a:rPr lang="pt-BR" dirty="0" smtClean="0"/>
              <a:t>, também faz uso de autenticação do usuário por um servidor central.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WPA2</a:t>
            </a:r>
            <a:r>
              <a:rPr lang="pt-BR" dirty="0" smtClean="0"/>
              <a:t> </a:t>
            </a:r>
          </a:p>
          <a:p>
            <a:pPr lvl="1" algn="just"/>
            <a:r>
              <a:rPr lang="pt-BR" sz="3000" dirty="0" smtClean="0"/>
              <a:t>Uma melhoria do WPA que utiliza o algoritmo de </a:t>
            </a:r>
            <a:r>
              <a:rPr lang="pt-BR" sz="3000" dirty="0" err="1" smtClean="0"/>
              <a:t>encriptação</a:t>
            </a:r>
            <a:r>
              <a:rPr lang="pt-BR" sz="3000" dirty="0" smtClean="0"/>
              <a:t> denominado AES (</a:t>
            </a:r>
            <a:r>
              <a:rPr lang="pt-BR" sz="3000" i="1" dirty="0" err="1" smtClean="0"/>
              <a:t>Advanced</a:t>
            </a:r>
            <a:r>
              <a:rPr lang="pt-BR" sz="3000" i="1" dirty="0" smtClean="0"/>
              <a:t> </a:t>
            </a:r>
            <a:r>
              <a:rPr lang="pt-BR" sz="3000" i="1" dirty="0" err="1" smtClean="0"/>
              <a:t>Encryption</a:t>
            </a:r>
            <a:r>
              <a:rPr lang="pt-BR" sz="3000" i="1" dirty="0" smtClean="0"/>
              <a:t> Standard</a:t>
            </a:r>
            <a:r>
              <a:rPr lang="pt-BR" sz="3000" dirty="0" smtClean="0"/>
              <a:t>).</a:t>
            </a:r>
          </a:p>
          <a:p>
            <a:pPr lvl="1" algn="just"/>
            <a:r>
              <a:rPr lang="pt-PT" sz="3000" dirty="0" smtClean="0"/>
              <a:t>A</a:t>
            </a:r>
            <a:r>
              <a:rPr lang="pt-PT" sz="3000" b="1" dirty="0" smtClean="0"/>
              <a:t> </a:t>
            </a:r>
            <a:r>
              <a:rPr lang="pt-PT" sz="3000" dirty="0" smtClean="0"/>
              <a:t>chave de encriptação é renovada a cada 10kbits de dados enviados o que aumenta ainda mais a segurança da rede. </a:t>
            </a:r>
          </a:p>
          <a:p>
            <a:pPr lvl="1" algn="just"/>
            <a:r>
              <a:rPr lang="pt-BR" sz="3000" dirty="0" smtClean="0"/>
              <a:t>Como as chaves AES são descobertas automaticamente, não há necessidade de se configurar uma chave de criptografia para o WPA2. </a:t>
            </a:r>
          </a:p>
          <a:p>
            <a:pPr lvl="1" algn="just"/>
            <a:r>
              <a:rPr lang="pt-BR" sz="3000" dirty="0" smtClean="0"/>
              <a:t>O WPA2 é a modalidade de segurança sem fio mais forte.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Freqüência 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sz="3200" dirty="0" smtClean="0"/>
              <a:t>Diz respeito ao número de ciclos por segundo com a qual a onda oscila.</a:t>
            </a:r>
          </a:p>
          <a:p>
            <a:pPr lvl="1" algn="just"/>
            <a:r>
              <a:rPr lang="pt-BR" sz="3200" dirty="0" smtClean="0"/>
              <a:t>Assim em uma freqüência de 1000 ciclos por segundo  a onda oscila 1000 vezes no intervalo de um segundo.</a:t>
            </a:r>
          </a:p>
          <a:p>
            <a:pPr lvl="1" algn="just"/>
            <a:r>
              <a:rPr lang="pt-BR" sz="3200" dirty="0" smtClean="0"/>
              <a:t>Ondas de rádio utilizadas nas redes </a:t>
            </a:r>
            <a:r>
              <a:rPr lang="pt-BR" sz="3200" dirty="0" err="1" smtClean="0"/>
              <a:t>Wi-Fi</a:t>
            </a:r>
            <a:r>
              <a:rPr lang="pt-BR" sz="3200" dirty="0" smtClean="0"/>
              <a:t> oscilam 2.400.000.000 vezes por segundo.</a:t>
            </a:r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TÉCNICAS DE SEGURANÇA A SEREM ADOTADAS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WPA Enterprise </a:t>
            </a:r>
          </a:p>
          <a:p>
            <a:pPr lvl="1" algn="just"/>
            <a:r>
              <a:rPr lang="pt-BR" dirty="0" smtClean="0"/>
              <a:t>O modo impõe a utilização de uma infra-estrutura de autenticação 802.1x, baseada na utilização de um servidor de autenticação, geralmente um servidor RADIUS (Remote Authentication Dial-in User Service), e de um controlador rede (o ponto de acesso) 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3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290" y="2928934"/>
            <a:ext cx="8229600" cy="114300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DEMONSTRAÇÃO DE COMO CONFIGURAR UM MODEM E ROTEADOR WIRELESS NETGEAR </a:t>
            </a:r>
            <a:r>
              <a:rPr lang="en-US" b="1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modelo</a:t>
            </a:r>
            <a: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 DG834G E </a:t>
            </a:r>
            <a:b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também COMO </a:t>
            </a:r>
            <a:b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CONFIGURAR UMA </a:t>
            </a:r>
            <a:b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CONEXÃO AD-HOC</a:t>
            </a:r>
            <a:endParaRPr lang="pt-BR" b="1" cap="all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6" name="Imagem 5" descr="logoGIF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9271"/>
            <a:ext cx="1890000" cy="2718729"/>
          </a:xfrm>
          <a:prstGeom prst="rect">
            <a:avLst/>
          </a:prstGeom>
          <a:noFill/>
        </p:spPr>
      </p:pic>
      <p:pic>
        <p:nvPicPr>
          <p:cNvPr id="7" name="Imagem 6" descr="wifi_trans.jpg"/>
          <p:cNvPicPr>
            <a:picLocks noChangeAspect="1"/>
          </p:cNvPicPr>
          <p:nvPr/>
        </p:nvPicPr>
        <p:blipFill>
          <a:blip r:embed="rId4"/>
          <a:srcRect l="-885" t="-1400" r="7081"/>
          <a:stretch>
            <a:fillRect/>
          </a:stretch>
        </p:blipFill>
        <p:spPr>
          <a:xfrm>
            <a:off x="0" y="2857496"/>
            <a:ext cx="1890000" cy="1291831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REFERÊNCIAS</a:t>
            </a:r>
            <a:endParaRPr lang="pt-BR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ALECRIM , Emerson. </a:t>
            </a:r>
            <a:r>
              <a:rPr lang="pt-BR" b="1" dirty="0" smtClean="0"/>
              <a:t>Tecnologia </a:t>
            </a:r>
            <a:r>
              <a:rPr lang="pt-BR" b="1" dirty="0" err="1" smtClean="0"/>
              <a:t>Wi-Fi</a:t>
            </a:r>
            <a:r>
              <a:rPr lang="pt-BR" b="1" dirty="0" smtClean="0"/>
              <a:t> (IEEE 802.11)</a:t>
            </a:r>
            <a:r>
              <a:rPr lang="pt-BR" dirty="0" smtClean="0"/>
              <a:t>. Disponível em: &lt; http://www.infowester.com/wifi.</a:t>
            </a:r>
            <a:r>
              <a:rPr lang="pt-BR" dirty="0" err="1" smtClean="0"/>
              <a:t>php</a:t>
            </a:r>
            <a:r>
              <a:rPr lang="pt-BR" dirty="0" smtClean="0"/>
              <a:t> &gt;. Acesso em: 28 nov. 2009.</a:t>
            </a:r>
            <a:endParaRPr lang="pt-BR" b="1" dirty="0" smtClean="0"/>
          </a:p>
          <a:p>
            <a:r>
              <a:rPr lang="pt-BR" dirty="0" smtClean="0"/>
              <a:t>GARCIA, Luis Guilherme </a:t>
            </a:r>
            <a:r>
              <a:rPr lang="pt-BR" dirty="0" err="1" smtClean="0"/>
              <a:t>Uzeda</a:t>
            </a:r>
            <a:r>
              <a:rPr lang="pt-BR" dirty="0" smtClean="0"/>
              <a:t>. </a:t>
            </a:r>
            <a:r>
              <a:rPr lang="pt-BR" b="1" dirty="0" smtClean="0"/>
              <a:t>REDES 802.11</a:t>
            </a:r>
            <a:r>
              <a:rPr lang="pt-BR" dirty="0" smtClean="0"/>
              <a:t>. Disponível em: &lt; http://www.gta.ufrj.br/grad/01_2/802-mac/R802_11.htm &gt;. Acesso em: 28 nov. 2009.</a:t>
            </a:r>
            <a:endParaRPr lang="pt-BR" b="1" dirty="0" smtClean="0"/>
          </a:p>
          <a:p>
            <a:r>
              <a:rPr lang="pt-BR" dirty="0" smtClean="0"/>
              <a:t>MORIMOTO, Carlos </a:t>
            </a:r>
            <a:r>
              <a:rPr lang="pt-BR" dirty="0" err="1" smtClean="0"/>
              <a:t>E.</a:t>
            </a:r>
            <a:r>
              <a:rPr lang="pt-BR" dirty="0" smtClean="0"/>
              <a:t>. </a:t>
            </a:r>
            <a:r>
              <a:rPr lang="pt-BR" b="1" dirty="0" smtClean="0"/>
              <a:t>Redes Wireless</a:t>
            </a:r>
            <a:r>
              <a:rPr lang="pt-BR" dirty="0" smtClean="0"/>
              <a:t>. Disponível em: &lt; http://www.guiadohardware.net/tutoriais/padroes-wireless/ &gt;. Acesso em: 29 nov. 2009.</a:t>
            </a:r>
          </a:p>
          <a:p>
            <a:r>
              <a:rPr lang="pt-BR" dirty="0" smtClean="0"/>
              <a:t>PAULA, </a:t>
            </a:r>
            <a:r>
              <a:rPr lang="pt-BR" dirty="0" err="1" smtClean="0"/>
              <a:t>Eldereis</a:t>
            </a:r>
            <a:r>
              <a:rPr lang="pt-BR" dirty="0" smtClean="0"/>
              <a:t> de. </a:t>
            </a:r>
            <a:r>
              <a:rPr lang="pt-BR" b="1" dirty="0" smtClean="0"/>
              <a:t>Redes </a:t>
            </a:r>
            <a:r>
              <a:rPr lang="pt-BR" b="1" dirty="0" err="1" smtClean="0"/>
              <a:t>Wi-fi</a:t>
            </a:r>
            <a:r>
              <a:rPr lang="pt-BR" dirty="0" smtClean="0"/>
              <a:t>. Disponível em: &lt; http://www.webartigos.com/articles/5669/1/redes-wi-fi/pagina1.html&gt;. Acesso em 29 nov. 2009.</a:t>
            </a:r>
            <a:endParaRPr lang="pt-BR" b="1" dirty="0" smtClean="0"/>
          </a:p>
          <a:p>
            <a:r>
              <a:rPr lang="pt-BR" dirty="0" smtClean="0"/>
              <a:t>ROCHA , João Wilson Vieira. </a:t>
            </a:r>
            <a:r>
              <a:rPr lang="pt-BR" b="1" dirty="0" smtClean="0"/>
              <a:t>Redes WLAN de Alta Velocidade II: Recomendações Aplicáveis</a:t>
            </a:r>
            <a:r>
              <a:rPr lang="pt-BR" dirty="0" smtClean="0"/>
              <a:t>. Disponível em: &lt; http://www.teleco.com.br/tutoriais/tutorialredeswlanII/default.asp &gt;. Acesso em: 29 nov. 2009.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iel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PERGUNTAS?</a:t>
            </a:r>
            <a:endParaRPr lang="pt-BR" dirty="0"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7" name="Espaço Reservado para Conteúdo 6" descr="perguntas-thumb742937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786" y="1770082"/>
            <a:ext cx="2749614" cy="36591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Imagem 4" descr="carinhasGIF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643446"/>
            <a:ext cx="3305561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PADRÃO DAS REDES WIRELESS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802.11a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3200" dirty="0" smtClean="0"/>
              <a:t>Velocidades de 54 Mbps dentro dos padrões da IEEE e de 72 a 108 Mbps por fabricantes não padronizados;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3200" dirty="0" smtClean="0"/>
              <a:t>Esta rede opera na freqüência de 5 GHz;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3200" dirty="0" smtClean="0"/>
              <a:t>Suporta 64 utilizadores por Ponto de Acesso (PA);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3200" dirty="0" smtClean="0"/>
              <a:t>As suas principais vantagens são a velocidade e a ausência de interferências. 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3200" dirty="0" smtClean="0"/>
              <a:t>A maior desvantagem é a incompatibidade com os padrões no que diz respeito a Access Points 802.11 b e g, quanto a clientes, o padrão 802.11a é compatível tanto com 802.11b e 802.11g na maioria dos casos, já se tornando padrão na fabricação dos equipamentos.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PADRÃO DAS REDES WIRELESS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802.11b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Alcança uma velocidade de 11 Mbps padronizada pelo IEEE e uma velocidade de 22 Mbps, oferecida por alguns fabricantes não padronizados; 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Opera na freqüência de 2.4 GHz; 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Suporta 32 utilizadores por ponto de acesso.;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Ponto negativo neste padrão é a alta interferência tanto na transmissão como na recepção de sinais, porque funcionam a 2,4 GHz equivalentes a outros dispositivos;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O aspecto positivo é o baixo preço dos seus dispositivos;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PADRÃO DAS REDES WIRELESS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802.11g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Baseia-se na compatibilidade com os dispositivos 802.11b e oferece uma velocidade de 54 Mbps; 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Funciona dentro da freqüência de 2,4 GHz. Tem os mesmos inconvenientes do padrão 802.11b (incompatibilidades com dispositivos de diferentes fabricantes);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As vantagens também são as velocidades. Usa autenticação WEP estática já aceitando outros tipos de autenticação como WPA (Wireless </a:t>
            </a:r>
            <a:r>
              <a:rPr lang="pt-BR" sz="2400" dirty="0" err="1" smtClean="0"/>
              <a:t>Protect</a:t>
            </a:r>
            <a:r>
              <a:rPr lang="pt-BR" sz="2400" dirty="0" smtClean="0"/>
              <a:t> Access) com criptografia dinâmica (método de criptografia TKIP e AES);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400" dirty="0" smtClean="0"/>
              <a:t>Torna-se por vezes difícil de configurar, como Home Gateway devido à sua </a:t>
            </a:r>
            <a:r>
              <a:rPr lang="pt-BR" sz="2400" dirty="0" err="1" smtClean="0"/>
              <a:t>frequência</a:t>
            </a:r>
            <a:r>
              <a:rPr lang="pt-BR" sz="2400" dirty="0" smtClean="0"/>
              <a:t> de rádio e outros sinais que podem interferir na transmissão da rede sem fio;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PADRÃO DAS REDES WIRELESS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6016099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802.11n</a:t>
            </a:r>
          </a:p>
          <a:p>
            <a:pPr marL="800100" lvl="1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000" dirty="0" smtClean="0"/>
              <a:t>As principais especificações técnicas do padrão 802.11n incluem: </a:t>
            </a:r>
          </a:p>
          <a:p>
            <a:pPr marL="1257300" lvl="2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000" dirty="0" smtClean="0"/>
              <a:t>Taxas de transferências disponíveis: de 65 Mbps a 600 </a:t>
            </a:r>
            <a:r>
              <a:rPr lang="pt-BR" sz="2000" dirty="0" err="1" smtClean="0"/>
              <a:t>Mbps</a:t>
            </a:r>
            <a:r>
              <a:rPr lang="pt-BR" sz="2000" dirty="0" smtClean="0"/>
              <a:t>;  </a:t>
            </a:r>
          </a:p>
          <a:p>
            <a:pPr marL="1257300" lvl="2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000" dirty="0" smtClean="0"/>
              <a:t>Faixa de freqüência: 2,4 GHz e/ou 5 GHz;</a:t>
            </a:r>
          </a:p>
          <a:p>
            <a:pPr marL="1257300" lvl="2" indent="-342900" algn="just">
              <a:spcBef>
                <a:spcPct val="20000"/>
              </a:spcBef>
              <a:buFont typeface="Calibri" pitchFamily="34" charset="0"/>
              <a:buChar char="–"/>
            </a:pPr>
            <a:r>
              <a:rPr lang="pt-BR" sz="2000" dirty="0" smtClean="0">
                <a:latin typeface="Calibri (Corpo)"/>
              </a:rPr>
              <a:t>MIMO (</a:t>
            </a:r>
            <a:r>
              <a:rPr lang="pt-BR" sz="2000" dirty="0" err="1" smtClean="0">
                <a:latin typeface="Calibri (Corpo)"/>
              </a:rPr>
              <a:t>multiple-inputmultiple-output</a:t>
            </a:r>
            <a:r>
              <a:rPr lang="pt-BR" sz="2000" dirty="0" smtClean="0">
                <a:latin typeface="Calibri (Corpo)"/>
              </a:rPr>
              <a:t>) que usa várias antenas para melhorar a taxa e a cobertura da transmissão;</a:t>
            </a:r>
          </a:p>
          <a:p>
            <a:pPr marL="1257300" lvl="2" indent="-342900" algn="just">
              <a:spcBef>
                <a:spcPct val="20000"/>
              </a:spcBef>
              <a:buFont typeface="Calibri" pitchFamily="34" charset="0"/>
              <a:buChar char="–"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CONCEITO</a:t>
            </a:r>
            <a:endParaRPr kumimoji="0" lang="pt-BR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pt-BR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ondas de rádio </a:t>
            </a:r>
            <a:endParaRPr lang="pt-BR" sz="4000" dirty="0" smtClean="0"/>
          </a:p>
          <a:p>
            <a:pPr lvl="1" algn="just"/>
            <a:r>
              <a:rPr lang="pt-BR" sz="3800" dirty="0" smtClean="0"/>
              <a:t>Ondas eletromagnéticas que possuem freqüências baixas, se aproximam de 10</a:t>
            </a:r>
            <a:r>
              <a:rPr lang="pt-BR" sz="3800" baseline="30000" dirty="0" smtClean="0"/>
              <a:t>8</a:t>
            </a:r>
            <a:r>
              <a:rPr lang="pt-BR" sz="3800" dirty="0" smtClean="0"/>
              <a:t> hertz;</a:t>
            </a:r>
          </a:p>
          <a:p>
            <a:pPr lvl="1"/>
            <a:r>
              <a:rPr lang="pt-BR" sz="3800" dirty="0" smtClean="0"/>
              <a:t>São utilizadas pelas emissoras de rádio para fazer as transmissões, nesses locais existem circuitos elétricos específicos que provocam a oscilação de elétrons da antena emissora. </a:t>
            </a:r>
          </a:p>
          <a:p>
            <a:pPr lvl="1"/>
            <a:r>
              <a:rPr lang="pt-BR" sz="3800" dirty="0" smtClean="0"/>
              <a:t>Os elétrons são acelerados e emitem ondas que são captadas pelas antenas receptoras.</a:t>
            </a:r>
            <a:endParaRPr lang="pt-BR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Comprimento de Onda</a:t>
            </a:r>
          </a:p>
          <a:p>
            <a:pPr lvl="1" algn="just"/>
            <a:r>
              <a:rPr lang="pt-BR" sz="3000" dirty="0" smtClean="0"/>
              <a:t>Diz respeito à distância entre dois picos consecutivos de uma onda;  </a:t>
            </a:r>
          </a:p>
          <a:p>
            <a:pPr lvl="1" algn="just"/>
            <a:r>
              <a:rPr lang="pt-BR" sz="3000" dirty="0" smtClean="0"/>
              <a:t>Comprimento de onda e freqüência são inversamente proporcionais, assim para freqüências maiores temos comprimentos de onda menores e vice-versa;</a:t>
            </a:r>
          </a:p>
          <a:p>
            <a:pPr lvl="1" algn="just"/>
            <a:r>
              <a:rPr lang="pt-BR" sz="3000" dirty="0" smtClean="0"/>
              <a:t>Podemos relacionar comprimento de onda com freqüência através da equação: W = 300 / f</a:t>
            </a:r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2 cóp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CONCEITO</a:t>
            </a:r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</a:t>
            </a:r>
          </a:p>
          <a:p>
            <a:pPr lvl="1" algn="just"/>
            <a:r>
              <a:rPr lang="pt-BR" sz="3200" dirty="0" smtClean="0"/>
              <a:t>Diz respeito à intensidade da onda. A amplitude de uma onda diminui com a distância;</a:t>
            </a:r>
            <a:endParaRPr lang="pt-BR" sz="3000" dirty="0" smtClean="0"/>
          </a:p>
        </p:txBody>
      </p:sp>
      <p:pic>
        <p:nvPicPr>
          <p:cNvPr id="5" name="Imagem 4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500166" y="4286256"/>
            <a:ext cx="5605782" cy="207170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CONCEITO</a:t>
            </a:r>
            <a:endParaRPr kumimoji="0" lang="pt-BR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Espectro Eletromagnético</a:t>
            </a:r>
          </a:p>
          <a:p>
            <a:pPr lvl="1" algn="just"/>
            <a:r>
              <a:rPr lang="pt-BR" sz="3600" dirty="0" smtClean="0"/>
              <a:t>O espectro eletromagnético é a faixa de freqüências e respectivos comprimentos de ondas que caracterizam os diversos tipos de ondas eletromagnéticas;</a:t>
            </a:r>
          </a:p>
          <a:p>
            <a:pPr lvl="1"/>
            <a:r>
              <a:rPr lang="pt-BR" sz="3600" dirty="0" smtClean="0"/>
              <a:t>1Hz = 1 ciclo por segundo;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2 có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CONCEITO</a:t>
            </a:r>
            <a:endParaRPr kumimoji="0" lang="pt-BR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wifi_tra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Espaço Reservado para Conteúdo 8" descr="electromagnetic-spectrum_thumb[1]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2910" y="1928802"/>
            <a:ext cx="6286544" cy="436690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02 cóp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CONCEITO</a:t>
            </a:r>
            <a:endParaRPr kumimoji="0" lang="pt-BR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wifi_tran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81217" y="5946288"/>
            <a:ext cx="989215" cy="627611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Canal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/>
            <a:r>
              <a:rPr lang="pt-BR" sz="4000" dirty="0" smtClean="0"/>
              <a:t>Cada canal é uma banda contígua de freqüências centrados em intervalos de 5 MHz</a:t>
            </a:r>
            <a:r>
              <a:rPr lang="pt-BR" dirty="0" smtClean="0"/>
              <a:t>. </a:t>
            </a:r>
            <a:endParaRPr lang="pt-BR" dirty="0"/>
          </a:p>
        </p:txBody>
      </p:sp>
      <p:pic>
        <p:nvPicPr>
          <p:cNvPr id="8" name="Imagem 7" descr="CANAI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4919678"/>
            <a:ext cx="7869414" cy="866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1709</Words>
  <Application>Microsoft Office PowerPoint</Application>
  <PresentationFormat>Apresentação na tela (4:3)</PresentationFormat>
  <Paragraphs>221</Paragraphs>
  <Slides>48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Tema do Office</vt:lpstr>
      <vt:lpstr>WLAN - Redes Locais Wireless Padrão IEEE 802.11</vt:lpstr>
      <vt:lpstr>CONCEITO</vt:lpstr>
      <vt:lpstr>CONCEITO</vt:lpstr>
      <vt:lpstr>CONCEITO</vt:lpstr>
      <vt:lpstr>CONCEITO</vt:lpstr>
      <vt:lpstr>CONCEITO</vt:lpstr>
      <vt:lpstr>Slide 7</vt:lpstr>
      <vt:lpstr>Slide 8</vt:lpstr>
      <vt:lpstr>Slide 9</vt:lpstr>
      <vt:lpstr>Slide 10</vt:lpstr>
      <vt:lpstr>TIPOS DE REDES SEM FIO</vt:lpstr>
      <vt:lpstr>TIPOS DE REDE SEM FIO</vt:lpstr>
      <vt:lpstr>Slide 13</vt:lpstr>
      <vt:lpstr>CONCEITO</vt:lpstr>
      <vt:lpstr>Slide 15</vt:lpstr>
      <vt:lpstr>CONCEITO</vt:lpstr>
      <vt:lpstr>Slide 17</vt:lpstr>
      <vt:lpstr>CONCEITO</vt:lpstr>
      <vt:lpstr>Slide 19</vt:lpstr>
      <vt:lpstr>Slide 20</vt:lpstr>
      <vt:lpstr>Slide 21</vt:lpstr>
      <vt:lpstr>INFRA-ESTRUTURADA</vt:lpstr>
      <vt:lpstr>Slide 23</vt:lpstr>
      <vt:lpstr>AD-HOC</vt:lpstr>
      <vt:lpstr>Slide 25</vt:lpstr>
      <vt:lpstr>TIPOS DE EQUIPAMENTOS UTILIZADOS EM WLANs  E RESPECTIVOS VALORES DE MERCADO</vt:lpstr>
      <vt:lpstr>Slide 27</vt:lpstr>
      <vt:lpstr>Slide 28</vt:lpstr>
      <vt:lpstr>Slide 29</vt:lpstr>
      <vt:lpstr>RECOMENDAÇÕES QUANTO A INSTALAÇÃO DE UMA REDE WIRELESS</vt:lpstr>
      <vt:lpstr>RECOMENDAÇÕES QUANTO A INSTALAÇÃO DE UMA REDE WIRELESS</vt:lpstr>
      <vt:lpstr>Slide 32</vt:lpstr>
      <vt:lpstr>TÉCNICAS DE SEGURANÇA A SEREM ADOTADAS</vt:lpstr>
      <vt:lpstr>TÉCNICAS DE SEGURANÇA A SEREM ADOTADAS</vt:lpstr>
      <vt:lpstr>TÉCNICAS DE SEGURANÇA A SEREM ADOTADAS</vt:lpstr>
      <vt:lpstr>TÉCNICAS DE SEGURANÇA A SEREM ADOTADAS</vt:lpstr>
      <vt:lpstr>TÉCNICAS DE SEGURANÇA A SEREM ADOTADAS</vt:lpstr>
      <vt:lpstr>TÉCNICAS DE SEGURANÇA A SEREM ADOTADAS</vt:lpstr>
      <vt:lpstr>TÉCNICAS DE SEGURANÇA A SEREM ADOTADAS</vt:lpstr>
      <vt:lpstr>TÉCNICAS DE SEGURANÇA A SEREM ADOTADAS</vt:lpstr>
      <vt:lpstr>DEMONSTRAÇÃO DE COMO CONFIGURAR UM MODEM E ROTEADOR WIRELESS NETGEAR modelo DG834G E  também COMO  CONFIGURAR UMA  CONEXÃO AD-HOC</vt:lpstr>
      <vt:lpstr>REFERÊNCIAS</vt:lpstr>
      <vt:lpstr>PERGUNTAS?</vt:lpstr>
      <vt:lpstr>Slide 44</vt:lpstr>
      <vt:lpstr>Slide 45</vt:lpstr>
      <vt:lpstr>Slide 46</vt:lpstr>
      <vt:lpstr>Slide 47</vt:lpstr>
      <vt:lpstr>Slide 48</vt:lpstr>
    </vt:vector>
  </TitlesOfParts>
  <Company>MOT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WLAN - Redes Locais Wireless Padrão IEEE 802.11x</dc:title>
  <dc:creator>Márcio Ozório</dc:creator>
  <cp:lastModifiedBy>Márcio Ozório</cp:lastModifiedBy>
  <cp:revision>77</cp:revision>
  <dcterms:created xsi:type="dcterms:W3CDTF">2009-12-01T10:00:23Z</dcterms:created>
  <dcterms:modified xsi:type="dcterms:W3CDTF">2009-12-03T10:28:01Z</dcterms:modified>
</cp:coreProperties>
</file>