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96" r:id="rId10"/>
    <p:sldId id="266" r:id="rId11"/>
    <p:sldId id="267" r:id="rId12"/>
    <p:sldId id="269" r:id="rId13"/>
    <p:sldId id="270" r:id="rId14"/>
    <p:sldId id="271" r:id="rId15"/>
    <p:sldId id="273" r:id="rId16"/>
    <p:sldId id="274" r:id="rId17"/>
    <p:sldId id="275" r:id="rId18"/>
    <p:sldId id="277" r:id="rId19"/>
    <p:sldId id="279" r:id="rId20"/>
    <p:sldId id="280" r:id="rId21"/>
    <p:sldId id="281" r:id="rId22"/>
    <p:sldId id="282" r:id="rId23"/>
    <p:sldId id="295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1" r:id="rId32"/>
    <p:sldId id="292" r:id="rId33"/>
    <p:sldId id="297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6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5C796-C3FF-4C56-851E-D0815F6F7085}" type="datetimeFigureOut">
              <a:rPr lang="pt-BR" smtClean="0"/>
              <a:pPr/>
              <a:t>27/05/2010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2EFE2-108F-4A09-88C6-1825B83E5F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E055E-0624-49BD-8B47-1B5C6BA825B7}" type="datetimeFigureOut">
              <a:rPr lang="pt-BR" smtClean="0"/>
              <a:pPr/>
              <a:t>27/05/2010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F7948-ACB8-4FF3-B94F-75FD49FD59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F7948-ACB8-4FF3-B94F-75FD49FD5931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F7948-ACB8-4FF3-B94F-75FD49FD5931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isósceles 6"/>
          <p:cNvSpPr/>
          <p:nvPr/>
        </p:nvSpPr>
        <p:spPr>
          <a:xfrm rot="16200000">
            <a:off x="7554354" y="5254284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371600" y="6012657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81A9EF6-FDB6-44A5-AEB0-76B121FAAD1B}" type="datetimeFigureOut">
              <a:rPr lang="pt-BR" smtClean="0"/>
              <a:pPr/>
              <a:t>27/05/2010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1371600" y="565070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92247" y="5752308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EDFA7B6-FE6B-4C11-BA7D-472A283E897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9EF6-FDB6-44A5-AEB0-76B121FAAD1B}" type="datetimeFigureOut">
              <a:rPr lang="pt-BR" smtClean="0"/>
              <a:pPr/>
              <a:t>27/05/2010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A7B6-FE6B-4C11-BA7D-472A283E897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9EF6-FDB6-44A5-AEB0-76B121FAAD1B}" type="datetimeFigureOut">
              <a:rPr lang="pt-BR" smtClean="0"/>
              <a:pPr/>
              <a:t>27/05/2010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A7B6-FE6B-4C11-BA7D-472A283E897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75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FFB7-CD77-47F2-A76B-B98C1DD3B0AD}" type="datetimeFigureOut">
              <a:rPr lang="pt-BR" smtClean="0"/>
              <a:pPr/>
              <a:t>27/05/2010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65AD-CE00-4156-BA78-299EB9E2425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29132"/>
            <a:ext cx="8258204" cy="16970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81A9EF6-FDB6-44A5-AEB0-76B121FAAD1B}" type="datetimeFigureOut">
              <a:rPr lang="pt-BR" smtClean="0"/>
              <a:pPr/>
              <a:t>27/05/2010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480970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A7B6-FE6B-4C11-BA7D-472A283E897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ângulo retângulo 8"/>
          <p:cNvSpPr/>
          <p:nvPr/>
        </p:nvSpPr>
        <p:spPr>
          <a:xfrm flipV="1">
            <a:off x="7035" y="7035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ângulo isósceles 7"/>
          <p:cNvSpPr/>
          <p:nvPr/>
        </p:nvSpPr>
        <p:spPr>
          <a:xfrm rot="5400000" flipV="1">
            <a:off x="7554354" y="309491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81A9EF6-FDB6-44A5-AEB0-76B121FAAD1B}" type="datetimeFigureOut">
              <a:rPr lang="pt-BR" smtClean="0"/>
              <a:pPr/>
              <a:t>27/05/2010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19376" y="6480970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EDFA7B6-FE6B-4C11-BA7D-472A283E897B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 rot="10800000">
            <a:off x="6468795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1" y="7034"/>
            <a:ext cx="9136967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71465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22438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22438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81A9EF6-FDB6-44A5-AEB0-76B121FAAD1B}" type="datetimeFigureOut">
              <a:rPr lang="pt-BR" smtClean="0"/>
              <a:pPr/>
              <a:t>27/05/2010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EDFA7B6-FE6B-4C11-BA7D-472A283E897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199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5007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1365007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2022229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022229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81A9EF6-FDB6-44A5-AEB0-76B121FAAD1B}" type="datetimeFigureOut">
              <a:rPr lang="pt-BR" smtClean="0"/>
              <a:pPr/>
              <a:t>27/05/2010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EDFA7B6-FE6B-4C11-BA7D-472A283E897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9EF6-FDB6-44A5-AEB0-76B121FAAD1B}" type="datetimeFigureOut">
              <a:rPr lang="pt-BR" smtClean="0"/>
              <a:pPr/>
              <a:t>27/05/2010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A7B6-FE6B-4C11-BA7D-472A283E897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81A9EF6-FDB6-44A5-AEB0-76B121FAAD1B}" type="datetimeFigureOut">
              <a:rPr lang="pt-BR" smtClean="0"/>
              <a:pPr/>
              <a:t>27/05/2010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57200" y="6481891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EDFA7B6-FE6B-4C11-BA7D-472A283E897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651251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81A9EF6-FDB6-44A5-AEB0-76B121FAAD1B}" type="datetimeFigureOut">
              <a:rPr lang="pt-BR" smtClean="0"/>
              <a:pPr/>
              <a:t>27/05/2010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EDFA7B6-FE6B-4C11-BA7D-472A283E897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81A9EF6-FDB6-44A5-AEB0-76B121FAAD1B}" type="datetimeFigureOut">
              <a:rPr lang="pt-BR" smtClean="0"/>
              <a:pPr/>
              <a:t>27/05/2010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EDFA7B6-FE6B-4C11-BA7D-472A283E897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/>
          <p:cNvSpPr/>
          <p:nvPr/>
        </p:nvSpPr>
        <p:spPr>
          <a:xfrm>
            <a:off x="7035" y="14069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1" y="7034"/>
            <a:ext cx="9136967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10800000" flipV="1">
            <a:off x="6468795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81A9EF6-FDB6-44A5-AEB0-76B121FAAD1B}" type="datetimeFigureOut">
              <a:rPr lang="pt-BR" smtClean="0"/>
              <a:pPr/>
              <a:t>27/05/2010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457200" y="6481891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EDFA7B6-FE6B-4C11-BA7D-472A283E897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>
    <p:fade/>
  </p:transition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4414" y="-571528"/>
            <a:ext cx="7786742" cy="1975104"/>
          </a:xfrm>
        </p:spPr>
        <p:txBody>
          <a:bodyPr>
            <a:normAutofit/>
          </a:bodyPr>
          <a:lstStyle/>
          <a:p>
            <a:r>
              <a:rPr lang="pt-BR" sz="5400" b="1" spc="-150" dirty="0" smtClean="0">
                <a:effectLst/>
              </a:rPr>
              <a:t>AVALIAÇÃO HEURÍSTICA</a:t>
            </a:r>
            <a:endParaRPr lang="pt-BR" sz="5400" b="1" spc="-150" dirty="0">
              <a:effectLst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21585" y="1277298"/>
            <a:ext cx="7772400" cy="1508760"/>
          </a:xfrm>
        </p:spPr>
        <p:txBody>
          <a:bodyPr/>
          <a:lstStyle/>
          <a:p>
            <a:r>
              <a:rPr lang="pt-BR" b="1" i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Fabio Dela Bruna</a:t>
            </a:r>
          </a:p>
          <a:p>
            <a:r>
              <a:rPr lang="pt-BR" b="1" i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Márcio Ozório Teixeira</a:t>
            </a:r>
            <a:endParaRPr lang="pt-BR" b="1" i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5159" y="1777752"/>
            <a:ext cx="5093683" cy="330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0" y="267494"/>
            <a:ext cx="9144000" cy="1399032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Tornar o estado do sistema visível</a:t>
            </a:r>
            <a:endParaRPr kumimoji="0" lang="pt-BR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2. Falar a linguagem do utilizador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Usar terminologia familiar ao utilizador;</a:t>
            </a:r>
          </a:p>
          <a:p>
            <a:r>
              <a:rPr lang="pt-BR" dirty="0" smtClean="0"/>
              <a:t>Não usar termos orientados ao sistema;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Oferecer meios para sair de situações inesperadas (erros);</a:t>
            </a:r>
          </a:p>
          <a:p>
            <a:r>
              <a:rPr lang="pt-BR" dirty="0" smtClean="0"/>
              <a:t>Não obrigar a caminhos inflexíveis;</a:t>
            </a:r>
          </a:p>
          <a:p>
            <a:r>
              <a:rPr lang="pt-BR" dirty="0" smtClean="0"/>
              <a:t>Estratégia:</a:t>
            </a:r>
          </a:p>
          <a:p>
            <a:pPr lvl="1"/>
            <a:r>
              <a:rPr lang="pt-BR" dirty="0" smtClean="0"/>
              <a:t>Botão de </a:t>
            </a:r>
            <a:r>
              <a:rPr lang="pt-BR" dirty="0" err="1" smtClean="0"/>
              <a:t>Cancel</a:t>
            </a:r>
            <a:r>
              <a:rPr lang="pt-BR" dirty="0" smtClean="0"/>
              <a:t>:</a:t>
            </a:r>
          </a:p>
          <a:p>
            <a:pPr lvl="2"/>
            <a:r>
              <a:rPr lang="pt-BR" dirty="0" smtClean="0"/>
              <a:t>Diálogos que esperam dados de entrada;</a:t>
            </a:r>
          </a:p>
          <a:p>
            <a:r>
              <a:rPr lang="pt-BR" dirty="0" smtClean="0"/>
              <a:t>Suportar </a:t>
            </a:r>
            <a:r>
              <a:rPr lang="pt-BR" dirty="0" err="1" smtClean="0"/>
              <a:t>Undo</a:t>
            </a:r>
            <a:r>
              <a:rPr lang="pt-BR" dirty="0" smtClean="0"/>
              <a:t>/ </a:t>
            </a:r>
            <a:r>
              <a:rPr lang="pt-BR" dirty="0" err="1" smtClean="0"/>
              <a:t>Redo</a:t>
            </a:r>
            <a:r>
              <a:rPr lang="pt-BR" dirty="0" smtClean="0"/>
              <a:t>;</a:t>
            </a:r>
          </a:p>
          <a:p>
            <a:r>
              <a:rPr lang="pt-BR" dirty="0" smtClean="0"/>
              <a:t>Opção de Sair:</a:t>
            </a:r>
          </a:p>
          <a:p>
            <a:pPr lvl="1"/>
            <a:r>
              <a:rPr lang="pt-BR" dirty="0" smtClean="0"/>
              <a:t>Deixar o programa em qualquer altura;</a:t>
            </a:r>
          </a:p>
          <a:p>
            <a:r>
              <a:rPr lang="pt-BR" i="1" dirty="0" smtClean="0"/>
              <a:t>Defaults (para recuperar configurações);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0" y="267494"/>
            <a:ext cx="91440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 Utilizador controla e exerce livre-arbítrio</a:t>
            </a:r>
            <a:endParaRPr kumimoji="0" lang="pt-BR" sz="36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1399032"/>
          </a:xfrm>
        </p:spPr>
        <p:txBody>
          <a:bodyPr/>
          <a:lstStyle/>
          <a:p>
            <a:pPr algn="ctr"/>
            <a:r>
              <a:rPr lang="pt-BR" b="1" dirty="0" smtClean="0"/>
              <a:t>3. Utilizador controla e exerce livre-arbítrio</a:t>
            </a:r>
            <a:endParaRPr lang="pt-BR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896" y="1882775"/>
            <a:ext cx="760020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1428728" y="1857364"/>
            <a:ext cx="500066" cy="285752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4. Consistência e adesão a normas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Utilizadores não se devem preocupar quando é que diferentes palavras, situações ou ações significam a mesma coisa. Sigam as convenções da plataforma:</a:t>
            </a:r>
          </a:p>
          <a:p>
            <a:pPr lvl="1"/>
            <a:r>
              <a:rPr lang="pt-BR" dirty="0" smtClean="0"/>
              <a:t>WWW – </a:t>
            </a:r>
            <a:r>
              <a:rPr lang="pt-BR" i="1" dirty="0" smtClean="0"/>
              <a:t>Links de cor azul;</a:t>
            </a:r>
          </a:p>
          <a:p>
            <a:r>
              <a:rPr lang="pt-BR" dirty="0" smtClean="0"/>
              <a:t>Comandos e ações com o mesmo efeito em situações equivalentes - sistema previsível;</a:t>
            </a:r>
          </a:p>
          <a:p>
            <a:r>
              <a:rPr lang="pt-BR" dirty="0" smtClean="0"/>
              <a:t>Definir terminologia, cores, localização de elementos, etc...</a:t>
            </a:r>
          </a:p>
          <a:p>
            <a:pPr lvl="1"/>
            <a:r>
              <a:rPr lang="pt-BR" dirty="0" smtClean="0"/>
              <a:t>Respeitar esta definição em toda a IU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5. Evitar erros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“Melhor que uma boa mensagem de erro é evitar o erro”;</a:t>
            </a:r>
          </a:p>
          <a:p>
            <a:r>
              <a:rPr lang="pt-BR" dirty="0" smtClean="0"/>
              <a:t>Minimizar uso do teclado:</a:t>
            </a:r>
          </a:p>
          <a:p>
            <a:pPr lvl="1"/>
            <a:r>
              <a:rPr lang="pt-BR" dirty="0" smtClean="0"/>
              <a:t>Número de erros ~ teclas premidas;</a:t>
            </a:r>
          </a:p>
          <a:p>
            <a:r>
              <a:rPr lang="pt-BR" dirty="0" smtClean="0"/>
              <a:t>Verificar valores introduzidos:</a:t>
            </a:r>
          </a:p>
          <a:p>
            <a:pPr lvl="1"/>
            <a:r>
              <a:rPr lang="pt-BR" dirty="0" smtClean="0"/>
              <a:t>Comprar 5000 Livros de IHC ?!;</a:t>
            </a:r>
          </a:p>
          <a:p>
            <a:r>
              <a:rPr lang="pt-BR" dirty="0" smtClean="0"/>
              <a:t>Existem </a:t>
            </a:r>
            <a:r>
              <a:rPr lang="pt-BR" i="1" dirty="0" smtClean="0"/>
              <a:t>widgets que só aceitam dados válidos;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5. Evitar erros</a:t>
            </a:r>
            <a:endParaRPr lang="pt-B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550" y="1714488"/>
            <a:ext cx="7832901" cy="476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714412" y="267494"/>
            <a:ext cx="9858412" cy="1399032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/>
              <a:t>6. Reconhecimento em vez de lembrança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Tornar objetos, ações e indicações:</a:t>
            </a:r>
          </a:p>
          <a:p>
            <a:pPr lvl="1"/>
            <a:r>
              <a:rPr lang="pt-BR" dirty="0" smtClean="0"/>
              <a:t>Visíveis;</a:t>
            </a:r>
          </a:p>
          <a:p>
            <a:pPr lvl="1"/>
            <a:r>
              <a:rPr lang="pt-BR" dirty="0" smtClean="0"/>
              <a:t>Fáceis de identificar e recuperar;</a:t>
            </a:r>
          </a:p>
          <a:p>
            <a:pPr lvl="1"/>
            <a:r>
              <a:rPr lang="pt-BR" dirty="0" smtClean="0"/>
              <a:t>Mesmo sem nunca os ter visto antes entende-se o seu significado;</a:t>
            </a:r>
          </a:p>
          <a:p>
            <a:r>
              <a:rPr lang="pt-BR" dirty="0" smtClean="0"/>
              <a:t>Maus exemplos:</a:t>
            </a:r>
          </a:p>
          <a:p>
            <a:pPr lvl="1"/>
            <a:r>
              <a:rPr lang="pt-BR" dirty="0" smtClean="0"/>
              <a:t>Ícones sem significado;</a:t>
            </a:r>
          </a:p>
          <a:p>
            <a:pPr lvl="1"/>
            <a:r>
              <a:rPr lang="pt-BR" dirty="0" smtClean="0"/>
              <a:t>Nomes mal escolhidos;</a:t>
            </a:r>
          </a:p>
          <a:p>
            <a:pPr lvl="1"/>
            <a:r>
              <a:rPr lang="pt-BR" dirty="0" smtClean="0"/>
              <a:t>Indicações insuficientes;</a:t>
            </a:r>
          </a:p>
          <a:p>
            <a:pPr lvl="1"/>
            <a:r>
              <a:rPr lang="pt-BR" dirty="0" smtClean="0"/>
              <a:t>Ações mal identificadas;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7. Flexibilidade e eficiência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Utilização de aceleradores </a:t>
            </a:r>
          </a:p>
          <a:p>
            <a:pPr lvl="1"/>
            <a:r>
              <a:rPr lang="pt-BR" dirty="0" smtClean="0"/>
              <a:t>para peritos (gestos, teclas de atalho, comandos pela fala, etc.):</a:t>
            </a:r>
          </a:p>
          <a:p>
            <a:r>
              <a:rPr lang="pt-BR" dirty="0" smtClean="0"/>
              <a:t>Macros para programar ações repetitivas;</a:t>
            </a:r>
          </a:p>
          <a:p>
            <a:r>
              <a:rPr lang="pt-BR" dirty="0" smtClean="0"/>
              <a:t>Escolher que ações são mais frequentes:</a:t>
            </a:r>
          </a:p>
          <a:p>
            <a:pPr lvl="1"/>
            <a:r>
              <a:rPr lang="pt-BR" dirty="0" smtClean="0"/>
              <a:t>Que botões aparecem nas barras de ferramentas;</a:t>
            </a:r>
          </a:p>
          <a:p>
            <a:pPr lvl="1"/>
            <a:r>
              <a:rPr lang="pt-BR" dirty="0" smtClean="0"/>
              <a:t>Que métodos estão associados a aceleradores;</a:t>
            </a:r>
          </a:p>
          <a:p>
            <a:r>
              <a:rPr lang="pt-BR" dirty="0" smtClean="0"/>
              <a:t>Interfaces devem-se adaptar ao utilizador:</a:t>
            </a:r>
          </a:p>
          <a:p>
            <a:pPr lvl="1"/>
            <a:r>
              <a:rPr lang="pt-BR" dirty="0" smtClean="0"/>
              <a:t>Nunca o contrário!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pt-BR" sz="3800" b="1" dirty="0" smtClean="0"/>
              <a:t>8. Desenho da tela estética e minimalista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Apresentar apenas a informação que o utilizador necessita;</a:t>
            </a:r>
          </a:p>
          <a:p>
            <a:r>
              <a:rPr lang="pt-BR" dirty="0" smtClean="0"/>
              <a:t>Informação deve aparecer numa ordem natural:</a:t>
            </a:r>
          </a:p>
          <a:p>
            <a:pPr lvl="1"/>
            <a:r>
              <a:rPr lang="pt-BR" dirty="0" smtClean="0"/>
              <a:t>Informação relacionada deve estar graficamente agrupada;</a:t>
            </a:r>
          </a:p>
          <a:p>
            <a:pPr lvl="1"/>
            <a:r>
              <a:rPr lang="pt-BR" dirty="0" smtClean="0"/>
              <a:t>A ordem de acesso à informação deve estar de acordo com as expectativas do utilizador (morada);</a:t>
            </a:r>
          </a:p>
          <a:p>
            <a:r>
              <a:rPr lang="pt-BR" dirty="0" smtClean="0"/>
              <a:t>Eliminar ou esconder informação irrelevante ou raramente necessária;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399032"/>
          </a:xfrm>
        </p:spPr>
        <p:txBody>
          <a:bodyPr/>
          <a:lstStyle/>
          <a:p>
            <a:r>
              <a:rPr lang="pt-BR" b="1" dirty="0" smtClean="0"/>
              <a:t>Conceito</a:t>
            </a:r>
            <a:endParaRPr lang="pt-BR" b="1" dirty="0"/>
          </a:p>
        </p:txBody>
      </p:sp>
      <p:sp>
        <p:nvSpPr>
          <p:cNvPr id="16" name="Espaço Reservado para Conteúdo 1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dirty="0" smtClean="0"/>
              <a:t>Método para avaliar uma interface de forma Rápida, Barata e Simples;</a:t>
            </a:r>
          </a:p>
          <a:p>
            <a:pPr lvl="1"/>
            <a:r>
              <a:rPr lang="pt-BR" sz="2400" dirty="0" smtClean="0"/>
              <a:t>Rápida:</a:t>
            </a:r>
          </a:p>
          <a:p>
            <a:pPr lvl="2"/>
            <a:r>
              <a:rPr lang="pt-BR" dirty="0" smtClean="0"/>
              <a:t>Um dia ou menos para aplicar;</a:t>
            </a:r>
          </a:p>
          <a:p>
            <a:pPr lvl="2"/>
            <a:r>
              <a:rPr lang="pt-BR" dirty="0" smtClean="0"/>
              <a:t>Testes de usabilidade padrão podem levar semanas;</a:t>
            </a:r>
          </a:p>
          <a:p>
            <a:pPr lvl="1"/>
            <a:r>
              <a:rPr lang="pt-BR" sz="2400" dirty="0" smtClean="0"/>
              <a:t>Barata:</a:t>
            </a:r>
          </a:p>
          <a:p>
            <a:pPr lvl="2"/>
            <a:r>
              <a:rPr lang="pt-BR" dirty="0" smtClean="0"/>
              <a:t>Não precisa de laboratórios ou equipamento;</a:t>
            </a:r>
          </a:p>
          <a:p>
            <a:pPr lvl="1"/>
            <a:r>
              <a:rPr lang="pt-BR" sz="2400" dirty="0" smtClean="0"/>
              <a:t>Fácil de usar:</a:t>
            </a:r>
          </a:p>
          <a:p>
            <a:pPr lvl="2"/>
            <a:r>
              <a:rPr lang="pt-BR" dirty="0" smtClean="0"/>
              <a:t>Pode-se ensinar em duas horas (ou menos);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965" y="1882775"/>
            <a:ext cx="7872070" cy="473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0" y="267494"/>
            <a:ext cx="91440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8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8. Desenho da tela estética e minimalista</a:t>
            </a:r>
            <a:endParaRPr kumimoji="0" lang="pt-BR" sz="38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pt-BR" b="1" dirty="0" smtClean="0"/>
              <a:t>9. Ajudar utilizador a reconhecer, diagnosticar e resolver erros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Mensagens de erro na linguagem do utilizador;</a:t>
            </a:r>
          </a:p>
          <a:p>
            <a:r>
              <a:rPr lang="pt-BR" dirty="0" smtClean="0"/>
              <a:t>Indicar claramente o problema;</a:t>
            </a:r>
          </a:p>
          <a:p>
            <a:r>
              <a:rPr lang="pt-BR" dirty="0" smtClean="0"/>
              <a:t>Sugerir construtivamente a solução;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pt-BR" b="1" dirty="0" smtClean="0"/>
              <a:t>9. Ajudar utilizador a reconhecer, diagnosticar e resolver erros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114" y="1714488"/>
            <a:ext cx="8109773" cy="4929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428660" y="4429132"/>
            <a:ext cx="9787006" cy="1785950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357222" y="2214554"/>
            <a:ext cx="9787006" cy="178595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9. Ajudar utilizador a reconhecer, diagnosticar e resolver erros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0788" y="2538414"/>
            <a:ext cx="41624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5113" y="4786322"/>
            <a:ext cx="35337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10. Dar ajuda e documentação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 ajuda não é substituto de um mau desenho da interface!</a:t>
            </a:r>
          </a:p>
          <a:p>
            <a:r>
              <a:rPr lang="pt-BR" dirty="0" smtClean="0"/>
              <a:t>A ajuda:</a:t>
            </a:r>
          </a:p>
          <a:p>
            <a:pPr lvl="1"/>
            <a:r>
              <a:rPr lang="pt-BR" dirty="0" smtClean="0"/>
              <a:t>Fácil de pesquisar;</a:t>
            </a:r>
          </a:p>
          <a:p>
            <a:pPr lvl="1"/>
            <a:r>
              <a:rPr lang="pt-BR" dirty="0" smtClean="0"/>
              <a:t>Centrada na tarefa utilizador;</a:t>
            </a:r>
          </a:p>
          <a:p>
            <a:pPr lvl="1"/>
            <a:r>
              <a:rPr lang="pt-BR" dirty="0" smtClean="0"/>
              <a:t>Listar passos concretos para concretizar a tarefa;</a:t>
            </a:r>
          </a:p>
          <a:p>
            <a:pPr lvl="1"/>
            <a:r>
              <a:rPr lang="pt-BR" dirty="0" smtClean="0"/>
              <a:t>Não demasiado extensa;</a:t>
            </a:r>
          </a:p>
          <a:p>
            <a:pPr lvl="1"/>
            <a:r>
              <a:rPr lang="pt-BR" dirty="0" smtClean="0"/>
              <a:t>No contexto;</a:t>
            </a:r>
          </a:p>
          <a:p>
            <a:r>
              <a:rPr lang="pt-BR" dirty="0" smtClean="0"/>
              <a:t>O sistema não deve depender dela para ser utilizado:</a:t>
            </a:r>
          </a:p>
          <a:p>
            <a:pPr lvl="1"/>
            <a:r>
              <a:rPr lang="pt-BR" dirty="0" smtClean="0"/>
              <a:t>Utilizador realiza as tarefas sem necessidade de a consultar;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10. Dar ajuda e documentação</a:t>
            </a:r>
            <a:endParaRPr lang="pt-B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9" y="1714488"/>
            <a:ext cx="7895552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Fases da avaliação heurística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1. Treino pré-avaliação:</a:t>
            </a:r>
          </a:p>
          <a:p>
            <a:pPr lvl="1"/>
            <a:r>
              <a:rPr lang="pt-BR" dirty="0" smtClean="0"/>
              <a:t>Dar conhecimento aos avaliadores da funcionalidade;</a:t>
            </a:r>
          </a:p>
          <a:p>
            <a:pPr lvl="1"/>
            <a:r>
              <a:rPr lang="pt-BR" dirty="0" smtClean="0"/>
              <a:t>Informação sobre cenários de interação;</a:t>
            </a:r>
          </a:p>
          <a:p>
            <a:r>
              <a:rPr lang="pt-BR" dirty="0" smtClean="0"/>
              <a:t>2. Avaliação:</a:t>
            </a:r>
          </a:p>
          <a:p>
            <a:pPr lvl="1"/>
            <a:r>
              <a:rPr lang="pt-BR" dirty="0" smtClean="0"/>
              <a:t>Individual, seguida de consolidação de resultados;</a:t>
            </a:r>
          </a:p>
          <a:p>
            <a:r>
              <a:rPr lang="pt-BR" dirty="0" smtClean="0"/>
              <a:t>3. Classificação de severidade:</a:t>
            </a:r>
          </a:p>
          <a:p>
            <a:pPr lvl="1"/>
            <a:r>
              <a:rPr lang="pt-BR" dirty="0" smtClean="0"/>
              <a:t>Determinar a gravidade de cada problema (prioridade);</a:t>
            </a:r>
          </a:p>
          <a:p>
            <a:pPr lvl="1"/>
            <a:r>
              <a:rPr lang="pt-BR" dirty="0" smtClean="0"/>
              <a:t>Pode fazer-se 1º individualmente e depois em grupo;</a:t>
            </a:r>
          </a:p>
          <a:p>
            <a:r>
              <a:rPr lang="pt-BR" dirty="0" smtClean="0"/>
              <a:t>4. Relatar</a:t>
            </a:r>
            <a:r>
              <a:rPr lang="pt-BR" i="1" dirty="0" smtClean="0"/>
              <a:t>:</a:t>
            </a:r>
          </a:p>
          <a:p>
            <a:pPr lvl="1"/>
            <a:r>
              <a:rPr lang="pt-BR" dirty="0" smtClean="0"/>
              <a:t>Discutir resultados com a equipe de projeto;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Como conduzir a avaliação?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Pelo menos dois passos </a:t>
            </a:r>
            <a:r>
              <a:rPr lang="pt-BR" i="1" dirty="0" smtClean="0"/>
              <a:t>por avaliador:</a:t>
            </a:r>
          </a:p>
          <a:p>
            <a:pPr lvl="1"/>
            <a:r>
              <a:rPr lang="pt-BR" dirty="0" smtClean="0"/>
              <a:t>Primeiro para familiarizar com aplicação;</a:t>
            </a:r>
          </a:p>
          <a:p>
            <a:pPr lvl="1"/>
            <a:r>
              <a:rPr lang="pt-BR" dirty="0" smtClean="0"/>
              <a:t>Segundo para focar em elementos específicos;</a:t>
            </a:r>
          </a:p>
          <a:p>
            <a:r>
              <a:rPr lang="pt-BR" dirty="0" smtClean="0"/>
              <a:t>Cada avaliador produz lista de problemas:</a:t>
            </a:r>
          </a:p>
          <a:p>
            <a:pPr lvl="1"/>
            <a:r>
              <a:rPr lang="pt-BR" dirty="0" smtClean="0"/>
              <a:t>Explicar com referência à heurística relevante ou outra informação;</a:t>
            </a:r>
          </a:p>
          <a:p>
            <a:pPr lvl="1"/>
            <a:r>
              <a:rPr lang="pt-BR" dirty="0" smtClean="0"/>
              <a:t>Ser específico;</a:t>
            </a:r>
          </a:p>
          <a:p>
            <a:pPr lvl="1"/>
            <a:r>
              <a:rPr lang="pt-BR" dirty="0" smtClean="0"/>
              <a:t>Listar cada problema</a:t>
            </a:r>
            <a:r>
              <a:rPr lang="pt-BR" i="1" dirty="0" smtClean="0"/>
              <a:t> </a:t>
            </a:r>
            <a:r>
              <a:rPr lang="pt-BR" dirty="0" smtClean="0"/>
              <a:t>separadamente</a:t>
            </a:r>
            <a:r>
              <a:rPr lang="pt-BR" i="1" dirty="0" smtClean="0"/>
              <a:t>;</a:t>
            </a:r>
          </a:p>
          <a:p>
            <a:pPr lvl="1"/>
            <a:r>
              <a:rPr lang="pt-BR" dirty="0" smtClean="0"/>
              <a:t>Sugerir solução;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Exemplo de problemas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Problema: Campo da data não indica formato:</a:t>
            </a:r>
          </a:p>
          <a:p>
            <a:pPr lvl="1"/>
            <a:r>
              <a:rPr lang="pt-BR" dirty="0" smtClean="0"/>
              <a:t>Viola “H5: Evitar erros”;</a:t>
            </a:r>
          </a:p>
          <a:p>
            <a:pPr lvl="1"/>
            <a:r>
              <a:rPr lang="pt-BR" dirty="0" smtClean="0"/>
              <a:t>Correção: Substituir campo por um calendário;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Graus de severidade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Permitem atribuir recursos à solução de problemas;</a:t>
            </a:r>
          </a:p>
          <a:p>
            <a:r>
              <a:rPr lang="pt-BR" dirty="0" smtClean="0"/>
              <a:t>Estimativas de esforço a investir em usabilidade;</a:t>
            </a:r>
          </a:p>
          <a:p>
            <a:r>
              <a:rPr lang="pt-BR" dirty="0" smtClean="0"/>
              <a:t>Combinam:</a:t>
            </a:r>
          </a:p>
          <a:p>
            <a:pPr lvl="1"/>
            <a:r>
              <a:rPr lang="pt-BR" dirty="0" smtClean="0"/>
              <a:t>frequência do problema (quantas vezes);</a:t>
            </a:r>
          </a:p>
          <a:p>
            <a:pPr lvl="1"/>
            <a:r>
              <a:rPr lang="pt-BR" dirty="0" smtClean="0"/>
              <a:t>impacto do problema (quão grave cada ocorrência);</a:t>
            </a:r>
          </a:p>
          <a:p>
            <a:pPr lvl="1"/>
            <a:r>
              <a:rPr lang="pt-BR" dirty="0" smtClean="0"/>
              <a:t>persistência do problema;</a:t>
            </a:r>
          </a:p>
          <a:p>
            <a:r>
              <a:rPr lang="pt-BR" dirty="0" smtClean="0"/>
              <a:t>Calculados depois de consolidar avaliações;</a:t>
            </a:r>
          </a:p>
          <a:p>
            <a:r>
              <a:rPr lang="pt-BR" dirty="0" smtClean="0"/>
              <a:t>Efetuados independentemente por todos os avaliadores;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Conceito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Espaço Reservado para Conteúdo 1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Desenvolvida por Jakob Nielsen e Rolf </a:t>
            </a:r>
            <a:r>
              <a:rPr lang="pt-BR" dirty="0" err="1" smtClean="0"/>
              <a:t>Molich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Ajuda a encontrar problemas de Usabilidade no projeto de interfaces;</a:t>
            </a:r>
          </a:p>
          <a:p>
            <a:pPr lvl="1"/>
            <a:r>
              <a:rPr lang="pt-BR" dirty="0" smtClean="0"/>
              <a:t>Pequeno conjunto de avaliadores  que examinam as interfaces;</a:t>
            </a:r>
          </a:p>
          <a:p>
            <a:pPr lvl="1"/>
            <a:r>
              <a:rPr lang="pt-BR" dirty="0" smtClean="0"/>
              <a:t>Verificam individualmente adesão a Heurísticas de Usabilidade;</a:t>
            </a:r>
          </a:p>
          <a:p>
            <a:pPr lvl="1"/>
            <a:r>
              <a:rPr lang="pt-BR" dirty="0" smtClean="0"/>
              <a:t>Diferentes avaliadores detectarão problemas diferentes;</a:t>
            </a:r>
          </a:p>
          <a:p>
            <a:pPr lvl="1"/>
            <a:r>
              <a:rPr lang="pt-BR" dirty="0" smtClean="0"/>
              <a:t>Consolidam descobertas em relatório;</a:t>
            </a:r>
          </a:p>
          <a:p>
            <a:pPr lvl="1"/>
            <a:r>
              <a:rPr lang="pt-BR" dirty="0" smtClean="0"/>
              <a:t>Boa para avaliar </a:t>
            </a:r>
            <a:r>
              <a:rPr lang="pt-BR" i="1" dirty="0" smtClean="0"/>
              <a:t>designs iniciais e protótipos;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Graus de severidade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0 -não há consenso quanto a problema de usabilidade;</a:t>
            </a:r>
          </a:p>
          <a:p>
            <a:r>
              <a:rPr lang="pt-BR" dirty="0" smtClean="0"/>
              <a:t>1 -problema cosmético;</a:t>
            </a:r>
          </a:p>
          <a:p>
            <a:r>
              <a:rPr lang="pt-BR" dirty="0" smtClean="0"/>
              <a:t>2 -problema menor;</a:t>
            </a:r>
          </a:p>
          <a:p>
            <a:r>
              <a:rPr lang="pt-BR" dirty="0" smtClean="0"/>
              <a:t>3 -problema importante de usabilidade –corrigir;</a:t>
            </a:r>
          </a:p>
          <a:p>
            <a:r>
              <a:rPr lang="pt-BR" dirty="0" smtClean="0"/>
              <a:t>4 -CATÁSTROFE de usabilidade – imperativo corrigir!;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Exemplo de classificação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Nomes diferentes para operação </a:t>
            </a:r>
            <a:r>
              <a:rPr lang="pt-BR" i="1" dirty="0" smtClean="0"/>
              <a:t>Guardar</a:t>
            </a:r>
          </a:p>
          <a:p>
            <a:pPr algn="just"/>
            <a:r>
              <a:rPr lang="pt-BR" dirty="0" smtClean="0"/>
              <a:t>H2: Consistência</a:t>
            </a:r>
          </a:p>
          <a:p>
            <a:pPr algn="just"/>
            <a:r>
              <a:rPr lang="pt-BR" dirty="0" smtClean="0"/>
              <a:t>Descrição: A interface usa “Salvar” na primeira tela para salvar o ficheiro do utilizador, mas usa “Guardar Ficheiro” em telas subsequentes. O uso de terminologia diferente para a mesma função pode confundir os utilizadores.</a:t>
            </a:r>
          </a:p>
          <a:p>
            <a:pPr algn="just"/>
            <a:r>
              <a:rPr lang="pt-BR" dirty="0" smtClean="0"/>
              <a:t>Correção: Definir uma terminologia e usá-la sempre.</a:t>
            </a:r>
          </a:p>
          <a:p>
            <a:pPr algn="just"/>
            <a:r>
              <a:rPr lang="pt-BR" dirty="0" smtClean="0"/>
              <a:t>Severidade: 3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Conclusões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Avaliação heurística:</a:t>
            </a:r>
          </a:p>
          <a:p>
            <a:pPr lvl="1"/>
            <a:r>
              <a:rPr lang="pt-BR" dirty="0" smtClean="0"/>
              <a:t>É fácil, é </a:t>
            </a:r>
            <a:r>
              <a:rPr lang="pt-BR" dirty="0" smtClean="0"/>
              <a:t>barata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dirty="0" smtClean="0"/>
              <a:t>Analisar se está conforme às heurísticas:</a:t>
            </a:r>
          </a:p>
          <a:p>
            <a:pPr lvl="1"/>
            <a:r>
              <a:rPr lang="pt-BR" dirty="0" smtClean="0"/>
              <a:t>Anota o que  não  está em conformidade (onde, qual, porquê?);</a:t>
            </a:r>
          </a:p>
          <a:p>
            <a:r>
              <a:rPr lang="pt-BR" dirty="0" smtClean="0"/>
              <a:t>Combinar os resultados da avaliação:</a:t>
            </a:r>
          </a:p>
          <a:p>
            <a:pPr lvl="1"/>
            <a:r>
              <a:rPr lang="pt-BR" dirty="0" smtClean="0"/>
              <a:t>3 à 5 avaliadores;</a:t>
            </a:r>
          </a:p>
          <a:p>
            <a:r>
              <a:rPr lang="pt-BR" dirty="0" smtClean="0"/>
              <a:t>Avaliadores classificam severidade independentemente;</a:t>
            </a:r>
          </a:p>
          <a:p>
            <a:r>
              <a:rPr lang="pt-BR" dirty="0" smtClean="0"/>
              <a:t>Discutir problemas com equipe de projeto;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5797568"/>
          </a:xfr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  <a:scene3d>
              <a:camera prst="perspectiveHeroicExtremeRightFacing"/>
              <a:lightRig rig="threePt" dir="t"/>
            </a:scene3d>
          </a:bodyPr>
          <a:lstStyle/>
          <a:p>
            <a:r>
              <a:rPr lang="pt-BR" sz="4800" b="1" dirty="0" smtClean="0"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AVALIAÇÃO HEURÍSTICA</a:t>
            </a:r>
            <a:endParaRPr lang="pt-BR" sz="4800" b="1" dirty="0"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071802" y="4429132"/>
            <a:ext cx="5715040" cy="1697031"/>
          </a:xfrm>
        </p:spPr>
        <p:txBody>
          <a:bodyPr>
            <a:scene3d>
              <a:camera prst="perspectiveRight"/>
              <a:lightRig rig="threePt" dir="t"/>
            </a:scene3d>
          </a:bodyPr>
          <a:lstStyle/>
          <a:p>
            <a:r>
              <a:rPr lang="pt-BR" dirty="0" smtClean="0">
                <a:effectLst>
                  <a:reflection blurRad="6350" stA="55000" endA="300" endPos="45500" dir="5400000" sy="-100000" algn="bl" rotWithShape="0"/>
                </a:effectLst>
              </a:rPr>
              <a:t>Fabio Dela Bruna</a:t>
            </a:r>
          </a:p>
          <a:p>
            <a:r>
              <a:rPr lang="pt-BR" dirty="0" smtClean="0">
                <a:effectLst>
                  <a:reflection blurRad="6350" stA="55000" endA="300" endPos="45500" dir="5400000" sy="-100000" algn="bl" rotWithShape="0"/>
                </a:effectLst>
              </a:rPr>
              <a:t>Márcio Ozório Teixeira</a:t>
            </a:r>
            <a:endParaRPr lang="pt-BR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 r="14220" b="-13498"/>
          <a:stretch>
            <a:fillRect/>
          </a:stretch>
        </p:blipFill>
        <p:spPr bwMode="auto">
          <a:xfrm rot="19152445">
            <a:off x="6724022" y="618004"/>
            <a:ext cx="3716895" cy="4908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Porque vários avaliadores?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Espaço Reservado para Conteúdo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 só avaliador pode fazer Avaliação Heurística, mas:</a:t>
            </a:r>
          </a:p>
          <a:p>
            <a:pPr lvl="1"/>
            <a:r>
              <a:rPr lang="pt-BR" dirty="0" smtClean="0"/>
              <a:t>Identificará apenas 35% dos problemas</a:t>
            </a:r>
          </a:p>
          <a:p>
            <a:r>
              <a:rPr lang="pt-BR" dirty="0" smtClean="0"/>
              <a:t>Melhor com vários avaliadores:</a:t>
            </a:r>
          </a:p>
          <a:p>
            <a:pPr lvl="1"/>
            <a:r>
              <a:rPr lang="pt-BR" dirty="0" smtClean="0"/>
              <a:t>Cada um identifica problemas diferentes;</a:t>
            </a:r>
          </a:p>
          <a:p>
            <a:r>
              <a:rPr lang="pt-BR" dirty="0" smtClean="0"/>
              <a:t>Nº exato depende análise custo-benefício:</a:t>
            </a:r>
          </a:p>
          <a:p>
            <a:pPr lvl="1"/>
            <a:r>
              <a:rPr lang="pt-BR" dirty="0" smtClean="0"/>
              <a:t>Situação normal 3-5 avaliadores(75%);</a:t>
            </a:r>
          </a:p>
          <a:p>
            <a:pPr lvl="1"/>
            <a:r>
              <a:rPr lang="pt-BR" dirty="0" smtClean="0"/>
              <a:t>Situações críticas → muitos	avaliadores;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Porque vários avaliadores?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Espaço Reservado para Conteúdo 1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Nº de problemas identificados depende da experiência dos avaliadores:</a:t>
            </a:r>
          </a:p>
          <a:p>
            <a:r>
              <a:rPr lang="pt-BR" dirty="0" smtClean="0"/>
              <a:t>Noviços:</a:t>
            </a:r>
          </a:p>
          <a:p>
            <a:pPr lvl="1"/>
            <a:r>
              <a:rPr lang="pt-BR" dirty="0" smtClean="0"/>
              <a:t>Apenas conhecimentos de computadores;</a:t>
            </a:r>
          </a:p>
          <a:p>
            <a:r>
              <a:rPr lang="pt-BR" dirty="0" smtClean="0"/>
              <a:t>Sem perícia em usabilidade:</a:t>
            </a:r>
          </a:p>
          <a:p>
            <a:pPr lvl="1"/>
            <a:r>
              <a:rPr lang="pt-BR" dirty="0" smtClean="0"/>
              <a:t>Identificaram 22% dos problemas;</a:t>
            </a:r>
          </a:p>
          <a:p>
            <a:r>
              <a:rPr lang="pt-BR" dirty="0" smtClean="0"/>
              <a:t>Peritos em usabilidade (não no tipo de interfaces):</a:t>
            </a:r>
          </a:p>
          <a:p>
            <a:pPr lvl="1"/>
            <a:r>
              <a:rPr lang="pt-BR" dirty="0" smtClean="0"/>
              <a:t>Identificaram 41% dos problemas;</a:t>
            </a:r>
          </a:p>
          <a:p>
            <a:r>
              <a:rPr lang="pt-BR" dirty="0" smtClean="0"/>
              <a:t>Peritos em usabilidade e no tipo de interfaces:</a:t>
            </a:r>
          </a:p>
          <a:p>
            <a:pPr lvl="1"/>
            <a:r>
              <a:rPr lang="pt-BR" dirty="0" smtClean="0"/>
              <a:t>Identificaram 60% dos problemas;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Processo de avaliação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Avaliadores exercitam a interface várias vezes:</a:t>
            </a:r>
          </a:p>
          <a:p>
            <a:pPr lvl="1"/>
            <a:r>
              <a:rPr lang="pt-BR" dirty="0" smtClean="0"/>
              <a:t>Inspecionam vários elementos de diálogo;</a:t>
            </a:r>
          </a:p>
          <a:p>
            <a:pPr lvl="1"/>
            <a:r>
              <a:rPr lang="pt-BR" dirty="0" smtClean="0"/>
              <a:t>Comparam com lista de princípios de usabilidade;</a:t>
            </a:r>
          </a:p>
          <a:p>
            <a:r>
              <a:rPr lang="pt-BR" dirty="0" smtClean="0"/>
              <a:t>Princípios de usabilidade:</a:t>
            </a:r>
          </a:p>
          <a:p>
            <a:pPr lvl="1"/>
            <a:r>
              <a:rPr lang="pt-BR" dirty="0" smtClean="0"/>
              <a:t>Heurísticas de Nielsen;</a:t>
            </a:r>
          </a:p>
          <a:p>
            <a:pPr lvl="1"/>
            <a:r>
              <a:rPr lang="pt-BR" dirty="0" smtClean="0"/>
              <a:t>Lista suplementar de heurísticas específicas da categoria;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357158" y="2387603"/>
            <a:ext cx="8246298" cy="1470025"/>
          </a:xfrm>
        </p:spPr>
        <p:txBody>
          <a:bodyPr>
            <a:normAutofit/>
          </a:bodyPr>
          <a:lstStyle/>
          <a:p>
            <a:r>
              <a:rPr lang="pt-BR" sz="5400" b="1" dirty="0" smtClean="0"/>
              <a:t>Heurísticas de Usabilidade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sz="2400" b="1" dirty="0" smtClean="0">
                <a:solidFill>
                  <a:schemeClr val="tx1"/>
                </a:solidFill>
              </a:rPr>
              <a:t>Por Jakob Nielsen</a:t>
            </a:r>
            <a:endParaRPr lang="pt-B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1399032"/>
          </a:xfrm>
        </p:spPr>
        <p:txBody>
          <a:bodyPr>
            <a:noAutofit/>
          </a:bodyPr>
          <a:lstStyle/>
          <a:p>
            <a:r>
              <a:rPr lang="pt-BR" sz="4400" b="1" dirty="0" smtClean="0"/>
              <a:t>1. Tornar o estado do sistema visível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Dar sempre a conhecer aos utilizadores onde estão:</a:t>
            </a:r>
          </a:p>
          <a:p>
            <a:pPr lvl="1"/>
            <a:r>
              <a:rPr lang="pt-BR" dirty="0" smtClean="0"/>
              <a:t>De onde vêm e para onde podem ir;</a:t>
            </a:r>
          </a:p>
          <a:p>
            <a:r>
              <a:rPr lang="pt-BR" dirty="0" smtClean="0"/>
              <a:t>Informar os utilizadores do que se está a passar:</a:t>
            </a:r>
          </a:p>
          <a:p>
            <a:pPr lvl="1"/>
            <a:r>
              <a:rPr lang="pt-BR" dirty="0" smtClean="0"/>
              <a:t>De forma clara e sucinta;</a:t>
            </a:r>
          </a:p>
          <a:p>
            <a:pPr lvl="1"/>
            <a:r>
              <a:rPr lang="pt-BR" dirty="0" smtClean="0"/>
              <a:t>Em tempo útil:</a:t>
            </a:r>
          </a:p>
          <a:p>
            <a:pPr lvl="2"/>
            <a:r>
              <a:rPr lang="pt-BR" dirty="0" smtClean="0"/>
              <a:t>0.1 s: não são precisos indicadores;</a:t>
            </a:r>
          </a:p>
          <a:p>
            <a:pPr lvl="2"/>
            <a:r>
              <a:rPr lang="pt-BR" dirty="0" smtClean="0"/>
              <a:t>1.0 s: utilizador tende a ir devagar;</a:t>
            </a:r>
          </a:p>
          <a:p>
            <a:pPr lvl="2"/>
            <a:r>
              <a:rPr lang="pt-BR" dirty="0" smtClean="0"/>
              <a:t>10 s: indicador de duração máxima para fixar atenção utilizador;</a:t>
            </a:r>
          </a:p>
          <a:p>
            <a:pPr lvl="2"/>
            <a:r>
              <a:rPr lang="pt-BR" dirty="0" smtClean="0"/>
              <a:t>para tempos de resposta mais demorados: indicadores de progresso;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1399032"/>
          </a:xfrm>
        </p:spPr>
        <p:txBody>
          <a:bodyPr>
            <a:noAutofit/>
          </a:bodyPr>
          <a:lstStyle/>
          <a:p>
            <a:r>
              <a:rPr lang="pt-BR" sz="4400" b="1" dirty="0" smtClean="0"/>
              <a:t>1. Tornar o estado do sistema visível</a:t>
            </a:r>
            <a:endParaRPr lang="pt-BR" sz="4400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668461"/>
            <a:ext cx="8001860" cy="4832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457</TotalTime>
  <Words>1254</Words>
  <Application>Microsoft Office PowerPoint</Application>
  <PresentationFormat>Apresentação na tela (4:3)</PresentationFormat>
  <Paragraphs>188</Paragraphs>
  <Slides>33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Verve</vt:lpstr>
      <vt:lpstr>AVALIAÇÃO HEURÍSTICA</vt:lpstr>
      <vt:lpstr>Conceito</vt:lpstr>
      <vt:lpstr>Conceito</vt:lpstr>
      <vt:lpstr>Porque vários avaliadores?</vt:lpstr>
      <vt:lpstr>Porque vários avaliadores?</vt:lpstr>
      <vt:lpstr>Processo de avaliação</vt:lpstr>
      <vt:lpstr>Heurísticas de Usabilidade Por Jakob Nielsen</vt:lpstr>
      <vt:lpstr>1. Tornar o estado do sistema visível</vt:lpstr>
      <vt:lpstr>1. Tornar o estado do sistema visível</vt:lpstr>
      <vt:lpstr>Slide 10</vt:lpstr>
      <vt:lpstr>2. Falar a linguagem do utilizador</vt:lpstr>
      <vt:lpstr>Slide 12</vt:lpstr>
      <vt:lpstr>3. Utilizador controla e exerce livre-arbítrio</vt:lpstr>
      <vt:lpstr>4. Consistência e adesão a normas</vt:lpstr>
      <vt:lpstr>5. Evitar erros</vt:lpstr>
      <vt:lpstr>5. Evitar erros</vt:lpstr>
      <vt:lpstr>6. Reconhecimento em vez de lembrança</vt:lpstr>
      <vt:lpstr>7. Flexibilidade e eficiência</vt:lpstr>
      <vt:lpstr>8. Desenho da tela estética e minimalista</vt:lpstr>
      <vt:lpstr>Slide 20</vt:lpstr>
      <vt:lpstr>9. Ajudar utilizador a reconhecer, diagnosticar e resolver erros</vt:lpstr>
      <vt:lpstr>9. Ajudar utilizador a reconhecer, diagnosticar e resolver erros</vt:lpstr>
      <vt:lpstr>9. Ajudar utilizador a reconhecer, diagnosticar e resolver erros</vt:lpstr>
      <vt:lpstr>10. Dar ajuda e documentação</vt:lpstr>
      <vt:lpstr>10. Dar ajuda e documentação</vt:lpstr>
      <vt:lpstr>Fases da avaliação heurística</vt:lpstr>
      <vt:lpstr>Como conduzir a avaliação?</vt:lpstr>
      <vt:lpstr>Exemplo de problemas</vt:lpstr>
      <vt:lpstr>Graus de severidade</vt:lpstr>
      <vt:lpstr>Graus de severidade</vt:lpstr>
      <vt:lpstr>Exemplo de classificação</vt:lpstr>
      <vt:lpstr>Conclusões</vt:lpstr>
      <vt:lpstr>AVALIAÇÃO HEURÍSTICA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Márcio Teixeira</dc:creator>
  <cp:lastModifiedBy>Fabio Dela Bruna</cp:lastModifiedBy>
  <cp:revision>54</cp:revision>
  <dcterms:created xsi:type="dcterms:W3CDTF">2010-05-25T03:12:46Z</dcterms:created>
  <dcterms:modified xsi:type="dcterms:W3CDTF">2010-05-27T12:01:52Z</dcterms:modified>
</cp:coreProperties>
</file>