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24/06/2010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PROJETO MULTIMÍDIA</a:t>
            </a:r>
            <a:r>
              <a:rPr lang="pt-BR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endParaRPr lang="pt-BR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>
                <a:effectLst>
                  <a:reflection blurRad="6350" stA="60000" endA="900" endPos="58000" dir="5400000" sy="-100000" algn="bl" rotWithShape="0"/>
                </a:effectLst>
              </a:rPr>
              <a:t>  FABIO DELA BRUNA</a:t>
            </a:r>
          </a:p>
          <a:p>
            <a:r>
              <a:rPr lang="pt-BR" dirty="0" smtClean="0">
                <a:effectLst>
                  <a:reflection blurRad="6350" stA="60000" endA="900" endPos="58000" dir="5400000" sy="-100000" algn="bl" rotWithShape="0"/>
                </a:effectLst>
              </a:rPr>
              <a:t>MÁRCIO OZÓRIO TEIXEIRA</a:t>
            </a:r>
            <a:endParaRPr lang="pt-BR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186766" cy="4525963"/>
          </a:xfrm>
        </p:spPr>
        <p:txBody>
          <a:bodyPr/>
          <a:lstStyle/>
          <a:p>
            <a:pPr algn="just"/>
            <a:r>
              <a:rPr lang="pt-BR" dirty="0" smtClean="0"/>
              <a:t>Etapa </a:t>
            </a:r>
            <a:r>
              <a:rPr lang="pt-BR" dirty="0" smtClean="0"/>
              <a:t>em que </a:t>
            </a:r>
            <a:r>
              <a:rPr lang="pt-BR" dirty="0" smtClean="0"/>
              <a:t>será executado o projeto</a:t>
            </a:r>
            <a:r>
              <a:rPr lang="pt-BR" dirty="0" smtClean="0"/>
              <a:t>. </a:t>
            </a:r>
            <a:r>
              <a:rPr lang="pt-BR" dirty="0" smtClean="0"/>
              <a:t>Neste momento toda equipe </a:t>
            </a:r>
            <a:r>
              <a:rPr lang="pt-BR" dirty="0" smtClean="0"/>
              <a:t>já </a:t>
            </a:r>
            <a:r>
              <a:rPr lang="pt-BR" dirty="0" smtClean="0"/>
              <a:t>estará ciente </a:t>
            </a:r>
            <a:r>
              <a:rPr lang="pt-BR" dirty="0" smtClean="0"/>
              <a:t>do tempo e </a:t>
            </a:r>
            <a:r>
              <a:rPr lang="pt-BR" dirty="0" smtClean="0"/>
              <a:t>do valor </a:t>
            </a:r>
            <a:r>
              <a:rPr lang="pt-BR" dirty="0" smtClean="0"/>
              <a:t>que pode ser gasto na execução do projeto, e do que se </a:t>
            </a:r>
            <a:r>
              <a:rPr lang="pt-BR" dirty="0" smtClean="0"/>
              <a:t>tem disponível para iniciá-lo.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69144"/>
              <a:gd name="adj2" fmla="val 1287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03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186766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Nesta etapa ocorre:</a:t>
            </a:r>
          </a:p>
          <a:p>
            <a:pPr lvl="1" algn="just"/>
            <a:r>
              <a:rPr lang="pt-BR" b="1" dirty="0" smtClean="0"/>
              <a:t>Desenvolvimento</a:t>
            </a:r>
            <a:r>
              <a:rPr lang="pt-BR" dirty="0" smtClean="0"/>
              <a:t>:</a:t>
            </a:r>
            <a:endParaRPr lang="pt-BR" dirty="0" smtClean="0"/>
          </a:p>
          <a:p>
            <a:pPr lvl="2" algn="just"/>
            <a:r>
              <a:rPr lang="pt-BR" dirty="0" smtClean="0"/>
              <a:t>desenho </a:t>
            </a:r>
            <a:r>
              <a:rPr lang="pt-BR" dirty="0" smtClean="0"/>
              <a:t>externo</a:t>
            </a:r>
            <a:r>
              <a:rPr lang="pt-BR" dirty="0" smtClean="0"/>
              <a:t>:</a:t>
            </a:r>
            <a:endParaRPr lang="pt-BR" dirty="0" smtClean="0"/>
          </a:p>
          <a:p>
            <a:pPr lvl="3" algn="just"/>
            <a:r>
              <a:rPr lang="pt-BR" dirty="0" smtClean="0"/>
              <a:t>Desenho da interface do usuário;</a:t>
            </a:r>
          </a:p>
          <a:p>
            <a:pPr lvl="3" algn="just"/>
            <a:r>
              <a:rPr lang="pt-BR" dirty="0" smtClean="0"/>
              <a:t>Desenho do banco de dados;</a:t>
            </a:r>
          </a:p>
          <a:p>
            <a:pPr lvl="3" algn="just"/>
            <a:endParaRPr lang="pt-BR" dirty="0" smtClean="0"/>
          </a:p>
          <a:p>
            <a:pPr lvl="1" algn="just"/>
            <a:r>
              <a:rPr lang="pt-BR" b="1" dirty="0" smtClean="0"/>
              <a:t>Testes</a:t>
            </a:r>
            <a:r>
              <a:rPr lang="pt-BR" dirty="0" smtClean="0"/>
              <a:t>: o </a:t>
            </a:r>
            <a:r>
              <a:rPr lang="pt-BR" dirty="0" smtClean="0"/>
              <a:t>objetivo central deve ser o </a:t>
            </a:r>
            <a:r>
              <a:rPr lang="pt-BR" dirty="0" smtClean="0"/>
              <a:t>de maximizar </a:t>
            </a:r>
            <a:r>
              <a:rPr lang="pt-BR" dirty="0" smtClean="0"/>
              <a:t>a cobertura dos testes e detectar </a:t>
            </a:r>
            <a:r>
              <a:rPr lang="pt-BR" dirty="0" smtClean="0"/>
              <a:t>a maior quantidade de </a:t>
            </a:r>
            <a:r>
              <a:rPr lang="pt-BR" dirty="0" smtClean="0"/>
              <a:t>erros possível e </a:t>
            </a:r>
            <a:r>
              <a:rPr lang="pt-BR" dirty="0" smtClean="0"/>
              <a:t>de defeitos </a:t>
            </a:r>
            <a:r>
              <a:rPr lang="pt-BR" dirty="0" smtClean="0"/>
              <a:t>que não foram apanhados </a:t>
            </a:r>
            <a:r>
              <a:rPr lang="pt-BR" dirty="0" smtClean="0"/>
              <a:t>pelas revisões.</a:t>
            </a:r>
          </a:p>
          <a:p>
            <a:pPr algn="just">
              <a:buNone/>
            </a:pPr>
            <a:endParaRPr lang="pt-BR" dirty="0" smtClean="0"/>
          </a:p>
          <a:p>
            <a:pPr lvl="1" algn="just"/>
            <a:r>
              <a:rPr lang="pt-BR" b="1" dirty="0" smtClean="0"/>
              <a:t>Implementação</a:t>
            </a:r>
            <a:r>
              <a:rPr lang="pt-BR" dirty="0" smtClean="0"/>
              <a:t>:</a:t>
            </a:r>
          </a:p>
          <a:p>
            <a:pPr lvl="2" algn="just"/>
            <a:r>
              <a:rPr lang="pt-BR" dirty="0" smtClean="0"/>
              <a:t>Construção de uma ou mais </a:t>
            </a:r>
            <a:r>
              <a:rPr lang="pt-BR" dirty="0" smtClean="0"/>
              <a:t>liberações;</a:t>
            </a:r>
          </a:p>
          <a:p>
            <a:pPr lvl="2" algn="just"/>
            <a:r>
              <a:rPr lang="pt-BR" dirty="0" smtClean="0"/>
              <a:t>Testes </a:t>
            </a:r>
            <a:r>
              <a:rPr lang="pt-BR" dirty="0" smtClean="0"/>
              <a:t>alfa;</a:t>
            </a:r>
          </a:p>
          <a:p>
            <a:pPr lvl="2" algn="just"/>
            <a:r>
              <a:rPr lang="pt-BR" dirty="0" smtClean="0"/>
              <a:t>Preparação da </a:t>
            </a:r>
            <a:r>
              <a:rPr lang="pt-BR" dirty="0" smtClean="0"/>
              <a:t>implantação;</a:t>
            </a:r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69144"/>
              <a:gd name="adj2" fmla="val 1287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03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00034" y="1481328"/>
            <a:ext cx="8186766" cy="4525963"/>
          </a:xfrm>
        </p:spPr>
        <p:txBody>
          <a:bodyPr/>
          <a:lstStyle/>
          <a:p>
            <a:pPr algn="just"/>
            <a:r>
              <a:rPr lang="pt-BR" dirty="0" smtClean="0"/>
              <a:t>Nesta etapa, o projeto sofre uma transição</a:t>
            </a:r>
            <a:r>
              <a:rPr lang="pt-BR" dirty="0" smtClean="0"/>
              <a:t>: agora ele irá “rodar” não mais em um ambiente </a:t>
            </a:r>
            <a:r>
              <a:rPr lang="pt-BR" dirty="0" smtClean="0"/>
              <a:t>onde pode-se </a:t>
            </a:r>
            <a:r>
              <a:rPr lang="pt-BR" dirty="0" smtClean="0"/>
              <a:t>controlar </a:t>
            </a:r>
            <a:r>
              <a:rPr lang="pt-BR" dirty="0" smtClean="0"/>
              <a:t> o seu funcionamento, mas </a:t>
            </a:r>
            <a:r>
              <a:rPr lang="pt-BR" dirty="0" smtClean="0"/>
              <a:t>em um </a:t>
            </a:r>
            <a:r>
              <a:rPr lang="pt-BR" dirty="0" smtClean="0"/>
              <a:t>ambiente real</a:t>
            </a:r>
            <a:r>
              <a:rPr lang="pt-BR" dirty="0" smtClean="0"/>
              <a:t>, </a:t>
            </a:r>
            <a:r>
              <a:rPr lang="pt-BR" dirty="0" smtClean="0"/>
              <a:t>onde imprevistos </a:t>
            </a:r>
            <a:r>
              <a:rPr lang="pt-BR" dirty="0" smtClean="0"/>
              <a:t>podem acontecer e </a:t>
            </a:r>
            <a:r>
              <a:rPr lang="pt-BR" dirty="0" smtClean="0"/>
              <a:t>o produto deve estar preparado </a:t>
            </a:r>
            <a:r>
              <a:rPr lang="pt-BR" dirty="0" smtClean="0"/>
              <a:t>para tudo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IMPLANTAÇÃO </a:t>
            </a:r>
            <a:br>
              <a:rPr lang="pt-BR" dirty="0" smtClean="0"/>
            </a:br>
            <a:r>
              <a:rPr lang="pt-BR" dirty="0" smtClean="0"/>
              <a:t>E MANUTENÇÃO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69144"/>
              <a:gd name="adj2" fmla="val 1287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04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00034" y="1481328"/>
            <a:ext cx="8186766" cy="4525963"/>
          </a:xfrm>
        </p:spPr>
        <p:txBody>
          <a:bodyPr/>
          <a:lstStyle/>
          <a:p>
            <a:pPr algn="just"/>
            <a:r>
              <a:rPr lang="pt-BR" dirty="0" smtClean="0"/>
              <a:t>Um </a:t>
            </a:r>
            <a:r>
              <a:rPr lang="pt-BR" dirty="0" smtClean="0"/>
              <a:t>projeto jamais termina! </a:t>
            </a:r>
            <a:endParaRPr lang="pt-BR" dirty="0" smtClean="0"/>
          </a:p>
          <a:p>
            <a:pPr algn="just"/>
            <a:r>
              <a:rPr lang="pt-BR" dirty="0" smtClean="0"/>
              <a:t>Apesar de parecer </a:t>
            </a:r>
            <a:r>
              <a:rPr lang="pt-BR" dirty="0" smtClean="0"/>
              <a:t>uma frase cruel, o projeto evolui </a:t>
            </a:r>
            <a:r>
              <a:rPr lang="pt-BR" dirty="0" smtClean="0"/>
              <a:t>no tempo e </a:t>
            </a:r>
            <a:r>
              <a:rPr lang="pt-BR" dirty="0" smtClean="0"/>
              <a:t>o usuário apresenta novas necessidades, e </a:t>
            </a:r>
            <a:r>
              <a:rPr lang="pt-BR" dirty="0" smtClean="0"/>
              <a:t>estas deverão ser incorporadas </a:t>
            </a:r>
            <a:r>
              <a:rPr lang="pt-BR" dirty="0" smtClean="0"/>
              <a:t>ao projeto.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IMPLANTAÇÃO </a:t>
            </a:r>
            <a:br>
              <a:rPr lang="pt-BR" dirty="0" smtClean="0"/>
            </a:br>
            <a:r>
              <a:rPr lang="pt-BR" dirty="0" smtClean="0"/>
              <a:t>E MANUTENÇÃO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69144"/>
              <a:gd name="adj2" fmla="val 1287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04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186766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Ao fazer uso de imagens, áudio, vídeos, </a:t>
            </a:r>
            <a:r>
              <a:rPr lang="pt-BR" dirty="0" smtClean="0"/>
              <a:t>músicas, verifique </a:t>
            </a:r>
            <a:r>
              <a:rPr lang="pt-BR" dirty="0" smtClean="0"/>
              <a:t>a necessidade de cessão de direitos autorais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som usado no projeto deve ser planejado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multimídia em alguns casos pode precisar de uma equipe multidisciplinar.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115328" cy="4525963"/>
          </a:xfrm>
        </p:spPr>
        <p:txBody>
          <a:bodyPr/>
          <a:lstStyle/>
          <a:p>
            <a:r>
              <a:rPr lang="pt-BR" dirty="0" smtClean="0"/>
              <a:t>FABIO DELA BRUNA</a:t>
            </a:r>
          </a:p>
          <a:p>
            <a:r>
              <a:rPr lang="pt-BR" dirty="0" smtClean="0"/>
              <a:t>MÁRCIO OZÓRIO TEIXEIRA</a:t>
            </a:r>
          </a:p>
          <a:p>
            <a:pPr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MULTIMÍDIA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-214338"/>
            <a:ext cx="6143668" cy="73581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Quando se pensa em um projeto multimídia, o primeiro </a:t>
            </a:r>
            <a:r>
              <a:rPr lang="pt-BR" dirty="0" smtClean="0"/>
              <a:t>passo do </a:t>
            </a:r>
            <a:r>
              <a:rPr lang="pt-BR" dirty="0" smtClean="0"/>
              <a:t>desenvolvedor deve ser esclarecer claramente o escopo e </a:t>
            </a:r>
            <a:r>
              <a:rPr lang="pt-BR" dirty="0" smtClean="0"/>
              <a:t>o conteúdo </a:t>
            </a:r>
            <a:r>
              <a:rPr lang="pt-BR" dirty="0" smtClean="0"/>
              <a:t>desejado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Apesar de ainda estar em uma fase inicial, é nesta etapa </a:t>
            </a:r>
            <a:r>
              <a:rPr lang="pt-BR" dirty="0" smtClean="0"/>
              <a:t>que você </a:t>
            </a:r>
            <a:r>
              <a:rPr lang="pt-BR" dirty="0" smtClean="0"/>
              <a:t>deve pensar no planejamento considerando fatores como </a:t>
            </a:r>
            <a:r>
              <a:rPr lang="pt-BR" dirty="0" smtClean="0"/>
              <a:t>as habilidades </a:t>
            </a:r>
            <a:r>
              <a:rPr lang="pt-BR" dirty="0" smtClean="0"/>
              <a:t>da sua equipe, orçamentos, ferramentas e riscos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Para que você obtenha um planejamento </a:t>
            </a:r>
            <a:r>
              <a:rPr lang="pt-BR" dirty="0" smtClean="0"/>
              <a:t>eficiente</a:t>
            </a:r>
            <a:r>
              <a:rPr lang="pt-BR" dirty="0" smtClean="0"/>
              <a:t>, </a:t>
            </a:r>
            <a:r>
              <a:rPr lang="pt-BR" dirty="0" smtClean="0"/>
              <a:t>é necessário </a:t>
            </a:r>
            <a:r>
              <a:rPr lang="pt-BR" dirty="0" smtClean="0"/>
              <a:t>que se tenha </a:t>
            </a:r>
            <a:r>
              <a:rPr lang="pt-BR" dirty="0" smtClean="0"/>
              <a:t>definidas </a:t>
            </a:r>
            <a:r>
              <a:rPr lang="pt-BR" dirty="0" smtClean="0"/>
              <a:t>as etapas deste processo </a:t>
            </a:r>
            <a:r>
              <a:rPr lang="pt-BR" dirty="0" smtClean="0"/>
              <a:t>de desenvolvimento</a:t>
            </a:r>
            <a:r>
              <a:rPr lang="pt-BR" dirty="0" smtClean="0"/>
              <a:t>. A divisão do processo em etapas facilitará </a:t>
            </a:r>
            <a:r>
              <a:rPr lang="pt-BR" dirty="0" smtClean="0"/>
              <a:t>a administração </a:t>
            </a:r>
            <a:r>
              <a:rPr lang="pt-BR" dirty="0" smtClean="0"/>
              <a:t>e o controle da evolução do projeto.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INICIANDO UM PROJETO MULTIMÍDIA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</a:t>
            </a:r>
            <a:r>
              <a:rPr lang="pt-BR" dirty="0" smtClean="0"/>
              <a:t>iclo </a:t>
            </a:r>
            <a:r>
              <a:rPr lang="pt-BR" dirty="0" smtClean="0"/>
              <a:t>de desenvolvimento </a:t>
            </a:r>
            <a:r>
              <a:rPr lang="pt-BR" dirty="0" smtClean="0"/>
              <a:t>coerente com </a:t>
            </a:r>
            <a:r>
              <a:rPr lang="pt-BR" dirty="0" smtClean="0"/>
              <a:t>o processo de desenvolvimento multimídia.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INICIANDO UM PROJETO MULTIMÍDIA</a:t>
            </a:r>
            <a:endParaRPr lang="pt-BR" sz="3200" dirty="0"/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/>
        </p:nvGraphicFramePr>
        <p:xfrm>
          <a:off x="2928926" y="3000372"/>
          <a:ext cx="4286280" cy="2928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{BC89EF96-8CEA-46FF-86C4-4CE0E7609802}</a:tableStyleId>
              </a:tblPr>
              <a:tblGrid>
                <a:gridCol w="4286280"/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PROCESSAMENTO DA IDÉIA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/>
                </a:tc>
              </a:tr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ESPECIFICAÇÃO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/>
                </a:tc>
              </a:tr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PRODUÇÃO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ctr"/>
                </a:tc>
              </a:tr>
              <a:tr h="732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IMPLANTAÇÃO e </a:t>
                      </a:r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MANUTENÇÃO</a:t>
                      </a:r>
                    </a:p>
                    <a:p>
                      <a:pPr algn="ctr"/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O que desejo desenvolver na forma de </a:t>
            </a:r>
            <a:r>
              <a:rPr lang="pt-BR" dirty="0" smtClean="0"/>
              <a:t>um projeto multimídia?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</a:t>
            </a:r>
            <a:r>
              <a:rPr lang="pt-BR" dirty="0" smtClean="0"/>
              <a:t>uando </a:t>
            </a:r>
            <a:r>
              <a:rPr lang="pt-BR" dirty="0" smtClean="0"/>
              <a:t>usar multimídia em um projeto</a:t>
            </a:r>
            <a:r>
              <a:rPr lang="pt-BR" dirty="0" smtClean="0"/>
              <a:t>?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 smtClean="0"/>
              <a:t>projeto multimídia </a:t>
            </a:r>
            <a:r>
              <a:rPr lang="pt-BR" dirty="0" smtClean="0"/>
              <a:t>pode não ser a idéia mais </a:t>
            </a:r>
            <a:r>
              <a:rPr lang="pt-BR" dirty="0" smtClean="0"/>
              <a:t>interessante para </a:t>
            </a:r>
            <a:r>
              <a:rPr lang="pt-BR" dirty="0" smtClean="0"/>
              <a:t>a solução do seu problema. </a:t>
            </a:r>
            <a:r>
              <a:rPr lang="pt-BR" dirty="0" smtClean="0"/>
              <a:t>Deve-se verificar se </a:t>
            </a:r>
            <a:r>
              <a:rPr lang="pt-BR" dirty="0" smtClean="0"/>
              <a:t>o escopo do projeto adapta-se às </a:t>
            </a:r>
            <a:r>
              <a:rPr lang="pt-BR" dirty="0" smtClean="0"/>
              <a:t>tecnologias envolvidas.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Neste momento, </a:t>
            </a:r>
            <a:r>
              <a:rPr lang="pt-BR" dirty="0" smtClean="0"/>
              <a:t>procura-se o equilíbrio entre</a:t>
            </a:r>
            <a:r>
              <a:rPr lang="pt-BR" dirty="0" smtClean="0"/>
              <a:t>:</a:t>
            </a:r>
          </a:p>
          <a:p>
            <a:pPr lvl="1" algn="just"/>
            <a:r>
              <a:rPr lang="pt-BR" i="1" dirty="0" smtClean="0"/>
              <a:t>objetivo do projeto;</a:t>
            </a:r>
          </a:p>
          <a:p>
            <a:pPr lvl="1" algn="just"/>
            <a:r>
              <a:rPr lang="pt-BR" i="1" dirty="0" smtClean="0"/>
              <a:t>custo de produção;</a:t>
            </a:r>
          </a:p>
          <a:p>
            <a:pPr lvl="1" algn="just"/>
            <a:r>
              <a:rPr lang="pt-BR" i="1" dirty="0" smtClean="0"/>
              <a:t>distribuição do produto;</a:t>
            </a:r>
          </a:p>
          <a:p>
            <a:pPr lvl="1" algn="just"/>
            <a:r>
              <a:rPr lang="pt-BR" i="1" dirty="0" smtClean="0"/>
              <a:t>conhecimento do software e do hardware necessários.</a:t>
            </a:r>
            <a:endParaRPr lang="pt-BR" i="1" dirty="0"/>
          </a:p>
        </p:txBody>
      </p:sp>
      <p:sp>
        <p:nvSpPr>
          <p:cNvPr id="9" name="Título 2"/>
          <p:cNvSpPr txBox="1">
            <a:spLocks/>
          </p:cNvSpPr>
          <p:nvPr/>
        </p:nvSpPr>
        <p:spPr>
          <a:xfrm>
            <a:off x="500034" y="285736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PROCESSAMENTO DA IDÉIA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o explicativo retangular 9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01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PROCESSAMENTO DA IDÉIA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Esta etapa resultará num </a:t>
            </a:r>
            <a:r>
              <a:rPr lang="pt-BR" dirty="0" smtClean="0"/>
              <a:t>documento com uma proposta, e </a:t>
            </a:r>
            <a:r>
              <a:rPr lang="pt-BR" dirty="0" smtClean="0"/>
              <a:t>o resultado </a:t>
            </a:r>
            <a:r>
              <a:rPr lang="pt-BR" dirty="0" smtClean="0"/>
              <a:t>desta etapa pode determinar duas coisas:</a:t>
            </a:r>
          </a:p>
          <a:p>
            <a:pPr lvl="1" algn="just"/>
            <a:r>
              <a:rPr lang="pt-BR" dirty="0" smtClean="0"/>
              <a:t>o início da próxima etapa </a:t>
            </a:r>
            <a:r>
              <a:rPr lang="pt-BR" dirty="0" smtClean="0"/>
              <a:t>ou 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 smtClean="0"/>
              <a:t>revisão de idéias e das propostas iniciais.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Este </a:t>
            </a:r>
            <a:r>
              <a:rPr lang="pt-BR" dirty="0" smtClean="0"/>
              <a:t>documento deve apresentar de forma clara </a:t>
            </a:r>
            <a:r>
              <a:rPr lang="pt-BR" dirty="0" smtClean="0"/>
              <a:t>a viabilidade </a:t>
            </a:r>
            <a:r>
              <a:rPr lang="pt-BR" dirty="0" smtClean="0"/>
              <a:t>do projeto</a:t>
            </a:r>
            <a:r>
              <a:rPr lang="pt-BR" dirty="0" smtClean="0"/>
              <a:t>, mostrando </a:t>
            </a:r>
            <a:r>
              <a:rPr lang="pt-BR" dirty="0" smtClean="0"/>
              <a:t>questões como custos </a:t>
            </a:r>
            <a:r>
              <a:rPr lang="pt-BR" dirty="0" smtClean="0"/>
              <a:t>e orçamento</a:t>
            </a:r>
            <a:r>
              <a:rPr lang="pt-BR" dirty="0" smtClean="0"/>
              <a:t>, demandas, idéias e escopo </a:t>
            </a:r>
            <a:r>
              <a:rPr lang="pt-BR" dirty="0" smtClean="0"/>
              <a:t>do projeto</a:t>
            </a:r>
            <a:r>
              <a:rPr lang="pt-BR" dirty="0" smtClean="0"/>
              <a:t>.</a:t>
            </a:r>
            <a:endParaRPr lang="pt-BR" i="1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01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Produzir </a:t>
            </a:r>
            <a:r>
              <a:rPr lang="pt-BR" dirty="0" smtClean="0"/>
              <a:t>um plano detalhado das ações que </a:t>
            </a:r>
            <a:r>
              <a:rPr lang="pt-BR" dirty="0" smtClean="0"/>
              <a:t>serão tomadas </a:t>
            </a:r>
            <a:r>
              <a:rPr lang="pt-BR" dirty="0" smtClean="0"/>
              <a:t>durante o processo de </a:t>
            </a:r>
            <a:r>
              <a:rPr lang="pt-BR" dirty="0" smtClean="0"/>
              <a:t>desenvolvimento;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Levantamento detalhado das </a:t>
            </a:r>
            <a:r>
              <a:rPr lang="pt-BR" dirty="0" smtClean="0"/>
              <a:t>características técnicas necessárias para a concepção</a:t>
            </a:r>
            <a:r>
              <a:rPr lang="pt-BR" dirty="0" smtClean="0"/>
              <a:t>, o desenvolvimento</a:t>
            </a:r>
            <a:r>
              <a:rPr lang="pt-BR" dirty="0" smtClean="0"/>
              <a:t>, </a:t>
            </a:r>
            <a:r>
              <a:rPr lang="pt-BR" dirty="0" smtClean="0"/>
              <a:t>a manutenção </a:t>
            </a:r>
            <a:r>
              <a:rPr lang="pt-BR" dirty="0" smtClean="0"/>
              <a:t>e </a:t>
            </a:r>
            <a:r>
              <a:rPr lang="pt-BR" dirty="0" smtClean="0"/>
              <a:t>o uso pelo cliente final do </a:t>
            </a:r>
            <a:r>
              <a:rPr lang="pt-BR" dirty="0" smtClean="0"/>
              <a:t>aplicativo multimídia. Quando </a:t>
            </a:r>
            <a:r>
              <a:rPr lang="pt-BR" dirty="0" smtClean="0"/>
              <a:t>finalizado, deve-se ter a produção da especificação </a:t>
            </a:r>
            <a:r>
              <a:rPr lang="pt-BR" dirty="0" smtClean="0"/>
              <a:t>de requisitos.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02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pt-BR" sz="3800" dirty="0" smtClean="0"/>
              <a:t>Produzir um planejamento contendo um cronograma </a:t>
            </a:r>
            <a:r>
              <a:rPr lang="pt-BR" sz="3800" dirty="0" smtClean="0"/>
              <a:t>de execução </a:t>
            </a:r>
            <a:r>
              <a:rPr lang="pt-BR" sz="3800" dirty="0" smtClean="0"/>
              <a:t>do projeto</a:t>
            </a:r>
            <a:r>
              <a:rPr lang="pt-BR" sz="3800" dirty="0" smtClean="0"/>
              <a:t>, prazos, custos e riscos, que </a:t>
            </a:r>
            <a:r>
              <a:rPr lang="pt-BR" sz="3800" dirty="0" smtClean="0"/>
              <a:t>devem ser cuidadosamente agendados.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sz="3500" dirty="0" smtClean="0"/>
              <a:t>Deve conter no planejamento:</a:t>
            </a:r>
          </a:p>
          <a:p>
            <a:pPr algn="just">
              <a:buNone/>
            </a:pPr>
            <a:endParaRPr lang="pt-BR" sz="3500" dirty="0" smtClean="0"/>
          </a:p>
          <a:p>
            <a:pPr lvl="1" algn="just"/>
            <a:r>
              <a:rPr lang="pt-BR" sz="3500" dirty="0" smtClean="0"/>
              <a:t>processos </a:t>
            </a:r>
            <a:r>
              <a:rPr lang="pt-BR" sz="3500" dirty="0" smtClean="0"/>
              <a:t>e métodos que </a:t>
            </a:r>
            <a:r>
              <a:rPr lang="pt-BR" sz="3500" dirty="0" smtClean="0"/>
              <a:t>se pretende </a:t>
            </a:r>
            <a:r>
              <a:rPr lang="pt-BR" sz="3500" dirty="0" smtClean="0"/>
              <a:t>utilizar</a:t>
            </a:r>
            <a:r>
              <a:rPr lang="pt-BR" sz="3500" dirty="0" smtClean="0"/>
              <a:t>;</a:t>
            </a:r>
          </a:p>
          <a:p>
            <a:pPr lvl="1" algn="just">
              <a:buNone/>
            </a:pPr>
            <a:endParaRPr lang="pt-BR" sz="3500" dirty="0" smtClean="0"/>
          </a:p>
          <a:p>
            <a:pPr lvl="1" algn="just"/>
            <a:r>
              <a:rPr lang="pt-BR" sz="3500" dirty="0" smtClean="0"/>
              <a:t>todas as questões de ordem administrativa </a:t>
            </a:r>
            <a:r>
              <a:rPr lang="pt-BR" sz="3500" dirty="0" smtClean="0"/>
              <a:t>da organização </a:t>
            </a:r>
            <a:r>
              <a:rPr lang="pt-BR" sz="3500" dirty="0" smtClean="0"/>
              <a:t>que possam impactar o </a:t>
            </a:r>
            <a:r>
              <a:rPr lang="pt-BR" sz="3500" dirty="0" smtClean="0"/>
              <a:t>projeto;</a:t>
            </a:r>
            <a:endParaRPr lang="pt-BR" sz="3500" dirty="0" smtClean="0"/>
          </a:p>
          <a:p>
            <a:pPr lvl="1" algn="just"/>
            <a:endParaRPr lang="pt-BR" sz="3500" dirty="0" smtClean="0"/>
          </a:p>
          <a:p>
            <a:pPr lvl="1" algn="just"/>
            <a:r>
              <a:rPr lang="pt-BR" sz="3500" dirty="0" smtClean="0"/>
              <a:t>mecanismos </a:t>
            </a:r>
            <a:r>
              <a:rPr lang="pt-BR" sz="3500" dirty="0" smtClean="0"/>
              <a:t>de qualidade que </a:t>
            </a:r>
            <a:r>
              <a:rPr lang="pt-BR" sz="3500" dirty="0" smtClean="0"/>
              <a:t>se pretende </a:t>
            </a:r>
            <a:r>
              <a:rPr lang="pt-BR" sz="3500" dirty="0" smtClean="0"/>
              <a:t>utilizar </a:t>
            </a:r>
            <a:r>
              <a:rPr lang="pt-BR" sz="3500" dirty="0" smtClean="0"/>
              <a:t>no desenvolvimento;</a:t>
            </a:r>
          </a:p>
          <a:p>
            <a:pPr lvl="1" algn="just">
              <a:buNone/>
            </a:pPr>
            <a:endParaRPr lang="pt-BR" sz="3500" dirty="0" smtClean="0"/>
          </a:p>
          <a:p>
            <a:pPr lvl="1" algn="just"/>
            <a:r>
              <a:rPr lang="pt-BR" sz="3500" dirty="0" smtClean="0"/>
              <a:t>custos</a:t>
            </a:r>
            <a:r>
              <a:rPr lang="pt-BR" sz="3500" dirty="0" smtClean="0"/>
              <a:t>, cronogramas, riscos emergentes do </a:t>
            </a:r>
            <a:r>
              <a:rPr lang="pt-BR" sz="3500" dirty="0" smtClean="0"/>
              <a:t>projeto;</a:t>
            </a:r>
          </a:p>
          <a:p>
            <a:pPr lvl="1" algn="just">
              <a:buNone/>
            </a:pPr>
            <a:endParaRPr lang="pt-BR" sz="3500" dirty="0" smtClean="0"/>
          </a:p>
          <a:p>
            <a:pPr lvl="1" algn="just"/>
            <a:r>
              <a:rPr lang="pt-BR" sz="3500" dirty="0" smtClean="0"/>
              <a:t>recursos </a:t>
            </a:r>
            <a:r>
              <a:rPr lang="pt-BR" sz="3500" dirty="0" smtClean="0"/>
              <a:t>necessários ao projeto, </a:t>
            </a:r>
            <a:r>
              <a:rPr lang="pt-BR" sz="3500" i="1" dirty="0" smtClean="0"/>
              <a:t>hardware, software </a:t>
            </a:r>
            <a:r>
              <a:rPr lang="pt-BR" sz="3500" i="1" dirty="0" smtClean="0"/>
              <a:t>e peopleware</a:t>
            </a:r>
            <a:r>
              <a:rPr lang="pt-BR" sz="3500" i="1" dirty="0" smtClean="0"/>
              <a:t>.</a:t>
            </a:r>
            <a:endParaRPr lang="pt-BR" sz="3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02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 Explicativo 3 (Sem Bordas) 6"/>
          <p:cNvSpPr/>
          <p:nvPr/>
        </p:nvSpPr>
        <p:spPr>
          <a:xfrm>
            <a:off x="357158" y="2786058"/>
            <a:ext cx="1571636" cy="78581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3782"/>
              <a:gd name="adj6" fmla="val -16667"/>
              <a:gd name="adj7" fmla="val 143868"/>
              <a:gd name="adj8" fmla="val 1159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Exemplo Simples de Planejamento</a:t>
            </a: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02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428737"/>
            <a:ext cx="6929486" cy="4048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3 (Sem Bordas) 5"/>
          <p:cNvSpPr/>
          <p:nvPr/>
        </p:nvSpPr>
        <p:spPr>
          <a:xfrm>
            <a:off x="428596" y="2857496"/>
            <a:ext cx="1143008" cy="50006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3782"/>
              <a:gd name="adj6" fmla="val -16667"/>
              <a:gd name="adj7" fmla="val 143868"/>
              <a:gd name="adj8" fmla="val 1159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Planner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 rot="1199892">
            <a:off x="7310567" y="401433"/>
            <a:ext cx="1380913" cy="447473"/>
          </a:xfrm>
          <a:prstGeom prst="wedgeRectCallout">
            <a:avLst>
              <a:gd name="adj1" fmla="val -49383"/>
              <a:gd name="adj2" fmla="val 1280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ETAPA 02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744"/>
          <a:stretch>
            <a:fillRect/>
          </a:stretch>
        </p:blipFill>
        <p:spPr bwMode="auto">
          <a:xfrm>
            <a:off x="1714480" y="1357298"/>
            <a:ext cx="6400800" cy="4802700"/>
          </a:xfrm>
          <a:prstGeom prst="roundRect">
            <a:avLst>
              <a:gd name="adj" fmla="val 992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676</Words>
  <Application>Microsoft Office PowerPoint</Application>
  <PresentationFormat>Apresentação na tela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Concurso</vt:lpstr>
      <vt:lpstr>PROJETO MULTIMÍDIA </vt:lpstr>
      <vt:lpstr>INICIANDO UM PROJETO MULTIMÍDIA</vt:lpstr>
      <vt:lpstr>INICIANDO UM PROJETO MULTIMÍDIA</vt:lpstr>
      <vt:lpstr>Slide 4</vt:lpstr>
      <vt:lpstr>PROCESSAMENTO DA IDÉIA</vt:lpstr>
      <vt:lpstr>ESPECIFICAÇÃO</vt:lpstr>
      <vt:lpstr>ESPECIFICAÇÃO</vt:lpstr>
      <vt:lpstr>ESPECIFICAÇÃO</vt:lpstr>
      <vt:lpstr>ESPECIFICAÇÃO</vt:lpstr>
      <vt:lpstr>PRODUÇÃO</vt:lpstr>
      <vt:lpstr>PRODUÇÃO</vt:lpstr>
      <vt:lpstr>IMPLANTAÇÃO  E MANUTENÇÃO</vt:lpstr>
      <vt:lpstr>IMPLANTAÇÃO  E MANUTENÇÃO</vt:lpstr>
      <vt:lpstr>FINALIZANDO...</vt:lpstr>
      <vt:lpstr>PROJETO MULTIMÍDIA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MULTIMÍDIA </dc:title>
  <dc:creator>Márcio</dc:creator>
  <cp:lastModifiedBy>Márcio Teixeira</cp:lastModifiedBy>
  <cp:revision>27</cp:revision>
  <dcterms:created xsi:type="dcterms:W3CDTF">2010-06-24T04:03:08Z</dcterms:created>
  <dcterms:modified xsi:type="dcterms:W3CDTF">2010-06-24T05:28:31Z</dcterms:modified>
</cp:coreProperties>
</file>