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7" r:id="rId4"/>
    <p:sldId id="258" r:id="rId5"/>
    <p:sldId id="260" r:id="rId6"/>
    <p:sldId id="261" r:id="rId7"/>
    <p:sldId id="262" r:id="rId8"/>
    <p:sldId id="268" r:id="rId9"/>
    <p:sldId id="269" r:id="rId10"/>
    <p:sldId id="263" r:id="rId11"/>
    <p:sldId id="259" r:id="rId12"/>
    <p:sldId id="26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19/11/2010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19/11/2010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19/11/2010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19/11/2010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19/11/2010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19/11/2010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19/11/2010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E700DB3-DBF0-4086-B675-117E7A9610B8}" type="datetimeFigureOut">
              <a:rPr lang="pt-BR" smtClean="0"/>
              <a:pPr/>
              <a:t>19/11/2010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19/11/2010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0034" y="4462482"/>
            <a:ext cx="8062912" cy="1752600"/>
          </a:xfrm>
        </p:spPr>
        <p:txBody>
          <a:bodyPr anchor="ctr">
            <a:norm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FABIO DELA BRUNA</a:t>
            </a:r>
          </a:p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MÁRCIO OZÓRIO TEIXEIRA</a:t>
            </a:r>
            <a:endParaRPr lang="pt-BR" sz="28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789657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822" t="479" r="10681" b="53172"/>
          <a:stretch>
            <a:fillRect/>
          </a:stretch>
        </p:blipFill>
        <p:spPr bwMode="auto">
          <a:xfrm>
            <a:off x="3077818" y="1693950"/>
            <a:ext cx="5994776" cy="538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821" t="479"/>
          <a:stretch>
            <a:fillRect/>
          </a:stretch>
        </p:blipFill>
        <p:spPr bwMode="auto">
          <a:xfrm>
            <a:off x="285720" y="1785926"/>
            <a:ext cx="2751358" cy="47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EXEMPLO DE GRÁFICO</a:t>
            </a:r>
            <a:endParaRPr lang="pt-BR" b="1" dirty="0">
              <a:ln w="1841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929454" y="142852"/>
            <a:ext cx="2143140" cy="71736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REFERENCIAS</a:t>
            </a:r>
            <a:endParaRPr lang="pt-BR" b="1" dirty="0">
              <a:ln w="1841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BONDAN, Lucas. </a:t>
            </a:r>
            <a:r>
              <a:rPr lang="pt-BR" b="1" dirty="0" smtClean="0"/>
              <a:t>Utilização do MRTG para Monitoramento Remoto dos </a:t>
            </a:r>
            <a:r>
              <a:rPr lang="pt-BR" b="1" dirty="0" smtClean="0"/>
              <a:t>Recursos Utilizados </a:t>
            </a:r>
            <a:r>
              <a:rPr lang="pt-BR" b="1" dirty="0" smtClean="0"/>
              <a:t>pela Plataforma </a:t>
            </a:r>
            <a:r>
              <a:rPr lang="pt-BR" b="1" dirty="0" err="1" smtClean="0"/>
              <a:t>NetMetric</a:t>
            </a:r>
            <a:r>
              <a:rPr lang="pt-BR" dirty="0" smtClean="0"/>
              <a:t>. Disponível em: &lt;http://www.pucrs.br/edipucrs/XSalaoIC/Ciencias_Exatas_e_da_Terra/Ciencia_da_Computacao/71362-LUCAS_BONDAN.pdf &gt;. Acesso em: 13 nov. 2010</a:t>
            </a:r>
            <a:r>
              <a:rPr lang="pt-BR" dirty="0" smtClean="0"/>
              <a:t>.</a:t>
            </a:r>
            <a:endParaRPr lang="pt-BR" dirty="0" smtClean="0"/>
          </a:p>
          <a:p>
            <a:endParaRPr lang="en-US" dirty="0" smtClean="0"/>
          </a:p>
          <a:p>
            <a:r>
              <a:rPr lang="en-US" dirty="0" smtClean="0"/>
              <a:t>OETIKER</a:t>
            </a:r>
            <a:r>
              <a:rPr lang="en-US" dirty="0" smtClean="0"/>
              <a:t>, Tobias. </a:t>
            </a:r>
            <a:r>
              <a:rPr lang="en-US" b="1" dirty="0" smtClean="0"/>
              <a:t>MTRG</a:t>
            </a:r>
            <a:r>
              <a:rPr lang="en-US" dirty="0" smtClean="0"/>
              <a:t>: Multi Router Traffic </a:t>
            </a:r>
            <a:r>
              <a:rPr lang="en-US" dirty="0" err="1" smtClean="0"/>
              <a:t>Grapher</a:t>
            </a:r>
            <a:r>
              <a:rPr lang="en-US" dirty="0" smtClean="0"/>
              <a:t>. </a:t>
            </a:r>
            <a:r>
              <a:rPr lang="pt-BR" dirty="0" smtClean="0"/>
              <a:t>Disponível em: &lt;http://ftp.roedu.net/mirrors/people.</a:t>
            </a:r>
            <a:r>
              <a:rPr lang="pt-BR" dirty="0" err="1" smtClean="0"/>
              <a:t>ee</a:t>
            </a:r>
            <a:r>
              <a:rPr lang="pt-BR" dirty="0" smtClean="0"/>
              <a:t>.</a:t>
            </a:r>
            <a:r>
              <a:rPr lang="pt-BR" dirty="0" err="1" smtClean="0"/>
              <a:t>ethz</a:t>
            </a:r>
            <a:r>
              <a:rPr lang="pt-BR" dirty="0" smtClean="0"/>
              <a:t>.</a:t>
            </a:r>
            <a:r>
              <a:rPr lang="pt-BR" dirty="0" err="1" smtClean="0"/>
              <a:t>ch</a:t>
            </a:r>
            <a:r>
              <a:rPr lang="pt-BR" dirty="0" smtClean="0"/>
              <a:t>/%257Eoetiker/</a:t>
            </a:r>
            <a:r>
              <a:rPr lang="pt-BR" dirty="0" err="1" smtClean="0"/>
              <a:t>webtools</a:t>
            </a:r>
            <a:r>
              <a:rPr lang="pt-BR" dirty="0" smtClean="0"/>
              <a:t>/</a:t>
            </a:r>
            <a:r>
              <a:rPr lang="pt-BR" dirty="0" err="1" smtClean="0"/>
              <a:t>mrtg</a:t>
            </a:r>
            <a:r>
              <a:rPr lang="pt-BR" dirty="0" smtClean="0"/>
              <a:t>/</a:t>
            </a:r>
            <a:r>
              <a:rPr lang="pt-BR" dirty="0" err="1" smtClean="0"/>
              <a:t>pt</a:t>
            </a:r>
            <a:r>
              <a:rPr lang="pt-BR" dirty="0" smtClean="0"/>
              <a:t>/mrtg.htm &gt;. Acesso em: 12 nov. 2010</a:t>
            </a:r>
            <a:r>
              <a:rPr lang="pt-BR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ROSÁRIO</a:t>
            </a:r>
            <a:r>
              <a:rPr lang="pt-BR" dirty="0" smtClean="0"/>
              <a:t>, Guilherme. </a:t>
            </a:r>
            <a:r>
              <a:rPr lang="pt-BR" b="1" dirty="0" smtClean="0"/>
              <a:t>Gráfico de Consumo de Banda</a:t>
            </a:r>
            <a:r>
              <a:rPr lang="pt-BR" dirty="0" smtClean="0"/>
              <a:t>: MRTG. 2006. Disponível em: &lt;http://www.fug.com.br/index2.</a:t>
            </a:r>
            <a:r>
              <a:rPr lang="pt-BR" dirty="0" err="1" smtClean="0"/>
              <a:t>php</a:t>
            </a:r>
            <a:r>
              <a:rPr lang="pt-BR" dirty="0" smtClean="0"/>
              <a:t>?</a:t>
            </a:r>
            <a:r>
              <a:rPr lang="pt-BR" dirty="0" err="1" smtClean="0"/>
              <a:t>option</a:t>
            </a:r>
            <a:r>
              <a:rPr lang="pt-BR" dirty="0" smtClean="0"/>
              <a:t>=</a:t>
            </a:r>
            <a:r>
              <a:rPr lang="pt-BR" dirty="0" err="1" smtClean="0"/>
              <a:t>com_content&amp;do_pdf</a:t>
            </a:r>
            <a:r>
              <a:rPr lang="pt-BR" dirty="0" smtClean="0"/>
              <a:t>=1&amp;id=36 &gt;. Acesso em: 12 nov. 2010</a:t>
            </a:r>
            <a:r>
              <a:rPr lang="pt-BR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SANTOS</a:t>
            </a:r>
            <a:r>
              <a:rPr lang="pt-BR" dirty="0" smtClean="0"/>
              <a:t>, MADSON DA SILVA. </a:t>
            </a:r>
            <a:r>
              <a:rPr lang="pt-BR" b="1" dirty="0" smtClean="0"/>
              <a:t>Estudo de Gerenciamento da Rede de Distribuição com o protocolo SNMP e Tutorial para Implantação de Ferramentas de Gerência</a:t>
            </a:r>
            <a:r>
              <a:rPr lang="pt-BR" dirty="0" smtClean="0"/>
              <a:t>. 2006. Disponível em: &lt;http://www.pop-pi.rnp.br/artigos/Projeto%20Gerenciamento%20PoP-PI-MADSON.pdf&gt;. Acesso em: 13 nov. 2010.</a:t>
            </a:r>
          </a:p>
          <a:p>
            <a:endParaRPr lang="en-US" dirty="0" smtClean="0"/>
          </a:p>
          <a:p>
            <a:r>
              <a:rPr lang="en-US" sz="3800" b="1" dirty="0" err="1" smtClean="0"/>
              <a:t>Maiores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informações</a:t>
            </a:r>
            <a:r>
              <a:rPr lang="en-US" sz="3800" b="1" dirty="0" smtClean="0"/>
              <a:t> no site: </a:t>
            </a:r>
            <a:r>
              <a:rPr lang="en-US" sz="3800" b="1" dirty="0" smtClean="0"/>
              <a:t>www.mrtg.org</a:t>
            </a:r>
            <a:endParaRPr lang="en-US" sz="38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29454" y="142852"/>
            <a:ext cx="2143140" cy="71736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0034" y="4462482"/>
            <a:ext cx="8062912" cy="1752600"/>
          </a:xfrm>
        </p:spPr>
        <p:txBody>
          <a:bodyPr anchor="ctr">
            <a:norm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FABIO DELA BRUNA</a:t>
            </a:r>
          </a:p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MÁRCIO OZÓRIO TEIXEIRA</a:t>
            </a:r>
            <a:endParaRPr lang="pt-BR" sz="28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789657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HISTÓRICO</a:t>
            </a:r>
            <a:endParaRPr lang="pt-BR" b="1" dirty="0">
              <a:ln w="1841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C</a:t>
            </a:r>
            <a:r>
              <a:rPr lang="pt-BR" dirty="0" smtClean="0"/>
              <a:t>riado </a:t>
            </a:r>
            <a:r>
              <a:rPr lang="pt-BR" dirty="0" smtClean="0"/>
              <a:t>no ano de 1994 por Tobias </a:t>
            </a:r>
            <a:r>
              <a:rPr lang="pt-BR" dirty="0" err="1" smtClean="0"/>
              <a:t>Oetiker</a:t>
            </a:r>
            <a:r>
              <a:rPr lang="pt-BR" dirty="0" smtClean="0"/>
              <a:t>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Sentiu </a:t>
            </a:r>
            <a:r>
              <a:rPr lang="pt-BR" dirty="0" smtClean="0"/>
              <a:t>a necessidade de descobrir a quantidade de acessos que estava tendo ao link de 64kbit que possuía na época. A partir daí, Tobias desenvolveu a versão 1.0 do MRGT, em 1995, era um script configurável desenvolvido em Perl que buscava os dados, e de tempos em tempos gerava gráficos numa página web com os dados obtidos. </a:t>
            </a:r>
            <a:endParaRPr lang="en-US" dirty="0" smtClean="0"/>
          </a:p>
          <a:p>
            <a:endParaRPr lang="en-US" dirty="0" smtClean="0"/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29454" y="142852"/>
            <a:ext cx="2143140" cy="71736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HISTÓRICO</a:t>
            </a:r>
            <a:endParaRPr lang="pt-BR" b="1" dirty="0">
              <a:ln w="1841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No </a:t>
            </a:r>
            <a:r>
              <a:rPr lang="pt-BR" dirty="0" smtClean="0"/>
              <a:t>início de 1996, </a:t>
            </a:r>
            <a:r>
              <a:rPr lang="pt-BR" dirty="0" err="1" smtClean="0"/>
              <a:t>Oetiker</a:t>
            </a:r>
            <a:r>
              <a:rPr lang="pt-BR" dirty="0" smtClean="0"/>
              <a:t> recebe um contato de Dave </a:t>
            </a:r>
            <a:r>
              <a:rPr lang="pt-BR" dirty="0" err="1" smtClean="0"/>
              <a:t>Rand</a:t>
            </a:r>
            <a:r>
              <a:rPr lang="pt-BR" dirty="0" smtClean="0"/>
              <a:t> questionando </a:t>
            </a:r>
            <a:r>
              <a:rPr lang="pt-BR" dirty="0" smtClean="0"/>
              <a:t>a lentidão apresentada na primeira versão do MRGT, logo, </a:t>
            </a:r>
            <a:r>
              <a:rPr lang="pt-BR" dirty="0" err="1" smtClean="0"/>
              <a:t>Oetiker</a:t>
            </a:r>
            <a:r>
              <a:rPr lang="pt-BR" dirty="0" smtClean="0"/>
              <a:t> repassou à ele as possíveis causas de tal problema.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Porém</a:t>
            </a:r>
            <a:r>
              <a:rPr lang="pt-BR" dirty="0" smtClean="0"/>
              <a:t>, as sugestões feitas por </a:t>
            </a:r>
            <a:r>
              <a:rPr lang="pt-BR" dirty="0" err="1" smtClean="0"/>
              <a:t>Oetiker</a:t>
            </a:r>
            <a:r>
              <a:rPr lang="pt-BR" dirty="0" smtClean="0"/>
              <a:t> não solucionaram o problema de Dave, desta forma, não conformado, Dave resolveu programar algumas funções na linguagem C, ao invés de apresentar todo programa em Perl.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Foi </a:t>
            </a:r>
            <a:r>
              <a:rPr lang="pt-BR" dirty="0" smtClean="0"/>
              <a:t>desta forma, que ele conseguiu aumentar o desempenho em 40x mais rápido, a partir daí, que surgiu a segunda versão do MRTG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Versão atual: </a:t>
            </a:r>
            <a:r>
              <a:rPr lang="pt-BR" dirty="0" smtClean="0"/>
              <a:t>2.16.4.</a:t>
            </a:r>
          </a:p>
          <a:p>
            <a:endParaRPr lang="en-US" dirty="0" smtClean="0"/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29454" y="142852"/>
            <a:ext cx="2143140" cy="71736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CONCEITO</a:t>
            </a:r>
            <a:endParaRPr lang="pt-BR" b="1" dirty="0">
              <a:ln w="1841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monitorar</a:t>
            </a:r>
            <a:r>
              <a:rPr lang="en-US" dirty="0" smtClean="0"/>
              <a:t> o </a:t>
            </a:r>
            <a:r>
              <a:rPr lang="en-US" dirty="0" err="1" smtClean="0"/>
              <a:t>tráfego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links de </a:t>
            </a:r>
            <a:r>
              <a:rPr lang="en-US" dirty="0" err="1" smtClean="0"/>
              <a:t>rede</a:t>
            </a:r>
            <a:r>
              <a:rPr lang="en-US" dirty="0" smtClean="0"/>
              <a:t>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Gera </a:t>
            </a:r>
            <a:r>
              <a:rPr lang="en-US" dirty="0" err="1" smtClean="0"/>
              <a:t>páginas</a:t>
            </a:r>
            <a:r>
              <a:rPr lang="en-US" dirty="0" smtClean="0"/>
              <a:t> HTML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contêm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no </a:t>
            </a:r>
            <a:r>
              <a:rPr lang="en-US" dirty="0" err="1" smtClean="0"/>
              <a:t>formato</a:t>
            </a:r>
            <a:r>
              <a:rPr lang="en-US" dirty="0" smtClean="0"/>
              <a:t> PNG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fornecem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representação</a:t>
            </a:r>
            <a:r>
              <a:rPr lang="en-US" dirty="0" smtClean="0"/>
              <a:t> visual do </a:t>
            </a:r>
            <a:r>
              <a:rPr lang="en-US" dirty="0" err="1" smtClean="0"/>
              <a:t>tráfego</a:t>
            </a:r>
            <a:r>
              <a:rPr lang="en-US" dirty="0" smtClean="0"/>
              <a:t>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Perl e C;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Usa</a:t>
            </a:r>
            <a:r>
              <a:rPr lang="en-US" dirty="0" smtClean="0"/>
              <a:t> SNMP (Simple Network Management Protocol)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o </a:t>
            </a:r>
            <a:r>
              <a:rPr lang="en-US" dirty="0" err="1" smtClean="0"/>
              <a:t>tráfego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Gera </a:t>
            </a:r>
            <a:r>
              <a:rPr lang="en-US" dirty="0" err="1" smtClean="0"/>
              <a:t>arquivos</a:t>
            </a:r>
            <a:r>
              <a:rPr lang="en-US" dirty="0" smtClean="0"/>
              <a:t> de log;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29454" y="142852"/>
            <a:ext cx="2143140" cy="71736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PROBLEMA</a:t>
            </a:r>
            <a:endParaRPr lang="pt-BR" b="1" dirty="0">
              <a:ln w="1841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intervalo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gravaçao</a:t>
            </a:r>
            <a:r>
              <a:rPr lang="en-US" dirty="0" smtClean="0"/>
              <a:t> no </a:t>
            </a:r>
            <a:r>
              <a:rPr lang="en-US" dirty="0" err="1" smtClean="0"/>
              <a:t>arquivo</a:t>
            </a:r>
            <a:r>
              <a:rPr lang="en-US" dirty="0" smtClean="0"/>
              <a:t> é de 5 </a:t>
            </a:r>
            <a:r>
              <a:rPr lang="en-US" dirty="0" err="1" smtClean="0"/>
              <a:t>minutos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29454" y="142852"/>
            <a:ext cx="2143140" cy="71736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DETALHES</a:t>
            </a:r>
            <a:endParaRPr lang="pt-BR" b="1" dirty="0">
              <a:ln w="1841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Consiste</a:t>
            </a:r>
            <a:r>
              <a:rPr lang="en-US" dirty="0" smtClean="0"/>
              <a:t> num script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Perl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SNMP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contadores</a:t>
            </a:r>
            <a:r>
              <a:rPr lang="en-US" dirty="0" smtClean="0"/>
              <a:t> de </a:t>
            </a:r>
            <a:r>
              <a:rPr lang="en-US" dirty="0" err="1" smtClean="0"/>
              <a:t>tráfego</a:t>
            </a:r>
            <a:r>
              <a:rPr lang="en-US" dirty="0" smtClean="0"/>
              <a:t> e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cria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de log </a:t>
            </a:r>
            <a:r>
              <a:rPr lang="en-US" dirty="0" smtClean="0"/>
              <a:t>dos dados </a:t>
            </a:r>
            <a:r>
              <a:rPr lang="en-US" dirty="0" smtClean="0"/>
              <a:t>de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fixo</a:t>
            </a:r>
            <a:r>
              <a:rPr lang="en-US" dirty="0" smtClean="0"/>
              <a:t>, e a </a:t>
            </a:r>
            <a:r>
              <a:rPr lang="en-US" dirty="0" err="1" smtClean="0"/>
              <a:t>partir</a:t>
            </a:r>
            <a:r>
              <a:rPr lang="en-US" dirty="0" smtClean="0"/>
              <a:t> </a:t>
            </a:r>
            <a:r>
              <a:rPr lang="en-US" dirty="0" err="1" smtClean="0"/>
              <a:t>dai</a:t>
            </a:r>
            <a:r>
              <a:rPr lang="en-US" dirty="0" smtClean="0"/>
              <a:t>, </a:t>
            </a:r>
            <a:r>
              <a:rPr lang="en-US" dirty="0" err="1" smtClean="0"/>
              <a:t>cria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representam</a:t>
            </a:r>
            <a:r>
              <a:rPr lang="en-US" dirty="0" smtClean="0"/>
              <a:t> o </a:t>
            </a:r>
            <a:r>
              <a:rPr lang="en-US" dirty="0" err="1" smtClean="0"/>
              <a:t>tráfego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conexão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 </a:t>
            </a:r>
            <a:r>
              <a:rPr lang="en-US" dirty="0" err="1" smtClean="0"/>
              <a:t>monitorada</a:t>
            </a:r>
            <a:r>
              <a:rPr lang="en-US" dirty="0" smtClean="0"/>
              <a:t>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Os </a:t>
            </a:r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incluidos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 web;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Gera </a:t>
            </a:r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diários</a:t>
            </a:r>
            <a:r>
              <a:rPr lang="en-US" dirty="0" smtClean="0"/>
              <a:t>, </a:t>
            </a:r>
            <a:r>
              <a:rPr lang="en-US" dirty="0" err="1" smtClean="0"/>
              <a:t>semanais</a:t>
            </a:r>
            <a:r>
              <a:rPr lang="en-US" dirty="0" smtClean="0"/>
              <a:t> e dos </a:t>
            </a:r>
            <a:r>
              <a:rPr lang="en-US" dirty="0" err="1" smtClean="0"/>
              <a:t>últimos</a:t>
            </a:r>
            <a:r>
              <a:rPr lang="en-US" dirty="0" smtClean="0"/>
              <a:t> 12 </a:t>
            </a:r>
            <a:r>
              <a:rPr lang="en-US" dirty="0" err="1" smtClean="0"/>
              <a:t>meses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29454" y="142852"/>
            <a:ext cx="2143140" cy="71736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DETALHES</a:t>
            </a:r>
            <a:endParaRPr lang="pt-BR" b="1" dirty="0">
              <a:ln w="1841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Não</a:t>
            </a:r>
            <a:r>
              <a:rPr lang="en-US" dirty="0" smtClean="0"/>
              <a:t> se </a:t>
            </a:r>
            <a:r>
              <a:rPr lang="en-US" dirty="0" err="1" smtClean="0"/>
              <a:t>limita</a:t>
            </a:r>
            <a:r>
              <a:rPr lang="en-US" dirty="0" smtClean="0"/>
              <a:t> a </a:t>
            </a:r>
            <a:r>
              <a:rPr lang="en-US" dirty="0" err="1" smtClean="0"/>
              <a:t>monitorar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tráfego</a:t>
            </a:r>
            <a:r>
              <a:rPr lang="en-US" dirty="0" smtClean="0"/>
              <a:t>, é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monitorar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suporte</a:t>
            </a:r>
            <a:r>
              <a:rPr lang="en-US" dirty="0" smtClean="0"/>
              <a:t> a SNMP;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Ex.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servidores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monitorar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a disco,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r>
              <a:rPr lang="en-US" dirty="0" smtClean="0"/>
              <a:t>,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, etc.</a:t>
            </a:r>
          </a:p>
          <a:p>
            <a:pPr algn="just"/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29454" y="142852"/>
            <a:ext cx="2143140" cy="71736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CARACTERÍSTICAS</a:t>
            </a:r>
            <a:endParaRPr lang="pt-BR" b="1" dirty="0">
              <a:ln w="1841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BR" sz="2200" b="1" dirty="0" smtClean="0"/>
              <a:t>Portabilidade: </a:t>
            </a:r>
            <a:r>
              <a:rPr lang="pt-BR" sz="2200" dirty="0" smtClean="0"/>
              <a:t>MRTG pode ser utilizado na maior parte das plataformas UNIX e Windows NT</a:t>
            </a:r>
            <a:r>
              <a:rPr lang="pt-BR" sz="2200" dirty="0" smtClean="0"/>
              <a:t>.</a:t>
            </a:r>
          </a:p>
          <a:p>
            <a:pPr lvl="0" algn="just"/>
            <a:endParaRPr lang="pt-BR" sz="2200" dirty="0" smtClean="0"/>
          </a:p>
          <a:p>
            <a:pPr lvl="0" algn="just"/>
            <a:r>
              <a:rPr lang="pt-BR" sz="2200" b="1" dirty="0" smtClean="0"/>
              <a:t>Perl: </a:t>
            </a:r>
            <a:r>
              <a:rPr lang="pt-BR" sz="2200" dirty="0" smtClean="0"/>
              <a:t>MRTG é escrito em Perl e vem com todo o código fonte.</a:t>
            </a:r>
          </a:p>
          <a:p>
            <a:pPr lvl="0" algn="just"/>
            <a:endParaRPr lang="pt-BR" sz="2200" b="1" dirty="0" smtClean="0"/>
          </a:p>
          <a:p>
            <a:pPr lvl="0" algn="just"/>
            <a:r>
              <a:rPr lang="pt-BR" sz="2200" b="1" dirty="0" smtClean="0"/>
              <a:t>Portabilidade </a:t>
            </a:r>
            <a:r>
              <a:rPr lang="pt-BR" sz="2200" b="1" dirty="0" smtClean="0"/>
              <a:t>SNMP: </a:t>
            </a:r>
            <a:r>
              <a:rPr lang="pt-BR" sz="2200" dirty="0" smtClean="0"/>
              <a:t>MRTG usa uma implementação SNMP de alta portabilidade escrita toda em Perl graças a Simon </a:t>
            </a:r>
            <a:r>
              <a:rPr lang="pt-BR" sz="2200" dirty="0" err="1" smtClean="0"/>
              <a:t>Leinen</a:t>
            </a:r>
            <a:r>
              <a:rPr lang="pt-BR" sz="2200" dirty="0" smtClean="0"/>
              <a:t>. Deste modo, não é necessário instalar qualquer pacote SNMP externo.</a:t>
            </a:r>
          </a:p>
          <a:p>
            <a:pPr lvl="0" algn="just"/>
            <a:endParaRPr lang="pt-BR" sz="2200" b="1" dirty="0" smtClean="0"/>
          </a:p>
          <a:p>
            <a:pPr lvl="0" algn="just"/>
            <a:r>
              <a:rPr lang="pt-BR" sz="2200" b="1" dirty="0" err="1" smtClean="0"/>
              <a:t>Customizável</a:t>
            </a:r>
            <a:r>
              <a:rPr lang="pt-BR" sz="2200" b="1" dirty="0" smtClean="0"/>
              <a:t>: </a:t>
            </a:r>
            <a:r>
              <a:rPr lang="pt-BR" sz="2200" dirty="0" smtClean="0"/>
              <a:t>A aparência das páginas produzidas pelo MRTG são altamente configuráveis.</a:t>
            </a:r>
            <a:endParaRPr lang="pt-BR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29454" y="142852"/>
            <a:ext cx="2143140" cy="71736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CARACTERÍSTICAS</a:t>
            </a:r>
            <a:endParaRPr lang="pt-BR" b="1" dirty="0">
              <a:ln w="1841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Autofit/>
          </a:bodyPr>
          <a:lstStyle/>
          <a:p>
            <a:pPr lvl="0" algn="just"/>
            <a:r>
              <a:rPr lang="pt-BR" sz="2000" b="1" dirty="0" smtClean="0"/>
              <a:t>Tamanho dos arquivos de </a:t>
            </a:r>
            <a:r>
              <a:rPr lang="pt-BR" sz="2000" b="1" i="1" dirty="0" err="1" smtClean="0"/>
              <a:t>Log</a:t>
            </a:r>
            <a:r>
              <a:rPr lang="pt-BR" sz="2000" b="1" dirty="0" smtClean="0"/>
              <a:t> Fixos: </a:t>
            </a:r>
            <a:r>
              <a:rPr lang="pt-BR" sz="2000" dirty="0" smtClean="0"/>
              <a:t>Em decorrência do uso de um algoritmo de consolidação de dados único, os arquivos de </a:t>
            </a:r>
            <a:r>
              <a:rPr lang="pt-BR" sz="2000" i="1" dirty="0" err="1" smtClean="0"/>
              <a:t>log</a:t>
            </a:r>
            <a:r>
              <a:rPr lang="pt-BR" sz="2000" dirty="0" smtClean="0"/>
              <a:t> do MRTG não crescem</a:t>
            </a:r>
            <a:r>
              <a:rPr lang="pt-BR" sz="2000" dirty="0" smtClean="0"/>
              <a:t>.</a:t>
            </a:r>
          </a:p>
          <a:p>
            <a:pPr lvl="0" algn="just"/>
            <a:endParaRPr lang="pt-BR" sz="2000" dirty="0" smtClean="0"/>
          </a:p>
          <a:p>
            <a:pPr lvl="0" algn="just"/>
            <a:r>
              <a:rPr lang="pt-BR" sz="2000" b="1" dirty="0" smtClean="0"/>
              <a:t>Configuração Automática: </a:t>
            </a:r>
            <a:r>
              <a:rPr lang="pt-BR" sz="2000" dirty="0" smtClean="0"/>
              <a:t>MRTG vem com um conjunto de ferramentas de configuração que fazem a configuração muito simples</a:t>
            </a:r>
            <a:r>
              <a:rPr lang="pt-BR" sz="2000" dirty="0" smtClean="0"/>
              <a:t>.</a:t>
            </a:r>
          </a:p>
          <a:p>
            <a:pPr lvl="0" algn="just"/>
            <a:endParaRPr lang="pt-BR" sz="2000" dirty="0" smtClean="0"/>
          </a:p>
          <a:p>
            <a:pPr lvl="0" algn="just"/>
            <a:r>
              <a:rPr lang="pt-BR" sz="2000" b="1" dirty="0" smtClean="0"/>
              <a:t>Desempenho: </a:t>
            </a:r>
            <a:r>
              <a:rPr lang="pt-BR" sz="2000" dirty="0" smtClean="0"/>
              <a:t>As rotinas mais críticas foram escritas em C graças à iniciativa de Dave </a:t>
            </a:r>
            <a:r>
              <a:rPr lang="pt-BR" sz="2000" dirty="0" err="1" smtClean="0"/>
              <a:t>Rand</a:t>
            </a:r>
            <a:r>
              <a:rPr lang="pt-BR" sz="2000" dirty="0" smtClean="0"/>
              <a:t>.</a:t>
            </a:r>
          </a:p>
          <a:p>
            <a:pPr lvl="0" algn="just"/>
            <a:endParaRPr lang="pt-BR" sz="2000" b="1" dirty="0" smtClean="0"/>
          </a:p>
          <a:p>
            <a:pPr lvl="0" algn="just"/>
            <a:r>
              <a:rPr lang="pt-BR" sz="2000" b="1" dirty="0" smtClean="0"/>
              <a:t>Livre </a:t>
            </a:r>
            <a:r>
              <a:rPr lang="pt-BR" sz="2000" b="1" dirty="0" smtClean="0"/>
              <a:t>de Gráficos GIF: </a:t>
            </a:r>
            <a:r>
              <a:rPr lang="pt-BR" sz="2000" dirty="0" smtClean="0"/>
              <a:t>Os gráficos são gerados diretamente no formato PNG, usando a biblioteca GD de Thomas </a:t>
            </a:r>
            <a:r>
              <a:rPr lang="pt-BR" sz="2000" dirty="0" err="1" smtClean="0"/>
              <a:t>Boutell</a:t>
            </a:r>
            <a:r>
              <a:rPr lang="pt-BR" sz="2000" dirty="0" smtClean="0"/>
              <a:t>.</a:t>
            </a:r>
            <a:endParaRPr lang="pt-BR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29454" y="142852"/>
            <a:ext cx="2143140" cy="71736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Personalizada 1">
      <a:dk1>
        <a:sysClr val="windowText" lastClr="000000"/>
      </a:dk1>
      <a:lt1>
        <a:sysClr val="window" lastClr="FFFFFF"/>
      </a:lt1>
      <a:dk2>
        <a:srgbClr val="345D98"/>
      </a:dk2>
      <a:lt2>
        <a:srgbClr val="DBF5F9"/>
      </a:lt2>
      <a:accent1>
        <a:srgbClr val="345D98"/>
      </a:accent1>
      <a:accent2>
        <a:srgbClr val="FE754D"/>
      </a:accent2>
      <a:accent3>
        <a:srgbClr val="F3782D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</TotalTime>
  <Words>681</Words>
  <PresentationFormat>Apresentação na tela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Mediano</vt:lpstr>
      <vt:lpstr>Slide 1</vt:lpstr>
      <vt:lpstr>HISTÓRICO</vt:lpstr>
      <vt:lpstr>HISTÓRICO</vt:lpstr>
      <vt:lpstr>CONCEITO</vt:lpstr>
      <vt:lpstr>PROBLEMA</vt:lpstr>
      <vt:lpstr>DETALHES</vt:lpstr>
      <vt:lpstr>DETALHES</vt:lpstr>
      <vt:lpstr>CARACTERÍSTICAS</vt:lpstr>
      <vt:lpstr>CARACTERÍSTICAS</vt:lpstr>
      <vt:lpstr>EXEMPLO DE GRÁFICO</vt:lpstr>
      <vt:lpstr>REFERENCIAS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Marcio</dc:creator>
  <cp:lastModifiedBy>Márcio</cp:lastModifiedBy>
  <cp:revision>15</cp:revision>
  <dcterms:created xsi:type="dcterms:W3CDTF">2010-11-19T04:06:12Z</dcterms:created>
  <dcterms:modified xsi:type="dcterms:W3CDTF">2010-11-19T05:29:34Z</dcterms:modified>
</cp:coreProperties>
</file>