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8"/>
  </p:notesMasterIdLst>
  <p:sldIdLst>
    <p:sldId id="256" r:id="rId2"/>
    <p:sldId id="260" r:id="rId3"/>
    <p:sldId id="262" r:id="rId4"/>
    <p:sldId id="264" r:id="rId5"/>
    <p:sldId id="266" r:id="rId6"/>
    <p:sldId id="267" r:id="rId7"/>
    <p:sldId id="268" r:id="rId8"/>
    <p:sldId id="269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09" r:id="rId57"/>
    <p:sldId id="321" r:id="rId58"/>
    <p:sldId id="257" r:id="rId59"/>
    <p:sldId id="322" r:id="rId60"/>
    <p:sldId id="323" r:id="rId61"/>
    <p:sldId id="324" r:id="rId62"/>
    <p:sldId id="325" r:id="rId63"/>
    <p:sldId id="326" r:id="rId64"/>
    <p:sldId id="327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73" r:id="rId92"/>
    <p:sldId id="358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371" r:id="rId106"/>
    <p:sldId id="372" r:id="rId10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2" d="100"/>
          <a:sy n="82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DE2B-4B49-49BA-8723-994E6703C46F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69CAC-4677-4CC1-B1A3-3F47326B2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60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28C3EA-3F70-4EEF-8D65-65E3B3AA09C1}" type="slidenum">
              <a:rPr lang="pt-BR" smtClean="0"/>
              <a:pPr eaLnBrk="1" hangingPunct="1"/>
              <a:t>10</a:t>
            </a:fld>
            <a:endParaRPr lang="pt-B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A134F9-3B61-4919-8D3D-0F3EF6108C64}" type="slidenum">
              <a:rPr lang="pt-BR" smtClean="0"/>
              <a:pPr eaLnBrk="1" hangingPunct="1"/>
              <a:t>19</a:t>
            </a:fld>
            <a:endParaRPr lang="pt-B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9B68CE-FB3B-42A8-822C-4E950F7079FE}" type="slidenum">
              <a:rPr lang="pt-BR" smtClean="0"/>
              <a:pPr eaLnBrk="1" hangingPunct="1"/>
              <a:t>20</a:t>
            </a:fld>
            <a:endParaRPr lang="pt-B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83BCDF-BCEB-4966-80AD-25C0FC861B82}" type="slidenum">
              <a:rPr lang="pt-BR" smtClean="0"/>
              <a:pPr eaLnBrk="1" hangingPunct="1"/>
              <a:t>21</a:t>
            </a:fld>
            <a:endParaRPr lang="pt-B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D82890-C446-4585-989D-26E040CC8536}" type="slidenum">
              <a:rPr lang="pt-BR" smtClean="0"/>
              <a:pPr eaLnBrk="1" hangingPunct="1"/>
              <a:t>22</a:t>
            </a:fld>
            <a:endParaRPr lang="pt-B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E4FF71-A16F-4847-B7A4-FA68E1C607F9}" type="slidenum">
              <a:rPr lang="pt-BR" smtClean="0"/>
              <a:pPr eaLnBrk="1" hangingPunct="1"/>
              <a:t>23</a:t>
            </a:fld>
            <a:endParaRPr lang="pt-B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453806-17E9-4AD5-BBF7-B2C4314AAD57}" type="slidenum">
              <a:rPr lang="pt-BR" smtClean="0"/>
              <a:pPr eaLnBrk="1" hangingPunct="1"/>
              <a:t>24</a:t>
            </a:fld>
            <a:endParaRPr lang="pt-B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5F38C2-9B55-4013-B7DC-AB290C5780C9}" type="slidenum">
              <a:rPr lang="pt-BR" smtClean="0"/>
              <a:pPr eaLnBrk="1" hangingPunct="1"/>
              <a:t>25</a:t>
            </a:fld>
            <a:endParaRPr lang="pt-B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703E76-06EF-4CFD-9E25-58532C8B3189}" type="slidenum">
              <a:rPr lang="pt-BR" smtClean="0"/>
              <a:pPr eaLnBrk="1" hangingPunct="1"/>
              <a:t>26</a:t>
            </a:fld>
            <a:endParaRPr lang="pt-B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FBB7A8-12BD-403C-8B07-0AC82ABE88A9}" type="slidenum">
              <a:rPr lang="pt-BR" smtClean="0"/>
              <a:pPr eaLnBrk="1" hangingPunct="1"/>
              <a:t>27</a:t>
            </a:fld>
            <a:endParaRPr lang="pt-B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67C0A5-B4DD-4102-9A7E-D7AF8734BC2C}" type="slidenum">
              <a:rPr lang="pt-BR" smtClean="0"/>
              <a:pPr eaLnBrk="1" hangingPunct="1"/>
              <a:t>28</a:t>
            </a:fld>
            <a:endParaRPr lang="pt-B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C058CA-B430-4D3D-A736-4D4643CF482E}" type="slidenum">
              <a:rPr lang="pt-BR" smtClean="0"/>
              <a:pPr eaLnBrk="1" hangingPunct="1"/>
              <a:t>11</a:t>
            </a:fld>
            <a:endParaRPr lang="pt-B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C26E3E-C869-4BB4-A0E7-357861CDD9B1}" type="slidenum">
              <a:rPr lang="pt-BR" smtClean="0"/>
              <a:pPr eaLnBrk="1" hangingPunct="1"/>
              <a:t>29</a:t>
            </a:fld>
            <a:endParaRPr lang="pt-B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5DCF90-7D0C-45CE-813A-38293C10F850}" type="slidenum">
              <a:rPr lang="pt-BR" smtClean="0"/>
              <a:pPr eaLnBrk="1" hangingPunct="1"/>
              <a:t>30</a:t>
            </a:fld>
            <a:endParaRPr lang="pt-B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0B6C78-ABC4-4C2D-953E-563C3644C064}" type="slidenum">
              <a:rPr lang="pt-BR" smtClean="0"/>
              <a:pPr eaLnBrk="1" hangingPunct="1"/>
              <a:t>31</a:t>
            </a:fld>
            <a:endParaRPr lang="pt-B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CBF02A8-C928-49FB-8565-915887E550F0}" type="slidenum">
              <a:rPr lang="pt-BR" smtClean="0"/>
              <a:pPr eaLnBrk="1" hangingPunct="1"/>
              <a:t>33</a:t>
            </a:fld>
            <a:endParaRPr lang="pt-B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32614E-57D6-4FD1-A49D-1D25BCF42D1C}" type="slidenum">
              <a:rPr lang="pt-BR" smtClean="0"/>
              <a:pPr eaLnBrk="1" hangingPunct="1"/>
              <a:t>34</a:t>
            </a:fld>
            <a:endParaRPr lang="pt-BR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B616BE-7E18-4577-A906-8351C9EF47DD}" type="slidenum">
              <a:rPr lang="pt-BR" smtClean="0"/>
              <a:pPr eaLnBrk="1" hangingPunct="1"/>
              <a:t>35</a:t>
            </a:fld>
            <a:endParaRPr lang="pt-B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650213-9855-4A02-B720-1DB526E2C11E}" type="slidenum">
              <a:rPr lang="pt-BR" smtClean="0"/>
              <a:pPr eaLnBrk="1" hangingPunct="1"/>
              <a:t>36</a:t>
            </a:fld>
            <a:endParaRPr lang="pt-BR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EB7AEA-F012-4815-B4D5-CB60F891EAD3}" type="slidenum">
              <a:rPr lang="pt-BR" smtClean="0"/>
              <a:pPr eaLnBrk="1" hangingPunct="1"/>
              <a:t>12</a:t>
            </a:fld>
            <a:endParaRPr lang="pt-B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89F10F-F8B6-433C-BA70-A382C9BC36A1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1859DC-D8DD-475E-B2AB-A83BE688A978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0D55DC-9802-42DE-B6EB-00AB4FE02F68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302CDF-3BCD-4D24-9C49-29041DF9C231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60243D-09EE-4249-9596-427ABA5728A2}" type="slidenum">
              <a:rPr lang="pt-BR" smtClean="0"/>
              <a:pPr eaLnBrk="1" hangingPunct="1"/>
              <a:t>17</a:t>
            </a:fld>
            <a:endParaRPr lang="pt-B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9E9DF5-8D4E-4BF1-A0B7-91AF3AD1E1B9}" type="slidenum">
              <a:rPr lang="pt-BR" smtClean="0"/>
              <a:pPr eaLnBrk="1" hangingPunct="1"/>
              <a:t>18</a:t>
            </a:fld>
            <a:endParaRPr lang="pt-B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54D97F3-EB75-4885-BE30-65CA7E47266D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8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6005340-F79A-4BCF-9206-65AEC47256B6}" type="datetimeFigureOut">
              <a:rPr lang="pt-BR" smtClean="0"/>
              <a:t>30/03/2012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2C3ED1-1536-495B-9F43-7CA06C25789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strict.dt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E-mai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t.wikipedia.org/wiki/Blo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maujor.com/w3c/xhtml10_2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emplo.com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ite.com.br/" TargetMode="External"/><Relationship Id="rId2" Type="http://schemas.openxmlformats.org/officeDocument/2006/relationships/hyperlink" Target="http://www.locaweb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-dominios.com.br/" TargetMode="External"/><Relationship Id="rId5" Type="http://schemas.openxmlformats.org/officeDocument/2006/relationships/hyperlink" Target="http://www.registro.br/" TargetMode="External"/><Relationship Id="rId4" Type="http://schemas.openxmlformats.org/officeDocument/2006/relationships/hyperlink" Target="http://www.maxihost.com.br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br/search?hl=pt-BR&amp;q=Firefox&amp;btnG=Pesquisa+Google&amp;meta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Java para Web com JSF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Rogério Napoleão Júnior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78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i="1" smtClean="0"/>
              <a:t>HyperText Markup Language</a:t>
            </a:r>
            <a:r>
              <a:rPr lang="pt-BR" sz="2400" smtClean="0"/>
              <a:t>, que significa </a:t>
            </a:r>
            <a:r>
              <a:rPr lang="pt-BR" sz="2400" i="1" smtClean="0"/>
              <a:t>Linguagem de Marcação de Hipertexto</a:t>
            </a:r>
            <a:r>
              <a:rPr lang="pt-BR" sz="2400" smtClean="0"/>
              <a:t> </a:t>
            </a:r>
          </a:p>
          <a:p>
            <a:endParaRPr lang="pt-BR" sz="2400" smtClean="0"/>
          </a:p>
          <a:p>
            <a:r>
              <a:rPr lang="pt-BR" sz="2400" smtClean="0"/>
              <a:t>É uma linguagem de marcação utilizada para produzir páginas na WEB.</a:t>
            </a:r>
          </a:p>
          <a:p>
            <a:endParaRPr lang="pt-BR" sz="2400" smtClean="0"/>
          </a:p>
          <a:p>
            <a:r>
              <a:rPr lang="pt-BR" sz="2400" smtClean="0"/>
              <a:t>Documentos HTML podem ser interpretados por navegadores (Ex.: Internet Explorer, Firefox)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HTML – O que é?</a:t>
            </a:r>
          </a:p>
        </p:txBody>
      </p:sp>
    </p:spTree>
    <p:extLst>
      <p:ext uri="{BB962C8B-B14F-4D97-AF65-F5344CB8AC3E}">
        <p14:creationId xmlns:p14="http://schemas.microsoft.com/office/powerpoint/2010/main" val="34112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Diretivas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São utilizadas para definir atributos de uma página JSP, que tag libraries podem ser utilizadas, que páginas serão incluídas, etc.</a:t>
            </a:r>
          </a:p>
          <a:p>
            <a:pPr>
              <a:lnSpc>
                <a:spcPct val="90000"/>
              </a:lnSpc>
            </a:pPr>
            <a:endParaRPr lang="pt-BR" sz="2400"/>
          </a:p>
          <a:p>
            <a:pPr>
              <a:lnSpc>
                <a:spcPct val="90000"/>
              </a:lnSpc>
            </a:pPr>
            <a:r>
              <a:rPr lang="pt-BR" sz="2400"/>
              <a:t>As diretivas são: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&lt;%@ page atributo1=valor1 atributo2=valor2 atributo3=...  %&gt;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&lt;%@ include file="url relativa"  %&gt;</a:t>
            </a:r>
          </a:p>
          <a:p>
            <a:pPr>
              <a:lnSpc>
                <a:spcPct val="90000"/>
              </a:lnSpc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57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&lt;%@ 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smtClean="0"/>
              <a:t>%&gt;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Esta </a:t>
            </a:r>
            <a:r>
              <a:rPr lang="pt-BR" dirty="0"/>
              <a:t>diretiva possui 12 atributos, que podem definir atributos da página em questão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&lt;%@ 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=“</a:t>
            </a:r>
            <a:r>
              <a:rPr lang="pt-BR" dirty="0" err="1"/>
              <a:t>java.util.Date</a:t>
            </a:r>
            <a:r>
              <a:rPr lang="pt-BR" dirty="0"/>
              <a:t>” %&gt;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5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Objetos Implícitos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São objetos que estão implicitamente disponíveis para serem utilizados nas páginas JSP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4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Objetos Implícitos</a:t>
            </a:r>
          </a:p>
        </p:txBody>
      </p:sp>
      <p:graphicFrame>
        <p:nvGraphicFramePr>
          <p:cNvPr id="19488" name="Group 32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6634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31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Servlet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Contextuais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pageContext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Exceções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1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Objetos Implícitos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&lt;html&gt;</a:t>
            </a:r>
          </a:p>
          <a:p>
            <a:pPr lvl="1">
              <a:buFont typeface="Wingdings" pitchFamily="2" charset="2"/>
              <a:buNone/>
            </a:pPr>
            <a:r>
              <a:rPr lang="pt-BR"/>
              <a:t>&lt;body&gt;</a:t>
            </a:r>
          </a:p>
          <a:p>
            <a:pPr lvl="2">
              <a:buFont typeface="Wingdings" pitchFamily="2" charset="2"/>
              <a:buNone/>
            </a:pPr>
            <a:r>
              <a:rPr lang="pt-BR"/>
              <a:t>&lt;% String nome = request.getParameter(“nome”) ;%&gt;</a:t>
            </a:r>
          </a:p>
          <a:p>
            <a:pPr lvl="2">
              <a:buFont typeface="Wingdings" pitchFamily="2" charset="2"/>
              <a:buNone/>
            </a:pPr>
            <a:r>
              <a:rPr lang="pt-BR"/>
              <a:t>Nome: &lt;%= nome%&gt;</a:t>
            </a:r>
          </a:p>
          <a:p>
            <a:pPr lvl="1">
              <a:buFont typeface="Wingdings" pitchFamily="2" charset="2"/>
              <a:buNone/>
            </a:pPr>
            <a:r>
              <a:rPr lang="pt-BR"/>
              <a:t>&lt;/body&gt;</a:t>
            </a:r>
          </a:p>
          <a:p>
            <a:pPr>
              <a:buFont typeface="Wingdings" pitchFamily="2" charset="2"/>
              <a:buNone/>
            </a:pPr>
            <a:r>
              <a:rPr lang="pt-BR"/>
              <a:t>&lt;html&gt;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Escopos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400"/>
              <a:t>pageContext - Contexto para esta página JSP</a:t>
            </a:r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r>
              <a:rPr lang="pt-BR" sz="2400"/>
              <a:t>Request - Requisição corrente, como o 1º parâmetro do método service( )</a:t>
            </a:r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r>
              <a:rPr lang="pt-BR" sz="2400"/>
              <a:t>Response - Resposta corrente, como o 2º parâmetro do método service( )</a:t>
            </a:r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r>
              <a:rPr lang="pt-BR" sz="2400"/>
              <a:t>Session - Contexto da sessão para o cliente HTTP (se houver)</a:t>
            </a:r>
          </a:p>
          <a:p>
            <a:pPr>
              <a:lnSpc>
                <a:spcPct val="80000"/>
              </a:lnSpc>
            </a:pPr>
            <a:endParaRPr lang="pt-BR" sz="2400"/>
          </a:p>
          <a:p>
            <a:pPr>
              <a:lnSpc>
                <a:spcPct val="80000"/>
              </a:lnSpc>
            </a:pPr>
            <a:r>
              <a:rPr lang="pt-BR" sz="2400"/>
              <a:t>Application - Contexto servlet ao qual esta página JSP pertence</a:t>
            </a:r>
          </a:p>
          <a:p>
            <a:pPr>
              <a:lnSpc>
                <a:spcPct val="80000"/>
              </a:lnSpc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7079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Acompanhar Professor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e Exercícios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0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1800" smtClean="0"/>
              <a:t>&lt;!DOCTYPE HTML PUBLIC "-//W3C//DTD HTML 4.01//EN" "</a:t>
            </a:r>
            <a:r>
              <a:rPr lang="pt-BR" sz="1800" smtClean="0">
                <a:hlinkClick r:id="rId3" tooltip="http://www.w3.org/TR/html4/strict.dtd"/>
              </a:rPr>
              <a:t>http://www.w3.org/TR/html4/strict.dtd</a:t>
            </a:r>
            <a:r>
              <a:rPr lang="pt-BR" sz="1800" smtClean="0"/>
              <a:t>"&gt; </a:t>
            </a:r>
          </a:p>
          <a:p>
            <a:pPr>
              <a:buFont typeface="Wingdings" pitchFamily="2" charset="2"/>
              <a:buNone/>
            </a:pPr>
            <a:r>
              <a:rPr lang="pt-BR" sz="1800" smtClean="0"/>
              <a:t>&lt;html lang="pt"&gt; </a:t>
            </a:r>
          </a:p>
          <a:p>
            <a:pPr>
              <a:buFont typeface="Wingdings" pitchFamily="2" charset="2"/>
              <a:buNone/>
            </a:pPr>
            <a:r>
              <a:rPr lang="pt-BR" sz="1800" smtClean="0"/>
              <a:t>&lt;head&gt; </a:t>
            </a:r>
          </a:p>
          <a:p>
            <a:pPr>
              <a:buFont typeface="Wingdings" pitchFamily="2" charset="2"/>
              <a:buNone/>
            </a:pPr>
            <a:r>
              <a:rPr lang="pt-BR" sz="1800" smtClean="0"/>
              <a:t>&lt;title&gt;Título do Documento&lt;/title&gt;</a:t>
            </a:r>
          </a:p>
          <a:p>
            <a:pPr>
              <a:buFont typeface="Wingdings" pitchFamily="2" charset="2"/>
              <a:buNone/>
            </a:pPr>
            <a:r>
              <a:rPr lang="pt-BR" sz="1800" smtClean="0"/>
              <a:t> &lt;/head&gt;</a:t>
            </a:r>
          </a:p>
          <a:p>
            <a:pPr>
              <a:buFont typeface="Wingdings" pitchFamily="2" charset="2"/>
              <a:buNone/>
            </a:pPr>
            <a:r>
              <a:rPr lang="pt-BR" sz="1800" smtClean="0"/>
              <a:t> &lt;body&gt; </a:t>
            </a:r>
          </a:p>
          <a:p>
            <a:pPr>
              <a:buFont typeface="Wingdings" pitchFamily="2" charset="2"/>
              <a:buNone/>
            </a:pPr>
            <a:r>
              <a:rPr lang="pt-BR" sz="1800" smtClean="0"/>
              <a:t>texto, imagem, links, ... </a:t>
            </a:r>
          </a:p>
          <a:p>
            <a:pPr>
              <a:buFont typeface="Wingdings" pitchFamily="2" charset="2"/>
              <a:buNone/>
            </a:pPr>
            <a:r>
              <a:rPr lang="pt-BR" sz="1800" smtClean="0"/>
              <a:t>&lt;/body&gt; </a:t>
            </a:r>
          </a:p>
          <a:p>
            <a:pPr>
              <a:buFont typeface="Wingdings" pitchFamily="2" charset="2"/>
              <a:buNone/>
            </a:pPr>
            <a:r>
              <a:rPr lang="pt-BR" sz="1800" smtClean="0"/>
              <a:t>&lt;/html&gt;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000" smtClean="0"/>
              <a:t>HTML – Estrutura básica</a:t>
            </a:r>
          </a:p>
        </p:txBody>
      </p:sp>
    </p:spTree>
    <p:extLst>
      <p:ext uri="{BB962C8B-B14F-4D97-AF65-F5344CB8AC3E}">
        <p14:creationId xmlns:p14="http://schemas.microsoft.com/office/powerpoint/2010/main" val="10181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As tags HTML não são “case sensitive”, portanto tanto faz escrever &lt;HTML&gt;, &lt;Html&gt;, &lt;html&gt; ou &lt;HtMl&gt;.</a:t>
            </a:r>
          </a:p>
          <a:p>
            <a:endParaRPr lang="pt-BR" sz="2400" smtClean="0"/>
          </a:p>
          <a:p>
            <a:r>
              <a:rPr lang="pt-BR" sz="2400" smtClean="0"/>
              <a:t>As etiquetas básicas de HTML, cuja presença é altamente recomendada nas páginas são:</a:t>
            </a:r>
          </a:p>
          <a:p>
            <a:endParaRPr lang="pt-BR" sz="2400" smtClean="0"/>
          </a:p>
          <a:p>
            <a:r>
              <a:rPr lang="pt-BR" sz="2400" smtClean="0"/>
              <a:t>&lt;html&gt;: define o início de um documento HTML e indica ao navegador que todo conteúdo posterior deve ser tratado como uma série de códigos HTML.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000" smtClean="0"/>
              <a:t>HTML – Estrutura básica</a:t>
            </a:r>
          </a:p>
        </p:txBody>
      </p:sp>
    </p:spTree>
    <p:extLst>
      <p:ext uri="{BB962C8B-B14F-4D97-AF65-F5344CB8AC3E}">
        <p14:creationId xmlns:p14="http://schemas.microsoft.com/office/powerpoint/2010/main" val="202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smtClean="0"/>
              <a:t>&lt;head&gt;: define o cabeçalho de um documento HTML, que traz informações sobre o documento que está sendo aberto. </a:t>
            </a:r>
          </a:p>
          <a:p>
            <a:endParaRPr lang="pt-BR" sz="2400" smtClean="0"/>
          </a:p>
          <a:p>
            <a:r>
              <a:rPr lang="pt-BR" sz="2400" smtClean="0"/>
              <a:t>&lt;body&gt;: define o conteúdo principal, o corpo do documento. Esta é a parte do documento HTML que é exibida no navegador. No corpo podem-se definir propriedades comuns a toda a página, como cor de fundo, margens, e outras formatações.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z="4000" smtClean="0"/>
              <a:t>HTML – Estrutura básica</a:t>
            </a:r>
          </a:p>
        </p:txBody>
      </p:sp>
    </p:spTree>
    <p:extLst>
      <p:ext uri="{BB962C8B-B14F-4D97-AF65-F5344CB8AC3E}">
        <p14:creationId xmlns:p14="http://schemas.microsoft.com/office/powerpoint/2010/main" val="15086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760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1800" smtClean="0"/>
              <a:t>&lt;title&gt;: define o título da página, que é exibido na barra de título dos navegadores. </a:t>
            </a:r>
          </a:p>
          <a:p>
            <a:pPr>
              <a:lnSpc>
                <a:spcPct val="80000"/>
              </a:lnSpc>
            </a:pPr>
            <a:endParaRPr lang="pt-BR" sz="1800" smtClean="0"/>
          </a:p>
          <a:p>
            <a:pPr>
              <a:lnSpc>
                <a:spcPct val="80000"/>
              </a:lnSpc>
            </a:pPr>
            <a:r>
              <a:rPr lang="pt-BR" sz="1800" smtClean="0"/>
              <a:t>&lt;style&gt;: define formatação em CSS. </a:t>
            </a:r>
          </a:p>
          <a:p>
            <a:pPr>
              <a:lnSpc>
                <a:spcPct val="80000"/>
              </a:lnSpc>
            </a:pPr>
            <a:endParaRPr lang="pt-BR" sz="1800" smtClean="0"/>
          </a:p>
          <a:p>
            <a:pPr>
              <a:lnSpc>
                <a:spcPct val="80000"/>
              </a:lnSpc>
            </a:pPr>
            <a:r>
              <a:rPr lang="pt-BR" sz="1800" smtClean="0"/>
              <a:t>&lt;script&gt;: define programação de certas funções em página com scripts, podendo adicionar funções de JavaScript. </a:t>
            </a:r>
          </a:p>
          <a:p>
            <a:pPr>
              <a:lnSpc>
                <a:spcPct val="80000"/>
              </a:lnSpc>
            </a:pPr>
            <a:endParaRPr lang="pt-BR" sz="1800" smtClean="0"/>
          </a:p>
          <a:p>
            <a:pPr>
              <a:lnSpc>
                <a:spcPct val="80000"/>
              </a:lnSpc>
            </a:pPr>
            <a:r>
              <a:rPr lang="pt-BR" sz="1800" smtClean="0"/>
              <a:t>&lt;link&gt;: define ligações da página com outros arquivos como feeds, CSS, scripts, etc. </a:t>
            </a:r>
          </a:p>
          <a:p>
            <a:pPr>
              <a:lnSpc>
                <a:spcPct val="80000"/>
              </a:lnSpc>
            </a:pPr>
            <a:endParaRPr lang="pt-BR" sz="1800" smtClean="0"/>
          </a:p>
          <a:p>
            <a:pPr>
              <a:lnSpc>
                <a:spcPct val="80000"/>
              </a:lnSpc>
            </a:pPr>
            <a:r>
              <a:rPr lang="pt-BR" sz="1800" smtClean="0"/>
              <a:t>&lt;meta&gt;: define propriedades da página, como codificação de caracteres, descrição da página, autor, etc. São meta informações sobre documento. </a:t>
            </a:r>
          </a:p>
          <a:p>
            <a:pPr>
              <a:lnSpc>
                <a:spcPct val="80000"/>
              </a:lnSpc>
            </a:pPr>
            <a:endParaRPr lang="pt-BR" sz="1800" smtClean="0"/>
          </a:p>
          <a:p>
            <a:pPr>
              <a:lnSpc>
                <a:spcPct val="80000"/>
              </a:lnSpc>
            </a:pPr>
            <a:r>
              <a:rPr lang="pt-BR" sz="1800" smtClean="0"/>
              <a:t>Obs: as etiquetas &lt;style&gt; e &lt;script&gt; servem tanto para delimitar o espaço usados pelos códigos na pagina quanto para invocar códigos existentes em outros arquivos externos.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HTML - Cabeçalho</a:t>
            </a:r>
          </a:p>
        </p:txBody>
      </p:sp>
    </p:spTree>
    <p:extLst>
      <p:ext uri="{BB962C8B-B14F-4D97-AF65-F5344CB8AC3E}">
        <p14:creationId xmlns:p14="http://schemas.microsoft.com/office/powerpoint/2010/main" val="15181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&lt;h1&gt;, &lt;h2&gt;,... &lt;h6&gt;: cabeçalhos e títulos no documento em diversos tamanhos.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&lt;p&gt;: novo parágrafo.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&lt;br&gt;: quebra de linha.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&lt;table&gt;: cria uma tabela (linhas são criadas com &lt;TR&gt; e novas células com &lt;TD&gt;. Já os cabeçalhos de coluna são criados com a etiqueta &lt;TH&gt;.)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&lt;div&gt;: determina uma divisão na página a qual pode possuir variadas formatações.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&lt;font&gt;: forma um texto (fonte, cor e tamanho) de um trecho do texto.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&lt;b&gt;, &lt;i&gt;, &lt;u&gt; e &lt;s&gt;: negrito, itálico, sublinhado e riscado, respectivamente.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&lt;img&gt;: imagem.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&lt;a&gt;: hiper-ligação para um outro local, seja uma página, um </a:t>
            </a:r>
            <a:r>
              <a:rPr lang="pt-BR" sz="1800" smtClean="0">
                <a:hlinkClick r:id="rId3" tooltip="E-mail"/>
              </a:rPr>
              <a:t>e-mail</a:t>
            </a:r>
            <a:r>
              <a:rPr lang="pt-BR" sz="1800" smtClean="0"/>
              <a:t> ou outro serviço.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&lt;textarea&gt;: caixa de texto (com mais de uma linha); estas caixas de texto são muito usadas em </a:t>
            </a:r>
            <a:r>
              <a:rPr lang="pt-BR" sz="1800" smtClean="0">
                <a:hlinkClick r:id="rId4" tooltip="Blog"/>
              </a:rPr>
              <a:t>blogs</a:t>
            </a:r>
            <a:r>
              <a:rPr lang="pt-BR" sz="1800" smtClean="0"/>
              <a:t>, elas podem ser auto selecionáveis e conter outros códigos a serem distribuídos.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1800" smtClean="0"/>
              <a:t>&lt;cite&gt;: citação </a:t>
            </a:r>
          </a:p>
          <a:p>
            <a:pPr marL="365760" indent="-256032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pt-BR" sz="180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HTML - Corpo</a:t>
            </a:r>
          </a:p>
        </p:txBody>
      </p:sp>
    </p:spTree>
    <p:extLst>
      <p:ext uri="{BB962C8B-B14F-4D97-AF65-F5344CB8AC3E}">
        <p14:creationId xmlns:p14="http://schemas.microsoft.com/office/powerpoint/2010/main" val="38645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800" smtClean="0"/>
              <a:t>Para fazer alterações das fontes de uma página, utiliza-se &lt;BASEFONT&gt;</a:t>
            </a:r>
          </a:p>
          <a:p>
            <a:pPr>
              <a:lnSpc>
                <a:spcPct val="80000"/>
              </a:lnSpc>
            </a:pPr>
            <a:endParaRPr lang="pt-BR" sz="2800" smtClean="0"/>
          </a:p>
          <a:p>
            <a:pPr>
              <a:lnSpc>
                <a:spcPct val="80000"/>
              </a:lnSpc>
            </a:pPr>
            <a:r>
              <a:rPr lang="pt-BR" sz="2800" smtClean="0"/>
              <a:t>Outro comando de alterações de fonte é &lt;FONT&gt; e &lt;/FONT&gt;</a:t>
            </a:r>
          </a:p>
          <a:p>
            <a:pPr>
              <a:lnSpc>
                <a:spcPct val="80000"/>
              </a:lnSpc>
            </a:pPr>
            <a:endParaRPr lang="pt-BR" sz="2800" smtClean="0"/>
          </a:p>
          <a:p>
            <a:pPr>
              <a:lnSpc>
                <a:spcPct val="80000"/>
              </a:lnSpc>
            </a:pPr>
            <a:r>
              <a:rPr lang="pt-BR" sz="2800" smtClean="0"/>
              <a:t>Exemplo: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800" smtClean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800" smtClean="0"/>
              <a:t>	</a:t>
            </a: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&lt;FONT SIZE=“6” COLOR=“#339999”&gt;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 texto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&lt;/FONT&gt;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Formatando textos</a:t>
            </a:r>
          </a:p>
        </p:txBody>
      </p:sp>
    </p:spTree>
    <p:extLst>
      <p:ext uri="{BB962C8B-B14F-4D97-AF65-F5344CB8AC3E}">
        <p14:creationId xmlns:p14="http://schemas.microsoft.com/office/powerpoint/2010/main" val="7808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r>
              <a:rPr lang="pt-BR" smtClean="0"/>
              <a:t>Temos ainda:</a:t>
            </a:r>
          </a:p>
          <a:p>
            <a:pPr>
              <a:buFont typeface="Wingdings" pitchFamily="2" charset="2"/>
              <a:buNone/>
            </a:pPr>
            <a:r>
              <a:rPr lang="pt-BR" smtClean="0"/>
              <a:t>  </a:t>
            </a:r>
            <a:r>
              <a:rPr lang="pt-BR" sz="2400" smtClean="0">
                <a:solidFill>
                  <a:srgbClr val="FF3300"/>
                </a:solidFill>
                <a:latin typeface="Courier New" pitchFamily="49" charset="0"/>
              </a:rPr>
              <a:t>&lt;B&gt; ... &lt;/B&gt; </a:t>
            </a:r>
            <a:r>
              <a:rPr lang="pt-BR" sz="2400" smtClean="0"/>
              <a:t>- texto em negrito</a:t>
            </a:r>
            <a:endParaRPr lang="pt-BR" sz="2400" smtClean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pt-BR" sz="2400" smtClean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BR" sz="2400" smtClean="0">
                <a:solidFill>
                  <a:srgbClr val="FF3300"/>
                </a:solidFill>
                <a:latin typeface="Courier New" pitchFamily="49" charset="0"/>
              </a:rPr>
              <a:t> &lt;I&gt; ... &lt;/I&gt; </a:t>
            </a:r>
            <a:r>
              <a:rPr lang="pt-BR" sz="2400" smtClean="0"/>
              <a:t>- texto em itálico</a:t>
            </a:r>
            <a:endParaRPr lang="pt-BR" sz="2400" smtClean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pt-BR" sz="2400" smtClean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BR" sz="2400" smtClean="0">
                <a:solidFill>
                  <a:srgbClr val="FF3300"/>
                </a:solidFill>
                <a:latin typeface="Courier New" pitchFamily="49" charset="0"/>
              </a:rPr>
              <a:t> &lt;U&gt; ... &lt;/U&gt; </a:t>
            </a:r>
            <a:r>
              <a:rPr lang="pt-BR" sz="2400" smtClean="0"/>
              <a:t>- texto sublinhado</a:t>
            </a:r>
          </a:p>
          <a:p>
            <a:pPr>
              <a:buFont typeface="Wingdings" pitchFamily="2" charset="2"/>
              <a:buNone/>
            </a:pPr>
            <a:endParaRPr lang="pt-BR" sz="2400" smtClean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BR" sz="2400" smtClean="0"/>
              <a:t>Entre outros...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Formatando textos </a:t>
            </a:r>
            <a:r>
              <a:rPr lang="pt-BR" sz="1800" smtClean="0"/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16060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r>
              <a:rPr lang="pt-BR" sz="2400" smtClean="0"/>
              <a:t>Link ou hiperlink é a ligação de uma página com outra dentro do próprio site ou em outros sites.</a:t>
            </a:r>
          </a:p>
          <a:p>
            <a:endParaRPr lang="pt-BR" sz="2400" smtClean="0"/>
          </a:p>
          <a:p>
            <a:r>
              <a:rPr lang="pt-BR" sz="2400" smtClean="0"/>
              <a:t>Exemplo:</a:t>
            </a:r>
          </a:p>
          <a:p>
            <a:endParaRPr lang="pt-BR" sz="2400" smtClean="0"/>
          </a:p>
          <a:p>
            <a:pPr>
              <a:buFont typeface="Wingdings" pitchFamily="2" charset="2"/>
              <a:buNone/>
            </a:pPr>
            <a:r>
              <a:rPr lang="pt-BR" sz="2400" smtClean="0"/>
              <a:t>	</a:t>
            </a: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&lt;a href=teste.html&gt; 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Link para página teste 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  &lt;/a&gt;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78968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r>
              <a:rPr lang="pt-BR" sz="2400" smtClean="0"/>
              <a:t>&lt;IMG&gt; é a tag do HTML que permite incluir uma imagem na página:</a:t>
            </a:r>
          </a:p>
          <a:p>
            <a:endParaRPr lang="pt-BR" sz="2400" smtClean="0"/>
          </a:p>
          <a:p>
            <a:r>
              <a:rPr lang="pt-BR" sz="2400" smtClean="0"/>
              <a:t>Exemplo:</a:t>
            </a:r>
          </a:p>
          <a:p>
            <a:endParaRPr lang="pt-BR" sz="2400" smtClean="0"/>
          </a:p>
          <a:p>
            <a:pPr>
              <a:buFont typeface="Wingdings" pitchFamily="2" charset="2"/>
              <a:buNone/>
            </a:pPr>
            <a:r>
              <a:rPr lang="pt-BR" sz="2800" smtClean="0"/>
              <a:t>	</a:t>
            </a:r>
            <a:r>
              <a:rPr lang="pt-BR" sz="2400" b="1" smtClean="0">
                <a:solidFill>
                  <a:srgbClr val="FF3300"/>
                </a:solidFill>
                <a:latin typeface="Courier New" pitchFamily="49" charset="0"/>
              </a:rPr>
              <a:t>&lt;IMG src=imagem.jpg&gt; </a:t>
            </a:r>
          </a:p>
          <a:p>
            <a:pPr>
              <a:buFont typeface="Wingdings" pitchFamily="2" charset="2"/>
              <a:buNone/>
            </a:pPr>
            <a:r>
              <a:rPr lang="pt-BR" sz="2400" b="1" smtClean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pt-BR" sz="2400" b="1" smtClean="0">
                <a:solidFill>
                  <a:srgbClr val="FF3300"/>
                </a:solidFill>
                <a:latin typeface="Courier New" pitchFamily="49" charset="0"/>
              </a:rPr>
              <a:t>	&lt;IMG src=imagens/figura.jpg BORDER=1&gt;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Imagens</a:t>
            </a:r>
          </a:p>
        </p:txBody>
      </p:sp>
    </p:spTree>
    <p:extLst>
      <p:ext uri="{BB962C8B-B14F-4D97-AF65-F5344CB8AC3E}">
        <p14:creationId xmlns:p14="http://schemas.microsoft.com/office/powerpoint/2010/main" val="24393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Infra-estrutura - Internet</a:t>
            </a:r>
            <a:endParaRPr lang="pt-BR" dirty="0"/>
          </a:p>
        </p:txBody>
      </p:sp>
      <p:pic>
        <p:nvPicPr>
          <p:cNvPr id="4" name="Picture 6" descr="servidoresconectado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7126423" cy="551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04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r>
              <a:rPr lang="pt-BR" sz="2400" smtClean="0"/>
              <a:t>O recurso tabelas é fundamental para a estética de uma página, pois organiza as informações de maneira organizada.</a:t>
            </a:r>
          </a:p>
          <a:p>
            <a:endParaRPr lang="pt-BR" sz="2400" smtClean="0"/>
          </a:p>
          <a:p>
            <a:r>
              <a:rPr lang="pt-BR" sz="2400" smtClean="0"/>
              <a:t>Para definir uma tabela, utilizam-se as tags &lt;TABLE&gt; e &lt;/TABLE&gt; as quais delimitam o inicio e o fim de uma tabela.</a:t>
            </a:r>
          </a:p>
          <a:p>
            <a:endParaRPr lang="pt-BR" sz="2400" smtClean="0"/>
          </a:p>
          <a:p>
            <a:r>
              <a:rPr lang="pt-BR" sz="2400" smtClean="0"/>
              <a:t>&lt;CAPTION&gt; ... &lt;/CAPTION&gt; define um título ou legenda para a tabela.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Tabelas</a:t>
            </a:r>
          </a:p>
        </p:txBody>
      </p:sp>
    </p:spTree>
    <p:extLst>
      <p:ext uri="{BB962C8B-B14F-4D97-AF65-F5344CB8AC3E}">
        <p14:creationId xmlns:p14="http://schemas.microsoft.com/office/powerpoint/2010/main" val="5844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r>
              <a:rPr lang="pt-BR" sz="2400" smtClean="0"/>
              <a:t>&lt;TR&gt; ... &lt;/TR&gt; é comando que inclui uma linha na tabela, indicando o início e o fim da linha. Uma linha pode conter uma ou mais células. As tags &lt;TH&gt;, e &lt;TD&gt; devem ser definidas dentro da tag &lt;TR&gt;</a:t>
            </a:r>
          </a:p>
          <a:p>
            <a:endParaRPr lang="pt-BR" sz="2400" smtClean="0"/>
          </a:p>
          <a:p>
            <a:r>
              <a:rPr lang="pt-BR" sz="2400" smtClean="0"/>
              <a:t>&lt;TH&gt; ... &lt;/TH&gt; é o comando que define o conteúdo da célula como título.</a:t>
            </a:r>
          </a:p>
          <a:p>
            <a:endParaRPr lang="pt-BR" sz="2400" smtClean="0"/>
          </a:p>
          <a:p>
            <a:r>
              <a:rPr lang="pt-BR" sz="2400" smtClean="0"/>
              <a:t>&lt;TD&gt; ... &lt;/TD&gt; esta tag define as células de dados (conteúdo) de uma tabela.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Tabelas </a:t>
            </a:r>
            <a:r>
              <a:rPr lang="pt-BR" sz="2000" smtClean="0"/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29013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r>
              <a:rPr lang="pt-BR" sz="2400" smtClean="0"/>
              <a:t>Exemplo: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&lt;TABLE&gt;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&lt;CAPTION&gt; Curso Sequencial &lt;/CAPTION&gt;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&lt;TR&gt;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	&lt;TH&gt;Nome professor&lt;/TH&gt;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	&lt;TH&gt;Nome disciplina&lt;/TH&gt;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&lt;/TR&gt;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&lt;TR&gt;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	&lt;TD&gt;Rogério Napoleão Júnior&lt;/TD&gt;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	&lt;TD&gt;Java para WEB&lt;/TD&gt;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	&lt;/TR&gt;</a:t>
            </a:r>
          </a:p>
          <a:p>
            <a:pPr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&lt;/TABLE&gt;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Tabelas </a:t>
            </a:r>
            <a:r>
              <a:rPr lang="pt-BR" sz="2000" smtClean="0"/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31904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pt-BR" sz="2400" smtClean="0"/>
              <a:t>O formulário permite ao usuário enviar informações por meio de sua página, que pode ser na forma de uma pesquisa, mala direta, compra eletrônica entre outras.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pt-BR" sz="240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pt-BR" sz="2400" smtClean="0"/>
              <a:t>As tags para a criação de um formulário são &lt;FORM&gt; e &lt;/FORM&gt;, as quais possibilitam iniciar e terminar a definição de um formulário.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pt-BR" sz="240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pt-BR" sz="2400" smtClean="0"/>
              <a:t>Exemplo: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1800" b="1" smtClean="0">
                <a:solidFill>
                  <a:srgbClr val="FF3300"/>
                </a:solidFill>
                <a:latin typeface="Courier New" pitchFamily="49" charset="0"/>
              </a:rPr>
              <a:t>&lt;FORM ACTION=“URL” METHOD=“POST”&gt;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1800" b="1" smtClean="0">
                <a:solidFill>
                  <a:srgbClr val="FF3300"/>
                </a:solidFill>
                <a:latin typeface="Courier New" pitchFamily="49" charset="0"/>
              </a:rPr>
              <a:t>...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pt-BR" sz="1800" b="1" smtClean="0">
                <a:solidFill>
                  <a:srgbClr val="FF3300"/>
                </a:solidFill>
                <a:latin typeface="Courier New" pitchFamily="49" charset="0"/>
              </a:rPr>
              <a:t>&lt;/FORM&gt;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Formulários</a:t>
            </a:r>
          </a:p>
        </p:txBody>
      </p:sp>
    </p:spTree>
    <p:extLst>
      <p:ext uri="{BB962C8B-B14F-4D97-AF65-F5344CB8AC3E}">
        <p14:creationId xmlns:p14="http://schemas.microsoft.com/office/powerpoint/2010/main" val="29999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r>
              <a:rPr lang="pt-BR" sz="2000" smtClean="0"/>
              <a:t>ACTION – informa o endereço do servidor que está o programa que vai processar os dados do formulário</a:t>
            </a:r>
          </a:p>
          <a:p>
            <a:endParaRPr lang="pt-BR" sz="2000" smtClean="0"/>
          </a:p>
          <a:p>
            <a:r>
              <a:rPr lang="pt-BR" sz="2000" smtClean="0"/>
              <a:t>METHOD – informa o método de transferência dos dados. Permite os valores:</a:t>
            </a:r>
          </a:p>
          <a:p>
            <a:pPr lvl="1"/>
            <a:r>
              <a:rPr lang="pt-BR" sz="1800" smtClean="0"/>
              <a:t>GET – anexa os dados do formulário ao endereço especificado no parâmetro ACTION.</a:t>
            </a:r>
          </a:p>
          <a:p>
            <a:pPr lvl="1"/>
            <a:r>
              <a:rPr lang="pt-BR" sz="1800" smtClean="0"/>
              <a:t>POST – envia todos os dados do formulário logo após a “URL” do parâmetro ACTION. Este é o método mais usado.</a:t>
            </a:r>
          </a:p>
          <a:p>
            <a:pPr lvl="1"/>
            <a:endParaRPr lang="pt-BR" sz="1800" smtClean="0"/>
          </a:p>
          <a:p>
            <a:r>
              <a:rPr lang="pt-BR" sz="2000" smtClean="0"/>
              <a:t>Dentro de um formulário é necessário fazer uso das tags &lt;INPUT&gt; e &lt;/INPUT&gt;, as quais são utilizadas para criar um campo de entrada de dados.</a:t>
            </a:r>
          </a:p>
          <a:p>
            <a:pPr lvl="1">
              <a:buFont typeface="Wingdings" pitchFamily="2" charset="2"/>
              <a:buNone/>
            </a:pPr>
            <a:endParaRPr lang="pt-BR" sz="1800" smtClean="0"/>
          </a:p>
          <a:p>
            <a:pPr lvl="1">
              <a:buFont typeface="Wingdings" pitchFamily="2" charset="2"/>
              <a:buNone/>
            </a:pPr>
            <a:endParaRPr lang="pt-BR" sz="1800" smtClean="0"/>
          </a:p>
          <a:p>
            <a:pPr lvl="1">
              <a:buFont typeface="Wingdings" pitchFamily="2" charset="2"/>
              <a:buNone/>
            </a:pPr>
            <a:endParaRPr lang="pt-BR" sz="180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Formulários </a:t>
            </a:r>
            <a:r>
              <a:rPr lang="pt-BR" sz="2000" smtClean="0"/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29387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r>
              <a:rPr lang="pt-BR" sz="2400" smtClean="0"/>
              <a:t>A tag &lt;INPUT&gt; permite os seguintes parâmetros:</a:t>
            </a:r>
          </a:p>
          <a:p>
            <a:pPr lvl="1"/>
            <a:r>
              <a:rPr lang="pt-BR" sz="1800" smtClean="0"/>
              <a:t>NAME- dá o nome a variável que receberá os dados da entrada</a:t>
            </a:r>
          </a:p>
          <a:p>
            <a:pPr lvl="1"/>
            <a:r>
              <a:rPr lang="pt-BR" sz="1800" smtClean="0"/>
              <a:t>TYPE – define o tipo de entrada de dados que a variavel vai receber. Ele aceita os seguintes valores: TEXT, PASSWORD, RESET, HIDDEN</a:t>
            </a:r>
          </a:p>
          <a:p>
            <a:pPr lvl="1"/>
            <a:r>
              <a:rPr lang="pt-BR" sz="1800" smtClean="0"/>
              <a:t>SIZE – determinas apenas o tamanho da caixa na tela</a:t>
            </a:r>
          </a:p>
          <a:p>
            <a:pPr lvl="1"/>
            <a:r>
              <a:rPr lang="pt-BR" sz="1800" smtClean="0"/>
              <a:t>MAXLEGTH – define o tamanho máximo de caracteres a ser digitados no campo.</a:t>
            </a:r>
          </a:p>
          <a:p>
            <a:pPr lvl="1"/>
            <a:r>
              <a:rPr lang="pt-BR" sz="1800" smtClean="0"/>
              <a:t>VALUE – valor do conteúdo do campo, podendo ser um texto digitado, um texto predefinido ou um título do botão.</a:t>
            </a:r>
          </a:p>
          <a:p>
            <a:endParaRPr lang="pt-BR" sz="2000" smtClean="0"/>
          </a:p>
          <a:p>
            <a:r>
              <a:rPr lang="pt-BR" sz="2000" smtClean="0"/>
              <a:t>Exemplo:</a:t>
            </a:r>
          </a:p>
          <a:p>
            <a:endParaRPr lang="pt-BR" sz="2000" smtClean="0"/>
          </a:p>
          <a:p>
            <a:pPr>
              <a:buFont typeface="Wingdings" pitchFamily="2" charset="2"/>
              <a:buNone/>
            </a:pPr>
            <a:r>
              <a:rPr lang="pt-BR" sz="1800" b="1" smtClean="0">
                <a:solidFill>
                  <a:srgbClr val="FF3300"/>
                </a:solidFill>
                <a:latin typeface="Courier New" pitchFamily="49" charset="0"/>
              </a:rPr>
              <a:t>	&lt;INPUT TYPE=TEXT NAME=“Nome” SIZE=40 MAXLENGTH=40&gt;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Formulários </a:t>
            </a:r>
            <a:r>
              <a:rPr lang="pt-BR" sz="2000" smtClean="0"/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6864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r>
              <a:rPr lang="pt-BR" sz="2400" smtClean="0"/>
              <a:t>O formulário ainda pode fazer uso das tags &lt;SELECT&gt; e &lt;/SELECT&gt;, as quais permitem criar uma lista de opções. </a:t>
            </a:r>
          </a:p>
          <a:p>
            <a:r>
              <a:rPr lang="pt-BR" sz="2400" smtClean="0"/>
              <a:t>Exemplo:</a:t>
            </a:r>
            <a:r>
              <a:rPr lang="pt-BR" smtClean="0"/>
              <a:t> </a:t>
            </a:r>
          </a:p>
          <a:p>
            <a:endParaRPr lang="pt-BR" smtClean="0"/>
          </a:p>
          <a:p>
            <a:pPr lvl="1"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&lt;SELECT NAME=“Disciplina”&gt;</a:t>
            </a:r>
          </a:p>
          <a:p>
            <a:pPr lvl="1"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&lt;OPTION&gt;HTML</a:t>
            </a:r>
          </a:p>
          <a:p>
            <a:pPr lvl="1"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&lt;OPTION&gt;JSP</a:t>
            </a:r>
          </a:p>
          <a:p>
            <a:pPr lvl="1"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	&lt;OPTION&gt;SERVLET</a:t>
            </a:r>
          </a:p>
          <a:p>
            <a:pPr lvl="1">
              <a:buFont typeface="Wingdings" pitchFamily="2" charset="2"/>
              <a:buNone/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&lt;/SELECT&gt;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Formulários </a:t>
            </a:r>
            <a:r>
              <a:rPr lang="pt-BR" sz="2000" smtClean="0"/>
              <a:t>(cont)</a:t>
            </a:r>
          </a:p>
        </p:txBody>
      </p:sp>
    </p:spTree>
    <p:extLst>
      <p:ext uri="{BB962C8B-B14F-4D97-AF65-F5344CB8AC3E}">
        <p14:creationId xmlns:p14="http://schemas.microsoft.com/office/powerpoint/2010/main" val="36797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81200"/>
            <a:ext cx="8713788" cy="4616450"/>
          </a:xfrm>
        </p:spPr>
        <p:txBody>
          <a:bodyPr/>
          <a:lstStyle/>
          <a:p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&lt;h1&gt; Titulo &lt;/h1&gt;</a:t>
            </a:r>
            <a:r>
              <a:rPr lang="en-US" sz="2000" smtClean="0"/>
              <a:t> - h2, h3, … Usado para titulos</a:t>
            </a:r>
          </a:p>
          <a:p>
            <a:endParaRPr lang="en-US" sz="2000" smtClean="0"/>
          </a:p>
          <a:p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&lt;hr align=“left” width=75%/&gt;</a:t>
            </a:r>
            <a:r>
              <a:rPr lang="pt-BR" sz="2000" smtClean="0"/>
              <a:t> - Linha</a:t>
            </a:r>
          </a:p>
          <a:p>
            <a:endParaRPr lang="pt-BR" sz="2000" smtClean="0"/>
          </a:p>
          <a:p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&lt;p align=“center”&gt; Paragrafo &lt;/p&gt;</a:t>
            </a:r>
            <a:r>
              <a:rPr lang="en-US" sz="2000" smtClean="0"/>
              <a:t> - Usado para paragrafos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&lt;marquee&gt; Efeito marquee &lt;/marquee&gt;</a:t>
            </a:r>
            <a:r>
              <a:rPr lang="en-US" sz="2000" smtClean="0"/>
              <a:t> - Texto se movendo</a:t>
            </a:r>
          </a:p>
          <a:p>
            <a:endParaRPr lang="en-US" sz="2000" smtClean="0"/>
          </a:p>
          <a:p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&lt;li&gt;</a:t>
            </a:r>
            <a:r>
              <a:rPr lang="en-US" sz="2000" smtClean="0"/>
              <a:t> - Usado para criar um ponto em listas</a:t>
            </a:r>
          </a:p>
          <a:p>
            <a:endParaRPr lang="pt-BR" sz="2000" smtClean="0"/>
          </a:p>
          <a:p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&lt;br&gt;</a:t>
            </a:r>
            <a:r>
              <a:rPr lang="en-US" sz="2000" smtClean="0"/>
              <a:t> - Quebra de linha</a:t>
            </a:r>
            <a:endParaRPr lang="pt-BR" sz="200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Outras tags 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9673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Na tag &lt;body&gt;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Cor de fundo, atributo </a:t>
            </a:r>
            <a:r>
              <a:rPr lang="en-US" sz="2000" smtClean="0">
                <a:solidFill>
                  <a:srgbClr val="FF3300"/>
                </a:solidFill>
              </a:rPr>
              <a:t>bgcolor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Cor do texto, atributo </a:t>
            </a:r>
            <a:r>
              <a:rPr lang="en-US" sz="2000" smtClean="0">
                <a:solidFill>
                  <a:srgbClr val="FF3300"/>
                </a:solidFill>
              </a:rPr>
              <a:t>text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Cor do link, atributo </a:t>
            </a:r>
            <a:r>
              <a:rPr lang="en-US" sz="2000" smtClean="0">
                <a:solidFill>
                  <a:srgbClr val="FF3300"/>
                </a:solidFill>
              </a:rPr>
              <a:t>link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smtClean="0"/>
              <a:t>Tag &lt;meta&gt; dentro do &lt;head&gt;</a:t>
            </a:r>
          </a:p>
          <a:p>
            <a:pPr lvl="1">
              <a:lnSpc>
                <a:spcPct val="90000"/>
              </a:lnSpc>
            </a:pPr>
            <a:r>
              <a:rPr lang="pt-BR" sz="2000" b="1" smtClean="0">
                <a:solidFill>
                  <a:srgbClr val="FF3300"/>
                </a:solidFill>
                <a:latin typeface="Courier New" pitchFamily="49" charset="0"/>
              </a:rPr>
              <a:t>&lt;meta http-equiv="refresh" content =“5; url=proxima.htm"&gt;</a:t>
            </a:r>
            <a:r>
              <a:rPr lang="pt-BR" sz="2000" smtClean="0"/>
              <a:t> redireciona a 5 ou X segundos para uma próxima página</a:t>
            </a:r>
          </a:p>
          <a:p>
            <a:pPr lvl="1"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en-US" sz="2000" smtClean="0"/>
              <a:t>Tag &lt;title&gt; dentro do &lt;head&gt;</a:t>
            </a:r>
            <a:endParaRPr lang="pt-BR" sz="20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Define o titulo da pagina </a:t>
            </a:r>
          </a:p>
          <a:p>
            <a:pPr lvl="1">
              <a:lnSpc>
                <a:spcPct val="90000"/>
              </a:lnSpc>
            </a:pP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&lt;title&gt;Titulo Sequencial &lt;/title&gt;</a:t>
            </a:r>
            <a:endParaRPr lang="pt-BR" sz="2000" b="1" smtClean="0">
              <a:solidFill>
                <a:srgbClr val="FF33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t-BR" sz="2000" b="1" smtClean="0">
              <a:solidFill>
                <a:srgbClr val="FF33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t-BR" sz="200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Outras tags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349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84650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pt-BR" sz="2400" smtClean="0"/>
              <a:t>Criar um site com 4 paginas (Seguir modelo passado pelo professor)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sz="240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1 pagina contem um menu com links dentro de uma tabela para as outras 3 paginas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Pagina 1 tera uma tabela mostrando alguns resultados ficticios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Pagina 2 tera um formulario de cadastro ficticio. </a:t>
            </a:r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smtClean="0"/>
          </a:p>
          <a:p>
            <a:pPr marL="365760" indent="-256032" fontAlgn="auto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smtClean="0"/>
              <a:t>Pagina 3 tera um link de contato com mailto:</a:t>
            </a:r>
            <a:endParaRPr lang="pt-BR" sz="240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8541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Navegação - Esquema</a:t>
            </a:r>
            <a:endParaRPr lang="pt-BR" dirty="0"/>
          </a:p>
        </p:txBody>
      </p:sp>
      <p:pic>
        <p:nvPicPr>
          <p:cNvPr id="4" name="Picture 6" descr="d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5996691" cy="511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48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Ponhe o formulario dentro de uma tabela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A cor de fundo deve ser cinza, a letra azul, o tamanho da fonte 6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Use valores na tabela, esses valores devem estar alinhados a direita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000" smtClean="0"/>
              <a:t>Utilize o efeito marquee na primeira pagina, com fundo preto e letra verde com a frase – Conceitos HTML</a:t>
            </a:r>
          </a:p>
          <a:p>
            <a:pPr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pt-BR" sz="2000" smtClean="0"/>
              <a:t>Na tabela de dados insira 2 figura em uma coluna chamada funcoes essa figura deve ser um lapis (para representar alteracao) e um x (para representar exclusao).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Exercícios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1800" dirty="0" err="1" smtClean="0"/>
              <a:t>cont</a:t>
            </a:r>
            <a:r>
              <a:rPr lang="en-US" sz="1800" dirty="0" smtClean="0"/>
              <a:t>)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19937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r>
              <a:rPr lang="pt-BR" sz="2400" smtClean="0"/>
              <a:t>É uma linguagem de estilo utilizada para definir a apresentação de documentos escritos em uma linguagem de marcação.</a:t>
            </a:r>
          </a:p>
          <a:p>
            <a:pPr>
              <a:buFont typeface="Wingdings" pitchFamily="2" charset="2"/>
              <a:buNone/>
            </a:pPr>
            <a:r>
              <a:rPr lang="pt-BR" sz="2400" smtClean="0"/>
              <a:t> </a:t>
            </a:r>
          </a:p>
          <a:p>
            <a:r>
              <a:rPr lang="pt-BR" sz="2400" smtClean="0"/>
              <a:t>Seu principal benefício é prover a separação entre o formato (cor do texto, posicionamento, cor de fundo, etc..) e o conteúdo de um documento </a:t>
            </a:r>
          </a:p>
          <a:p>
            <a:endParaRPr lang="pt-BR" sz="2400" smtClean="0"/>
          </a:p>
          <a:p>
            <a:r>
              <a:rPr lang="pt-BR" sz="2400" smtClean="0"/>
              <a:t>O desenvolvedor cria um link para uma página que contém os estilos </a:t>
            </a:r>
          </a:p>
          <a:p>
            <a:endParaRPr lang="en-US" sz="2400" smtClean="0"/>
          </a:p>
          <a:p>
            <a:pPr>
              <a:buFont typeface="Wingdings" pitchFamily="2" charset="2"/>
              <a:buNone/>
            </a:pPr>
            <a:endParaRPr lang="pt-BR" sz="240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Cascading Style Sheets - CSS</a:t>
            </a:r>
            <a:endParaRPr lang="pt-BR" sz="3200" smtClean="0"/>
          </a:p>
        </p:txBody>
      </p:sp>
    </p:spTree>
    <p:extLst>
      <p:ext uri="{BB962C8B-B14F-4D97-AF65-F5344CB8AC3E}">
        <p14:creationId xmlns:p14="http://schemas.microsoft.com/office/powerpoint/2010/main" val="16215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00550"/>
          </a:xfrm>
        </p:spPr>
        <p:txBody>
          <a:bodyPr/>
          <a:lstStyle/>
          <a:p>
            <a:r>
              <a:rPr lang="en-US" sz="2400" smtClean="0"/>
              <a:t>Formatação independente, apenas em um arquivo não precisa estar setando formatacoes em pagina por pagina</a:t>
            </a:r>
          </a:p>
          <a:p>
            <a:endParaRPr lang="pt-BR" sz="2400" smtClean="0"/>
          </a:p>
          <a:p>
            <a:r>
              <a:rPr lang="pt-BR" sz="2400" smtClean="0"/>
              <a:t>Menos código, páginas mais pequenas, ou seja menos tempo de espera. </a:t>
            </a:r>
          </a:p>
          <a:p>
            <a:endParaRPr lang="pt-BR" sz="2400" smtClean="0"/>
          </a:p>
          <a:p>
            <a:r>
              <a:rPr lang="pt-BR" sz="2400" smtClean="0">
                <a:solidFill>
                  <a:srgbClr val="FF3300"/>
                </a:solidFill>
              </a:rPr>
              <a:t>Com a variação de atualizações dos navegadores como Internet Explorer e firefox o suporte ao CSS pode variar.</a:t>
            </a:r>
            <a:r>
              <a:rPr lang="pt-BR" smtClean="0">
                <a:solidFill>
                  <a:srgbClr val="FF3300"/>
                </a:solidFill>
              </a:rPr>
              <a:t>  </a:t>
            </a:r>
            <a:endParaRPr lang="pt-BR" sz="2400" smtClean="0">
              <a:solidFill>
                <a:srgbClr val="FF3300"/>
              </a:solidFill>
            </a:endParaRPr>
          </a:p>
          <a:p>
            <a:endParaRPr lang="pt-BR" sz="2400" smtClean="0">
              <a:solidFill>
                <a:srgbClr val="FF3300"/>
              </a:solidFill>
            </a:endParaRPr>
          </a:p>
          <a:p>
            <a:endParaRPr lang="pt-BR" sz="2400" smtClean="0"/>
          </a:p>
          <a:p>
            <a:endParaRPr lang="pt-BR" sz="240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Cascading Style Sheets - CSS</a:t>
            </a:r>
            <a:endParaRPr lang="pt-BR" sz="3200" smtClean="0"/>
          </a:p>
        </p:txBody>
      </p:sp>
    </p:spTree>
    <p:extLst>
      <p:ext uri="{BB962C8B-B14F-4D97-AF65-F5344CB8AC3E}">
        <p14:creationId xmlns:p14="http://schemas.microsoft.com/office/powerpoint/2010/main" val="23160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Exemplo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Crie o seguinte html</a:t>
            </a:r>
          </a:p>
          <a:p>
            <a:pPr>
              <a:lnSpc>
                <a:spcPct val="80000"/>
              </a:lnSpc>
            </a:pPr>
            <a:r>
              <a:rPr lang="pt-BR" sz="1800" smtClean="0">
                <a:solidFill>
                  <a:srgbClr val="FF3300"/>
                </a:solidFill>
              </a:rPr>
              <a:t>&lt;HTML&gt;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&lt;HEAD&gt;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	&lt;TITLE&gt;O meu primeiro passo nos CSS&lt;/TITLE&gt;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&lt;/HEAD&gt;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&lt;BODY&gt;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&lt;H1&gt;CSS – Sequencial &lt;/H1&gt;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&lt;P&gt;Era uma vez...&lt;/P&gt;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&lt;/BODY&gt;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&lt;/HTML&gt; 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Estilo dentro da :</a:t>
            </a:r>
          </a:p>
          <a:p>
            <a:pPr>
              <a:lnSpc>
                <a:spcPct val="80000"/>
              </a:lnSpc>
            </a:pPr>
            <a:r>
              <a:rPr lang="pt-BR" sz="1800" smtClean="0">
                <a:solidFill>
                  <a:srgbClr val="FF3300"/>
                </a:solidFill>
              </a:rPr>
              <a:t>&lt;STYLE TYPE="text/css"&gt;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&lt;!--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H1 { color: green; font-size: 37px; font-family: verdana }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P { text-indent: 1cm; background: yellow; font-family: courier }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	--&gt;</a:t>
            </a:r>
            <a:br>
              <a:rPr lang="pt-BR" sz="1800" smtClean="0">
                <a:solidFill>
                  <a:srgbClr val="FF3300"/>
                </a:solidFill>
              </a:rPr>
            </a:br>
            <a:r>
              <a:rPr lang="pt-BR" sz="1800" smtClean="0">
                <a:solidFill>
                  <a:srgbClr val="FF3300"/>
                </a:solidFill>
              </a:rPr>
              <a:t>&lt;/STYLE&gt;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CSS 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523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r>
              <a:rPr lang="pt-BR" sz="2000" smtClean="0">
                <a:solidFill>
                  <a:srgbClr val="FF3300"/>
                </a:solidFill>
              </a:rPr>
              <a:t>H1 { color: green } </a:t>
            </a:r>
          </a:p>
          <a:p>
            <a:pPr lvl="1"/>
            <a:r>
              <a:rPr lang="pt-BR" sz="1800" smtClean="0"/>
              <a:t>Isto quer dizer que tudo o que estiver entre o tag H1 ficará a verde. </a:t>
            </a:r>
          </a:p>
          <a:p>
            <a:pPr lvl="1"/>
            <a:r>
              <a:rPr lang="pt-BR" sz="1800" smtClean="0"/>
              <a:t>Uma regra é composta por um ''selector'' e por uma ''declaration'' no exemplo acima o ''selector'' é o H1, que é o tag HTML ao qual o estilo está atribuido.</a:t>
            </a:r>
          </a:p>
          <a:p>
            <a:pPr lvl="1"/>
            <a:r>
              <a:rPr lang="pt-BR" sz="1800" smtClean="0"/>
              <a:t> A ''declaration'' está por sua vez também dividida em duas partes a ''property'' (neste caso o color) e o ''value''(neste caso o verde)</a:t>
            </a:r>
          </a:p>
          <a:p>
            <a:pPr lvl="1"/>
            <a:r>
              <a:rPr lang="pt-BR" sz="1800" smtClean="0"/>
              <a:t>Qualquer tag de HTML pode ser o ''selector''</a:t>
            </a:r>
            <a:r>
              <a:rPr lang="pt-BR" smtClean="0"/>
              <a:t> </a:t>
            </a:r>
          </a:p>
          <a:p>
            <a:pPr lvl="1"/>
            <a:r>
              <a:rPr lang="pt-BR" sz="1800" smtClean="0"/>
              <a:t>Podemos tambem agrupas os seletores:  </a:t>
            </a:r>
          </a:p>
          <a:p>
            <a:pPr>
              <a:buFont typeface="Wingdings" pitchFamily="2" charset="2"/>
              <a:buNone/>
            </a:pPr>
            <a:endParaRPr lang="pt-BR" sz="2000" smtClean="0">
              <a:solidFill>
                <a:srgbClr val="FF33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H1, H2, P { font-family: arial }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Entendendo CSS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430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56088"/>
          </a:xfrm>
        </p:spPr>
        <p:txBody>
          <a:bodyPr/>
          <a:lstStyle/>
          <a:p>
            <a:r>
              <a:rPr lang="en-US" sz="2400" smtClean="0"/>
              <a:t>Existem 3 formas de aplicar css:</a:t>
            </a:r>
          </a:p>
          <a:p>
            <a:pPr lvl="1"/>
            <a:r>
              <a:rPr lang="pt-BR" sz="2000" smtClean="0"/>
              <a:t>Colocando as regras dos CSS no documento HTML numa ''secção'' separada. Usado no 1 exemplo.</a:t>
            </a:r>
          </a:p>
          <a:p>
            <a:pPr lvl="1"/>
            <a:endParaRPr lang="pt-BR" sz="2000" smtClean="0"/>
          </a:p>
          <a:p>
            <a:pPr lvl="1"/>
            <a:r>
              <a:rPr lang="pt-BR" sz="2000" smtClean="0"/>
              <a:t>Linkando o seu documento HTML a um arquivo.css externo que contém as regras. Exemplo:</a:t>
            </a:r>
          </a:p>
          <a:p>
            <a:pPr lvl="1"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&lt;LINK REL=stylesheet HREF="estilo.css" TYPE="text/css"&gt; </a:t>
            </a:r>
          </a:p>
          <a:p>
            <a:pPr lvl="1">
              <a:buFont typeface="Wingdings" pitchFamily="2" charset="2"/>
              <a:buNone/>
            </a:pPr>
            <a:endParaRPr lang="pt-BR" sz="2000" smtClean="0">
              <a:solidFill>
                <a:srgbClr val="FF3300"/>
              </a:solidFill>
            </a:endParaRPr>
          </a:p>
          <a:p>
            <a:pPr lvl="1"/>
            <a:r>
              <a:rPr lang="pt-BR" sz="2000" smtClean="0"/>
              <a:t>Inserir as regras nos próprios tags HTML. Exemplo: </a:t>
            </a:r>
          </a:p>
          <a:p>
            <a:pPr lvl="1"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&lt;H1 STYLE="color: orange; font-family: impact"&gt;</a:t>
            </a:r>
            <a:br>
              <a:rPr lang="pt-BR" sz="2000" smtClean="0">
                <a:solidFill>
                  <a:srgbClr val="FF3300"/>
                </a:solidFill>
              </a:rPr>
            </a:br>
            <a:r>
              <a:rPr lang="pt-BR" sz="2000" smtClean="0">
                <a:solidFill>
                  <a:srgbClr val="FF3300"/>
                </a:solidFill>
              </a:rPr>
              <a:t>CSS Sequencial&lt;/H1&gt; 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Aplicando CSS</a:t>
            </a: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130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r>
              <a:rPr lang="pt-BR" sz="2000" smtClean="0"/>
              <a:t>Podemos também criar estilos próprios</a:t>
            </a:r>
          </a:p>
          <a:p>
            <a:r>
              <a:rPr lang="pt-BR" sz="2000" smtClean="0"/>
              <a:t>Exemplo de uso: Personalizar duas tabelas diferentes através do arquivo css</a:t>
            </a:r>
          </a:p>
          <a:p>
            <a:r>
              <a:rPr lang="pt-BR" sz="2000" smtClean="0"/>
              <a:t>Exemplo: 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FF3300"/>
                </a:solidFill>
              </a:rPr>
              <a:t>.h1personalizado {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FF3300"/>
                </a:solidFill>
              </a:rPr>
              <a:t>	color:#3366CC;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FF3300"/>
                </a:solidFill>
              </a:rPr>
              <a:t>	background-color:#CCCC33;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solidFill>
                  <a:srgbClr val="FF3300"/>
                </a:solidFill>
              </a:rPr>
              <a:t>	}</a:t>
            </a:r>
          </a:p>
          <a:p>
            <a:pPr>
              <a:buFont typeface="Wingdings" pitchFamily="2" charset="2"/>
              <a:buNone/>
            </a:pPr>
            <a:endParaRPr lang="en-US" sz="2000" smtClean="0">
              <a:solidFill>
                <a:srgbClr val="FF33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smtClean="0"/>
              <a:t>Uso no html: </a:t>
            </a:r>
          </a:p>
          <a:p>
            <a:pPr>
              <a:buFont typeface="Wingdings" pitchFamily="2" charset="2"/>
              <a:buNone/>
            </a:pPr>
            <a:endParaRPr lang="en-US" sz="2000" smtClean="0"/>
          </a:p>
          <a:p>
            <a:pPr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&lt;H1 class="h1personalizado"&gt;CSS Sequencial &lt;/H1&gt;</a:t>
            </a:r>
          </a:p>
          <a:p>
            <a:pPr>
              <a:buFont typeface="Wingdings" pitchFamily="2" charset="2"/>
              <a:buNone/>
            </a:pPr>
            <a:endParaRPr lang="pt-BR" sz="2000" smtClean="0">
              <a:solidFill>
                <a:srgbClr val="FF3300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Personalizando CSS</a:t>
            </a:r>
          </a:p>
        </p:txBody>
      </p:sp>
    </p:spTree>
    <p:extLst>
      <p:ext uri="{BB962C8B-B14F-4D97-AF65-F5344CB8AC3E}">
        <p14:creationId xmlns:p14="http://schemas.microsoft.com/office/powerpoint/2010/main" val="37742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4471987"/>
          </a:xfrm>
        </p:spPr>
        <p:txBody>
          <a:bodyPr/>
          <a:lstStyle/>
          <a:p>
            <a:r>
              <a:rPr lang="pt-BR" sz="2800" smtClean="0"/>
              <a:t>Tire as formatações de dentro do html</a:t>
            </a:r>
          </a:p>
          <a:p>
            <a:endParaRPr lang="pt-BR" sz="2800" smtClean="0"/>
          </a:p>
          <a:p>
            <a:r>
              <a:rPr lang="pt-BR" sz="2800" smtClean="0"/>
              <a:t>Crie agora uma pagina de estilo para seu site.</a:t>
            </a:r>
          </a:p>
          <a:p>
            <a:endParaRPr lang="pt-BR" sz="2800" smtClean="0"/>
          </a:p>
          <a:p>
            <a:r>
              <a:rPr lang="pt-BR" sz="2800" smtClean="0"/>
              <a:t>A tabela de formulario deve conter um css diferente das outras tabelas</a:t>
            </a:r>
          </a:p>
          <a:p>
            <a:endParaRPr lang="pt-BR" sz="2800" smtClean="0"/>
          </a:p>
          <a:p>
            <a:r>
              <a:rPr lang="pt-BR" sz="2800" smtClean="0"/>
              <a:t>Os links tambem deve conter css especifico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8528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b="1" smtClean="0"/>
              <a:t>JavaScript</a:t>
            </a:r>
            <a:r>
              <a:rPr lang="pt-BR" sz="2000" smtClean="0"/>
              <a:t> é uma linguagem de programação criada pela Netscape em 1995 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/>
              <a:t>Se chamava LiveScript 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2000" smtClean="0"/>
              <a:t>Atender as seguintes necessidades: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 lvl="1">
              <a:lnSpc>
                <a:spcPct val="90000"/>
              </a:lnSpc>
            </a:pPr>
            <a:r>
              <a:rPr lang="pt-BR" sz="2000" smtClean="0"/>
              <a:t>Validação de formulários no lado cliente (Browser)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Interação com a página. Assim, foi feita como uma linguagem de script. 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É preciso notar que Java e Javascript são duas coisas totalmente distintas, e a única coisa semelhante entre estas duas linguagens é o nome 'Java' e nada mais.</a:t>
            </a:r>
            <a:br>
              <a:rPr lang="pt-BR" sz="2000" smtClean="0"/>
            </a:br>
            <a:endParaRPr lang="pt-BR" sz="200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2632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91513" cy="461645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pt-BR" sz="2400" smtClean="0"/>
              <a:t>Oferece tipagem dinâmica - tipos de variáveis não são definidos; </a:t>
            </a:r>
          </a:p>
          <a:p>
            <a:pPr marL="609600" indent="-609600">
              <a:lnSpc>
                <a:spcPct val="90000"/>
              </a:lnSpc>
            </a:pPr>
            <a:endParaRPr lang="pt-BR" sz="2400" smtClean="0"/>
          </a:p>
          <a:p>
            <a:pPr marL="609600" indent="-609600">
              <a:lnSpc>
                <a:spcPct val="90000"/>
              </a:lnSpc>
            </a:pPr>
            <a:r>
              <a:rPr lang="pt-BR" sz="2400" smtClean="0"/>
              <a:t>É interpretada, ao invés de compilada; </a:t>
            </a:r>
          </a:p>
          <a:p>
            <a:pPr marL="609600" indent="-609600">
              <a:lnSpc>
                <a:spcPct val="90000"/>
              </a:lnSpc>
            </a:pPr>
            <a:endParaRPr lang="pt-BR" sz="2400" smtClean="0"/>
          </a:p>
          <a:p>
            <a:pPr marL="609600" indent="-609600">
              <a:lnSpc>
                <a:spcPct val="90000"/>
              </a:lnSpc>
            </a:pPr>
            <a:r>
              <a:rPr lang="pt-BR" sz="2400" smtClean="0"/>
              <a:t>Possui ótimas ferramentas padrão para listagens (como as linguagens de script, de modo geral); </a:t>
            </a:r>
          </a:p>
          <a:p>
            <a:pPr marL="609600" indent="-609600">
              <a:lnSpc>
                <a:spcPct val="90000"/>
              </a:lnSpc>
            </a:pPr>
            <a:endParaRPr lang="pt-BR" sz="2400" smtClean="0"/>
          </a:p>
          <a:p>
            <a:pPr marL="609600" indent="-609600">
              <a:lnSpc>
                <a:spcPct val="90000"/>
              </a:lnSpc>
            </a:pPr>
            <a:r>
              <a:rPr lang="pt-BR" sz="2400" smtClean="0"/>
              <a:t>Oferece bom suporte a expressões regulares (característica também comum a linguagens de script). </a:t>
            </a:r>
          </a:p>
          <a:p>
            <a:pPr marL="609600" indent="-609600">
              <a:lnSpc>
                <a:spcPct val="90000"/>
              </a:lnSpc>
            </a:pPr>
            <a:endParaRPr lang="pt-BR" sz="240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4551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- Esquema</a:t>
            </a:r>
            <a:endParaRPr lang="pt-BR" dirty="0"/>
          </a:p>
        </p:txBody>
      </p:sp>
      <p:pic>
        <p:nvPicPr>
          <p:cNvPr id="4" name="Picture 6" descr="d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196752"/>
            <a:ext cx="5103491" cy="549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01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000" smtClean="0"/>
              <a:t>Os comandos de Javascript podem estar entre os tags &lt;script&gt; e &lt;/script&gt; ou podem mesmo ser usados como atributos em alguns tags de html. </a:t>
            </a:r>
          </a:p>
          <a:p>
            <a:endParaRPr lang="pt-BR" sz="2000" smtClean="0"/>
          </a:p>
          <a:p>
            <a:r>
              <a:rPr lang="pt-BR" sz="2000" smtClean="0"/>
              <a:t>Exemplo insira no html: </a:t>
            </a:r>
          </a:p>
          <a:p>
            <a:r>
              <a:rPr lang="pt-BR" sz="2000" smtClean="0">
                <a:solidFill>
                  <a:srgbClr val="FF3300"/>
                </a:solidFill>
              </a:rPr>
              <a:t>&lt;SCRIPT LANGUAGE="JavaScript"&gt;</a:t>
            </a:r>
            <a:br>
              <a:rPr lang="pt-BR" sz="2000" smtClean="0">
                <a:solidFill>
                  <a:srgbClr val="FF3300"/>
                </a:solidFill>
              </a:rPr>
            </a:br>
            <a:r>
              <a:rPr lang="pt-BR" sz="2000" smtClean="0">
                <a:solidFill>
                  <a:srgbClr val="FF3300"/>
                </a:solidFill>
              </a:rPr>
              <a:t>&lt;!--</a:t>
            </a:r>
            <a:br>
              <a:rPr lang="pt-BR" sz="2000" smtClean="0">
                <a:solidFill>
                  <a:srgbClr val="FF3300"/>
                </a:solidFill>
              </a:rPr>
            </a:br>
            <a:r>
              <a:rPr lang="pt-BR" sz="2000" smtClean="0">
                <a:solidFill>
                  <a:srgbClr val="FF3300"/>
                </a:solidFill>
              </a:rPr>
              <a:t>document.write("Atualizado em :");</a:t>
            </a:r>
            <a:br>
              <a:rPr lang="pt-BR" sz="2000" smtClean="0">
                <a:solidFill>
                  <a:srgbClr val="FF3300"/>
                </a:solidFill>
              </a:rPr>
            </a:br>
            <a:r>
              <a:rPr lang="pt-BR" sz="2000" smtClean="0">
                <a:solidFill>
                  <a:srgbClr val="FF3300"/>
                </a:solidFill>
              </a:rPr>
              <a:t>document.write(document.lastModified);</a:t>
            </a:r>
            <a:br>
              <a:rPr lang="pt-BR" sz="2000" smtClean="0">
                <a:solidFill>
                  <a:srgbClr val="FF3300"/>
                </a:solidFill>
              </a:rPr>
            </a:br>
            <a:r>
              <a:rPr lang="pt-BR" sz="2000" smtClean="0">
                <a:solidFill>
                  <a:srgbClr val="FF3300"/>
                </a:solidFill>
              </a:rPr>
              <a:t>// --&gt;</a:t>
            </a:r>
            <a:br>
              <a:rPr lang="pt-BR" sz="2000" smtClean="0">
                <a:solidFill>
                  <a:srgbClr val="FF3300"/>
                </a:solidFill>
              </a:rPr>
            </a:br>
            <a:r>
              <a:rPr lang="pt-BR" sz="2000" smtClean="0">
                <a:solidFill>
                  <a:srgbClr val="FF3300"/>
                </a:solidFill>
              </a:rPr>
              <a:t>&lt;/SCRIPT&gt;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056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r>
              <a:rPr lang="pt-BR" sz="2000" smtClean="0"/>
              <a:t>Entendendo o que foi feito:</a:t>
            </a:r>
          </a:p>
          <a:p>
            <a:pPr lvl="1"/>
            <a:r>
              <a:rPr lang="pt-BR" sz="2000" smtClean="0"/>
              <a:t>O “&lt;!—” e “// -</a:t>
            </a:r>
            <a:r>
              <a:rPr lang="pt-BR" sz="2000" smtClean="0">
                <a:sym typeface="Wingdings" pitchFamily="2" charset="2"/>
              </a:rPr>
              <a:t>”</a:t>
            </a:r>
            <a:r>
              <a:rPr lang="pt-BR" sz="2000" smtClean="0"/>
              <a:t>indica aos browser mais antigos e que não suportam Javascript que devem ignorar o que se segue.</a:t>
            </a:r>
          </a:p>
          <a:p>
            <a:pPr lvl="1"/>
            <a:r>
              <a:rPr lang="pt-BR" sz="2000" smtClean="0"/>
              <a:t>O comando de Javascript aqui utilizado é o 'document.write' que faz com que algo seja escrito na página exactamente no local onde foi colocado o srcript. </a:t>
            </a:r>
          </a:p>
          <a:p>
            <a:r>
              <a:rPr lang="pt-BR" sz="2400" smtClean="0"/>
              <a:t>Exemplo: </a:t>
            </a:r>
          </a:p>
          <a:p>
            <a:pPr>
              <a:buFont typeface="Wingdings" pitchFamily="2" charset="2"/>
              <a:buNone/>
            </a:pPr>
            <a:r>
              <a:rPr lang="pt-BR" smtClean="0"/>
              <a:t>	</a:t>
            </a:r>
            <a:r>
              <a:rPr lang="pt-BR" sz="2400" smtClean="0">
                <a:solidFill>
                  <a:srgbClr val="FF3300"/>
                </a:solidFill>
              </a:rPr>
              <a:t>&lt;SCRIPT LANGUAGE="JavaScript"&gt; </a:t>
            </a:r>
            <a:br>
              <a:rPr lang="pt-BR" sz="2400" smtClean="0">
                <a:solidFill>
                  <a:srgbClr val="FF3300"/>
                </a:solidFill>
              </a:rPr>
            </a:br>
            <a:r>
              <a:rPr lang="pt-BR" sz="2400" smtClean="0">
                <a:solidFill>
                  <a:srgbClr val="FF3300"/>
                </a:solidFill>
              </a:rPr>
              <a:t>&lt;!-- </a:t>
            </a:r>
            <a:br>
              <a:rPr lang="pt-BR" sz="2400" smtClean="0">
                <a:solidFill>
                  <a:srgbClr val="FF3300"/>
                </a:solidFill>
              </a:rPr>
            </a:br>
            <a:r>
              <a:rPr lang="pt-BR" sz="2400" smtClean="0">
                <a:solidFill>
                  <a:srgbClr val="FF3300"/>
                </a:solidFill>
              </a:rPr>
              <a:t>alert(“Este é um alerta, clica em ok e continue."); </a:t>
            </a:r>
            <a:br>
              <a:rPr lang="pt-BR" sz="2400" smtClean="0">
                <a:solidFill>
                  <a:srgbClr val="FF3300"/>
                </a:solidFill>
              </a:rPr>
            </a:br>
            <a:r>
              <a:rPr lang="pt-BR" sz="2400" smtClean="0">
                <a:solidFill>
                  <a:srgbClr val="FF3300"/>
                </a:solidFill>
              </a:rPr>
              <a:t>--&gt;</a:t>
            </a:r>
            <a:br>
              <a:rPr lang="pt-BR" sz="2400" smtClean="0">
                <a:solidFill>
                  <a:srgbClr val="FF3300"/>
                </a:solidFill>
              </a:rPr>
            </a:br>
            <a:r>
              <a:rPr lang="pt-BR" sz="2400" smtClean="0">
                <a:solidFill>
                  <a:srgbClr val="FF3300"/>
                </a:solidFill>
              </a:rPr>
              <a:t>&lt;/SCRIPT&gt;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891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000" smtClean="0"/>
              <a:t>Exemplos:</a:t>
            </a:r>
          </a:p>
          <a:p>
            <a:pPr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	&lt;FORM&gt; </a:t>
            </a:r>
            <a:br>
              <a:rPr lang="pt-BR" sz="2000" smtClean="0">
                <a:solidFill>
                  <a:srgbClr val="FF3300"/>
                </a:solidFill>
              </a:rPr>
            </a:br>
            <a:r>
              <a:rPr lang="pt-BR" sz="2000" smtClean="0">
                <a:solidFill>
                  <a:srgbClr val="FF3300"/>
                </a:solidFill>
              </a:rPr>
              <a:t>&lt;INPUT TYPE=BUTTON VALUE="Click aqui" onClick="alert('você clicou no botão')"&gt;</a:t>
            </a:r>
            <a:br>
              <a:rPr lang="pt-BR" sz="2000" smtClean="0">
                <a:solidFill>
                  <a:srgbClr val="FF3300"/>
                </a:solidFill>
              </a:rPr>
            </a:br>
            <a:r>
              <a:rPr lang="pt-BR" sz="2000" smtClean="0">
                <a:solidFill>
                  <a:srgbClr val="FF3300"/>
                </a:solidFill>
              </a:rPr>
              <a:t>&lt;/FORM&gt; </a:t>
            </a:r>
          </a:p>
          <a:p>
            <a:pPr>
              <a:buFont typeface="Wingdings" pitchFamily="2" charset="2"/>
              <a:buNone/>
            </a:pPr>
            <a:endParaRPr lang="pt-BR" sz="2000" smtClean="0">
              <a:solidFill>
                <a:srgbClr val="FF33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&lt;font size="3" onmouseover="this.style.color='#ff0000'" onmouseout="this.style.color='#BB1A02'"&gt;</a:t>
            </a:r>
          </a:p>
          <a:p>
            <a:pPr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	&lt;b&gt;Sequencial&lt;/b&gt;</a:t>
            </a:r>
          </a:p>
          <a:p>
            <a:pPr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&lt;/font&gt;</a:t>
            </a:r>
            <a:r>
              <a:rPr lang="pt-BR" sz="2000" smtClean="0"/>
              <a:t> </a:t>
            </a:r>
            <a:endParaRPr lang="pt-BR" sz="2000" smtClean="0">
              <a:solidFill>
                <a:srgbClr val="FF3300"/>
              </a:solidFill>
            </a:endParaRPr>
          </a:p>
          <a:p>
            <a:pPr>
              <a:buFont typeface="Wingdings" pitchFamily="2" charset="2"/>
              <a:buNone/>
            </a:pPr>
            <a:endParaRPr lang="pt-BR" sz="2000" smtClean="0">
              <a:solidFill>
                <a:srgbClr val="FF3300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3739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Exemplo de script utilizado para confirmação: </a:t>
            </a:r>
          </a:p>
          <a:p>
            <a:pPr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// mostra um 'alert' de Yes ou No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if(confirm("Escolha Yes Ou No para ver a mensagem correspondente?"))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        alert("Mensagem 01"); // mostra um alerta para resposta OK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        alert("Mensagem 02"); // mostra um alerta para resposta Cancelar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000" smtClean="0">
                <a:solidFill>
                  <a:srgbClr val="FF3300"/>
                </a:solidFill>
              </a:rPr>
              <a:t>}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smtClean="0"/>
              <a:t>Podem ser utilizadas funções. Exemplo de uma função simples: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 smtClean="0"/>
              <a:t>	</a:t>
            </a:r>
            <a:r>
              <a:rPr lang="pt-BR" sz="2400" smtClean="0">
                <a:solidFill>
                  <a:srgbClr val="FF3300"/>
                </a:solidFill>
              </a:rPr>
              <a:t>function nome_da_funcao()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 smtClean="0">
                <a:solidFill>
                  <a:srgbClr val="FF3300"/>
                </a:solidFill>
              </a:rPr>
              <a:t>	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 smtClean="0">
                <a:solidFill>
                  <a:srgbClr val="FF3300"/>
                </a:solidFill>
              </a:rPr>
              <a:t>	window.alert('Função terminada');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BR" sz="2400" smtClean="0">
                <a:solidFill>
                  <a:srgbClr val="FF3300"/>
                </a:solidFill>
              </a:rPr>
              <a:t>	} </a:t>
            </a:r>
          </a:p>
          <a:p>
            <a:pPr>
              <a:lnSpc>
                <a:spcPct val="90000"/>
              </a:lnSpc>
            </a:pPr>
            <a:endParaRPr lang="pt-BR" sz="2400" smtClean="0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400" smtClean="0"/>
              <a:t>A função pode ser chamada nas tag html, atraves de onclick, onchange, ondbclick, entre outros...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Javascript - Funções</a:t>
            </a:r>
          </a:p>
        </p:txBody>
      </p:sp>
    </p:spTree>
    <p:extLst>
      <p:ext uri="{BB962C8B-B14F-4D97-AF65-F5344CB8AC3E}">
        <p14:creationId xmlns:p14="http://schemas.microsoft.com/office/powerpoint/2010/main" val="8673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Inclua funcoes javascript no seu site.</a:t>
            </a:r>
          </a:p>
          <a:p>
            <a:pPr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</a:pPr>
            <a:r>
              <a:rPr lang="pt-BR" sz="2000" smtClean="0"/>
              <a:t>Ao clicar no botao excluir deve aparecer uma mensagem, perguntando se realmente deseja excluir o arquivo.</a:t>
            </a:r>
          </a:p>
          <a:p>
            <a:pPr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</a:pPr>
            <a:r>
              <a:rPr lang="pt-BR" sz="2000" smtClean="0"/>
              <a:t>Ao clicar no alterar deve aparecer um alert escrito Conteudo alterado.</a:t>
            </a:r>
          </a:p>
          <a:p>
            <a:pPr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</a:pPr>
            <a:r>
              <a:rPr lang="pt-BR" sz="2000" smtClean="0"/>
              <a:t>Ao alterar o conteudo do Select deve aparecer um alert informando que conteudo esta sendo alterado</a:t>
            </a:r>
          </a:p>
          <a:p>
            <a:pPr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</a:pPr>
            <a:r>
              <a:rPr lang="pt-BR" sz="2000" smtClean="0"/>
              <a:t>Ao clicar no botao cadastrar deve rodar um javascript que validade o formulario, não deixando ser cadastrado com a opcao Selecione... no select.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8803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XHTML</a:t>
            </a:r>
            <a:endParaRPr lang="pt-BR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7529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sz="2400"/>
              <a:t>Todas as linguagens de marcação da web são baseadas em SGML, uma metalinguagem complexa, projetada para máquinas com a finalidade de servir de base para criação de outras linguagens. </a:t>
            </a:r>
          </a:p>
          <a:p>
            <a:pPr>
              <a:lnSpc>
                <a:spcPct val="90000"/>
              </a:lnSpc>
            </a:pPr>
            <a:endParaRPr lang="pt-BR" sz="2400"/>
          </a:p>
          <a:p>
            <a:pPr>
              <a:lnSpc>
                <a:spcPct val="90000"/>
              </a:lnSpc>
            </a:pPr>
            <a:r>
              <a:rPr lang="pt-BR" sz="2400"/>
              <a:t>As tags e atributos do XHTML foram criadas ("inventadas") aproveitando-se as nossas conhecidas tags e atributos do HTML 4.01 e suas regras.</a:t>
            </a:r>
          </a:p>
          <a:p>
            <a:pPr>
              <a:lnSpc>
                <a:spcPct val="90000"/>
              </a:lnSpc>
            </a:pPr>
            <a:endParaRPr lang="pt-BR" sz="2400"/>
          </a:p>
          <a:p>
            <a:pPr>
              <a:lnSpc>
                <a:spcPct val="90000"/>
              </a:lnSpc>
            </a:pPr>
            <a:r>
              <a:rPr lang="pt-BR" sz="2400"/>
              <a:t>Conclui-se que ao usar XHTML, estamos escrevendo um código XML, onde as tags e atributos já estão definidas e isto proporciona todos os benefícios de XML sem as complicações e complexidade do SGML.</a:t>
            </a:r>
          </a:p>
        </p:txBody>
      </p:sp>
    </p:spTree>
    <p:extLst>
      <p:ext uri="{BB962C8B-B14F-4D97-AF65-F5344CB8AC3E}">
        <p14:creationId xmlns:p14="http://schemas.microsoft.com/office/powerpoint/2010/main" val="37267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Qual a finalidade do XHTML 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r>
              <a:rPr lang="pt-BR" sz="2400"/>
              <a:t>XHTML - </a:t>
            </a:r>
            <a:r>
              <a:rPr lang="pt-BR" sz="2400" b="1"/>
              <a:t>EXtensible HyperText Markup Language</a:t>
            </a:r>
            <a:r>
              <a:rPr lang="pt-BR" sz="2400"/>
              <a:t> </a:t>
            </a:r>
          </a:p>
          <a:p>
            <a:endParaRPr lang="pt-BR" sz="2400"/>
          </a:p>
          <a:p>
            <a:r>
              <a:rPr lang="pt-BR" sz="2400"/>
              <a:t>Em português resulta em Linguagem Extensível para Marcação de Hipertexto.</a:t>
            </a:r>
          </a:p>
          <a:p>
            <a:endParaRPr lang="pt-BR" sz="2400"/>
          </a:p>
          <a:p>
            <a:r>
              <a:rPr lang="pt-BR" sz="2400"/>
              <a:t>Ema aplicação XML, escrita para substituir o HTML e nada mais é do que um HTML "puro, claro e limpo". </a:t>
            </a:r>
          </a:p>
        </p:txBody>
      </p:sp>
    </p:spTree>
    <p:extLst>
      <p:ext uri="{BB962C8B-B14F-4D97-AF65-F5344CB8AC3E}">
        <p14:creationId xmlns:p14="http://schemas.microsoft.com/office/powerpoint/2010/main" val="296218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Vantagens de se usar XHTML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t-BR" sz="2000"/>
              <a:t>Compatibilidade da linguagem XHTML com as futuras aplicações de usuários, garantindo desde já que as criações XHTML conservar-se-ão estáveis por longos anos. 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XHTML é um código consistente que dispensa uso de "truques" e "hacks" para contornar "bugs".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Editar um código XHTML existente é uma tarefa bem simples por se tratar de uma escrita limpa e evidente. 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O tempo de carregamento de uma página XHTML é mais rápido pois os browsers tem a interpretar uma página limpa sem ter que interpretar e decidir sobre renderização de erros de código.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Uma página XHTML é mais acessível aos browsers e aplicações de usuário padrão incrementando a interoperabilidade e a portabilidade dos documentos web.</a:t>
            </a:r>
          </a:p>
        </p:txBody>
      </p:sp>
    </p:spTree>
    <p:extLst>
      <p:ext uri="{BB962C8B-B14F-4D97-AF65-F5344CB8AC3E}">
        <p14:creationId xmlns:p14="http://schemas.microsoft.com/office/powerpoint/2010/main" val="4900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/>
              <a:t>XHTML é uma "Web Standard"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r>
              <a:rPr lang="pt-BR" sz="2400"/>
              <a:t>XHTML 1.0 é uma recomendação do W3C e sua versão atual data de 26 de janeiro de 2000. </a:t>
            </a:r>
          </a:p>
          <a:p>
            <a:pPr>
              <a:buFont typeface="Wingdings" pitchFamily="2" charset="2"/>
              <a:buNone/>
            </a:pPr>
            <a:endParaRPr lang="pt-BR" sz="2400"/>
          </a:p>
          <a:p>
            <a:r>
              <a:rPr lang="pt-BR" sz="2400"/>
              <a:t>Isto significa que trata-se de uma linguagem estável, oficialmente especificada pelo W3C, tendo sido projetada e revisada pelos seus membros e é uma "Web Standard".</a:t>
            </a:r>
            <a:endParaRPr lang="pt-BR" sz="2400">
              <a:hlinkClick r:id="rId2" tooltip="Ler recomendações em português"/>
            </a:endParaRPr>
          </a:p>
        </p:txBody>
      </p:sp>
    </p:spTree>
    <p:extLst>
      <p:ext uri="{BB962C8B-B14F-4D97-AF65-F5344CB8AC3E}">
        <p14:creationId xmlns:p14="http://schemas.microsoft.com/office/powerpoint/2010/main" val="22313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Web permitiu que cada documento na rede tenha um </a:t>
            </a:r>
            <a:r>
              <a:rPr lang="pt-BR" sz="2400" b="1" dirty="0" smtClean="0"/>
              <a:t>endereço único que indica o </a:t>
            </a:r>
            <a:r>
              <a:rPr lang="pt-BR" sz="2400" b="1" dirty="0" smtClean="0">
                <a:solidFill>
                  <a:srgbClr val="FF0000"/>
                </a:solidFill>
              </a:rPr>
              <a:t>nome do arquivo</a:t>
            </a:r>
            <a:r>
              <a:rPr lang="pt-BR" sz="2400" b="1" dirty="0" smtClean="0"/>
              <a:t>, </a:t>
            </a:r>
            <a:r>
              <a:rPr lang="pt-BR" sz="2400" b="1" dirty="0" smtClean="0">
                <a:solidFill>
                  <a:srgbClr val="FF0000"/>
                </a:solidFill>
              </a:rPr>
              <a:t>diretório</a:t>
            </a:r>
            <a:r>
              <a:rPr lang="pt-BR" sz="2400" b="1" dirty="0" smtClean="0"/>
              <a:t>, </a:t>
            </a:r>
            <a:r>
              <a:rPr lang="pt-BR" sz="2400" b="1" dirty="0" smtClean="0">
                <a:solidFill>
                  <a:srgbClr val="FF0000"/>
                </a:solidFill>
              </a:rPr>
              <a:t>nome do servidor </a:t>
            </a:r>
            <a:r>
              <a:rPr lang="pt-BR" sz="2400" b="1" dirty="0" smtClean="0"/>
              <a:t>e o </a:t>
            </a:r>
            <a:r>
              <a:rPr lang="pt-BR" sz="2400" b="1" dirty="0" smtClean="0">
                <a:solidFill>
                  <a:srgbClr val="FF0000"/>
                </a:solidFill>
              </a:rPr>
              <a:t>método pelo qual ele deve ser requisitado.</a:t>
            </a:r>
          </a:p>
          <a:p>
            <a:endParaRPr lang="pt-BR" sz="2400" dirty="0" smtClean="0"/>
          </a:p>
          <a:p>
            <a:r>
              <a:rPr lang="pt-BR" sz="2400" dirty="0" smtClean="0"/>
              <a:t>Esse endereço foi chamado de </a:t>
            </a:r>
            <a:r>
              <a:rPr lang="pt-BR" sz="2400" b="1" dirty="0" smtClean="0"/>
              <a:t>URL (</a:t>
            </a:r>
            <a:r>
              <a:rPr lang="pt-BR" sz="2400" b="1" i="1" dirty="0" smtClean="0"/>
              <a:t>Uniform Resource Locator, numa tradução literal, localizador uniforme de recursos). </a:t>
            </a:r>
          </a:p>
          <a:p>
            <a:endParaRPr lang="pt-BR" sz="2400" b="1" i="1" dirty="0" smtClean="0">
              <a:solidFill>
                <a:srgbClr val="FF0000"/>
              </a:solidFill>
            </a:endParaRPr>
          </a:p>
          <a:p>
            <a:r>
              <a:rPr lang="pt-BR" sz="2400" dirty="0" smtClean="0"/>
              <a:t>http://www.projedata.com.br/curso/java.html 	</a:t>
            </a:r>
          </a:p>
          <a:p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URL?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32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/>
              <a:t>As diferenças entre XHTML e HTML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todas as tags devem ser escritas em letras minúsculas; </a:t>
            </a:r>
          </a:p>
          <a:p>
            <a:pPr>
              <a:lnSpc>
                <a:spcPct val="90000"/>
              </a:lnSpc>
            </a:pPr>
            <a:endParaRPr lang="pt-BR" sz="2400"/>
          </a:p>
          <a:p>
            <a:pPr>
              <a:lnSpc>
                <a:spcPct val="90000"/>
              </a:lnSpc>
            </a:pPr>
            <a:r>
              <a:rPr lang="pt-BR" sz="2400"/>
              <a:t>as tags devem estar convenientemente aninhadas; </a:t>
            </a:r>
          </a:p>
          <a:p>
            <a:pPr>
              <a:lnSpc>
                <a:spcPct val="90000"/>
              </a:lnSpc>
            </a:pPr>
            <a:endParaRPr lang="pt-BR" sz="2400"/>
          </a:p>
          <a:p>
            <a:pPr>
              <a:lnSpc>
                <a:spcPct val="90000"/>
              </a:lnSpc>
            </a:pPr>
            <a:r>
              <a:rPr lang="pt-BR" sz="2400"/>
              <a:t>os documentos devem ser bem formados; </a:t>
            </a:r>
          </a:p>
          <a:p>
            <a:pPr>
              <a:lnSpc>
                <a:spcPct val="90000"/>
              </a:lnSpc>
            </a:pPr>
            <a:endParaRPr lang="pt-BR" sz="2400"/>
          </a:p>
          <a:p>
            <a:pPr>
              <a:lnSpc>
                <a:spcPct val="90000"/>
              </a:lnSpc>
            </a:pPr>
            <a:r>
              <a:rPr lang="pt-BR" sz="2400"/>
              <a:t>o uso de tags de fechamento é obrigatório; </a:t>
            </a:r>
          </a:p>
          <a:p>
            <a:pPr>
              <a:lnSpc>
                <a:spcPct val="90000"/>
              </a:lnSpc>
            </a:pPr>
            <a:endParaRPr lang="pt-BR" sz="2400"/>
          </a:p>
          <a:p>
            <a:pPr>
              <a:lnSpc>
                <a:spcPct val="90000"/>
              </a:lnSpc>
            </a:pPr>
            <a:r>
              <a:rPr lang="pt-BR" sz="2400"/>
              <a:t>elementos vazios devem ser fechados;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8877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246687"/>
          </a:xfrm>
        </p:spPr>
        <p:txBody>
          <a:bodyPr/>
          <a:lstStyle/>
          <a:p>
            <a:r>
              <a:rPr lang="pt-BR" sz="2400" b="1"/>
              <a:t>Errado:</a:t>
            </a:r>
            <a:endParaRPr lang="pt-BR" sz="2400"/>
          </a:p>
          <a:p>
            <a:pPr lvl="1"/>
            <a:r>
              <a:rPr lang="pt-BR" sz="2400"/>
              <a:t>&lt;DIV&gt;&lt;P&gt;Aqui um texto&lt;/P&gt;&lt;/DIV&gt; </a:t>
            </a:r>
            <a:endParaRPr lang="pt-BR" sz="2400" b="1"/>
          </a:p>
          <a:p>
            <a:r>
              <a:rPr lang="pt-BR" sz="2400" b="1"/>
              <a:t>Certo:</a:t>
            </a:r>
            <a:endParaRPr lang="pt-BR" sz="2400"/>
          </a:p>
          <a:p>
            <a:pPr lvl="1"/>
            <a:r>
              <a:rPr lang="pt-BR" sz="2400"/>
              <a:t>&lt;div&gt;&lt;p&gt;Aqui um texto&lt;/p&gt;&lt;/div&gt;</a:t>
            </a:r>
          </a:p>
          <a:p>
            <a:pPr lvl="1"/>
            <a:endParaRPr lang="pt-BR" sz="2400"/>
          </a:p>
          <a:p>
            <a:r>
              <a:rPr lang="pt-BR" sz="2400" b="1"/>
              <a:t>Errado:</a:t>
            </a:r>
            <a:endParaRPr lang="pt-BR" sz="2400"/>
          </a:p>
          <a:p>
            <a:pPr lvl="1"/>
            <a:r>
              <a:rPr lang="pt-BR" sz="2400"/>
              <a:t>&lt;div&gt;&lt;em&gt;&lt;p&gt;Aqui um texto negrito&lt;/em&gt;&lt;/p&gt;&lt;/div&gt; </a:t>
            </a:r>
            <a:endParaRPr lang="pt-BR" sz="2400" b="1"/>
          </a:p>
          <a:p>
            <a:r>
              <a:rPr lang="pt-BR" sz="2400" b="1"/>
              <a:t>Certo:</a:t>
            </a:r>
            <a:endParaRPr lang="pt-BR" sz="2400"/>
          </a:p>
          <a:p>
            <a:pPr lvl="1"/>
            <a:r>
              <a:rPr lang="pt-BR" sz="2400"/>
              <a:t>&lt;div&gt;&lt;em&gt;&lt;p&gt;Aqui um texto negrito&lt;/p&gt;&lt;/em&gt;&lt;/div&gt; </a:t>
            </a:r>
          </a:p>
          <a:p>
            <a:pPr lvl="1"/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67880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/>
              <a:t>Atributos identificadores id e name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/>
              <a:t>O HTML define o atributo name para os elementos a, applet, form, frame, iframe, img , e map . HTML também introduziu o atribute id . 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Em XML, os identificadores são exclusivamente do tipo ID, e poderá existir somente um atributo do tipo ID por elemento. Além disso um determinado identificador deve ser único no documento. 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Documentos XHTML 1.0 compatíveis com XML e bem estruturados, DEVEM usar o atributo id ao definir identificadores para os elementos listados acima. 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Notar que em XHTML 1.0, o atributo name destes elementos está formalmente em desuso e possivelmente será excluído nas versões futuras de XHTML.</a:t>
            </a:r>
          </a:p>
        </p:txBody>
      </p:sp>
    </p:spTree>
    <p:extLst>
      <p:ext uri="{BB962C8B-B14F-4D97-AF65-F5344CB8AC3E}">
        <p14:creationId xmlns:p14="http://schemas.microsoft.com/office/powerpoint/2010/main" val="18355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b="1"/>
              <a:t>Elementos obrigatórios em um documento XHTML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/>
              <a:t>&lt;!DOCTYPE bla..bla..bla&gt; </a:t>
            </a:r>
          </a:p>
          <a:p>
            <a:r>
              <a:rPr lang="pt-BR" sz="2000"/>
              <a:t>&lt;html xmlns="http://www.w3.org/1999/xhtml"&gt;</a:t>
            </a:r>
          </a:p>
          <a:p>
            <a:r>
              <a:rPr lang="pt-BR" sz="2000"/>
              <a:t>&lt;head&gt; </a:t>
            </a:r>
          </a:p>
          <a:p>
            <a:r>
              <a:rPr lang="pt-BR" sz="2000"/>
              <a:t>&lt;title&gt;Título do odcumento&lt;/title&gt; </a:t>
            </a:r>
          </a:p>
          <a:p>
            <a:r>
              <a:rPr lang="pt-BR" sz="2000"/>
              <a:t>&lt;/head&gt; </a:t>
            </a:r>
          </a:p>
          <a:p>
            <a:r>
              <a:rPr lang="pt-BR" sz="2000"/>
              <a:t>&lt;body&gt; </a:t>
            </a:r>
          </a:p>
          <a:p>
            <a:r>
              <a:rPr lang="pt-BR" sz="2000"/>
              <a:t>Conteúdo do documento</a:t>
            </a:r>
          </a:p>
          <a:p>
            <a:r>
              <a:rPr lang="pt-BR" sz="2000"/>
              <a:t>&lt;/body&gt; </a:t>
            </a:r>
          </a:p>
          <a:p>
            <a:r>
              <a:rPr lang="pt-BR" sz="200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8661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Para que serve o DOCTYPE 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/>
              <a:t>A Definição do tipo de documento (Document Type Definitions DTD) especifica qual é a sintaxe SGML usada no documento. 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A DTD é usada pelas aplicações SGML ( tais como HTML ) para identificar as regras que se aplicam a linguagem de marcação usada no documento bem como o conjunto de elementos e entidades válidas naquela linguagem. 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Assim uma DTD para um documento XHTML descreve com precisão a sintaxe e a gramática da linguagem de marcação XHTML.</a:t>
            </a:r>
          </a:p>
          <a:p>
            <a:pPr>
              <a:lnSpc>
                <a:spcPct val="80000"/>
              </a:lnSpc>
            </a:pPr>
            <a:endParaRPr lang="pt-BR" sz="2000" b="1"/>
          </a:p>
          <a:p>
            <a:pPr>
              <a:lnSpc>
                <a:spcPct val="80000"/>
              </a:lnSpc>
            </a:pPr>
            <a:r>
              <a:rPr lang="pt-BR" sz="2000" b="1"/>
              <a:t>O DOCTYPE deve ser sempre a primeira declaração em um documento web.</a:t>
            </a:r>
          </a:p>
        </p:txBody>
      </p:sp>
    </p:spTree>
    <p:extLst>
      <p:ext uri="{BB962C8B-B14F-4D97-AF65-F5344CB8AC3E}">
        <p14:creationId xmlns:p14="http://schemas.microsoft.com/office/powerpoint/2010/main" val="192600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/>
              <a:t>Validação do documento XHTML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16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/>
              <a:t>W3C disponibiliza um validador gratuito para documentos XHTML. 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Ali, você digita a URL ou o caminho para o arquivo no seu HD e um robo analisa o documento fornecendo um relatório completo e detalhado das não conformidades por ventura existentes.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É uma ferramenta excelente para você usar durante a elaboração ou migração do seu documento para XHTML. Serve como um verdadeiro revisor do código que você cria. </a:t>
            </a:r>
          </a:p>
          <a:p>
            <a:pPr>
              <a:lnSpc>
                <a:spcPct val="80000"/>
              </a:lnSpc>
            </a:pPr>
            <a:endParaRPr lang="pt-BR" sz="2000"/>
          </a:p>
          <a:p>
            <a:pPr>
              <a:lnSpc>
                <a:spcPct val="80000"/>
              </a:lnSpc>
            </a:pPr>
            <a:r>
              <a:rPr lang="pt-BR" sz="2000"/>
              <a:t>http://validator.w3.org/</a:t>
            </a:r>
          </a:p>
        </p:txBody>
      </p:sp>
    </p:spTree>
    <p:extLst>
      <p:ext uri="{BB962C8B-B14F-4D97-AF65-F5344CB8AC3E}">
        <p14:creationId xmlns:p14="http://schemas.microsoft.com/office/powerpoint/2010/main" val="248779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r>
              <a:rPr lang="pt-BR" smtClean="0">
                <a:hlinkClick r:id="rId2"/>
              </a:rPr>
              <a:t>www.w3schools.com</a:t>
            </a:r>
            <a:endParaRPr lang="pt-BR" smtClean="0"/>
          </a:p>
          <a:p>
            <a:pPr lvl="1"/>
            <a:r>
              <a:rPr lang="pt-BR" smtClean="0"/>
              <a:t>HTML</a:t>
            </a:r>
          </a:p>
          <a:p>
            <a:pPr lvl="1"/>
            <a:r>
              <a:rPr lang="pt-BR" smtClean="0"/>
              <a:t>CSS</a:t>
            </a:r>
          </a:p>
          <a:p>
            <a:pPr lvl="1"/>
            <a:r>
              <a:rPr lang="pt-BR" smtClean="0"/>
              <a:t>Javascript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Material de ajuda</a:t>
            </a:r>
          </a:p>
        </p:txBody>
      </p:sp>
    </p:spTree>
    <p:extLst>
      <p:ext uri="{BB962C8B-B14F-4D97-AF65-F5344CB8AC3E}">
        <p14:creationId xmlns:p14="http://schemas.microsoft.com/office/powerpoint/2010/main" val="140219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Eclipse JEE</a:t>
            </a:r>
          </a:p>
          <a:p>
            <a:endParaRPr lang="pt-BR" dirty="0" smtClean="0"/>
          </a:p>
          <a:p>
            <a:r>
              <a:rPr lang="pt-BR" dirty="0" smtClean="0"/>
              <a:t>JDK 1.6</a:t>
            </a:r>
            <a:endParaRPr lang="pt-BR" dirty="0"/>
          </a:p>
          <a:p>
            <a:endParaRPr lang="pt-BR" dirty="0"/>
          </a:p>
          <a:p>
            <a:r>
              <a:rPr lang="pt-BR" dirty="0" err="1" smtClean="0"/>
              <a:t>Tomcat</a:t>
            </a:r>
            <a:r>
              <a:rPr lang="pt-BR" dirty="0" smtClean="0"/>
              <a:t> 7.0</a:t>
            </a:r>
          </a:p>
          <a:p>
            <a:endParaRPr lang="pt-BR" dirty="0"/>
          </a:p>
          <a:p>
            <a:r>
              <a:rPr lang="pt-BR" dirty="0" smtClean="0"/>
              <a:t>Banco de dados MySQL (ou qualquer outro)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Utilizadas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34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/>
          <a:lstStyle/>
          <a:p>
            <a:r>
              <a:rPr lang="pt-BR" b="1" dirty="0"/>
              <a:t>Java Platform, Enterprise </a:t>
            </a:r>
            <a:r>
              <a:rPr lang="pt-BR" b="1" dirty="0" err="1"/>
              <a:t>Edition</a:t>
            </a:r>
            <a:r>
              <a:rPr lang="pt-BR" b="1" dirty="0"/>
              <a:t> </a:t>
            </a:r>
            <a:r>
              <a:rPr lang="pt-BR" dirty="0"/>
              <a:t>(Java EE) é uma plataforma padrão para construção de aplicativos corporativos usando a linguagem de programação </a:t>
            </a:r>
            <a:r>
              <a:rPr lang="pt-BR" dirty="0" smtClean="0"/>
              <a:t>Java</a:t>
            </a:r>
            <a:r>
              <a:rPr lang="pt-BR" dirty="0"/>
              <a:t>. 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JEE</a:t>
            </a:r>
            <a:r>
              <a:rPr lang="pt-BR" dirty="0"/>
              <a:t> acrescenta poderosos componentes e serviços de desenvolvimento que suporta escalabilidade, acessibilidade, segurança, integridade e outros requisitos para aplicação corporativas.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JEE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7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Tomcat</a:t>
            </a:r>
            <a:endParaRPr lang="pt-BR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229600" cy="4824536"/>
          </a:xfrm>
        </p:spPr>
        <p:txBody>
          <a:bodyPr/>
          <a:lstStyle/>
          <a:p>
            <a:r>
              <a:rPr lang="en-US" sz="2000" dirty="0" err="1"/>
              <a:t>Servidor</a:t>
            </a:r>
            <a:r>
              <a:rPr lang="en-US" sz="2000" dirty="0"/>
              <a:t> Java </a:t>
            </a:r>
            <a:r>
              <a:rPr lang="en-US" sz="2000" dirty="0" err="1"/>
              <a:t>para</a:t>
            </a:r>
            <a:r>
              <a:rPr lang="en-US" sz="2000" dirty="0"/>
              <a:t> Web</a:t>
            </a:r>
          </a:p>
          <a:p>
            <a:endParaRPr lang="en-US" sz="2000" dirty="0"/>
          </a:p>
          <a:p>
            <a:r>
              <a:rPr lang="en-US" sz="2000" dirty="0"/>
              <a:t>Software </a:t>
            </a:r>
            <a:r>
              <a:rPr lang="en-US" sz="2000" dirty="0" err="1"/>
              <a:t>Livre</a:t>
            </a:r>
            <a:endParaRPr lang="en-US" sz="2000" dirty="0"/>
          </a:p>
          <a:p>
            <a:pPr marL="109728" indent="0">
              <a:buNone/>
            </a:pPr>
            <a:endParaRPr lang="pt-BR" sz="2000" dirty="0"/>
          </a:p>
          <a:p>
            <a:r>
              <a:rPr lang="pt-BR" sz="2000" dirty="0"/>
              <a:t>Robusto e eficiente o suficiente para ser utilizado em um ambiente de produção </a:t>
            </a:r>
          </a:p>
          <a:p>
            <a:endParaRPr lang="pt-BR" sz="2000" dirty="0"/>
          </a:p>
          <a:p>
            <a:r>
              <a:rPr lang="en-US" sz="2000" dirty="0"/>
              <a:t>Container Web</a:t>
            </a:r>
          </a:p>
          <a:p>
            <a:endParaRPr lang="en-US" sz="2000" dirty="0"/>
          </a:p>
          <a:p>
            <a:r>
              <a:rPr lang="pt-BR" sz="2000" dirty="0"/>
              <a:t>Inteiramente escrito em Java </a:t>
            </a:r>
            <a:endParaRPr lang="en-US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459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481328"/>
            <a:ext cx="8568952" cy="4525963"/>
          </a:xfrm>
        </p:spPr>
        <p:txBody>
          <a:bodyPr/>
          <a:lstStyle/>
          <a:p>
            <a:r>
              <a:rPr lang="en-US" sz="2800" dirty="0" smtClean="0"/>
              <a:t>Computador on-line 24hrs, 7 dias por semana</a:t>
            </a:r>
          </a:p>
          <a:p>
            <a:endParaRPr lang="en-US" sz="2800" dirty="0" smtClean="0"/>
          </a:p>
          <a:p>
            <a:r>
              <a:rPr lang="en-US" sz="2800" dirty="0" smtClean="0"/>
              <a:t>Servidor Web rodando</a:t>
            </a:r>
          </a:p>
          <a:p>
            <a:endParaRPr lang="en-US" sz="2800" dirty="0" smtClean="0"/>
          </a:p>
          <a:p>
            <a:r>
              <a:rPr lang="en-US" sz="2800" dirty="0" smtClean="0"/>
              <a:t>IP estático</a:t>
            </a:r>
          </a:p>
          <a:p>
            <a:endParaRPr lang="en-US" sz="2800" dirty="0" smtClean="0"/>
          </a:p>
          <a:p>
            <a:r>
              <a:rPr lang="en-US" sz="2800" dirty="0" smtClean="0"/>
              <a:t>Domínio (</a:t>
            </a:r>
            <a:r>
              <a:rPr lang="en-US" sz="2800" dirty="0" smtClean="0">
                <a:hlinkClick r:id="rId2"/>
              </a:rPr>
              <a:t>www.exemplo.com</a:t>
            </a:r>
            <a:r>
              <a:rPr lang="en-US" sz="2800" dirty="0" smtClean="0"/>
              <a:t>) registrado</a:t>
            </a:r>
            <a:endParaRPr lang="pt-BR" sz="2800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Hospedagem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com </a:t>
            </a:r>
            <a:r>
              <a:rPr lang="pt-BR" dirty="0" smtClean="0"/>
              <a:t>JEE</a:t>
            </a:r>
            <a:endParaRPr lang="pt-B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Servidores de aplicação</a:t>
            </a:r>
          </a:p>
          <a:p>
            <a:pPr lvl="1"/>
            <a:r>
              <a:rPr lang="pt-BR" sz="2000" dirty="0" err="1" smtClean="0"/>
              <a:t>Websphere</a:t>
            </a:r>
            <a:endParaRPr lang="pt-BR" sz="2000" dirty="0"/>
          </a:p>
          <a:p>
            <a:pPr lvl="1"/>
            <a:r>
              <a:rPr lang="pt-BR" sz="2000" dirty="0" err="1" smtClean="0"/>
              <a:t>JBoss</a:t>
            </a:r>
            <a:endParaRPr lang="pt-BR" sz="2000" dirty="0"/>
          </a:p>
          <a:p>
            <a:pPr lvl="1"/>
            <a:r>
              <a:rPr lang="pt-BR" sz="2000" dirty="0" err="1" smtClean="0"/>
              <a:t>Glassfish</a:t>
            </a:r>
            <a:endParaRPr lang="pt-BR" sz="2000" dirty="0"/>
          </a:p>
          <a:p>
            <a:pPr lvl="1"/>
            <a:endParaRPr lang="pt-BR" sz="2000" dirty="0"/>
          </a:p>
          <a:p>
            <a:r>
              <a:rPr lang="pt-BR" sz="2400" dirty="0" err="1"/>
              <a:t>Tomcat</a:t>
            </a:r>
            <a:r>
              <a:rPr lang="pt-BR" sz="2400" dirty="0"/>
              <a:t> &amp; </a:t>
            </a:r>
            <a:r>
              <a:rPr lang="pt-BR" sz="2400" dirty="0" smtClean="0"/>
              <a:t>JEE</a:t>
            </a:r>
            <a:endParaRPr lang="pt-BR" sz="2400" dirty="0"/>
          </a:p>
          <a:p>
            <a:pPr lvl="1"/>
            <a:r>
              <a:rPr lang="pt-BR" sz="2000" dirty="0"/>
              <a:t>O </a:t>
            </a:r>
            <a:r>
              <a:rPr lang="pt-BR" sz="2000" dirty="0" err="1"/>
              <a:t>Tomcat</a:t>
            </a:r>
            <a:r>
              <a:rPr lang="pt-BR" sz="2000" dirty="0"/>
              <a:t> implementa apenas o </a:t>
            </a:r>
            <a:r>
              <a:rPr lang="pt-BR" sz="2000" dirty="0" err="1"/>
              <a:t>Servlet</a:t>
            </a:r>
            <a:r>
              <a:rPr lang="pt-BR" sz="2000" dirty="0"/>
              <a:t> </a:t>
            </a:r>
            <a:r>
              <a:rPr lang="pt-BR" sz="2000" dirty="0" smtClean="0"/>
              <a:t>Container </a:t>
            </a:r>
            <a:r>
              <a:rPr lang="pt-BR" sz="2000" dirty="0"/>
              <a:t>e uma parte de um </a:t>
            </a:r>
            <a:r>
              <a:rPr lang="pt-BR" sz="2000" dirty="0" smtClean="0"/>
              <a:t>servidor </a:t>
            </a:r>
            <a:r>
              <a:rPr lang="pt-BR" sz="2000" dirty="0"/>
              <a:t>web</a:t>
            </a:r>
            <a:r>
              <a:rPr lang="pt-BR" sz="2000" dirty="0" smtClean="0"/>
              <a:t>.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Não é um servidor de aplicações.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884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Tomcat no eclipse </a:t>
            </a:r>
            <a:endParaRPr lang="pt-B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r>
              <a:rPr lang="en-US"/>
              <a:t>Facilita o desenvolvimento</a:t>
            </a:r>
          </a:p>
          <a:p>
            <a:endParaRPr lang="en-US"/>
          </a:p>
          <a:p>
            <a:r>
              <a:rPr lang="en-US"/>
              <a:t>Visualiza erros da aplicação</a:t>
            </a:r>
          </a:p>
          <a:p>
            <a:endParaRPr lang="en-US"/>
          </a:p>
          <a:p>
            <a:r>
              <a:rPr lang="en-US"/>
              <a:t>É mostrado o log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- </a:t>
            </a:r>
            <a:r>
              <a:rPr lang="pt-BR" dirty="0" err="1" smtClean="0"/>
              <a:t>Tomcat</a:t>
            </a:r>
            <a:endParaRPr lang="pt-B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827992"/>
          </a:xfrm>
        </p:spPr>
        <p:txBody>
          <a:bodyPr>
            <a:normAutofit/>
          </a:bodyPr>
          <a:lstStyle/>
          <a:p>
            <a:r>
              <a:rPr lang="pt-BR" sz="2400" dirty="0"/>
              <a:t>Rodar como um serviço, independendo da plataforma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Rodar em modo stand-</a:t>
            </a:r>
            <a:r>
              <a:rPr lang="pt-BR" sz="2400" dirty="0" err="1"/>
              <a:t>alone</a:t>
            </a:r>
            <a:r>
              <a:rPr lang="pt-BR" sz="2400" dirty="0"/>
              <a:t> ou de maneira conjunta com um servidor web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Gerencia as suas aplicações:</a:t>
            </a:r>
          </a:p>
          <a:p>
            <a:pPr lvl="1"/>
            <a:r>
              <a:rPr lang="pt-BR" sz="2000" dirty="0" err="1"/>
              <a:t>Deploy</a:t>
            </a:r>
            <a:r>
              <a:rPr lang="pt-BR" sz="2000" dirty="0"/>
              <a:t>, </a:t>
            </a:r>
            <a:r>
              <a:rPr lang="pt-BR" sz="2000" dirty="0" err="1"/>
              <a:t>Undeploy</a:t>
            </a:r>
            <a:r>
              <a:rPr lang="pt-BR" sz="2000" dirty="0"/>
              <a:t>, Start, Stop</a:t>
            </a:r>
            <a:r>
              <a:rPr lang="pt-BR" sz="2000" dirty="0" smtClean="0"/>
              <a:t>,...</a:t>
            </a:r>
          </a:p>
          <a:p>
            <a:pPr lvl="1"/>
            <a:endParaRPr lang="pt-BR" sz="2000" dirty="0"/>
          </a:p>
          <a:p>
            <a:r>
              <a:rPr lang="pt-BR" sz="2400" dirty="0"/>
              <a:t>Capacidade de suportar várias </a:t>
            </a:r>
            <a:r>
              <a:rPr lang="pt-BR" sz="2400" dirty="0" smtClean="0"/>
              <a:t>aplicações</a:t>
            </a:r>
          </a:p>
          <a:p>
            <a:endParaRPr lang="pt-BR" sz="2400" dirty="0"/>
          </a:p>
          <a:p>
            <a:r>
              <a:rPr lang="pt-BR" sz="2400" dirty="0"/>
              <a:t>Ser utilizado em cluster(várias instâncias)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4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Configurações</a:t>
            </a:r>
            <a:endParaRPr lang="pt-B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r>
              <a:rPr lang="en-US" sz="2400"/>
              <a:t>Arquivo tomcat-users.xml</a:t>
            </a:r>
          </a:p>
          <a:p>
            <a:endParaRPr lang="en-US" sz="2400"/>
          </a:p>
          <a:p>
            <a:r>
              <a:rPr lang="en-US" sz="2400"/>
              <a:t>Arquivo context.xml</a:t>
            </a:r>
          </a:p>
          <a:p>
            <a:endParaRPr lang="en-US" sz="2400"/>
          </a:p>
          <a:p>
            <a:r>
              <a:rPr lang="en-US" sz="2400"/>
              <a:t>Arquivo web.xml</a:t>
            </a:r>
          </a:p>
          <a:p>
            <a:endParaRPr lang="en-US" sz="2400"/>
          </a:p>
          <a:p>
            <a:r>
              <a:rPr lang="en-US" sz="2400"/>
              <a:t>Arquivo server.xml</a:t>
            </a:r>
          </a:p>
          <a:p>
            <a:endParaRPr lang="en-US" sz="2400"/>
          </a:p>
          <a:p>
            <a:endParaRPr lang="en-US" sz="2400"/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37409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Configuraçoes </a:t>
            </a:r>
            <a:r>
              <a:rPr lang="en-US" sz="2400"/>
              <a:t>(cont)</a:t>
            </a:r>
            <a:endParaRPr lang="pt-BR" sz="24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Pasta webapps – armazena as aplicações</a:t>
            </a:r>
          </a:p>
          <a:p>
            <a:endParaRPr lang="en-US" sz="2400"/>
          </a:p>
          <a:p>
            <a:r>
              <a:rPr lang="en-US" sz="2400"/>
              <a:t>Pasta logs – armazena logs</a:t>
            </a:r>
          </a:p>
          <a:p>
            <a:endParaRPr lang="en-US" sz="2400"/>
          </a:p>
          <a:p>
            <a:r>
              <a:rPr lang="en-US" sz="2400"/>
              <a:t>Pasta libs – armazena libs de projetos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0365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HTTP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Protocolo de comunição mais utilizado na Internet.</a:t>
            </a:r>
          </a:p>
          <a:p>
            <a:pPr eaLnBrk="1" hangingPunct="1">
              <a:lnSpc>
                <a:spcPct val="90000"/>
              </a:lnSpc>
            </a:pPr>
            <a:endParaRPr lang="pt-BR" sz="2800" smtClean="0"/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Simples</a:t>
            </a:r>
          </a:p>
          <a:p>
            <a:pPr eaLnBrk="1" hangingPunct="1">
              <a:lnSpc>
                <a:spcPct val="90000"/>
              </a:lnSpc>
            </a:pPr>
            <a:endParaRPr lang="pt-BR" sz="2800" smtClean="0"/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Requisição – Resposta</a:t>
            </a:r>
          </a:p>
          <a:p>
            <a:pPr eaLnBrk="1" hangingPunct="1">
              <a:lnSpc>
                <a:spcPct val="90000"/>
              </a:lnSpc>
            </a:pPr>
            <a:endParaRPr lang="pt-BR" sz="2800" smtClean="0"/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Transporta vários tipos de conteúdo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800" smtClean="0"/>
          </a:p>
        </p:txBody>
      </p:sp>
    </p:spTree>
    <p:extLst>
      <p:ext uri="{BB962C8B-B14F-4D97-AF65-F5344CB8AC3E}">
        <p14:creationId xmlns:p14="http://schemas.microsoft.com/office/powerpoint/2010/main" val="127838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HTTP </a:t>
            </a:r>
            <a:r>
              <a:rPr lang="pt-BR" sz="2000" smtClean="0"/>
              <a:t>(cont)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dirty="0" smtClean="0"/>
              <a:t>Métodos de requisição:</a:t>
            </a:r>
          </a:p>
          <a:p>
            <a:pPr eaLnBrk="1" hangingPunct="1"/>
            <a:endParaRPr lang="pt-BR" sz="2800" dirty="0" smtClean="0"/>
          </a:p>
          <a:p>
            <a:pPr lvl="1" eaLnBrk="1" hangingPunct="1"/>
            <a:r>
              <a:rPr lang="pt-BR" sz="2400" dirty="0" smtClean="0"/>
              <a:t>GET – Utilizado para enviar quantidades de dados menores e geralmente utilizado quando se deseja efetuar consultas na aplicação.</a:t>
            </a:r>
          </a:p>
          <a:p>
            <a:pPr lvl="1" eaLnBrk="1" hangingPunct="1"/>
            <a:endParaRPr lang="pt-BR" sz="2400" dirty="0" smtClean="0"/>
          </a:p>
          <a:p>
            <a:pPr lvl="1" eaLnBrk="1" hangingPunct="1"/>
            <a:r>
              <a:rPr lang="pt-BR" sz="2400" dirty="0" smtClean="0"/>
              <a:t>POST – Utilizado para enviar grande quantidade de informações, geralmente utilizado em operação que efetuam mudanças no sistema.</a:t>
            </a:r>
          </a:p>
          <a:p>
            <a:pPr eaLnBrk="1" hangingPunct="1"/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486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HTTP - Requisição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276475"/>
            <a:ext cx="3240087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557338"/>
            <a:ext cx="3124200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4356100" y="3141663"/>
            <a:ext cx="477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3200" b="1">
                <a:latin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893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HTTP - Resposta</a:t>
            </a:r>
          </a:p>
        </p:txBody>
      </p:sp>
      <p:pic>
        <p:nvPicPr>
          <p:cNvPr id="819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6600" y="2133600"/>
            <a:ext cx="2863850" cy="4105275"/>
          </a:xfrm>
          <a:noFill/>
        </p:spPr>
      </p:pic>
    </p:spTree>
    <p:extLst>
      <p:ext uri="{BB962C8B-B14F-4D97-AF65-F5344CB8AC3E}">
        <p14:creationId xmlns:p14="http://schemas.microsoft.com/office/powerpoint/2010/main" val="14098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Estrutura de aplicações Web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11560" y="2492896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Aplicação</a:t>
            </a:r>
          </a:p>
          <a:p>
            <a:r>
              <a:rPr lang="pt-BR" dirty="0"/>
              <a:t>	</a:t>
            </a:r>
            <a:r>
              <a:rPr lang="pt-BR" dirty="0" smtClean="0"/>
              <a:t>WEB-INF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lib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	classes</a:t>
            </a:r>
          </a:p>
          <a:p>
            <a:r>
              <a:rPr lang="pt-BR" dirty="0"/>
              <a:t>	</a:t>
            </a:r>
            <a:r>
              <a:rPr lang="pt-BR" dirty="0" smtClean="0"/>
              <a:t>	web.xml</a:t>
            </a:r>
          </a:p>
          <a:p>
            <a:r>
              <a:rPr lang="pt-BR" dirty="0" smtClean="0"/>
              <a:t>Index.html</a:t>
            </a:r>
          </a:p>
          <a:p>
            <a:r>
              <a:rPr lang="pt-BR" dirty="0" err="1" smtClean="0"/>
              <a:t>dirs</a:t>
            </a:r>
            <a:r>
              <a:rPr lang="pt-BR" dirty="0" smtClean="0"/>
              <a:t>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93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Hospedagem e Domínio</a:t>
            </a:r>
            <a:endParaRPr lang="pt-BR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/>
            <a:r>
              <a:rPr lang="en-US" sz="2400" smtClean="0"/>
              <a:t>Empresas de hospedagem:</a:t>
            </a:r>
          </a:p>
          <a:p>
            <a:pPr lvl="1" eaLnBrk="1" hangingPunct="1"/>
            <a:r>
              <a:rPr lang="pt-BR" sz="2000" smtClean="0">
                <a:hlinkClick r:id="rId2"/>
              </a:rPr>
              <a:t>http://www.locaweb.com.br/</a:t>
            </a:r>
            <a:endParaRPr lang="pt-BR" sz="2000" smtClean="0"/>
          </a:p>
          <a:p>
            <a:pPr lvl="1" eaLnBrk="1" hangingPunct="1"/>
            <a:endParaRPr lang="pt-BR" sz="2000" smtClean="0"/>
          </a:p>
          <a:p>
            <a:pPr lvl="1" eaLnBrk="1" hangingPunct="1"/>
            <a:r>
              <a:rPr lang="pt-BR" sz="2000" smtClean="0">
                <a:hlinkClick r:id="rId3"/>
              </a:rPr>
              <a:t>http://www.insite.com.br/</a:t>
            </a:r>
            <a:endParaRPr lang="pt-BR" sz="2000" smtClean="0"/>
          </a:p>
          <a:p>
            <a:pPr lvl="1" eaLnBrk="1" hangingPunct="1"/>
            <a:endParaRPr lang="pt-BR" sz="2000" smtClean="0"/>
          </a:p>
          <a:p>
            <a:pPr lvl="1" eaLnBrk="1" hangingPunct="1"/>
            <a:r>
              <a:rPr lang="pt-BR" sz="2000" smtClean="0">
                <a:hlinkClick r:id="rId4"/>
              </a:rPr>
              <a:t>http://www.maxihost.com.br/</a:t>
            </a:r>
            <a:endParaRPr lang="pt-BR" sz="2000" smtClean="0"/>
          </a:p>
          <a:p>
            <a:pPr lvl="1" eaLnBrk="1" hangingPunct="1"/>
            <a:endParaRPr lang="pt-BR" sz="2000" smtClean="0"/>
          </a:p>
          <a:p>
            <a:pPr eaLnBrk="1" hangingPunct="1"/>
            <a:r>
              <a:rPr lang="en-US" sz="2400" smtClean="0"/>
              <a:t>Registro de domínios</a:t>
            </a:r>
          </a:p>
          <a:p>
            <a:pPr lvl="1" eaLnBrk="1" hangingPunct="1"/>
            <a:r>
              <a:rPr lang="en-US" sz="2000" smtClean="0">
                <a:hlinkClick r:id="rId5"/>
              </a:rPr>
              <a:t>http://www.registro.br/</a:t>
            </a:r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>
                <a:hlinkClick r:id="rId6"/>
              </a:rPr>
              <a:t>http://www.e-dominios.com.br/</a:t>
            </a:r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>
              <a:buFont typeface="Wingdings" pitchFamily="2" charset="2"/>
              <a:buNone/>
            </a:pP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300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Deployment Descriptor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Arquivo de configuração da aplicação, fornece todos os dados da aplicação que o Servlet Container precisa saber.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Padrão de nomenclatura – web.xml</a:t>
            </a:r>
          </a:p>
          <a:p>
            <a:pPr eaLnBrk="1" hangingPunct="1"/>
            <a:endParaRPr lang="pt-BR" sz="2400" smtClean="0"/>
          </a:p>
        </p:txBody>
      </p:sp>
    </p:spTree>
    <p:extLst>
      <p:ext uri="{BB962C8B-B14F-4D97-AF65-F5344CB8AC3E}">
        <p14:creationId xmlns:p14="http://schemas.microsoft.com/office/powerpoint/2010/main" val="12707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Deployment Descriptor (cont)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760913"/>
          </a:xfrm>
        </p:spPr>
        <p:txBody>
          <a:bodyPr>
            <a:normAutofit fontScale="92500"/>
          </a:bodyPr>
          <a:lstStyle/>
          <a:p>
            <a:pPr marL="609600" indent="-609600" eaLnBrk="1" hangingPunct="1"/>
            <a:r>
              <a:rPr lang="pt-BR" sz="2000" smtClean="0"/>
              <a:t>Exemplo web.xml: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&lt;?xml version="1.0" encoding="ISO-8859-1"?&gt;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&lt;!DOCTYPE web-app PUBLIC "-//Sun Microsystems, Inc.//DTD Web Application 2.3//EN"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 "http://java.sun.com/dtd/web-app_2_3.dtd"&gt;  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&lt;web-app&gt;  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 	&lt;display-name&gt;Exemplo web.xml&lt;/display-name&gt;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	 &lt;description&gt;&lt;/description&gt; 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 	&lt;servlet&gt;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 		&lt;servlet-name&gt;ola&lt;/servlet-name&gt; &lt;!-- nome do servlet dentro do web.xml --&gt;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		 &lt;servlet-class&gt;br.teste.Ola&lt;/servlet-class&gt; &lt;!-- nome da classe do servlet --&gt;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	 &lt;/servlet&gt;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 	&lt;servlet-mapping&gt;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 		&lt;servlet-name&gt;ola&lt;/servlet-name&gt; &lt;!-- servlet a ser mapeado --&gt;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 		&lt;url-pattern&gt;/servlet/ola&lt;/url-pattern&gt; &lt;!--url que está mapeada para o servlet responder --&gt;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 	&lt;/servlet-mapping&gt;    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pt-BR" sz="1400" b="1" smtClean="0"/>
              <a:t>&lt;/web-app&gt;  </a:t>
            </a:r>
          </a:p>
          <a:p>
            <a:pPr marL="609600" indent="-609600" eaLnBrk="1" hangingPunct="1"/>
            <a:endParaRPr lang="pt-BR" sz="1400" b="1" smtClean="0"/>
          </a:p>
          <a:p>
            <a:pPr marL="609600" indent="-609600" eaLnBrk="1" hangingPunct="1"/>
            <a:endParaRPr lang="pt-BR" sz="1200" smtClean="0"/>
          </a:p>
        </p:txBody>
      </p:sp>
    </p:spTree>
    <p:extLst>
      <p:ext uri="{BB962C8B-B14F-4D97-AF65-F5344CB8AC3E}">
        <p14:creationId xmlns:p14="http://schemas.microsoft.com/office/powerpoint/2010/main" val="24802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smtClean="0"/>
              <a:t>Web Application Resource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400" smtClean="0"/>
              <a:t>Assim com as aplicações desktop possuem o padrão de distribuição JAR, as aplicações web possuem o padrão WAR</a:t>
            </a:r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Arquivo com extensão .war</a:t>
            </a:r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Compactação da aplicação</a:t>
            </a:r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  <a:p>
            <a:pPr eaLnBrk="1" hangingPunct="1">
              <a:lnSpc>
                <a:spcPct val="80000"/>
              </a:lnSpc>
            </a:pPr>
            <a:r>
              <a:rPr lang="pt-BR" sz="2400" smtClean="0"/>
              <a:t>Independência de plataforma</a:t>
            </a:r>
          </a:p>
          <a:p>
            <a:pPr eaLnBrk="1" hangingPunct="1">
              <a:lnSpc>
                <a:spcPct val="80000"/>
              </a:lnSpc>
            </a:pPr>
            <a:endParaRPr lang="pt-BR" sz="2400" smtClean="0"/>
          </a:p>
        </p:txBody>
      </p:sp>
    </p:spTree>
    <p:extLst>
      <p:ext uri="{BB962C8B-B14F-4D97-AF65-F5344CB8AC3E}">
        <p14:creationId xmlns:p14="http://schemas.microsoft.com/office/powerpoint/2010/main" val="10308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Servlets</a:t>
            </a:r>
          </a:p>
        </p:txBody>
      </p:sp>
      <p:pic>
        <p:nvPicPr>
          <p:cNvPr id="13315" name="Picture 4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16338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787775"/>
            <a:ext cx="12382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7524750" y="4005263"/>
            <a:ext cx="1079500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pt-BR" b="1">
                <a:latin typeface="Times New Roman" pitchFamily="18" charset="0"/>
              </a:rPr>
              <a:t>web.xml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7237413" y="3717925"/>
            <a:ext cx="172720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7235825" y="5013325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>
                <a:latin typeface="Times New Roman" pitchFamily="18" charset="0"/>
              </a:rPr>
              <a:t>Aplicação</a:t>
            </a:r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1835150" y="3860800"/>
            <a:ext cx="158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H="1">
            <a:off x="1835150" y="4724400"/>
            <a:ext cx="158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4379913" y="2060575"/>
            <a:ext cx="3792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Servlet instaciado = Utiliza</a:t>
            </a:r>
          </a:p>
          <a:p>
            <a:pPr eaLnBrk="1" hangingPunct="1"/>
            <a:r>
              <a:rPr lang="pt-BR">
                <a:latin typeface="Times New Roman" pitchFamily="18" charset="0"/>
              </a:rPr>
              <a:t>Servlet não instanciado = Cria e Utiliza</a:t>
            </a:r>
          </a:p>
        </p:txBody>
      </p:sp>
      <p:sp>
        <p:nvSpPr>
          <p:cNvPr id="13323" name="AutoShape 12"/>
          <p:cNvSpPr>
            <a:spLocks/>
          </p:cNvSpPr>
          <p:nvPr/>
        </p:nvSpPr>
        <p:spPr bwMode="auto">
          <a:xfrm>
            <a:off x="4427538" y="1916113"/>
            <a:ext cx="3671887" cy="936625"/>
          </a:xfrm>
          <a:prstGeom prst="borderCallout1">
            <a:avLst>
              <a:gd name="adj1" fmla="val 12204"/>
              <a:gd name="adj2" fmla="val -2074"/>
              <a:gd name="adj3" fmla="val 165426"/>
              <a:gd name="adj4" fmla="val -95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pt-BR">
              <a:latin typeface="Times New Roman" pitchFamily="18" charset="0"/>
            </a:endParaRPr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>
            <a:off x="5219700" y="3932238"/>
            <a:ext cx="158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 flipH="1">
            <a:off x="5219700" y="4652963"/>
            <a:ext cx="15843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1846263" y="3500438"/>
            <a:ext cx="142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1. Requisição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1690688" y="4357688"/>
            <a:ext cx="1943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4. Resposta HTML</a:t>
            </a:r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>
            <a:off x="4859338" y="4292600"/>
            <a:ext cx="243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3. Resposta da aplicação</a:t>
            </a:r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4859338" y="3500438"/>
            <a:ext cx="229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2. Execução do Servlet</a:t>
            </a:r>
          </a:p>
        </p:txBody>
      </p:sp>
    </p:spTree>
    <p:extLst>
      <p:ext uri="{BB962C8B-B14F-4D97-AF65-F5344CB8AC3E}">
        <p14:creationId xmlns:p14="http://schemas.microsoft.com/office/powerpoint/2010/main" val="22474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Servlet Container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Servidor Web Java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Gerencia o ciclo de vida dos servlets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Apresenta parte das funcionalidades de um Servidor de Aplicação J2EE</a:t>
            </a:r>
          </a:p>
          <a:p>
            <a:pPr eaLnBrk="1" hangingPunct="1"/>
            <a:endParaRPr lang="pt-BR" sz="2400" smtClean="0"/>
          </a:p>
          <a:p>
            <a:pPr eaLnBrk="1" hangingPunct="1">
              <a:buFont typeface="Wingdings" pitchFamily="2" charset="2"/>
              <a:buNone/>
            </a:pPr>
            <a:endParaRPr lang="pt-BR" sz="2400" smtClean="0"/>
          </a:p>
        </p:txBody>
      </p:sp>
    </p:spTree>
    <p:extLst>
      <p:ext uri="{BB962C8B-B14F-4D97-AF65-F5344CB8AC3E}">
        <p14:creationId xmlns:p14="http://schemas.microsoft.com/office/powerpoint/2010/main" val="424860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Servlets - Ciclo de Vida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700213"/>
            <a:ext cx="6767513" cy="4497387"/>
          </a:xfrm>
          <a:noFill/>
        </p:spPr>
      </p:pic>
    </p:spTree>
    <p:extLst>
      <p:ext uri="{BB962C8B-B14F-4D97-AF65-F5344CB8AC3E}">
        <p14:creationId xmlns:p14="http://schemas.microsoft.com/office/powerpoint/2010/main" val="31539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Servlet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smtClean="0"/>
              <a:t>Classe java que implementa a interface javax.servlet.Servlet</a:t>
            </a:r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r>
              <a:rPr lang="pt-BR" sz="2400" smtClean="0"/>
              <a:t>Lib servlet-api.jar</a:t>
            </a:r>
          </a:p>
          <a:p>
            <a:pPr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r>
              <a:rPr lang="pt-BR" sz="2400" smtClean="0"/>
              <a:t>Web - javax.servlet.http.HttpServlet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init, service(), destroy().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doGet(), doPost, doPut(), etc.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HttpServletRequest e HttpServletResponse</a:t>
            </a:r>
          </a:p>
          <a:p>
            <a:pPr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14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Servlet – HttpServlet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345362" cy="416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225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Servlet x URL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Os servlets são implementados como classe Java.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Os navegadores entedem apenas a sintaxe de URL.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Como fazer o mapeamento entre URL e Servlets?</a:t>
            </a:r>
          </a:p>
          <a:p>
            <a:pPr lvl="1" eaLnBrk="1" hangingPunct="1"/>
            <a:r>
              <a:rPr lang="pt-BR" sz="2400" smtClean="0"/>
              <a:t>web.xml</a:t>
            </a:r>
          </a:p>
          <a:p>
            <a:pPr eaLnBrk="1" hangingPunct="1"/>
            <a:endParaRPr lang="pt-BR" sz="2400" smtClean="0"/>
          </a:p>
        </p:txBody>
      </p:sp>
      <p:pic>
        <p:nvPicPr>
          <p:cNvPr id="18437" name="Picture 5" descr="t_java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630238"/>
            <a:ext cx="10699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12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package</a:t>
            </a:r>
            <a:r>
              <a:rPr lang="en-US" sz="1600" smtClean="0">
                <a:latin typeface="Courier New" pitchFamily="49" charset="0"/>
              </a:rPr>
              <a:t> br.unisul.sequencial.web;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import</a:t>
            </a:r>
            <a:r>
              <a:rPr lang="en-US" sz="1600" smtClean="0">
                <a:latin typeface="Courier New" pitchFamily="49" charset="0"/>
              </a:rPr>
              <a:t> java.io.*;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import</a:t>
            </a:r>
            <a:r>
              <a:rPr lang="en-US" sz="1600" smtClean="0">
                <a:latin typeface="Courier New" pitchFamily="49" charset="0"/>
              </a:rPr>
              <a:t> javax.servlet.*;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import</a:t>
            </a:r>
            <a:r>
              <a:rPr lang="en-US" sz="1600" smtClean="0">
                <a:latin typeface="Courier New" pitchFamily="49" charset="0"/>
              </a:rPr>
              <a:t> javax.servlet.http.*;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public</a:t>
            </a:r>
            <a:r>
              <a:rPr lang="en-US" sz="160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class</a:t>
            </a:r>
            <a:r>
              <a:rPr lang="en-US" sz="1600" smtClean="0">
                <a:latin typeface="Courier New" pitchFamily="49" charset="0"/>
              </a:rPr>
              <a:t> ServletBasico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extends</a:t>
            </a:r>
            <a:r>
              <a:rPr lang="en-US" sz="1600" smtClean="0">
                <a:latin typeface="Courier New" pitchFamily="49" charset="0"/>
              </a:rPr>
              <a:t> HttpServlet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public</a:t>
            </a:r>
            <a:r>
              <a:rPr lang="en-US" sz="160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void</a:t>
            </a:r>
            <a:r>
              <a:rPr lang="en-US" sz="1600" smtClean="0">
                <a:latin typeface="Courier New" pitchFamily="49" charset="0"/>
              </a:rPr>
              <a:t> doGet(HttpServletRequest request, HttpServletResponse response)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throws</a:t>
            </a:r>
            <a:r>
              <a:rPr lang="pt-BR" sz="1600" smtClean="0">
                <a:latin typeface="Courier New" pitchFamily="49" charset="0"/>
              </a:rPr>
              <a:t> ServletException, IOException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    // Recuperando o objeto Writer do HttpResponse para poder escrever o que será mostrado ao usuário.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    </a:t>
            </a:r>
            <a:r>
              <a:rPr lang="en-US" sz="1600" smtClean="0">
                <a:latin typeface="Courier New" pitchFamily="49" charset="0"/>
              </a:rPr>
              <a:t>PrintWriter out = response.getWriter();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out.println("&lt;html&gt;");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out.println("&lt;body&gt;");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out.println("&lt;p&gt;");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    out.println("Bem Vindo a página de Teste.");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    </a:t>
            </a:r>
            <a:r>
              <a:rPr lang="en-US" sz="1600" smtClean="0">
                <a:latin typeface="Courier New" pitchFamily="49" charset="0"/>
              </a:rPr>
              <a:t>out.println("&lt;/p&gt;");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out.println("&lt;/body&gt;");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  <a:r>
              <a:rPr lang="pt-BR" sz="1600" smtClean="0">
                <a:latin typeface="Courier New" pitchFamily="49" charset="0"/>
              </a:rPr>
              <a:t>out.println("&lt;/html&gt;");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</a:pPr>
            <a:endParaRPr lang="pt-BR" sz="16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6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Browsers</a:t>
            </a:r>
            <a:endParaRPr lang="pt-B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Internet Explorer</a:t>
            </a:r>
          </a:p>
          <a:p>
            <a:pPr eaLnBrk="1" hangingPunct="1"/>
            <a:r>
              <a:rPr lang="en-US" dirty="0" smtClean="0"/>
              <a:t>Opera</a:t>
            </a:r>
          </a:p>
          <a:p>
            <a:pPr eaLnBrk="1" hangingPunct="1"/>
            <a:r>
              <a:rPr lang="en-US" dirty="0" smtClean="0"/>
              <a:t>Firefox</a:t>
            </a:r>
          </a:p>
          <a:p>
            <a:pPr eaLnBrk="1" hangingPunct="1"/>
            <a:r>
              <a:rPr lang="en-US" dirty="0" smtClean="0"/>
              <a:t>Chrome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Add-on Web Developer Firefox (Útil)</a:t>
            </a:r>
          </a:p>
          <a:p>
            <a:pPr eaLnBrk="1" hangingPunct="1"/>
            <a:r>
              <a:rPr lang="en-US" dirty="0" smtClean="0"/>
              <a:t>Firebug</a:t>
            </a:r>
          </a:p>
          <a:p>
            <a:pPr eaLnBrk="1" hangingPunct="1"/>
            <a:r>
              <a:rPr lang="en-US" dirty="0" smtClean="0"/>
              <a:t>Collorzila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340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339966"/>
                </a:solidFill>
                <a:latin typeface="Courier New" pitchFamily="49" charset="0"/>
              </a:rPr>
              <a:t>&lt;?xml version="1.0" encoding="ISO-8859-1"?&gt;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3399"/>
                </a:solidFill>
                <a:latin typeface="Courier New" pitchFamily="49" charset="0"/>
              </a:rPr>
              <a:t>&lt;!DOCTYPE web-app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3399"/>
                </a:solidFill>
                <a:latin typeface="Courier New" pitchFamily="49" charset="0"/>
              </a:rPr>
              <a:t>    PUBLIC "-//Sun Microsystems, Inc.//DTD Web Application 2.3//EN"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3399"/>
                </a:solidFill>
                <a:latin typeface="Courier New" pitchFamily="49" charset="0"/>
              </a:rPr>
              <a:t>    "http://java.sun.com/</a:t>
            </a:r>
            <a:r>
              <a:rPr lang="en-US" sz="1800" dirty="0" err="1" smtClean="0">
                <a:solidFill>
                  <a:srgbClr val="003399"/>
                </a:solidFill>
                <a:latin typeface="Courier New" pitchFamily="49" charset="0"/>
              </a:rPr>
              <a:t>dtd</a:t>
            </a:r>
            <a:r>
              <a:rPr lang="en-US" sz="1800" dirty="0" smtClean="0">
                <a:solidFill>
                  <a:srgbClr val="003399"/>
                </a:solidFill>
                <a:latin typeface="Courier New" pitchFamily="49" charset="0"/>
              </a:rPr>
              <a:t>/web-app_2_3.dtd"&gt;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&lt;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web-app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&lt;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servlet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    &lt;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servlet-name</a:t>
            </a:r>
            <a:r>
              <a:rPr lang="en-US" sz="1800" dirty="0" smtClean="0">
                <a:latin typeface="Courier New" pitchFamily="49" charset="0"/>
              </a:rPr>
              <a:t>&gt;</a:t>
            </a:r>
            <a:r>
              <a:rPr lang="en-US" sz="1800" dirty="0" err="1" smtClean="0">
                <a:latin typeface="Courier New" pitchFamily="49" charset="0"/>
              </a:rPr>
              <a:t>servletBasico</a:t>
            </a:r>
            <a:r>
              <a:rPr lang="en-US" sz="1800" dirty="0" smtClean="0">
                <a:latin typeface="Courier New" pitchFamily="49" charset="0"/>
              </a:rPr>
              <a:t>&lt;/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servlet-name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    &lt;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servlet-class</a:t>
            </a:r>
            <a:r>
              <a:rPr lang="en-US" sz="1800" dirty="0" smtClean="0">
                <a:latin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</a:rPr>
              <a:t>br.unisul.extensao.web.ServletBasico</a:t>
            </a:r>
            <a:r>
              <a:rPr lang="en-US" sz="1800" dirty="0" smtClean="0">
                <a:latin typeface="Courier New" pitchFamily="49" charset="0"/>
              </a:rPr>
              <a:t>&lt;/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servlet-class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    &lt;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load-on-startup</a:t>
            </a:r>
            <a:r>
              <a:rPr lang="en-US" sz="1800" dirty="0" smtClean="0">
                <a:latin typeface="Courier New" pitchFamily="49" charset="0"/>
              </a:rPr>
              <a:t>&gt;1&lt;/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load-on-startup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&lt;/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servlet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&lt;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servlet-mapping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    &lt;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servlet-name</a:t>
            </a:r>
            <a:r>
              <a:rPr lang="en-US" sz="1800" dirty="0" smtClean="0">
                <a:latin typeface="Courier New" pitchFamily="49" charset="0"/>
              </a:rPr>
              <a:t>&gt;</a:t>
            </a:r>
            <a:r>
              <a:rPr lang="en-US" sz="1800" dirty="0" err="1" smtClean="0">
                <a:latin typeface="Courier New" pitchFamily="49" charset="0"/>
              </a:rPr>
              <a:t>servletBasico</a:t>
            </a:r>
            <a:r>
              <a:rPr lang="en-US" sz="1800" dirty="0" smtClean="0">
                <a:latin typeface="Courier New" pitchFamily="49" charset="0"/>
              </a:rPr>
              <a:t>&lt;/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servlet-name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    &lt;</a:t>
            </a:r>
            <a:r>
              <a:rPr lang="en-US" sz="1800" dirty="0" err="1" smtClean="0">
                <a:solidFill>
                  <a:srgbClr val="990000"/>
                </a:solidFill>
                <a:latin typeface="Courier New" pitchFamily="49" charset="0"/>
              </a:rPr>
              <a:t>url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-pattern</a:t>
            </a:r>
            <a:r>
              <a:rPr lang="en-US" sz="1800" dirty="0" smtClean="0">
                <a:latin typeface="Courier New" pitchFamily="49" charset="0"/>
              </a:rPr>
              <a:t>&gt;/</a:t>
            </a:r>
            <a:r>
              <a:rPr lang="en-US" sz="1800" dirty="0" err="1" smtClean="0">
                <a:latin typeface="Courier New" pitchFamily="49" charset="0"/>
              </a:rPr>
              <a:t>servletBasico</a:t>
            </a:r>
            <a:r>
              <a:rPr lang="en-US" sz="1800" dirty="0" smtClean="0">
                <a:latin typeface="Courier New" pitchFamily="49" charset="0"/>
              </a:rPr>
              <a:t>&lt;/</a:t>
            </a:r>
            <a:r>
              <a:rPr lang="en-US" sz="1800" dirty="0" err="1" smtClean="0">
                <a:solidFill>
                  <a:srgbClr val="990000"/>
                </a:solidFill>
                <a:latin typeface="Courier New" pitchFamily="49" charset="0"/>
              </a:rPr>
              <a:t>url</a:t>
            </a:r>
            <a:r>
              <a:rPr lang="en-US" sz="1800" dirty="0" smtClean="0">
                <a:solidFill>
                  <a:srgbClr val="990000"/>
                </a:solidFill>
                <a:latin typeface="Courier New" pitchFamily="49" charset="0"/>
              </a:rPr>
              <a:t>-pattern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pt-BR" sz="1800" dirty="0" smtClean="0">
                <a:latin typeface="Courier New" pitchFamily="49" charset="0"/>
              </a:rPr>
              <a:t>&lt;/</a:t>
            </a:r>
            <a:r>
              <a:rPr lang="pt-BR" sz="1800" dirty="0" err="1" smtClean="0">
                <a:solidFill>
                  <a:srgbClr val="990000"/>
                </a:solidFill>
                <a:latin typeface="Courier New" pitchFamily="49" charset="0"/>
              </a:rPr>
              <a:t>servlet-mapping</a:t>
            </a:r>
            <a:r>
              <a:rPr lang="pt-BR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800" dirty="0" smtClean="0">
                <a:latin typeface="Courier New" pitchFamily="49" charset="0"/>
              </a:rPr>
              <a:t>&lt;/</a:t>
            </a:r>
            <a:r>
              <a:rPr lang="pt-BR" sz="1800" dirty="0" smtClean="0">
                <a:solidFill>
                  <a:srgbClr val="990000"/>
                </a:solidFill>
                <a:latin typeface="Courier New" pitchFamily="49" charset="0"/>
              </a:rPr>
              <a:t>web-</a:t>
            </a:r>
            <a:r>
              <a:rPr lang="pt-BR" sz="1800" dirty="0" err="1" smtClean="0">
                <a:solidFill>
                  <a:srgbClr val="990000"/>
                </a:solidFill>
                <a:latin typeface="Courier New" pitchFamily="49" charset="0"/>
              </a:rPr>
              <a:t>app</a:t>
            </a:r>
            <a:r>
              <a:rPr lang="pt-BR" sz="1800" dirty="0" smtClean="0">
                <a:latin typeface="Courier New" pitchFamily="49" charset="0"/>
              </a:rPr>
              <a:t>&gt; </a:t>
            </a:r>
          </a:p>
          <a:p>
            <a:pPr eaLnBrk="1" hangingPunct="1">
              <a:lnSpc>
                <a:spcPct val="80000"/>
              </a:lnSpc>
            </a:pPr>
            <a:endParaRPr lang="pt-BR" sz="18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Revisão dos passos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Adicionar ao CLASSPATH a biblioteca servlet.jar, inclusa na distribuição do Tomcat.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Criar uma estrutura de diretório conforme a figura sobre estrutura de aplicações web para o projeto a ser desenvolvido. 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Criar um classe (Servlet) que herde de HttpServlet. </a:t>
            </a:r>
          </a:p>
          <a:p>
            <a:pPr eaLnBrk="1" hangingPunct="1"/>
            <a:endParaRPr lang="pt-BR" sz="2400" smtClean="0"/>
          </a:p>
        </p:txBody>
      </p:sp>
    </p:spTree>
    <p:extLst>
      <p:ext uri="{BB962C8B-B14F-4D97-AF65-F5344CB8AC3E}">
        <p14:creationId xmlns:p14="http://schemas.microsoft.com/office/powerpoint/2010/main" val="25459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Revisão dos passos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 eaLnBrk="1" hangingPunct="1"/>
            <a:r>
              <a:rPr lang="pt-BR" sz="2400" smtClean="0"/>
              <a:t>Implementar um dos métodos que a classe pai, geralmente o doGet ou doPost.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Criar o </a:t>
            </a:r>
            <a:r>
              <a:rPr lang="pt-BR" sz="2400" i="1" smtClean="0"/>
              <a:t>deployment descriptor</a:t>
            </a:r>
            <a:r>
              <a:rPr lang="pt-BR" sz="2400" smtClean="0"/>
              <a:t> (web.xml) da aplicação, informando no mínimo dois elementos: servlet e servlet-mapping.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Empacotar a aplicação em um arquivo WAR.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Efetuar o deploy da aplicação no Tomcat ou qualquer outro Servlet Container. </a:t>
            </a:r>
          </a:p>
          <a:p>
            <a:pPr eaLnBrk="1" hangingPunct="1"/>
            <a:endParaRPr lang="pt-BR" sz="2400" smtClean="0"/>
          </a:p>
        </p:txBody>
      </p:sp>
    </p:spTree>
    <p:extLst>
      <p:ext uri="{BB962C8B-B14F-4D97-AF65-F5344CB8AC3E}">
        <p14:creationId xmlns:p14="http://schemas.microsoft.com/office/powerpoint/2010/main" val="5986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Transmissão de dados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URLs estranhas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>
                <a:hlinkClick r:id="rId2"/>
              </a:rPr>
              <a:t>http://www.google.com.br/search?hl=pt-BR&amp;q=Firefox&amp;btnG=Pesquisa+Google&amp;meta</a:t>
            </a:r>
            <a:r>
              <a:rPr lang="pt-BR" sz="2400" smtClean="0"/>
              <a:t>=</a:t>
            </a:r>
          </a:p>
          <a:p>
            <a:pPr lvl="1" eaLnBrk="1" hangingPunct="1">
              <a:lnSpc>
                <a:spcPct val="90000"/>
              </a:lnSpc>
            </a:pPr>
            <a:endParaRPr lang="pt-BR" sz="2400" smtClean="0"/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Formulários HTML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b="1" smtClean="0"/>
              <a:t>&lt;</a:t>
            </a:r>
            <a:r>
              <a:rPr lang="pt-BR" sz="2400" b="1" smtClean="0">
                <a:solidFill>
                  <a:srgbClr val="990000"/>
                </a:solidFill>
              </a:rPr>
              <a:t>form</a:t>
            </a:r>
            <a:r>
              <a:rPr lang="pt-BR" sz="2400" b="1" smtClean="0"/>
              <a:t> </a:t>
            </a:r>
            <a:r>
              <a:rPr lang="pt-BR" sz="2400" smtClean="0">
                <a:solidFill>
                  <a:srgbClr val="009900"/>
                </a:solidFill>
              </a:rPr>
              <a:t>action</a:t>
            </a:r>
            <a:r>
              <a:rPr lang="pt-BR" sz="2400" smtClean="0"/>
              <a:t>=</a:t>
            </a:r>
            <a:r>
              <a:rPr lang="pt-BR" sz="2400" smtClean="0">
                <a:solidFill>
                  <a:srgbClr val="0000FF"/>
                </a:solidFill>
              </a:rPr>
              <a:t>“/app/parametros”</a:t>
            </a:r>
            <a:r>
              <a:rPr lang="pt-BR" sz="2400" b="1" smtClean="0"/>
              <a:t>&gt;</a:t>
            </a:r>
            <a:endParaRPr lang="pt-BR" sz="2400" smtClean="0"/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Nome: </a:t>
            </a:r>
            <a:r>
              <a:rPr lang="pt-BR" b="1" smtClean="0"/>
              <a:t>&lt;</a:t>
            </a:r>
            <a:r>
              <a:rPr lang="pt-BR" b="1" smtClean="0">
                <a:solidFill>
                  <a:srgbClr val="990000"/>
                </a:solidFill>
              </a:rPr>
              <a:t>input</a:t>
            </a:r>
            <a:r>
              <a:rPr lang="pt-BR" b="1" smtClean="0"/>
              <a:t> </a:t>
            </a:r>
            <a:r>
              <a:rPr lang="pt-BR" smtClean="0">
                <a:solidFill>
                  <a:srgbClr val="009900"/>
                </a:solidFill>
              </a:rPr>
              <a:t>type</a:t>
            </a:r>
            <a:r>
              <a:rPr lang="pt-BR" smtClean="0"/>
              <a:t>=</a:t>
            </a:r>
            <a:r>
              <a:rPr lang="pt-BR" smtClean="0">
                <a:solidFill>
                  <a:srgbClr val="0000FF"/>
                </a:solidFill>
              </a:rPr>
              <a:t>“text”</a:t>
            </a:r>
            <a:r>
              <a:rPr lang="pt-BR" smtClean="0"/>
              <a:t> </a:t>
            </a:r>
            <a:r>
              <a:rPr lang="pt-BR" smtClean="0">
                <a:solidFill>
                  <a:srgbClr val="009900"/>
                </a:solidFill>
              </a:rPr>
              <a:t>name</a:t>
            </a:r>
            <a:r>
              <a:rPr lang="pt-BR" smtClean="0"/>
              <a:t>=</a:t>
            </a:r>
            <a:r>
              <a:rPr lang="pt-BR" smtClean="0">
                <a:solidFill>
                  <a:srgbClr val="0000FF"/>
                </a:solidFill>
              </a:rPr>
              <a:t>“nome”</a:t>
            </a:r>
            <a:r>
              <a:rPr lang="pt-BR" b="1" smtClean="0"/>
              <a:t>&gt;</a:t>
            </a:r>
            <a:endParaRPr lang="pt-BR" smtClean="0"/>
          </a:p>
          <a:p>
            <a:pPr lvl="2" eaLnBrk="1" hangingPunct="1">
              <a:lnSpc>
                <a:spcPct val="90000"/>
              </a:lnSpc>
            </a:pPr>
            <a:r>
              <a:rPr lang="en-US" b="1" smtClean="0"/>
              <a:t>&lt;</a:t>
            </a:r>
            <a:r>
              <a:rPr lang="en-US" b="1" smtClean="0">
                <a:solidFill>
                  <a:srgbClr val="990000"/>
                </a:solidFill>
              </a:rPr>
              <a:t>input</a:t>
            </a:r>
            <a:r>
              <a:rPr lang="en-US" b="1" smtClean="0"/>
              <a:t> </a:t>
            </a:r>
            <a:r>
              <a:rPr lang="en-US" smtClean="0">
                <a:solidFill>
                  <a:srgbClr val="009900"/>
                </a:solidFill>
              </a:rPr>
              <a:t>type</a:t>
            </a:r>
            <a:r>
              <a:rPr lang="en-US" smtClean="0"/>
              <a:t>=</a:t>
            </a:r>
            <a:r>
              <a:rPr lang="en-US" smtClean="0">
                <a:solidFill>
                  <a:srgbClr val="0000FF"/>
                </a:solidFill>
              </a:rPr>
              <a:t>“submit"</a:t>
            </a:r>
            <a:r>
              <a:rPr lang="en-US" b="1" smtClean="0"/>
              <a:t>&gt;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pt-BR" sz="2400" b="1" smtClean="0"/>
              <a:t>&lt;/</a:t>
            </a:r>
            <a:r>
              <a:rPr lang="pt-BR" sz="2400" b="1" smtClean="0">
                <a:solidFill>
                  <a:srgbClr val="990000"/>
                </a:solidFill>
              </a:rPr>
              <a:t>form</a:t>
            </a:r>
            <a:r>
              <a:rPr lang="pt-BR" sz="2400" b="1" smtClean="0"/>
              <a:t>&gt;</a:t>
            </a:r>
            <a:endParaRPr lang="pt-BR" sz="2400" smtClean="0"/>
          </a:p>
          <a:p>
            <a:pPr eaLnBrk="1" hangingPunct="1">
              <a:lnSpc>
                <a:spcPct val="90000"/>
              </a:lnSpc>
            </a:pPr>
            <a:endParaRPr lang="pt-BR" sz="2000" smtClean="0"/>
          </a:p>
          <a:p>
            <a:pPr eaLnBrk="1" hangingPunct="1">
              <a:lnSpc>
                <a:spcPct val="90000"/>
              </a:lnSpc>
            </a:pPr>
            <a:endParaRPr lang="pt-BR" sz="2800" smtClean="0"/>
          </a:p>
        </p:txBody>
      </p:sp>
    </p:spTree>
    <p:extLst>
      <p:ext uri="{BB962C8B-B14F-4D97-AF65-F5344CB8AC3E}">
        <p14:creationId xmlns:p14="http://schemas.microsoft.com/office/powerpoint/2010/main" val="26002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Forward x Redirect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Existem duas maneiras de estar direcionando o fluxo de servlets</a:t>
            </a:r>
          </a:p>
          <a:p>
            <a:pPr eaLnBrk="1" hangingPunct="1"/>
            <a:endParaRPr lang="pt-BR" sz="2400" smtClean="0"/>
          </a:p>
          <a:p>
            <a:pPr lvl="1" eaLnBrk="1" hangingPunct="1"/>
            <a:r>
              <a:rPr lang="pt-BR" sz="2000" smtClean="0"/>
              <a:t>Método sendRedirect da classe HttpServletResponse</a:t>
            </a:r>
          </a:p>
          <a:p>
            <a:pPr lvl="1" eaLnBrk="1" hangingPunct="1"/>
            <a:endParaRPr lang="pt-BR" sz="2000" smtClean="0"/>
          </a:p>
          <a:p>
            <a:pPr lvl="1" eaLnBrk="1" hangingPunct="1"/>
            <a:r>
              <a:rPr lang="pt-BR" sz="2000" smtClean="0"/>
              <a:t>Método forward da classe RequestDispatcher</a:t>
            </a:r>
          </a:p>
          <a:p>
            <a:pPr lvl="1" eaLnBrk="1" hangingPunct="1"/>
            <a:endParaRPr lang="pt-BR" sz="2000" smtClean="0"/>
          </a:p>
          <a:p>
            <a:pPr eaLnBrk="1" hangingPunct="1"/>
            <a:endParaRPr lang="pt-BR" sz="2000" smtClean="0"/>
          </a:p>
        </p:txBody>
      </p:sp>
    </p:spTree>
    <p:extLst>
      <p:ext uri="{BB962C8B-B14F-4D97-AF65-F5344CB8AC3E}">
        <p14:creationId xmlns:p14="http://schemas.microsoft.com/office/powerpoint/2010/main" val="11604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Forward x Redirect </a:t>
            </a:r>
            <a:r>
              <a:rPr lang="pt-BR" sz="2400" smtClean="0"/>
              <a:t>(cont)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 smtClean="0"/>
              <a:t>O método sendRedirect é um processo feito em dois passos, pois o Servlet Container envia uma notificação ao navegador para realizar uma nova requisição a URL redirecionada.</a:t>
            </a:r>
          </a:p>
          <a:p>
            <a:pPr eaLnBrk="1" hangingPunct="1"/>
            <a:endParaRPr lang="pt-BR" sz="2400" smtClean="0"/>
          </a:p>
          <a:p>
            <a:pPr eaLnBrk="1" hangingPunct="1"/>
            <a:r>
              <a:rPr lang="pt-BR" sz="2400" smtClean="0"/>
              <a:t>O método forward ao invés de enviar uma notificação ao navegador para uma nova requisição ele faz um “redirecionamento” interno.</a:t>
            </a:r>
          </a:p>
          <a:p>
            <a:pPr eaLnBrk="1" hangingPunct="1"/>
            <a:endParaRPr lang="pt-BR" sz="2400" smtClean="0"/>
          </a:p>
        </p:txBody>
      </p:sp>
    </p:spTree>
    <p:extLst>
      <p:ext uri="{BB962C8B-B14F-4D97-AF65-F5344CB8AC3E}">
        <p14:creationId xmlns:p14="http://schemas.microsoft.com/office/powerpoint/2010/main" val="17845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Forward x Redirect </a:t>
            </a:r>
            <a:r>
              <a:rPr lang="pt-BR" sz="2000" smtClean="0"/>
              <a:t>(cont)</a:t>
            </a:r>
          </a:p>
        </p:txBody>
      </p:sp>
      <p:pic>
        <p:nvPicPr>
          <p:cNvPr id="27651" name="Picture 4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5" descr="j028575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941888"/>
            <a:ext cx="1824038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420938"/>
            <a:ext cx="12382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5435600" y="2420938"/>
            <a:ext cx="349250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5364163" y="2630488"/>
            <a:ext cx="361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response.sendRedirect(“/novaURL”);</a:t>
            </a:r>
          </a:p>
        </p:txBody>
      </p:sp>
      <p:pic>
        <p:nvPicPr>
          <p:cNvPr id="2765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084763"/>
            <a:ext cx="12382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5292725" y="5157788"/>
            <a:ext cx="3492500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5292725" y="5367338"/>
            <a:ext cx="328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dispatcher.forward(“/novaURL”);</a:t>
            </a:r>
          </a:p>
        </p:txBody>
      </p:sp>
      <p:sp>
        <p:nvSpPr>
          <p:cNvPr id="27659" name="Line 12"/>
          <p:cNvSpPr>
            <a:spLocks noChangeShapeType="1"/>
          </p:cNvSpPr>
          <p:nvPr/>
        </p:nvSpPr>
        <p:spPr bwMode="auto">
          <a:xfrm>
            <a:off x="4787900" y="2636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H="1">
            <a:off x="4859338" y="29241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flipH="1">
            <a:off x="2195513" y="29241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>
            <a:off x="2197100" y="32845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4859338" y="22701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1</a:t>
            </a: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4945063" y="2617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2</a:t>
            </a: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2555875" y="2492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3</a:t>
            </a:r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2555875" y="2924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4</a:t>
            </a:r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>
            <a:off x="1979613" y="558958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2338388" y="52292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1</a:t>
            </a:r>
          </a:p>
        </p:txBody>
      </p:sp>
      <p:sp>
        <p:nvSpPr>
          <p:cNvPr id="27669" name="Line 22"/>
          <p:cNvSpPr>
            <a:spLocks noChangeShapeType="1"/>
          </p:cNvSpPr>
          <p:nvPr/>
        </p:nvSpPr>
        <p:spPr bwMode="auto">
          <a:xfrm flipH="1">
            <a:off x="4787900" y="55959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4787900" y="4941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2</a:t>
            </a: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4873625" y="5289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3</a:t>
            </a:r>
          </a:p>
        </p:txBody>
      </p:sp>
      <p:sp>
        <p:nvSpPr>
          <p:cNvPr id="27672" name="Line 25"/>
          <p:cNvSpPr>
            <a:spLocks noChangeShapeType="1"/>
          </p:cNvSpPr>
          <p:nvPr/>
        </p:nvSpPr>
        <p:spPr bwMode="auto">
          <a:xfrm>
            <a:off x="4716463" y="5270500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4859338" y="55895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>
                <a:latin typeface="Times New Roman" pitchFamily="18" charset="0"/>
              </a:rPr>
              <a:t>4</a:t>
            </a:r>
          </a:p>
        </p:txBody>
      </p:sp>
      <p:sp>
        <p:nvSpPr>
          <p:cNvPr id="27674" name="Line 27"/>
          <p:cNvSpPr>
            <a:spLocks noChangeShapeType="1"/>
          </p:cNvSpPr>
          <p:nvPr/>
        </p:nvSpPr>
        <p:spPr bwMode="auto">
          <a:xfrm>
            <a:off x="4787900" y="5946775"/>
            <a:ext cx="4889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00B050"/>
                </a:solidFill>
              </a:rPr>
              <a:t>protected</a:t>
            </a:r>
            <a:r>
              <a:rPr lang="pt-BR" sz="2000" dirty="0" smtClean="0">
                <a:solidFill>
                  <a:srgbClr val="00B050"/>
                </a:solidFill>
              </a:rPr>
              <a:t> </a:t>
            </a:r>
            <a:r>
              <a:rPr lang="pt-BR" sz="2000" dirty="0" err="1" smtClean="0">
                <a:solidFill>
                  <a:srgbClr val="00B050"/>
                </a:solidFill>
              </a:rPr>
              <a:t>void</a:t>
            </a:r>
            <a:r>
              <a:rPr lang="pt-BR" sz="2000" dirty="0" smtClean="0">
                <a:solidFill>
                  <a:srgbClr val="00B050"/>
                </a:solidFill>
              </a:rPr>
              <a:t> </a:t>
            </a:r>
            <a:r>
              <a:rPr lang="pt-BR" sz="2000" dirty="0" err="1" smtClean="0">
                <a:solidFill>
                  <a:srgbClr val="00B050"/>
                </a:solidFill>
              </a:rPr>
              <a:t>doGet</a:t>
            </a:r>
            <a:r>
              <a:rPr lang="pt-BR" sz="2000" dirty="0" smtClean="0">
                <a:solidFill>
                  <a:srgbClr val="00B050"/>
                </a:solidFill>
              </a:rPr>
              <a:t>(</a:t>
            </a:r>
            <a:r>
              <a:rPr lang="pt-BR" sz="2000" dirty="0" err="1" smtClean="0">
                <a:solidFill>
                  <a:srgbClr val="00B050"/>
                </a:solidFill>
              </a:rPr>
              <a:t>HttpServletRequest</a:t>
            </a:r>
            <a:r>
              <a:rPr lang="pt-BR" sz="2000" dirty="0" smtClean="0">
                <a:solidFill>
                  <a:srgbClr val="00B050"/>
                </a:solidFill>
              </a:rPr>
              <a:t> </a:t>
            </a:r>
            <a:r>
              <a:rPr lang="pt-BR" sz="2000" dirty="0" err="1" smtClean="0">
                <a:solidFill>
                  <a:srgbClr val="00B050"/>
                </a:solidFill>
              </a:rPr>
              <a:t>request,HttpServletResponse</a:t>
            </a:r>
            <a:r>
              <a:rPr lang="pt-BR" sz="2000" dirty="0" smtClean="0">
                <a:solidFill>
                  <a:srgbClr val="00B050"/>
                </a:solidFill>
              </a:rPr>
              <a:t> response) { 	</a:t>
            </a:r>
            <a:r>
              <a:rPr lang="pt-BR" sz="2000" dirty="0" err="1" smtClean="0">
                <a:solidFill>
                  <a:srgbClr val="00B050"/>
                </a:solidFill>
              </a:rPr>
              <a:t>response.sendRedirect</a:t>
            </a:r>
            <a:r>
              <a:rPr lang="pt-BR" sz="2000" dirty="0" smtClean="0">
                <a:solidFill>
                  <a:srgbClr val="00B050"/>
                </a:solidFill>
              </a:rPr>
              <a:t>("/</a:t>
            </a:r>
            <a:r>
              <a:rPr lang="pt-BR" sz="2000" dirty="0" err="1" smtClean="0">
                <a:solidFill>
                  <a:srgbClr val="00B050"/>
                </a:solidFill>
              </a:rPr>
              <a:t>novaURL</a:t>
            </a:r>
            <a:r>
              <a:rPr lang="pt-BR" sz="2000" dirty="0" smtClean="0">
                <a:solidFill>
                  <a:srgbClr val="00B050"/>
                </a:solidFill>
              </a:rPr>
              <a:t>");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>
                <a:solidFill>
                  <a:srgbClr val="00B050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000" dirty="0" smtClean="0"/>
          </a:p>
          <a:p>
            <a:pPr marL="109728" indent="0" eaLnBrk="1" hangingPunct="1">
              <a:lnSpc>
                <a:spcPct val="90000"/>
              </a:lnSpc>
              <a:buNone/>
            </a:pPr>
            <a:endParaRPr lang="pt-BR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err="1" smtClean="0">
                <a:solidFill>
                  <a:srgbClr val="993300"/>
                </a:solidFill>
              </a:rPr>
              <a:t>protected</a:t>
            </a:r>
            <a:r>
              <a:rPr lang="pt-BR" sz="2000" dirty="0" smtClean="0">
                <a:solidFill>
                  <a:srgbClr val="993300"/>
                </a:solidFill>
              </a:rPr>
              <a:t> </a:t>
            </a:r>
            <a:r>
              <a:rPr lang="pt-BR" sz="2000" dirty="0" err="1" smtClean="0">
                <a:solidFill>
                  <a:srgbClr val="993300"/>
                </a:solidFill>
              </a:rPr>
              <a:t>void</a:t>
            </a:r>
            <a:r>
              <a:rPr lang="pt-BR" sz="2000" dirty="0" smtClean="0">
                <a:solidFill>
                  <a:srgbClr val="993300"/>
                </a:solidFill>
              </a:rPr>
              <a:t> </a:t>
            </a:r>
            <a:r>
              <a:rPr lang="pt-BR" sz="2000" dirty="0" err="1" smtClean="0">
                <a:solidFill>
                  <a:srgbClr val="993300"/>
                </a:solidFill>
              </a:rPr>
              <a:t>doGet</a:t>
            </a:r>
            <a:r>
              <a:rPr lang="pt-BR" sz="2000" dirty="0" smtClean="0">
                <a:solidFill>
                  <a:srgbClr val="993300"/>
                </a:solidFill>
              </a:rPr>
              <a:t>(</a:t>
            </a:r>
            <a:r>
              <a:rPr lang="pt-BR" sz="2000" dirty="0" err="1" smtClean="0">
                <a:solidFill>
                  <a:srgbClr val="993300"/>
                </a:solidFill>
              </a:rPr>
              <a:t>HttpServletRequest</a:t>
            </a:r>
            <a:r>
              <a:rPr lang="pt-BR" sz="2000" dirty="0" smtClean="0">
                <a:solidFill>
                  <a:srgbClr val="993300"/>
                </a:solidFill>
              </a:rPr>
              <a:t> </a:t>
            </a:r>
            <a:r>
              <a:rPr lang="pt-BR" sz="2000" dirty="0" err="1" smtClean="0">
                <a:solidFill>
                  <a:srgbClr val="993300"/>
                </a:solidFill>
              </a:rPr>
              <a:t>request</a:t>
            </a:r>
            <a:r>
              <a:rPr lang="pt-BR" sz="2000" dirty="0" smtClean="0">
                <a:solidFill>
                  <a:srgbClr val="993300"/>
                </a:solidFill>
              </a:rPr>
              <a:t>, </a:t>
            </a:r>
            <a:r>
              <a:rPr lang="pt-BR" sz="2000" dirty="0" err="1" smtClean="0">
                <a:solidFill>
                  <a:srgbClr val="993300"/>
                </a:solidFill>
              </a:rPr>
              <a:t>HttpServletResponse</a:t>
            </a:r>
            <a:r>
              <a:rPr lang="pt-BR" sz="2000" dirty="0" smtClean="0">
                <a:solidFill>
                  <a:srgbClr val="993300"/>
                </a:solidFill>
              </a:rPr>
              <a:t> response) {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>
                <a:solidFill>
                  <a:srgbClr val="993300"/>
                </a:solidFill>
              </a:rPr>
              <a:t>	</a:t>
            </a:r>
            <a:r>
              <a:rPr lang="pt-BR" sz="2000" dirty="0" err="1" smtClean="0">
                <a:solidFill>
                  <a:srgbClr val="993300"/>
                </a:solidFill>
              </a:rPr>
              <a:t>ServletContext</a:t>
            </a:r>
            <a:r>
              <a:rPr lang="pt-BR" sz="2000" dirty="0" smtClean="0">
                <a:solidFill>
                  <a:srgbClr val="993300"/>
                </a:solidFill>
              </a:rPr>
              <a:t> </a:t>
            </a:r>
            <a:r>
              <a:rPr lang="pt-BR" sz="2000" dirty="0" err="1" smtClean="0">
                <a:solidFill>
                  <a:srgbClr val="993300"/>
                </a:solidFill>
              </a:rPr>
              <a:t>context</a:t>
            </a:r>
            <a:r>
              <a:rPr lang="pt-BR" sz="2000" dirty="0" smtClean="0">
                <a:solidFill>
                  <a:srgbClr val="993300"/>
                </a:solidFill>
              </a:rPr>
              <a:t> = </a:t>
            </a:r>
            <a:r>
              <a:rPr lang="pt-BR" sz="2000" dirty="0" err="1" smtClean="0">
                <a:solidFill>
                  <a:srgbClr val="993300"/>
                </a:solidFill>
              </a:rPr>
              <a:t>getServletContext</a:t>
            </a:r>
            <a:r>
              <a:rPr lang="pt-BR" sz="2000" dirty="0" smtClean="0">
                <a:solidFill>
                  <a:srgbClr val="993300"/>
                </a:solidFill>
              </a:rPr>
              <a:t>();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>
                <a:solidFill>
                  <a:srgbClr val="993300"/>
                </a:solidFill>
              </a:rPr>
              <a:t>	</a:t>
            </a:r>
            <a:r>
              <a:rPr lang="pt-BR" sz="2000" dirty="0" err="1" smtClean="0">
                <a:solidFill>
                  <a:srgbClr val="993300"/>
                </a:solidFill>
              </a:rPr>
              <a:t>RequestDispatcher</a:t>
            </a:r>
            <a:r>
              <a:rPr lang="pt-BR" sz="2000" dirty="0" smtClean="0">
                <a:solidFill>
                  <a:srgbClr val="993300"/>
                </a:solidFill>
              </a:rPr>
              <a:t> </a:t>
            </a:r>
            <a:r>
              <a:rPr lang="pt-BR" sz="2000" dirty="0" err="1" smtClean="0">
                <a:solidFill>
                  <a:srgbClr val="993300"/>
                </a:solidFill>
              </a:rPr>
              <a:t>dispatcher</a:t>
            </a:r>
            <a:r>
              <a:rPr lang="pt-BR" sz="2000" dirty="0" smtClean="0">
                <a:solidFill>
                  <a:srgbClr val="993300"/>
                </a:solidFill>
              </a:rPr>
              <a:t> = </a:t>
            </a:r>
            <a:r>
              <a:rPr lang="pt-BR" sz="2000" dirty="0" err="1" smtClean="0">
                <a:solidFill>
                  <a:srgbClr val="993300"/>
                </a:solidFill>
              </a:rPr>
              <a:t>context.getRequestDispatcher</a:t>
            </a:r>
            <a:r>
              <a:rPr lang="pt-BR" sz="2000" dirty="0" smtClean="0">
                <a:solidFill>
                  <a:srgbClr val="993300"/>
                </a:solidFill>
              </a:rPr>
              <a:t>("/</a:t>
            </a:r>
            <a:r>
              <a:rPr lang="pt-BR" sz="2000" dirty="0" err="1" smtClean="0">
                <a:solidFill>
                  <a:srgbClr val="993300"/>
                </a:solidFill>
              </a:rPr>
              <a:t>novaURL</a:t>
            </a:r>
            <a:r>
              <a:rPr lang="pt-BR" sz="2000" dirty="0" smtClean="0">
                <a:solidFill>
                  <a:srgbClr val="993300"/>
                </a:solidFill>
              </a:rPr>
              <a:t>"); </a:t>
            </a:r>
            <a:r>
              <a:rPr lang="pt-BR" sz="2000" dirty="0" err="1" smtClean="0">
                <a:solidFill>
                  <a:srgbClr val="993300"/>
                </a:solidFill>
              </a:rPr>
              <a:t>dispatcher.forward</a:t>
            </a:r>
            <a:r>
              <a:rPr lang="pt-BR" sz="2000" dirty="0" smtClean="0">
                <a:solidFill>
                  <a:srgbClr val="993300"/>
                </a:solidFill>
              </a:rPr>
              <a:t>(</a:t>
            </a:r>
            <a:r>
              <a:rPr lang="pt-BR" sz="2000" dirty="0" err="1" smtClean="0">
                <a:solidFill>
                  <a:srgbClr val="993300"/>
                </a:solidFill>
              </a:rPr>
              <a:t>request</a:t>
            </a:r>
            <a:r>
              <a:rPr lang="pt-BR" sz="2000" dirty="0" smtClean="0">
                <a:solidFill>
                  <a:srgbClr val="993300"/>
                </a:solidFill>
              </a:rPr>
              <a:t>, response);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000" dirty="0" smtClean="0">
                <a:solidFill>
                  <a:srgbClr val="993300"/>
                </a:solidFill>
              </a:rPr>
              <a:t>	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000" dirty="0" smtClean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Sessões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543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pt-BR" sz="2400" i="1" dirty="0" smtClean="0"/>
          </a:p>
          <a:p>
            <a:pPr eaLnBrk="1" hangingPunct="1"/>
            <a:r>
              <a:rPr lang="pt-BR" sz="2400" dirty="0" smtClean="0"/>
              <a:t>“Visita” ao site</a:t>
            </a:r>
          </a:p>
          <a:p>
            <a:pPr eaLnBrk="1" hangingPunct="1"/>
            <a:endParaRPr lang="pt-BR" sz="2400" i="1" dirty="0" smtClean="0"/>
          </a:p>
          <a:p>
            <a:pPr eaLnBrk="1" hangingPunct="1"/>
            <a:r>
              <a:rPr lang="pt-BR" sz="2400" i="1" dirty="0" err="1" smtClean="0"/>
              <a:t>Cokkies</a:t>
            </a:r>
            <a:r>
              <a:rPr lang="pt-BR" sz="2400" i="1" dirty="0" smtClean="0"/>
              <a:t>, </a:t>
            </a:r>
            <a:r>
              <a:rPr lang="pt-BR" sz="2400" dirty="0" smtClean="0"/>
              <a:t>Campos </a:t>
            </a:r>
            <a:r>
              <a:rPr lang="pt-BR" sz="2400" dirty="0" err="1" smtClean="0"/>
              <a:t>hidden</a:t>
            </a:r>
            <a:r>
              <a:rPr lang="pt-BR" sz="2400" dirty="0" smtClean="0"/>
              <a:t>, Modificação de URL.</a:t>
            </a:r>
            <a:endParaRPr lang="pt-BR" sz="2400" i="1" dirty="0" smtClean="0"/>
          </a:p>
          <a:p>
            <a:pPr eaLnBrk="1" hangingPunct="1"/>
            <a:endParaRPr lang="pt-BR" sz="2400" i="1" dirty="0" smtClean="0"/>
          </a:p>
          <a:p>
            <a:pPr eaLnBrk="1" hangingPunct="1"/>
            <a:r>
              <a:rPr lang="pt-BR" sz="2400" dirty="0" smtClean="0"/>
              <a:t>Na especificação de </a:t>
            </a:r>
            <a:r>
              <a:rPr lang="pt-BR" sz="2400" dirty="0" err="1" smtClean="0"/>
              <a:t>Servlets</a:t>
            </a:r>
            <a:r>
              <a:rPr lang="pt-BR" sz="2400" dirty="0" smtClean="0"/>
              <a:t> foi desenvolvida a solução através da classe </a:t>
            </a:r>
            <a:r>
              <a:rPr lang="pt-BR" sz="2400" dirty="0" err="1" smtClean="0"/>
              <a:t>HttpSession</a:t>
            </a:r>
            <a:r>
              <a:rPr lang="pt-BR" sz="2400" dirty="0" smtClean="0"/>
              <a:t> onde ela encapsula uma série de problemas apresentado por outras soluções, de maneira que fique transparente para o desenvolvedor.</a:t>
            </a:r>
          </a:p>
          <a:p>
            <a:pPr eaLnBrk="1" hangingPunct="1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6680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Sessões </a:t>
            </a:r>
            <a:r>
              <a:rPr lang="pt-BR" sz="2400" smtClean="0"/>
              <a:t>(cont)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7609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O objeto </a:t>
            </a:r>
            <a:r>
              <a:rPr lang="pt-BR" sz="2400" dirty="0" err="1" smtClean="0"/>
              <a:t>HttpSession</a:t>
            </a:r>
            <a:r>
              <a:rPr lang="pt-BR" sz="2400" dirty="0" smtClean="0"/>
              <a:t> está sempre vinculado as requisições.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err="1" smtClean="0"/>
              <a:t>HttpServletRequest</a:t>
            </a:r>
            <a:r>
              <a:rPr lang="pt-BR" sz="2000" dirty="0" smtClean="0"/>
              <a:t> – </a:t>
            </a:r>
            <a:r>
              <a:rPr lang="pt-BR" sz="2000" dirty="0" err="1" smtClean="0"/>
              <a:t>getSession</a:t>
            </a:r>
            <a:r>
              <a:rPr lang="pt-BR" sz="2000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endParaRPr lang="pt-BR" sz="2000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O objeto </a:t>
            </a:r>
            <a:r>
              <a:rPr lang="pt-BR" sz="2400" dirty="0" err="1" smtClean="0"/>
              <a:t>HttpSession</a:t>
            </a:r>
            <a:r>
              <a:rPr lang="pt-BR" sz="2400" dirty="0" smtClean="0"/>
              <a:t> permite adicionar vários objetos a sessão através do método </a:t>
            </a:r>
            <a:r>
              <a:rPr lang="pt-BR" sz="2400" dirty="0" err="1" smtClean="0"/>
              <a:t>setAttribute</a:t>
            </a:r>
            <a:r>
              <a:rPr lang="pt-BR" sz="2400" dirty="0" smtClean="0"/>
              <a:t>(nome, valor)</a:t>
            </a:r>
          </a:p>
          <a:p>
            <a:pPr eaLnBrk="1" hangingPunct="1">
              <a:lnSpc>
                <a:spcPct val="90000"/>
              </a:lnSpc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A recuperação de qualquer objeto na sessão é feita através do método </a:t>
            </a:r>
            <a:r>
              <a:rPr lang="pt-BR" sz="2400" dirty="0" err="1" smtClean="0"/>
              <a:t>getAttribute</a:t>
            </a:r>
            <a:r>
              <a:rPr lang="pt-BR" sz="2400" dirty="0" smtClean="0"/>
              <a:t>(nome)</a:t>
            </a:r>
          </a:p>
          <a:p>
            <a:pPr eaLnBrk="1" hangingPunct="1">
              <a:lnSpc>
                <a:spcPct val="90000"/>
              </a:lnSpc>
            </a:pPr>
            <a:endParaRPr lang="pt-BR" sz="2400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Atenção: quando um objeto é adicionado na sessão, se estiver algum objeto na sessão com o mesmo nome, ele será perdido e o novo objeto irá assumir o seu lugar.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87707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Esquema</a:t>
            </a:r>
          </a:p>
        </p:txBody>
      </p:sp>
      <p:pic>
        <p:nvPicPr>
          <p:cNvPr id="16387" name="Picture 4" descr="esquemaW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916113"/>
            <a:ext cx="70770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72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package</a:t>
            </a:r>
            <a:r>
              <a:rPr lang="en-US" sz="1600" smtClean="0">
                <a:latin typeface="Courier New" pitchFamily="49" charset="0"/>
              </a:rPr>
              <a:t> br.unisul.sequencial.web;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import</a:t>
            </a:r>
            <a:r>
              <a:rPr lang="en-US" sz="1600" smtClean="0">
                <a:latin typeface="Courier New" pitchFamily="49" charset="0"/>
              </a:rPr>
              <a:t> java.io.*;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import</a:t>
            </a:r>
            <a:r>
              <a:rPr lang="en-US" sz="1600" smtClean="0">
                <a:latin typeface="Courier New" pitchFamily="49" charset="0"/>
              </a:rPr>
              <a:t> javax.servlet.*;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import</a:t>
            </a:r>
            <a:r>
              <a:rPr lang="en-US" sz="1600" smtClean="0">
                <a:latin typeface="Courier New" pitchFamily="49" charset="0"/>
              </a:rPr>
              <a:t> javax.servlet.http.*;</a:t>
            </a:r>
            <a:endParaRPr lang="en-US" sz="16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public</a:t>
            </a:r>
            <a:r>
              <a:rPr lang="en-US" sz="160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class</a:t>
            </a:r>
            <a:r>
              <a:rPr lang="en-US" sz="1600" smtClean="0">
                <a:latin typeface="Courier New" pitchFamily="49" charset="0"/>
              </a:rPr>
              <a:t> ServletBasico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extends</a:t>
            </a:r>
            <a:r>
              <a:rPr lang="en-US" sz="1600" smtClean="0">
                <a:latin typeface="Courier New" pitchFamily="49" charset="0"/>
              </a:rPr>
              <a:t> HttpServlet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public</a:t>
            </a:r>
            <a:r>
              <a:rPr lang="en-US" sz="160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void</a:t>
            </a:r>
            <a:r>
              <a:rPr lang="en-US" sz="1600" smtClean="0">
                <a:latin typeface="Courier New" pitchFamily="49" charset="0"/>
              </a:rPr>
              <a:t> doGet(HttpServletRequest request, HttpServletResponse response)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throws</a:t>
            </a:r>
            <a:r>
              <a:rPr lang="pt-BR" sz="1600" smtClean="0">
                <a:latin typeface="Courier New" pitchFamily="49" charset="0"/>
              </a:rPr>
              <a:t> ServletException, IOException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request.setAttribute(</a:t>
            </a:r>
            <a:r>
              <a:rPr lang="pt-BR" sz="1600" smtClean="0">
                <a:solidFill>
                  <a:srgbClr val="0000FF"/>
                </a:solidFill>
                <a:latin typeface="Courier New" pitchFamily="49" charset="0"/>
              </a:rPr>
              <a:t>“nome”</a:t>
            </a:r>
            <a:r>
              <a:rPr lang="pt-BR" sz="1600" smtClean="0">
                <a:latin typeface="Courier New" pitchFamily="49" charset="0"/>
              </a:rPr>
              <a:t>, </a:t>
            </a:r>
            <a:r>
              <a:rPr lang="pt-BR" sz="1600" smtClean="0">
                <a:solidFill>
                  <a:srgbClr val="0000FF"/>
                </a:solidFill>
                <a:latin typeface="Courier New" pitchFamily="49" charset="0"/>
              </a:rPr>
              <a:t>“Rogério”</a:t>
            </a:r>
            <a:r>
              <a:rPr lang="pt-BR" sz="1600" smtClean="0"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String nome = (String)request.getAttribute(“nome”);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PrintWriter out = response.getWriter();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out.println("&lt;html&gt;");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out.println("&lt;body&gt;");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out.println(“Nome:” + nome 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out.println("&lt;/body&gt;");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out.println("&lt;/html&gt;");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sz="1600" smtClean="0">
                <a:latin typeface="Courier New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</a:pPr>
            <a:endParaRPr lang="pt-BR" sz="16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Armazena informação no Browser</a:t>
            </a:r>
          </a:p>
          <a:p>
            <a:endParaRPr lang="pt-BR" dirty="0"/>
          </a:p>
          <a:p>
            <a:r>
              <a:rPr lang="pt-BR" dirty="0" smtClean="0"/>
              <a:t>Atenção a guardar informações confidenciais. No mínimo utilizar criptografia.</a:t>
            </a:r>
          </a:p>
          <a:p>
            <a:endParaRPr lang="pt-BR" dirty="0"/>
          </a:p>
          <a:p>
            <a:r>
              <a:rPr lang="pt-BR" dirty="0" smtClean="0"/>
              <a:t>Funcionamento de Cookie com </a:t>
            </a:r>
            <a:r>
              <a:rPr lang="pt-BR" dirty="0" err="1" smtClean="0"/>
              <a:t>Servlet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Veja exemplo do Professor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Cookies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2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 JSP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60913"/>
          </a:xfrm>
        </p:spPr>
        <p:txBody>
          <a:bodyPr/>
          <a:lstStyle/>
          <a:p>
            <a:r>
              <a:rPr lang="pt-BR" sz="2400"/>
              <a:t>Tecnologia complementar aos Servlets</a:t>
            </a:r>
          </a:p>
          <a:p>
            <a:pPr lvl="1"/>
            <a:r>
              <a:rPr lang="pt-BR" sz="2000"/>
              <a:t>Servlets – Servidor</a:t>
            </a:r>
          </a:p>
          <a:p>
            <a:pPr lvl="1"/>
            <a:r>
              <a:rPr lang="pt-BR" sz="2000"/>
              <a:t>JSP – Visão (Cliente)</a:t>
            </a:r>
          </a:p>
          <a:p>
            <a:pPr lvl="1"/>
            <a:endParaRPr lang="pt-BR" sz="2400"/>
          </a:p>
          <a:p>
            <a:r>
              <a:rPr lang="pt-BR" sz="2400"/>
              <a:t>A especificação JSP define a sintaxe e semântica básica das páginas dinâmicas Java.</a:t>
            </a:r>
          </a:p>
          <a:p>
            <a:endParaRPr lang="pt-BR" sz="2400"/>
          </a:p>
          <a:p>
            <a:r>
              <a:rPr lang="pt-BR" sz="2400"/>
              <a:t>Os JSPs são basicamente documentos textuais que podem eventualmente ter a vantagem de possuírem “scripts” na própria página, utilizando a linguagem Java.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29544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Ciclo de Vida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687888"/>
          </a:xfrm>
        </p:spPr>
        <p:txBody>
          <a:bodyPr/>
          <a:lstStyle/>
          <a:p>
            <a:r>
              <a:rPr lang="pt-BR" sz="2400"/>
              <a:t>Um documento JSP tem um ciclo de vida semelhante ao de um Servlet, pois na verdade toda página JSP será transformada em Servlet.</a:t>
            </a:r>
          </a:p>
          <a:p>
            <a:endParaRPr lang="pt-BR" sz="2400"/>
          </a:p>
          <a:p>
            <a:r>
              <a:rPr lang="pt-BR" sz="2400"/>
              <a:t>No desenvolvimento utilizando JSP os pápeis se invertem, antes a visão estava presa aos Servlets, agora a lógica está presa a visão.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28900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/>
              <a:t>	teste.jsp</a:t>
            </a:r>
          </a:p>
          <a:p>
            <a:pPr>
              <a:buFont typeface="Wingdings" pitchFamily="2" charset="2"/>
              <a:buNone/>
            </a:pPr>
            <a:r>
              <a:rPr lang="pt-BR"/>
              <a:t>	&lt;html&gt;</a:t>
            </a:r>
          </a:p>
          <a:p>
            <a:pPr>
              <a:buFont typeface="Wingdings" pitchFamily="2" charset="2"/>
              <a:buNone/>
            </a:pPr>
            <a:r>
              <a:rPr lang="pt-BR"/>
              <a:t>		&lt;body&gt;</a:t>
            </a:r>
          </a:p>
          <a:p>
            <a:pPr>
              <a:buFont typeface="Wingdings" pitchFamily="2" charset="2"/>
              <a:buNone/>
            </a:pPr>
            <a:r>
              <a:rPr lang="pt-BR"/>
              <a:t>		 	Este é um JSP</a:t>
            </a:r>
          </a:p>
          <a:p>
            <a:pPr>
              <a:buFont typeface="Wingdings" pitchFamily="2" charset="2"/>
              <a:buNone/>
            </a:pPr>
            <a:r>
              <a:rPr lang="pt-BR"/>
              <a:t>		&lt;body&gt;</a:t>
            </a:r>
          </a:p>
          <a:p>
            <a:pPr>
              <a:buFont typeface="Wingdings" pitchFamily="2" charset="2"/>
              <a:buNone/>
            </a:pPr>
            <a:r>
              <a:rPr lang="pt-BR"/>
              <a:t>	&lt;/html&gt;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16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Sintaxe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/>
              <a:t>Scriptlet – Embutir código Java dentro de páginas JSP é utilizada as tags &lt;% e %&gt;</a:t>
            </a:r>
          </a:p>
          <a:p>
            <a:endParaRPr lang="pt-BR" sz="2400"/>
          </a:p>
          <a:p>
            <a:r>
              <a:rPr lang="pt-BR" sz="2400"/>
              <a:t>Expressões – Utilizada para fazer atribuições Java em páginas JSP com as tags &lt;%= e %&gt;</a:t>
            </a:r>
          </a:p>
          <a:p>
            <a:endParaRPr lang="pt-BR" sz="2400"/>
          </a:p>
          <a:p>
            <a:r>
              <a:rPr lang="pt-BR" sz="2400"/>
              <a:t>Declarações – utilizado para fazer declarações de métodos, utiliza as tags &lt;%! e %&gt;</a:t>
            </a:r>
          </a:p>
          <a:p>
            <a:endParaRPr lang="pt-BR" sz="2400"/>
          </a:p>
          <a:p>
            <a:endParaRPr lang="pt-BR" sz="2400"/>
          </a:p>
          <a:p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8138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r>
              <a:rPr lang="pt-BR"/>
              <a:t>Scriptlet</a:t>
            </a:r>
          </a:p>
          <a:p>
            <a:pPr lvl="1">
              <a:buFont typeface="Wingdings" pitchFamily="2" charset="2"/>
              <a:buNone/>
            </a:pPr>
            <a:r>
              <a:rPr lang="pt-BR"/>
              <a:t>	&lt;html&gt;</a:t>
            </a:r>
          </a:p>
          <a:p>
            <a:pPr lvl="2">
              <a:buFont typeface="Wingdings" pitchFamily="2" charset="2"/>
              <a:buNone/>
            </a:pPr>
            <a:r>
              <a:rPr lang="pt-BR"/>
              <a:t>	&lt;body&gt;</a:t>
            </a:r>
          </a:p>
          <a:p>
            <a:pPr lvl="3">
              <a:buFont typeface="Wingdings" pitchFamily="2" charset="2"/>
              <a:buNone/>
            </a:pPr>
            <a:r>
              <a:rPr lang="pt-BR"/>
              <a:t>	&lt;%</a:t>
            </a:r>
          </a:p>
          <a:p>
            <a:pPr lvl="3">
              <a:buFont typeface="Wingdings" pitchFamily="2" charset="2"/>
              <a:buNone/>
            </a:pPr>
            <a:r>
              <a:rPr lang="pt-BR"/>
              <a:t>		   String nome = “Rogério”;</a:t>
            </a:r>
          </a:p>
          <a:p>
            <a:pPr lvl="3">
              <a:buFont typeface="Wingdings" pitchFamily="2" charset="2"/>
              <a:buNone/>
            </a:pPr>
            <a:r>
              <a:rPr lang="pt-BR"/>
              <a:t>   %&gt;</a:t>
            </a:r>
          </a:p>
          <a:p>
            <a:pPr lvl="2">
              <a:buFont typeface="Wingdings" pitchFamily="2" charset="2"/>
              <a:buNone/>
            </a:pPr>
            <a:r>
              <a:rPr lang="pt-BR"/>
              <a:t>  &lt;/body&gt;</a:t>
            </a:r>
          </a:p>
          <a:p>
            <a:pPr lvl="1">
              <a:buFont typeface="Wingdings" pitchFamily="2" charset="2"/>
              <a:buNone/>
            </a:pPr>
            <a:r>
              <a:rPr lang="pt-BR"/>
              <a:t>   &lt;/html&gt;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6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Expressão</a:t>
            </a:r>
          </a:p>
          <a:p>
            <a:pPr lvl="1">
              <a:buFont typeface="Wingdings" pitchFamily="2" charset="2"/>
              <a:buNone/>
            </a:pPr>
            <a:r>
              <a:rPr lang="pt-BR"/>
              <a:t>	&lt;html&gt;</a:t>
            </a:r>
          </a:p>
          <a:p>
            <a:pPr lvl="2">
              <a:buFont typeface="Wingdings" pitchFamily="2" charset="2"/>
              <a:buNone/>
            </a:pPr>
            <a:r>
              <a:rPr lang="pt-BR"/>
              <a:t>	&lt;body&gt;</a:t>
            </a:r>
          </a:p>
          <a:p>
            <a:pPr lvl="3">
              <a:buFont typeface="Wingdings" pitchFamily="2" charset="2"/>
              <a:buNone/>
            </a:pPr>
            <a:r>
              <a:rPr lang="pt-BR"/>
              <a:t>  Nome: &lt;%=“Rogério”%&gt;</a:t>
            </a:r>
          </a:p>
          <a:p>
            <a:pPr lvl="2">
              <a:buFont typeface="Wingdings" pitchFamily="2" charset="2"/>
              <a:buNone/>
            </a:pPr>
            <a:r>
              <a:rPr lang="pt-BR"/>
              <a:t>   &lt;/body&gt;</a:t>
            </a:r>
          </a:p>
          <a:p>
            <a:pPr lvl="1">
              <a:buFont typeface="Wingdings" pitchFamily="2" charset="2"/>
              <a:buNone/>
            </a:pPr>
            <a:r>
              <a:rPr lang="pt-BR"/>
              <a:t>   &lt;/html&gt;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43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/>
              <a:t>Declaração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2000"/>
              <a:t>	&lt;%!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2000"/>
              <a:t>      String nome = “Java” 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2000"/>
              <a:t>      void upperCase(){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2000"/>
              <a:t>         nome.toUpperCase();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2000"/>
              <a:t>	  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2000"/>
              <a:t>   %&gt;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2000"/>
              <a:t>	&lt;html&gt;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sz="1800"/>
              <a:t>	&lt;body&gt;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sz="1800"/>
              <a:t>      &lt;% upperCase(); %&gt;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sz="1800"/>
              <a:t>      O nome em maísculo é &lt;%= nome%&gt;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pt-BR" sz="1800"/>
              <a:t>    &lt;/body&gt;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pt-BR" sz="2000"/>
              <a:t>   &lt;/html&gt;</a:t>
            </a:r>
          </a:p>
          <a:p>
            <a:pPr>
              <a:lnSpc>
                <a:spcPct val="90000"/>
              </a:lnSpc>
            </a:pP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8950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Comentários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HTML</a:t>
            </a:r>
          </a:p>
          <a:p>
            <a:pPr lvl="1"/>
            <a:r>
              <a:rPr lang="pt-BR"/>
              <a:t>&lt;!-- --&gt;</a:t>
            </a:r>
          </a:p>
          <a:p>
            <a:pPr lvl="1"/>
            <a:endParaRPr lang="pt-BR"/>
          </a:p>
          <a:p>
            <a:r>
              <a:rPr lang="pt-BR"/>
              <a:t>JSP</a:t>
            </a:r>
          </a:p>
          <a:p>
            <a:pPr lvl="1"/>
            <a:r>
              <a:rPr lang="pt-BR"/>
              <a:t>&lt;%-- --%&gt;</a:t>
            </a:r>
          </a:p>
        </p:txBody>
      </p:sp>
    </p:spTree>
    <p:extLst>
      <p:ext uri="{BB962C8B-B14F-4D97-AF65-F5344CB8AC3E}">
        <p14:creationId xmlns:p14="http://schemas.microsoft.com/office/powerpoint/2010/main" val="1415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</TotalTime>
  <Words>4733</Words>
  <Application>Microsoft Office PowerPoint</Application>
  <PresentationFormat>Apresentação na tela (4:3)</PresentationFormat>
  <Paragraphs>858</Paragraphs>
  <Slides>106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106</vt:i4>
      </vt:variant>
    </vt:vector>
  </HeadingPairs>
  <TitlesOfParts>
    <vt:vector size="107" baseType="lpstr">
      <vt:lpstr>Concurso</vt:lpstr>
      <vt:lpstr>Desenvolvimento Java para Web com JSF</vt:lpstr>
      <vt:lpstr>Infra-estrutura - Internet</vt:lpstr>
      <vt:lpstr>Navegação - Esquema</vt:lpstr>
      <vt:lpstr>DNS - Esquema</vt:lpstr>
      <vt:lpstr>O que é uma URL?</vt:lpstr>
      <vt:lpstr>Hospedagem</vt:lpstr>
      <vt:lpstr>Hospedagem e Domínio</vt:lpstr>
      <vt:lpstr>Browsers</vt:lpstr>
      <vt:lpstr>Esquema</vt:lpstr>
      <vt:lpstr>HTML – O que é?</vt:lpstr>
      <vt:lpstr>HTML – Estrutura básica</vt:lpstr>
      <vt:lpstr>HTML – Estrutura básica</vt:lpstr>
      <vt:lpstr>HTML – Estrutura básica</vt:lpstr>
      <vt:lpstr>HTML - Cabeçalho</vt:lpstr>
      <vt:lpstr>HTML - Corpo</vt:lpstr>
      <vt:lpstr>Formatando textos</vt:lpstr>
      <vt:lpstr>Formatando textos (cont)</vt:lpstr>
      <vt:lpstr>Links</vt:lpstr>
      <vt:lpstr>Imagens</vt:lpstr>
      <vt:lpstr>Tabelas</vt:lpstr>
      <vt:lpstr>Tabelas (cont)</vt:lpstr>
      <vt:lpstr>Tabelas (cont)</vt:lpstr>
      <vt:lpstr>Formulários</vt:lpstr>
      <vt:lpstr>Formulários (cont)</vt:lpstr>
      <vt:lpstr>Formulários (cont)</vt:lpstr>
      <vt:lpstr>Formulários (cont)</vt:lpstr>
      <vt:lpstr>Outras tags </vt:lpstr>
      <vt:lpstr>Outras tags</vt:lpstr>
      <vt:lpstr>Exercícios</vt:lpstr>
      <vt:lpstr>Exercícios (cont)</vt:lpstr>
      <vt:lpstr>Cascading Style Sheets - CSS</vt:lpstr>
      <vt:lpstr>Cascading Style Sheets - CSS</vt:lpstr>
      <vt:lpstr>CSS </vt:lpstr>
      <vt:lpstr>Entendendo CSS</vt:lpstr>
      <vt:lpstr>Aplicando CSS</vt:lpstr>
      <vt:lpstr>Personalizando CSS</vt:lpstr>
      <vt:lpstr>Exercícios</vt:lpstr>
      <vt:lpstr>Javascript</vt:lpstr>
      <vt:lpstr>Javascript</vt:lpstr>
      <vt:lpstr>Javascript</vt:lpstr>
      <vt:lpstr>Javascript</vt:lpstr>
      <vt:lpstr>Javascript</vt:lpstr>
      <vt:lpstr>Javascript</vt:lpstr>
      <vt:lpstr>Javascript - Funções</vt:lpstr>
      <vt:lpstr>Exercícios</vt:lpstr>
      <vt:lpstr>XHTML</vt:lpstr>
      <vt:lpstr>Qual a finalidade do XHTML ?</vt:lpstr>
      <vt:lpstr>Vantagens de se usar XHTML</vt:lpstr>
      <vt:lpstr>XHTML é uma "Web Standard"</vt:lpstr>
      <vt:lpstr>As diferenças entre XHTML e HTML</vt:lpstr>
      <vt:lpstr>Apresentação do PowerPoint</vt:lpstr>
      <vt:lpstr>Atributos identificadores id e name</vt:lpstr>
      <vt:lpstr>Elementos obrigatórios em um documento XHTML</vt:lpstr>
      <vt:lpstr>Para que serve o DOCTYPE ?</vt:lpstr>
      <vt:lpstr>Validação do documento XHTML</vt:lpstr>
      <vt:lpstr>Material de ajuda</vt:lpstr>
      <vt:lpstr>Ferramentas Utilizadas</vt:lpstr>
      <vt:lpstr>Introdução ao JEE</vt:lpstr>
      <vt:lpstr>Tomcat</vt:lpstr>
      <vt:lpstr>Relação com JEE</vt:lpstr>
      <vt:lpstr>Tomcat no eclipse </vt:lpstr>
      <vt:lpstr>Características - Tomcat</vt:lpstr>
      <vt:lpstr>Configurações</vt:lpstr>
      <vt:lpstr>Configuraçoes (cont)</vt:lpstr>
      <vt:lpstr>HTTP</vt:lpstr>
      <vt:lpstr>HTTP (cont)</vt:lpstr>
      <vt:lpstr>HTTP - Requisição</vt:lpstr>
      <vt:lpstr>HTTP - Resposta</vt:lpstr>
      <vt:lpstr>Estrutura de aplicações Web</vt:lpstr>
      <vt:lpstr>Deployment Descriptor</vt:lpstr>
      <vt:lpstr>Deployment Descriptor (cont)</vt:lpstr>
      <vt:lpstr>Web Application Resource</vt:lpstr>
      <vt:lpstr>Servlets</vt:lpstr>
      <vt:lpstr>Servlet Container</vt:lpstr>
      <vt:lpstr>Servlets - Ciclo de Vida</vt:lpstr>
      <vt:lpstr>Servlet</vt:lpstr>
      <vt:lpstr>Servlet – HttpServlet</vt:lpstr>
      <vt:lpstr>Servlet x URL</vt:lpstr>
      <vt:lpstr>Exemplo</vt:lpstr>
      <vt:lpstr>Exemplo</vt:lpstr>
      <vt:lpstr>Revisão dos passos</vt:lpstr>
      <vt:lpstr>Revisão dos passos</vt:lpstr>
      <vt:lpstr>Transmissão de dados</vt:lpstr>
      <vt:lpstr>Forward x Redirect</vt:lpstr>
      <vt:lpstr>Forward x Redirect (cont)</vt:lpstr>
      <vt:lpstr>Forward x Redirect (cont)</vt:lpstr>
      <vt:lpstr>Exemplo</vt:lpstr>
      <vt:lpstr>Sessões</vt:lpstr>
      <vt:lpstr>Sessões (cont)</vt:lpstr>
      <vt:lpstr>Exemplo</vt:lpstr>
      <vt:lpstr>Cookies</vt:lpstr>
      <vt:lpstr>Conceito JSP</vt:lpstr>
      <vt:lpstr>Ciclo de Vida</vt:lpstr>
      <vt:lpstr>Exemplo</vt:lpstr>
      <vt:lpstr>Sintaxe</vt:lpstr>
      <vt:lpstr>Exemplo</vt:lpstr>
      <vt:lpstr>Exemplo</vt:lpstr>
      <vt:lpstr>Exemplo</vt:lpstr>
      <vt:lpstr>Comentários</vt:lpstr>
      <vt:lpstr>Diretivas</vt:lpstr>
      <vt:lpstr>Exemplo</vt:lpstr>
      <vt:lpstr>Objetos Implícitos</vt:lpstr>
      <vt:lpstr>Objetos Implícitos</vt:lpstr>
      <vt:lpstr>Objetos Implícitos</vt:lpstr>
      <vt:lpstr>Escopos</vt:lpstr>
      <vt:lpstr>Exemplos e 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Java para Web com JSF</dc:title>
  <dc:creator>Napoleão</dc:creator>
  <cp:lastModifiedBy>Napoleão</cp:lastModifiedBy>
  <cp:revision>9</cp:revision>
  <dcterms:created xsi:type="dcterms:W3CDTF">2012-03-25T22:54:10Z</dcterms:created>
  <dcterms:modified xsi:type="dcterms:W3CDTF">2012-03-31T02:51:11Z</dcterms:modified>
</cp:coreProperties>
</file>