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314" r:id="rId23"/>
    <p:sldId id="315" r:id="rId24"/>
    <p:sldId id="317" r:id="rId25"/>
    <p:sldId id="318" r:id="rId26"/>
    <p:sldId id="319" r:id="rId27"/>
    <p:sldId id="320" r:id="rId28"/>
    <p:sldId id="321" r:id="rId29"/>
    <p:sldId id="278" r:id="rId30"/>
    <p:sldId id="279" r:id="rId31"/>
    <p:sldId id="280" r:id="rId32"/>
    <p:sldId id="281" r:id="rId33"/>
    <p:sldId id="286" r:id="rId34"/>
    <p:sldId id="282" r:id="rId35"/>
    <p:sldId id="287" r:id="rId36"/>
    <p:sldId id="283" r:id="rId37"/>
    <p:sldId id="288" r:id="rId38"/>
    <p:sldId id="284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311" r:id="rId49"/>
    <p:sldId id="299" r:id="rId50"/>
    <p:sldId id="300" r:id="rId51"/>
    <p:sldId id="301" r:id="rId52"/>
    <p:sldId id="302" r:id="rId53"/>
    <p:sldId id="303" r:id="rId54"/>
    <p:sldId id="305" r:id="rId55"/>
    <p:sldId id="304" r:id="rId56"/>
    <p:sldId id="306" r:id="rId57"/>
    <p:sldId id="307" r:id="rId58"/>
    <p:sldId id="308" r:id="rId59"/>
    <p:sldId id="309" r:id="rId60"/>
    <p:sldId id="312" r:id="rId6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9BD35CE-67D3-4B90-9A12-049B1601E9C4}" type="datetimeFigureOut">
              <a:rPr lang="pt-BR" smtClean="0"/>
              <a:t>14/04/2012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60980E5-AD8E-4B18-B81F-CEA16DC40B6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BD35CE-67D3-4B90-9A12-049B1601E9C4}" type="datetimeFigureOut">
              <a:rPr lang="pt-BR" smtClean="0"/>
              <a:t>14/04/2012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0980E5-AD8E-4B18-B81F-CEA16DC40B6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BD35CE-67D3-4B90-9A12-049B1601E9C4}" type="datetimeFigureOut">
              <a:rPr lang="pt-BR" smtClean="0"/>
              <a:t>14/04/2012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0980E5-AD8E-4B18-B81F-CEA16DC40B6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BD35CE-67D3-4B90-9A12-049B1601E9C4}" type="datetimeFigureOut">
              <a:rPr lang="pt-BR" smtClean="0"/>
              <a:t>14/04/2012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0980E5-AD8E-4B18-B81F-CEA16DC40B6E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BD35CE-67D3-4B90-9A12-049B1601E9C4}" type="datetimeFigureOut">
              <a:rPr lang="pt-BR" smtClean="0"/>
              <a:t>14/04/2012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0980E5-AD8E-4B18-B81F-CEA16DC40B6E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BD35CE-67D3-4B90-9A12-049B1601E9C4}" type="datetimeFigureOut">
              <a:rPr lang="pt-BR" smtClean="0"/>
              <a:t>14/04/2012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0980E5-AD8E-4B18-B81F-CEA16DC40B6E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BD35CE-67D3-4B90-9A12-049B1601E9C4}" type="datetimeFigureOut">
              <a:rPr lang="pt-BR" smtClean="0"/>
              <a:t>14/04/2012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0980E5-AD8E-4B18-B81F-CEA16DC40B6E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BD35CE-67D3-4B90-9A12-049B1601E9C4}" type="datetimeFigureOut">
              <a:rPr lang="pt-BR" smtClean="0"/>
              <a:t>14/04/2012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0980E5-AD8E-4B18-B81F-CEA16DC40B6E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BD35CE-67D3-4B90-9A12-049B1601E9C4}" type="datetimeFigureOut">
              <a:rPr lang="pt-BR" smtClean="0"/>
              <a:t>14/04/2012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0980E5-AD8E-4B18-B81F-CEA16DC40B6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9BD35CE-67D3-4B90-9A12-049B1601E9C4}" type="datetimeFigureOut">
              <a:rPr lang="pt-BR" smtClean="0"/>
              <a:t>14/04/2012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0980E5-AD8E-4B18-B81F-CEA16DC40B6E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9BD35CE-67D3-4B90-9A12-049B1601E9C4}" type="datetimeFigureOut">
              <a:rPr lang="pt-BR" smtClean="0"/>
              <a:t>14/04/2012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60980E5-AD8E-4B18-B81F-CEA16DC40B6E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9BD35CE-67D3-4B90-9A12-049B1601E9C4}" type="datetimeFigureOut">
              <a:rPr lang="pt-BR" smtClean="0"/>
              <a:t>14/04/2012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60980E5-AD8E-4B18-B81F-CEA16DC40B6E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javaserverfaces.java.net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Desenvolvimento Java para Web com JSF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Rogério Napoleão Júnior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353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00000"/>
          </a:xfrm>
        </p:spPr>
        <p:txBody>
          <a:bodyPr/>
          <a:lstStyle/>
          <a:p>
            <a:r>
              <a:rPr lang="pt-BR" dirty="0" smtClean="0"/>
              <a:t>Porque surgiu a necessidade de utilizar MVC?</a:t>
            </a:r>
          </a:p>
          <a:p>
            <a:endParaRPr lang="pt-BR" dirty="0"/>
          </a:p>
          <a:p>
            <a:pPr lvl="1"/>
            <a:r>
              <a:rPr lang="pt-BR" dirty="0" smtClean="0"/>
              <a:t>As telas (</a:t>
            </a:r>
            <a:r>
              <a:rPr lang="pt-BR" dirty="0" err="1" smtClean="0"/>
              <a:t>JSP’s</a:t>
            </a:r>
            <a:r>
              <a:rPr lang="pt-BR" dirty="0" smtClean="0"/>
              <a:t> por exemplo) continham as regras e controles do sistema, de forma independente.</a:t>
            </a:r>
          </a:p>
          <a:p>
            <a:pPr lvl="1"/>
            <a:endParaRPr lang="pt-BR" dirty="0"/>
          </a:p>
          <a:p>
            <a:pPr lvl="1"/>
            <a:r>
              <a:rPr lang="pt-BR" sz="2000" dirty="0"/>
              <a:t>Qualquer mudança </a:t>
            </a:r>
            <a:r>
              <a:rPr lang="pt-BR" sz="2000" dirty="0" smtClean="0"/>
              <a:t>podia resultar em </a:t>
            </a:r>
            <a:r>
              <a:rPr lang="pt-BR" sz="2000" dirty="0"/>
              <a:t>um conjunto de mudanças em várias páginas com </a:t>
            </a:r>
            <a:r>
              <a:rPr lang="pt-BR" sz="2000" dirty="0" smtClean="0"/>
              <a:t>consequências </a:t>
            </a:r>
            <a:r>
              <a:rPr lang="pt-BR" sz="2000" dirty="0"/>
              <a:t>não previsíveis</a:t>
            </a:r>
            <a:r>
              <a:rPr lang="pt-BR" sz="2000" dirty="0" smtClean="0"/>
              <a:t>.</a:t>
            </a:r>
          </a:p>
          <a:p>
            <a:pPr lvl="1"/>
            <a:endParaRPr lang="pt-BR" sz="2000" dirty="0"/>
          </a:p>
          <a:p>
            <a:pPr lvl="1"/>
            <a:r>
              <a:rPr lang="pt-BR" sz="2000" dirty="0"/>
              <a:t>A complexidade cresce rapidamente e o que a princípio parecia simples, acaba se tornando algo complexo.</a:t>
            </a:r>
          </a:p>
          <a:p>
            <a:pPr lvl="1"/>
            <a:endParaRPr lang="pt-BR" sz="2000" dirty="0" smtClean="0"/>
          </a:p>
          <a:p>
            <a:pPr lvl="1"/>
            <a:r>
              <a:rPr lang="pt-BR" sz="2000" dirty="0"/>
              <a:t>Não </a:t>
            </a:r>
            <a:r>
              <a:rPr lang="pt-BR" sz="2000" dirty="0" err="1" smtClean="0"/>
              <a:t>possuia</a:t>
            </a:r>
            <a:r>
              <a:rPr lang="pt-BR" sz="2000" dirty="0" smtClean="0"/>
              <a:t> </a:t>
            </a:r>
            <a:r>
              <a:rPr lang="pt-BR" sz="2000" dirty="0"/>
              <a:t>independência da </a:t>
            </a:r>
            <a:r>
              <a:rPr lang="pt-BR" sz="2000" dirty="0" err="1"/>
              <a:t>View</a:t>
            </a:r>
            <a:r>
              <a:rPr lang="pt-BR" sz="2000" dirty="0"/>
              <a:t>.</a:t>
            </a:r>
          </a:p>
          <a:p>
            <a:pPr lvl="1"/>
            <a:endParaRPr lang="pt-BR" sz="2000" dirty="0"/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MVC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687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Classes de domínio da aplicação.</a:t>
            </a:r>
          </a:p>
          <a:p>
            <a:endParaRPr lang="pt-BR" sz="2400" dirty="0"/>
          </a:p>
          <a:p>
            <a:r>
              <a:rPr lang="pt-BR" sz="2400" dirty="0"/>
              <a:t>Responsáveis por executar a </a:t>
            </a:r>
            <a:r>
              <a:rPr lang="pt-BR" sz="2400" b="1" dirty="0"/>
              <a:t>regra de negócio</a:t>
            </a:r>
            <a:r>
              <a:rPr lang="pt-BR" sz="2400" dirty="0"/>
              <a:t>,</a:t>
            </a:r>
            <a:r>
              <a:rPr lang="pt-BR" sz="2400" b="1" dirty="0"/>
              <a:t> </a:t>
            </a:r>
            <a:r>
              <a:rPr lang="pt-BR" sz="2400" dirty="0"/>
              <a:t>ou seja, o real trabalho em si.</a:t>
            </a:r>
          </a:p>
          <a:p>
            <a:endParaRPr lang="pt-BR" sz="2400" dirty="0"/>
          </a:p>
          <a:p>
            <a:r>
              <a:rPr lang="pt-BR" sz="2400" dirty="0"/>
              <a:t>Modela o problema do negócio.</a:t>
            </a:r>
          </a:p>
          <a:p>
            <a:endParaRPr lang="pt-BR" sz="2400" dirty="0"/>
          </a:p>
          <a:p>
            <a:r>
              <a:rPr lang="pt-BR" sz="2400" dirty="0"/>
              <a:t>Independente da camada </a:t>
            </a:r>
            <a:r>
              <a:rPr lang="pt-BR" sz="2400" dirty="0" err="1"/>
              <a:t>Controller</a:t>
            </a:r>
            <a:r>
              <a:rPr lang="pt-BR" sz="2400" dirty="0"/>
              <a:t> e </a:t>
            </a:r>
            <a:r>
              <a:rPr lang="pt-BR" sz="2400" dirty="0" err="1"/>
              <a:t>View</a:t>
            </a:r>
            <a:r>
              <a:rPr lang="pt-BR" sz="2400" dirty="0"/>
              <a:t>.</a:t>
            </a:r>
          </a:p>
          <a:p>
            <a:pPr marL="109728" indent="0"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MVC - </a:t>
            </a:r>
            <a:r>
              <a:rPr lang="pt-BR" dirty="0" err="1" smtClean="0"/>
              <a:t>Model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594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Envia mensagens ao </a:t>
            </a:r>
            <a:r>
              <a:rPr lang="pt-BR" dirty="0" err="1"/>
              <a:t>Model</a:t>
            </a:r>
            <a:r>
              <a:rPr lang="pt-BR" dirty="0"/>
              <a:t> dizendo o que fazer.</a:t>
            </a:r>
          </a:p>
          <a:p>
            <a:endParaRPr lang="pt-BR" dirty="0"/>
          </a:p>
          <a:p>
            <a:r>
              <a:rPr lang="pt-BR" dirty="0"/>
              <a:t>Interface entre o </a:t>
            </a:r>
            <a:r>
              <a:rPr lang="pt-BR" dirty="0" err="1"/>
              <a:t>Model</a:t>
            </a:r>
            <a:r>
              <a:rPr lang="pt-BR" dirty="0"/>
              <a:t> e a </a:t>
            </a:r>
            <a:r>
              <a:rPr lang="pt-BR" dirty="0" err="1"/>
              <a:t>View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 err="1"/>
              <a:t>Controller</a:t>
            </a:r>
            <a:r>
              <a:rPr lang="pt-BR" dirty="0"/>
              <a:t> e o </a:t>
            </a:r>
            <a:r>
              <a:rPr lang="pt-BR" dirty="0" err="1"/>
              <a:t>Model</a:t>
            </a:r>
            <a:r>
              <a:rPr lang="pt-BR" dirty="0"/>
              <a:t> devem sempre ser separados (o que fazer Vs. como fazer)</a:t>
            </a:r>
          </a:p>
          <a:p>
            <a:pPr marL="109728" indent="0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MVC - </a:t>
            </a:r>
            <a:r>
              <a:rPr lang="pt-BR" dirty="0" err="1" smtClean="0"/>
              <a:t>Controller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146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O usuário precisa ver o que a aplicação está fazendo.</a:t>
            </a:r>
          </a:p>
          <a:p>
            <a:endParaRPr lang="pt-BR" sz="2400" dirty="0"/>
          </a:p>
          <a:p>
            <a:r>
              <a:rPr lang="pt-BR" sz="2400" dirty="0"/>
              <a:t>Interface de saída.</a:t>
            </a:r>
          </a:p>
          <a:p>
            <a:endParaRPr lang="pt-BR" sz="2400" dirty="0"/>
          </a:p>
          <a:p>
            <a:r>
              <a:rPr lang="pt-BR" sz="2400" dirty="0"/>
              <a:t>Exibem aspectos do </a:t>
            </a:r>
            <a:r>
              <a:rPr lang="pt-BR" sz="2400" dirty="0" err="1"/>
              <a:t>Model</a:t>
            </a:r>
            <a:r>
              <a:rPr lang="pt-BR" sz="2400" dirty="0"/>
              <a:t>.</a:t>
            </a:r>
          </a:p>
          <a:p>
            <a:endParaRPr lang="pt-BR" sz="2400" dirty="0"/>
          </a:p>
          <a:p>
            <a:r>
              <a:rPr lang="pt-BR" sz="2400" dirty="0" err="1"/>
              <a:t>Model</a:t>
            </a:r>
            <a:r>
              <a:rPr lang="pt-BR" sz="2400" dirty="0"/>
              <a:t> deve ser independente da </a:t>
            </a:r>
            <a:r>
              <a:rPr lang="pt-BR" sz="2400" dirty="0" err="1"/>
              <a:t>View</a:t>
            </a:r>
            <a:r>
              <a:rPr lang="pt-BR" sz="2400" dirty="0"/>
              <a:t>, porém deve possuir métodos de acesso.</a:t>
            </a:r>
          </a:p>
          <a:p>
            <a:pPr marL="109728" indent="0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MVC - </a:t>
            </a:r>
            <a:r>
              <a:rPr lang="pt-BR" dirty="0" err="1" smtClean="0"/>
              <a:t>View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289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Sempre visar a independência de código.</a:t>
            </a:r>
          </a:p>
          <a:p>
            <a:endParaRPr lang="pt-BR" sz="2400" dirty="0"/>
          </a:p>
          <a:p>
            <a:r>
              <a:rPr lang="pt-BR" sz="2400" dirty="0"/>
              <a:t>O </a:t>
            </a:r>
            <a:r>
              <a:rPr lang="pt-BR" sz="2400" dirty="0" err="1"/>
              <a:t>Model</a:t>
            </a:r>
            <a:r>
              <a:rPr lang="pt-BR" sz="2400" dirty="0"/>
              <a:t> nunca deve estar contido no </a:t>
            </a:r>
            <a:r>
              <a:rPr lang="pt-BR" sz="2400" dirty="0" err="1"/>
              <a:t>Controller</a:t>
            </a:r>
            <a:r>
              <a:rPr lang="pt-BR" sz="2400" dirty="0"/>
              <a:t> e na </a:t>
            </a:r>
            <a:r>
              <a:rPr lang="pt-BR" sz="2400" dirty="0" err="1"/>
              <a:t>View</a:t>
            </a:r>
            <a:r>
              <a:rPr lang="pt-BR" sz="2400" dirty="0"/>
              <a:t>.</a:t>
            </a:r>
          </a:p>
          <a:p>
            <a:endParaRPr lang="pt-BR" sz="2400" dirty="0"/>
          </a:p>
          <a:p>
            <a:r>
              <a:rPr lang="pt-BR" sz="2400" dirty="0"/>
              <a:t>A </a:t>
            </a:r>
            <a:r>
              <a:rPr lang="pt-BR" sz="2400" dirty="0" err="1"/>
              <a:t>View</a:t>
            </a:r>
            <a:r>
              <a:rPr lang="pt-BR" sz="2400" dirty="0"/>
              <a:t> deve representar o estado do </a:t>
            </a:r>
            <a:r>
              <a:rPr lang="pt-BR" sz="2400" dirty="0" err="1"/>
              <a:t>Model</a:t>
            </a:r>
            <a:r>
              <a:rPr lang="pt-BR" sz="2400" dirty="0"/>
              <a:t>.</a:t>
            </a:r>
          </a:p>
          <a:p>
            <a:endParaRPr lang="pt-BR" sz="2400" dirty="0"/>
          </a:p>
          <a:p>
            <a:r>
              <a:rPr lang="pt-BR" sz="2400" dirty="0"/>
              <a:t>O </a:t>
            </a:r>
            <a:r>
              <a:rPr lang="pt-BR" sz="2400" dirty="0" err="1"/>
              <a:t>Controller</a:t>
            </a:r>
            <a:r>
              <a:rPr lang="pt-BR" sz="2400" dirty="0"/>
              <a:t> deve conversar com o </a:t>
            </a:r>
            <a:r>
              <a:rPr lang="pt-BR" sz="2400" dirty="0" err="1"/>
              <a:t>Model</a:t>
            </a:r>
            <a:r>
              <a:rPr lang="pt-BR" sz="2400" dirty="0"/>
              <a:t> e </a:t>
            </a:r>
            <a:r>
              <a:rPr lang="pt-BR" sz="2400" dirty="0" err="1"/>
              <a:t>View</a:t>
            </a:r>
            <a:r>
              <a:rPr lang="pt-BR" sz="2400" dirty="0"/>
              <a:t> e não manipulá-los.</a:t>
            </a:r>
          </a:p>
          <a:p>
            <a:pPr marL="109728" indent="0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MVC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863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Padrão </a:t>
            </a:r>
            <a:r>
              <a:rPr lang="pt-BR" dirty="0" err="1" smtClean="0"/>
              <a:t>Layers</a:t>
            </a:r>
            <a:r>
              <a:rPr lang="pt-BR" dirty="0" smtClean="0"/>
              <a:t> divide </a:t>
            </a:r>
            <a:r>
              <a:rPr lang="pt-BR" dirty="0"/>
              <a:t>as funcionalidades em camadas (</a:t>
            </a:r>
            <a:r>
              <a:rPr lang="pt-BR" dirty="0" err="1" smtClean="0"/>
              <a:t>layers</a:t>
            </a:r>
            <a:r>
              <a:rPr lang="pt-BR" dirty="0" smtClean="0"/>
              <a:t>) separadas</a:t>
            </a:r>
            <a:r>
              <a:rPr lang="pt-BR" dirty="0"/>
              <a:t>.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Cada </a:t>
            </a:r>
            <a:r>
              <a:rPr lang="pt-BR" dirty="0"/>
              <a:t>camada contém um conjunto de responsabilidades de sistema e só depende dos serviços da próxima camada inferior.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Esse </a:t>
            </a:r>
            <a:r>
              <a:rPr lang="pt-BR" dirty="0"/>
              <a:t>padrão </a:t>
            </a:r>
            <a:r>
              <a:rPr lang="pt-BR" dirty="0" smtClean="0"/>
              <a:t>é </a:t>
            </a:r>
            <a:r>
              <a:rPr lang="pt-BR" dirty="0"/>
              <a:t>útil, porque os </a:t>
            </a:r>
            <a:r>
              <a:rPr lang="pt-BR" dirty="0" smtClean="0"/>
              <a:t>desenvolvedores </a:t>
            </a:r>
            <a:r>
              <a:rPr lang="pt-BR" dirty="0"/>
              <a:t>podem modificar </a:t>
            </a:r>
            <a:r>
              <a:rPr lang="pt-BR" dirty="0" smtClean="0"/>
              <a:t>uma camada </a:t>
            </a:r>
            <a:r>
              <a:rPr lang="pt-BR" dirty="0"/>
              <a:t>sem alterar as outras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Layers</a:t>
            </a:r>
            <a:r>
              <a:rPr lang="pt-BR" dirty="0" smtClean="0"/>
              <a:t> (Camadas)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28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 de camadas:</a:t>
            </a:r>
          </a:p>
          <a:p>
            <a:pPr lvl="1"/>
            <a:r>
              <a:rPr lang="pt-BR" dirty="0"/>
              <a:t>Interface com usuário ou outra/mesma aplicação</a:t>
            </a:r>
          </a:p>
          <a:p>
            <a:pPr lvl="1"/>
            <a:r>
              <a:rPr lang="pt-BR" dirty="0"/>
              <a:t>Lógica de negócio</a:t>
            </a:r>
          </a:p>
          <a:p>
            <a:pPr lvl="1"/>
            <a:r>
              <a:rPr lang="pt-BR" dirty="0"/>
              <a:t>Acesso a dados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3 – Camadas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6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Podemos separar o projeto em 2 grandes pacotes, são eles:</a:t>
            </a:r>
          </a:p>
          <a:p>
            <a:endParaRPr lang="pt-BR" dirty="0"/>
          </a:p>
          <a:p>
            <a:r>
              <a:rPr lang="pt-BR" dirty="0"/>
              <a:t>Core – contém todas as classes referente a negócio, inclusive os objetos que são mapeados conforme o banco de dados.</a:t>
            </a:r>
          </a:p>
          <a:p>
            <a:endParaRPr lang="pt-BR" dirty="0"/>
          </a:p>
          <a:p>
            <a:r>
              <a:rPr lang="pt-BR" dirty="0" err="1"/>
              <a:t>View</a:t>
            </a:r>
            <a:r>
              <a:rPr lang="pt-BR" dirty="0"/>
              <a:t> – contém todas as classes referente a interface, </a:t>
            </a:r>
            <a:r>
              <a:rPr lang="pt-BR" dirty="0" err="1"/>
              <a:t>backbeans</a:t>
            </a:r>
            <a:r>
              <a:rPr lang="pt-BR" dirty="0"/>
              <a:t>, </a:t>
            </a:r>
            <a:r>
              <a:rPr lang="pt-BR" dirty="0" err="1"/>
              <a:t>xhtmls</a:t>
            </a:r>
            <a:r>
              <a:rPr lang="pt-BR" dirty="0"/>
              <a:t>, </a:t>
            </a:r>
            <a:r>
              <a:rPr lang="pt-BR" dirty="0" err="1"/>
              <a:t>templates</a:t>
            </a:r>
            <a:r>
              <a:rPr lang="pt-BR" dirty="0"/>
              <a:t>, </a:t>
            </a:r>
            <a:r>
              <a:rPr lang="pt-BR" dirty="0" err="1"/>
              <a:t>css</a:t>
            </a:r>
            <a:r>
              <a:rPr lang="pt-BR" dirty="0"/>
              <a:t>, </a:t>
            </a:r>
            <a:r>
              <a:rPr lang="pt-BR" dirty="0" err="1"/>
              <a:t>javascritps</a:t>
            </a:r>
            <a:r>
              <a:rPr lang="pt-BR" dirty="0"/>
              <a:t> e etc.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projeto</a:t>
            </a:r>
          </a:p>
        </p:txBody>
      </p:sp>
    </p:spTree>
    <p:extLst>
      <p:ext uri="{BB962C8B-B14F-4D97-AF65-F5344CB8AC3E}">
        <p14:creationId xmlns:p14="http://schemas.microsoft.com/office/powerpoint/2010/main" val="334190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Camada Core:</a:t>
            </a:r>
          </a:p>
          <a:p>
            <a:endParaRPr lang="pt-BR" dirty="0"/>
          </a:p>
          <a:p>
            <a:pPr lvl="1"/>
            <a:r>
              <a:rPr lang="pt-BR" dirty="0" err="1"/>
              <a:t>Entity</a:t>
            </a:r>
            <a:r>
              <a:rPr lang="pt-BR" dirty="0"/>
              <a:t> - </a:t>
            </a:r>
            <a:r>
              <a:rPr lang="pt-BR" dirty="0" smtClean="0"/>
              <a:t>é </a:t>
            </a:r>
            <a:r>
              <a:rPr lang="pt-BR" dirty="0"/>
              <a:t>uma classe que representa uma tabela no banco</a:t>
            </a:r>
          </a:p>
          <a:p>
            <a:endParaRPr lang="pt-BR" dirty="0"/>
          </a:p>
          <a:p>
            <a:pPr lvl="1"/>
            <a:r>
              <a:rPr lang="pt-BR" dirty="0"/>
              <a:t>DTO - </a:t>
            </a:r>
            <a:r>
              <a:rPr lang="pt-BR" dirty="0" smtClean="0"/>
              <a:t>objeto </a:t>
            </a:r>
            <a:r>
              <a:rPr lang="pt-BR" dirty="0"/>
              <a:t>de retorno para algo, ex.: Consultar um relatório que tenha nome de usuário e nome de empresa, são informações de duas entidades em um lugar só.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do projeto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965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 err="1"/>
              <a:t>Enums</a:t>
            </a:r>
            <a:r>
              <a:rPr lang="pt-BR" dirty="0"/>
              <a:t> - </a:t>
            </a:r>
            <a:r>
              <a:rPr lang="pt-BR" dirty="0" smtClean="0"/>
              <a:t>listas </a:t>
            </a:r>
            <a:r>
              <a:rPr lang="pt-BR" dirty="0"/>
              <a:t>de valores fixos, são usados nos combos.</a:t>
            </a:r>
          </a:p>
          <a:p>
            <a:endParaRPr lang="pt-BR" dirty="0"/>
          </a:p>
          <a:p>
            <a:pPr lvl="1"/>
            <a:r>
              <a:rPr lang="pt-BR" dirty="0" smtClean="0"/>
              <a:t>BO - contém </a:t>
            </a:r>
            <a:r>
              <a:rPr lang="pt-BR" dirty="0"/>
              <a:t>as regras de negócio da </a:t>
            </a:r>
            <a:r>
              <a:rPr lang="pt-BR" dirty="0" smtClean="0"/>
              <a:t>aplicação.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DAO - c</a:t>
            </a:r>
            <a:r>
              <a:rPr lang="pt-BR" dirty="0" smtClean="0"/>
              <a:t>ontém </a:t>
            </a:r>
            <a:r>
              <a:rPr lang="pt-BR" dirty="0"/>
              <a:t>as classes que fazem operação com banco de dados, podem utilizar comandos em HQL ou SQL.</a:t>
            </a:r>
          </a:p>
          <a:p>
            <a:pPr lvl="1"/>
            <a:endParaRPr lang="pt-BR" dirty="0"/>
          </a:p>
          <a:p>
            <a:pPr marL="109728" indent="0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do projeto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855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Nas últimas décadas, ocorreu na indústria de engenharia de software um enorme progresso no campo dos padrões </a:t>
            </a:r>
            <a:r>
              <a:rPr lang="pt-BR" dirty="0" smtClean="0"/>
              <a:t>de projeto.</a:t>
            </a:r>
          </a:p>
          <a:p>
            <a:endParaRPr lang="pt-BR" dirty="0"/>
          </a:p>
          <a:p>
            <a:r>
              <a:rPr lang="pt-BR" dirty="0" smtClean="0"/>
              <a:t>Utilizar </a:t>
            </a:r>
            <a:r>
              <a:rPr lang="pt-BR" dirty="0"/>
              <a:t>padrões de projeto reduz </a:t>
            </a:r>
            <a:r>
              <a:rPr lang="pt-BR" dirty="0" smtClean="0"/>
              <a:t>substancialmente a complexidade </a:t>
            </a:r>
            <a:r>
              <a:rPr lang="pt-BR" dirty="0"/>
              <a:t>do processo de </a:t>
            </a:r>
            <a:r>
              <a:rPr lang="pt-BR" dirty="0" smtClean="0"/>
              <a:t>design.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de Projetos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694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Camada </a:t>
            </a:r>
            <a:r>
              <a:rPr lang="pt-BR" dirty="0" err="1"/>
              <a:t>View</a:t>
            </a:r>
            <a:r>
              <a:rPr lang="pt-BR" dirty="0"/>
              <a:t>:</a:t>
            </a:r>
          </a:p>
          <a:p>
            <a:endParaRPr lang="pt-BR" dirty="0"/>
          </a:p>
          <a:p>
            <a:pPr lvl="1"/>
            <a:r>
              <a:rPr lang="pt-BR" dirty="0" err="1"/>
              <a:t>Backing</a:t>
            </a:r>
            <a:r>
              <a:rPr lang="pt-BR" dirty="0"/>
              <a:t> - contém as classes de "</a:t>
            </a:r>
            <a:r>
              <a:rPr lang="pt-BR" dirty="0" err="1"/>
              <a:t>controller</a:t>
            </a:r>
            <a:r>
              <a:rPr lang="pt-BR" dirty="0"/>
              <a:t>" de nossa estrutura. Para todo </a:t>
            </a:r>
            <a:r>
              <a:rPr lang="pt-BR" dirty="0" err="1"/>
              <a:t>backbean</a:t>
            </a:r>
            <a:r>
              <a:rPr lang="pt-BR" dirty="0"/>
              <a:t> </a:t>
            </a:r>
            <a:r>
              <a:rPr lang="pt-BR" dirty="0" smtClean="0"/>
              <a:t>criado.</a:t>
            </a:r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Converter - contém classes para converter determinada informação de apresentação para o </a:t>
            </a:r>
            <a:r>
              <a:rPr lang="pt-BR" dirty="0" smtClean="0"/>
              <a:t>cliente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Pasta </a:t>
            </a:r>
            <a:r>
              <a:rPr lang="pt-BR" dirty="0" smtClean="0"/>
              <a:t>páginas </a:t>
            </a:r>
            <a:r>
              <a:rPr lang="pt-BR" dirty="0"/>
              <a:t>- contém os arquivos .</a:t>
            </a:r>
            <a:r>
              <a:rPr lang="pt-BR" dirty="0" err="1"/>
              <a:t>xhtml</a:t>
            </a:r>
            <a:r>
              <a:rPr lang="pt-BR" dirty="0"/>
              <a:t> das telas</a:t>
            </a:r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do projeto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478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pt-BR" dirty="0" smtClean="0"/>
              <a:t>Montar estrutura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432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Via Eclipse, projeto WEB JEE</a:t>
            </a:r>
          </a:p>
          <a:p>
            <a:endParaRPr lang="pt-BR" dirty="0"/>
          </a:p>
          <a:p>
            <a:r>
              <a:rPr lang="pt-BR" dirty="0" smtClean="0"/>
              <a:t>Via </a:t>
            </a:r>
            <a:r>
              <a:rPr lang="pt-BR" dirty="0" err="1" smtClean="0"/>
              <a:t>Ant</a:t>
            </a:r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Deploy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057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 err="1"/>
              <a:t>Ferramenta</a:t>
            </a:r>
            <a:r>
              <a:rPr lang="en-US" sz="2800" dirty="0"/>
              <a:t> de build </a:t>
            </a:r>
            <a:r>
              <a:rPr lang="en-US" sz="2800" dirty="0" err="1"/>
              <a:t>semelhante</a:t>
            </a:r>
            <a:r>
              <a:rPr lang="en-US" sz="2800" dirty="0"/>
              <a:t> </a:t>
            </a:r>
            <a:r>
              <a:rPr lang="en-US" sz="2800" dirty="0" err="1"/>
              <a:t>ao</a:t>
            </a:r>
            <a:r>
              <a:rPr lang="en-US" sz="2800" dirty="0"/>
              <a:t> make com </a:t>
            </a:r>
            <a:r>
              <a:rPr lang="en-US" sz="2800" dirty="0" err="1"/>
              <a:t>suporte</a:t>
            </a:r>
            <a:r>
              <a:rPr lang="en-US" sz="2800" dirty="0"/>
              <a:t> especial a Java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 err="1"/>
              <a:t>Escrito</a:t>
            </a:r>
            <a:r>
              <a:rPr lang="en-US" sz="2800" dirty="0"/>
              <a:t> </a:t>
            </a:r>
            <a:r>
              <a:rPr lang="en-US" sz="2800" dirty="0" err="1"/>
              <a:t>em</a:t>
            </a:r>
            <a:r>
              <a:rPr lang="en-US" sz="2800" dirty="0"/>
              <a:t> Java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 err="1"/>
              <a:t>Independente</a:t>
            </a:r>
            <a:r>
              <a:rPr lang="en-US" sz="2800" dirty="0"/>
              <a:t> de </a:t>
            </a:r>
            <a:r>
              <a:rPr lang="en-US" sz="2800" dirty="0" err="1"/>
              <a:t>plataforma</a:t>
            </a: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 err="1"/>
              <a:t>Usado</a:t>
            </a:r>
            <a:r>
              <a:rPr lang="en-US" sz="2800" dirty="0"/>
              <a:t> </a:t>
            </a:r>
            <a:r>
              <a:rPr lang="en-US" sz="2800" dirty="0" err="1"/>
              <a:t>para</a:t>
            </a:r>
            <a:r>
              <a:rPr lang="en-US" sz="2800" dirty="0"/>
              <a:t> </a:t>
            </a:r>
            <a:r>
              <a:rPr lang="en-US" sz="2800" dirty="0" err="1"/>
              <a:t>automatizar</a:t>
            </a:r>
            <a:r>
              <a:rPr lang="en-US" sz="2800" dirty="0"/>
              <a:t> </a:t>
            </a:r>
            <a:r>
              <a:rPr lang="en-US" sz="2800" dirty="0" err="1"/>
              <a:t>tarefas</a:t>
            </a:r>
            <a:r>
              <a:rPr lang="en-US" sz="2800" dirty="0"/>
              <a:t> </a:t>
            </a:r>
            <a:r>
              <a:rPr lang="en-US" sz="2800" dirty="0" err="1"/>
              <a:t>repetitivas</a:t>
            </a:r>
            <a:r>
              <a:rPr lang="en-US" sz="2800" dirty="0"/>
              <a:t> e </a:t>
            </a:r>
            <a:r>
              <a:rPr lang="en-US" sz="2800" dirty="0" err="1"/>
              <a:t>complicadas</a:t>
            </a:r>
            <a:r>
              <a:rPr lang="en-US" sz="2800" dirty="0"/>
              <a:t>.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 err="1"/>
              <a:t>Ações</a:t>
            </a:r>
            <a:r>
              <a:rPr lang="en-US" sz="2800" dirty="0"/>
              <a:t> </a:t>
            </a:r>
            <a:r>
              <a:rPr lang="en-US" sz="2800" dirty="0" err="1"/>
              <a:t>controladas</a:t>
            </a:r>
            <a:r>
              <a:rPr lang="en-US" sz="2800" dirty="0"/>
              <a:t> via </a:t>
            </a:r>
            <a:r>
              <a:rPr lang="en-US" sz="2800" dirty="0" err="1"/>
              <a:t>arquivos</a:t>
            </a:r>
            <a:r>
              <a:rPr lang="en-US" sz="2800" dirty="0"/>
              <a:t> XML.</a:t>
            </a:r>
            <a:endParaRPr lang="pt-BR" sz="3200" dirty="0"/>
          </a:p>
          <a:p>
            <a:pPr marL="109728" indent="0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696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684213" y="1773238"/>
            <a:ext cx="7775575" cy="4679950"/>
          </a:xfrm>
          <a:prstGeom prst="rect">
            <a:avLst/>
          </a:prstGeom>
          <a:solidFill>
            <a:srgbClr val="D6ECE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1116013" y="2349500"/>
            <a:ext cx="6840537" cy="3095625"/>
          </a:xfrm>
          <a:prstGeom prst="rect">
            <a:avLst/>
          </a:prstGeom>
          <a:solidFill>
            <a:srgbClr val="FFECC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1476375" y="3070225"/>
            <a:ext cx="5975350" cy="503238"/>
          </a:xfrm>
          <a:prstGeom prst="rect">
            <a:avLst/>
          </a:prstGeom>
          <a:solidFill>
            <a:srgbClr val="93E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827088" y="1844675"/>
            <a:ext cx="958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b="1"/>
              <a:t>Project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1258888" y="2486025"/>
            <a:ext cx="882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b="1"/>
              <a:t>Target</a:t>
            </a: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1116013" y="5661025"/>
            <a:ext cx="6840537" cy="504825"/>
          </a:xfrm>
          <a:prstGeom prst="rect">
            <a:avLst/>
          </a:prstGeom>
          <a:solidFill>
            <a:srgbClr val="FF9B5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1547813" y="3135313"/>
            <a:ext cx="895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b="1"/>
              <a:t>Task 1</a:t>
            </a: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1476375" y="3790950"/>
            <a:ext cx="5975350" cy="503238"/>
          </a:xfrm>
          <a:prstGeom prst="rect">
            <a:avLst/>
          </a:prstGeom>
          <a:solidFill>
            <a:srgbClr val="93E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1547813" y="3856038"/>
            <a:ext cx="895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b="1"/>
              <a:t>Task 2</a:t>
            </a:r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1476375" y="4510088"/>
            <a:ext cx="5975350" cy="503237"/>
          </a:xfrm>
          <a:prstGeom prst="rect">
            <a:avLst/>
          </a:prstGeom>
          <a:solidFill>
            <a:srgbClr val="93E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1547813" y="4575175"/>
            <a:ext cx="908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b="1"/>
              <a:t>Task n</a:t>
            </a:r>
          </a:p>
        </p:txBody>
      </p:sp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1258888" y="5734050"/>
            <a:ext cx="1123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b="1"/>
              <a:t>Property</a:t>
            </a:r>
          </a:p>
        </p:txBody>
      </p:sp>
    </p:spTree>
    <p:extLst>
      <p:ext uri="{BB962C8B-B14F-4D97-AF65-F5344CB8AC3E}">
        <p14:creationId xmlns:p14="http://schemas.microsoft.com/office/powerpoint/2010/main" val="222439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Deploy</a:t>
            </a:r>
            <a:r>
              <a:rPr lang="pt-BR" dirty="0" smtClean="0"/>
              <a:t> via ANT</a:t>
            </a:r>
          </a:p>
          <a:p>
            <a:pPr marL="109728" indent="0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554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b="1" dirty="0" err="1"/>
              <a:t>JavaServer</a:t>
            </a:r>
            <a:r>
              <a:rPr lang="pt-BR" b="1" dirty="0"/>
              <a:t> Faces</a:t>
            </a:r>
            <a:r>
              <a:rPr lang="pt-BR" dirty="0"/>
              <a:t> é um framework MVC para o desenvolvimento de </a:t>
            </a:r>
            <a:r>
              <a:rPr lang="pt-BR" dirty="0" err="1"/>
              <a:t>aplicaçoes</a:t>
            </a:r>
            <a:r>
              <a:rPr lang="pt-BR" dirty="0"/>
              <a:t> WEB.</a:t>
            </a:r>
          </a:p>
          <a:p>
            <a:pPr>
              <a:lnSpc>
                <a:spcPct val="90000"/>
              </a:lnSpc>
            </a:pPr>
            <a:endParaRPr lang="pt-BR" dirty="0"/>
          </a:p>
          <a:p>
            <a:pPr>
              <a:lnSpc>
                <a:spcPct val="90000"/>
              </a:lnSpc>
            </a:pPr>
            <a:r>
              <a:rPr lang="pt-BR" dirty="0"/>
              <a:t>O JSF é atualmente considerado por muitos como a última palavra em termos de desenvolvimento de aplicações Web, resultado da experiência e maturidade adquiridas com o JSP/</a:t>
            </a:r>
            <a:r>
              <a:rPr lang="pt-BR" dirty="0" err="1"/>
              <a:t>Servet</a:t>
            </a:r>
            <a:r>
              <a:rPr lang="pt-BR" dirty="0"/>
              <a:t>.  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 Server Faces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283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pt-BR" sz="2600" dirty="0"/>
              <a:t>Permite que o desenvolvedor crie </a:t>
            </a:r>
            <a:r>
              <a:rPr lang="pt-BR" sz="2600" dirty="0" err="1"/>
              <a:t>UIs</a:t>
            </a:r>
            <a:r>
              <a:rPr lang="pt-BR" sz="2600" dirty="0"/>
              <a:t> (</a:t>
            </a:r>
            <a:r>
              <a:rPr lang="pt-BR" sz="2600" dirty="0" err="1"/>
              <a:t>User</a:t>
            </a:r>
            <a:r>
              <a:rPr lang="pt-BR" sz="2600" dirty="0"/>
              <a:t> Interfaces) através de um conjunto de componentes </a:t>
            </a:r>
            <a:r>
              <a:rPr lang="pt-BR" sz="2600" dirty="0" err="1"/>
              <a:t>UIs</a:t>
            </a:r>
            <a:r>
              <a:rPr lang="pt-BR" sz="2600" dirty="0"/>
              <a:t> pré-definidos; </a:t>
            </a:r>
          </a:p>
          <a:p>
            <a:pPr>
              <a:lnSpc>
                <a:spcPct val="80000"/>
              </a:lnSpc>
            </a:pPr>
            <a:endParaRPr lang="pt-BR" sz="2600" dirty="0"/>
          </a:p>
          <a:p>
            <a:pPr>
              <a:lnSpc>
                <a:spcPct val="80000"/>
              </a:lnSpc>
            </a:pPr>
            <a:r>
              <a:rPr lang="pt-BR" sz="2600" dirty="0"/>
              <a:t>Fornece um conjunto de </a:t>
            </a:r>
            <a:r>
              <a:rPr lang="pt-BR" sz="2600" dirty="0" err="1"/>
              <a:t>tags</a:t>
            </a:r>
            <a:r>
              <a:rPr lang="pt-BR" sz="2600" dirty="0"/>
              <a:t> JSP para acessar os componentes;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2600" dirty="0"/>
              <a:t> </a:t>
            </a:r>
          </a:p>
          <a:p>
            <a:pPr>
              <a:lnSpc>
                <a:spcPct val="80000"/>
              </a:lnSpc>
            </a:pPr>
            <a:r>
              <a:rPr lang="pt-BR" sz="2600" dirty="0"/>
              <a:t>Reutiliza componentes da página;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2600" dirty="0"/>
              <a:t> </a:t>
            </a:r>
          </a:p>
          <a:p>
            <a:pPr>
              <a:lnSpc>
                <a:spcPct val="80000"/>
              </a:lnSpc>
            </a:pPr>
            <a:r>
              <a:rPr lang="pt-BR" sz="2600" dirty="0"/>
              <a:t>Associa os eventos do lado cliente com os manipuladores dos eventos do lado do servidor (os componentes de entrada possuem um valor local representando o estado no lado servidor);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2600" dirty="0"/>
              <a:t> 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 Server Faces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329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800" dirty="0"/>
              <a:t>Fornece separação de funções que envolvem a construção de aplicações Web. </a:t>
            </a:r>
          </a:p>
          <a:p>
            <a:pPr marL="109728" indent="0">
              <a:buNone/>
            </a:pP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estrutura das aplicações </a:t>
            </a:r>
            <a:r>
              <a:rPr lang="pt-BR" dirty="0" smtClean="0"/>
              <a:t>permanecem a mesma</a:t>
            </a:r>
            <a:r>
              <a:rPr lang="pt-BR" dirty="0"/>
              <a:t>.</a:t>
            </a:r>
          </a:p>
          <a:p>
            <a:endParaRPr lang="pt-BR" dirty="0" smtClean="0"/>
          </a:p>
          <a:p>
            <a:r>
              <a:rPr lang="pt-BR" dirty="0" smtClean="0"/>
              <a:t>Continuam </a:t>
            </a:r>
            <a:r>
              <a:rPr lang="pt-BR" dirty="0"/>
              <a:t>existindo </a:t>
            </a:r>
            <a:r>
              <a:rPr lang="pt-BR" dirty="0" err="1"/>
              <a:t>Servlet</a:t>
            </a:r>
            <a:r>
              <a:rPr lang="pt-BR" dirty="0"/>
              <a:t> e JSP, </a:t>
            </a:r>
            <a:r>
              <a:rPr lang="pt-BR" dirty="0" smtClean="0"/>
              <a:t>na mesma </a:t>
            </a:r>
            <a:r>
              <a:rPr lang="pt-BR" dirty="0"/>
              <a:t>aplicação.</a:t>
            </a:r>
          </a:p>
          <a:p>
            <a:endParaRPr lang="pt-BR" dirty="0" smtClean="0"/>
          </a:p>
          <a:p>
            <a:r>
              <a:rPr lang="pt-BR" dirty="0" smtClean="0"/>
              <a:t>Novos </a:t>
            </a:r>
            <a:r>
              <a:rPr lang="pt-BR" dirty="0"/>
              <a:t>elementos de marcação de texto</a:t>
            </a:r>
          </a:p>
          <a:p>
            <a:pPr marL="109728" indent="0">
              <a:buNone/>
            </a:pPr>
            <a:r>
              <a:rPr lang="pt-BR" dirty="0"/>
              <a:t>são presentes nas páginas.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 Server Faces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228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 Server Faces</a:t>
            </a:r>
            <a:endParaRPr lang="pt-BR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10" y="2543968"/>
            <a:ext cx="7842640" cy="326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827584" y="1916832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JSF e a relação com API JSP/</a:t>
            </a:r>
            <a:r>
              <a:rPr lang="pt-BR" sz="2800" dirty="0" err="1" smtClean="0"/>
              <a:t>Servlet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49632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Benefícios:</a:t>
            </a:r>
          </a:p>
          <a:p>
            <a:pPr lvl="1"/>
            <a:r>
              <a:rPr lang="pt-BR" dirty="0" smtClean="0"/>
              <a:t>Ajuda a </a:t>
            </a:r>
            <a:r>
              <a:rPr lang="pt-BR" dirty="0"/>
              <a:t>construir um software confiável com arquiteturas </a:t>
            </a:r>
            <a:r>
              <a:rPr lang="pt-BR" dirty="0" smtClean="0"/>
              <a:t>testadas </a:t>
            </a:r>
            <a:r>
              <a:rPr lang="pt-BR" dirty="0"/>
              <a:t>e </a:t>
            </a:r>
            <a:r>
              <a:rPr lang="pt-BR" dirty="0" smtClean="0"/>
              <a:t>confiança </a:t>
            </a:r>
            <a:r>
              <a:rPr lang="pt-BR" dirty="0"/>
              <a:t>acumulada </a:t>
            </a:r>
            <a:r>
              <a:rPr lang="pt-BR" dirty="0" smtClean="0"/>
              <a:t>pelas empresas.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Promove </a:t>
            </a:r>
            <a:r>
              <a:rPr lang="pt-BR" dirty="0"/>
              <a:t>a reutilização de projetos em futuros </a:t>
            </a:r>
            <a:r>
              <a:rPr lang="pt-BR" dirty="0" smtClean="0"/>
              <a:t>sistemas.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Ajuda </a:t>
            </a:r>
            <a:r>
              <a:rPr lang="pt-BR" dirty="0"/>
              <a:t>a identificar equívocos comuns e armadilhas que ocorrem </a:t>
            </a:r>
            <a:r>
              <a:rPr lang="pt-BR" dirty="0" smtClean="0"/>
              <a:t>na construção de sistemas.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de Projetos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482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pt-BR" dirty="0"/>
              <a:t>É um framework do lado servidor baseado em</a:t>
            </a:r>
          </a:p>
          <a:p>
            <a:pPr>
              <a:buFont typeface="Wingdings" pitchFamily="2" charset="2"/>
              <a:buNone/>
            </a:pPr>
            <a:r>
              <a:rPr lang="pt-BR" dirty="0"/>
              <a:t>aplicações WEB.</a:t>
            </a:r>
          </a:p>
          <a:p>
            <a:pPr marL="109728" indent="0">
              <a:buNone/>
            </a:pP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 Server Faces</a:t>
            </a:r>
            <a:endParaRPr lang="pt-B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634" y="2880395"/>
            <a:ext cx="6408738" cy="2636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287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– Ciclo de Vida</a:t>
            </a:r>
            <a:endParaRPr lang="pt-B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340768"/>
            <a:ext cx="8064500" cy="450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tângulo 5"/>
          <p:cNvSpPr/>
          <p:nvPr/>
        </p:nvSpPr>
        <p:spPr>
          <a:xfrm>
            <a:off x="1403648" y="2060848"/>
            <a:ext cx="1296144" cy="93610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88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0000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Se a página requisitada já foi exibida antes, é recuperada toda a árvore de componentes para a página requisitada.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Caso </a:t>
            </a:r>
            <a:r>
              <a:rPr lang="pt-BR" dirty="0"/>
              <a:t>esteja sendo exibida pela primeira vez é </a:t>
            </a:r>
            <a:r>
              <a:rPr lang="pt-BR" dirty="0" smtClean="0"/>
              <a:t>construída </a:t>
            </a:r>
            <a:r>
              <a:rPr lang="pt-BR" dirty="0"/>
              <a:t>uma nova árvore de componentes. No caso da página já ter sido exibida antes, todos os componentes serão configurados com seu estado anterior.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Se </a:t>
            </a:r>
            <a:r>
              <a:rPr lang="pt-BR" dirty="0"/>
              <a:t>a requisição não possuir dados solicitados, a implementação JSF pula para a fase Render Response. Normalmente isso acontece quando a página é requisitada a primeira vez. 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– </a:t>
            </a:r>
            <a:r>
              <a:rPr lang="pt-BR" dirty="0" err="1" smtClean="0"/>
              <a:t>Restore</a:t>
            </a:r>
            <a:r>
              <a:rPr lang="pt-BR" dirty="0" smtClean="0"/>
              <a:t> </a:t>
            </a:r>
            <a:r>
              <a:rPr lang="pt-BR" dirty="0" err="1" smtClean="0"/>
              <a:t>View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611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– Ciclo de Vida</a:t>
            </a:r>
            <a:endParaRPr lang="pt-B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340768"/>
            <a:ext cx="8064500" cy="450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tângulo 5"/>
          <p:cNvSpPr/>
          <p:nvPr/>
        </p:nvSpPr>
        <p:spPr>
          <a:xfrm>
            <a:off x="2843290" y="2060848"/>
            <a:ext cx="1296144" cy="93610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12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Nesta fase ocorrem iterações sobre os objetos da árvore de componentes. São extraídos todos os valores digitados pelo usuário e guardados esses valores nos seus respectivos componentes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É nesta fase onde ocorrem as conversões de valores, ou seja, onde os </a:t>
            </a:r>
            <a:r>
              <a:rPr lang="pt-BR" dirty="0" err="1"/>
              <a:t>Converter’s</a:t>
            </a:r>
            <a:r>
              <a:rPr lang="pt-BR" dirty="0"/>
              <a:t> criado pelo usuário serão utilizados ou os conversores padrão do JSF.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– </a:t>
            </a:r>
            <a:r>
              <a:rPr lang="pt-BR" dirty="0" err="1" smtClean="0"/>
              <a:t>Apply</a:t>
            </a:r>
            <a:r>
              <a:rPr lang="pt-BR" dirty="0" smtClean="0"/>
              <a:t> </a:t>
            </a:r>
            <a:r>
              <a:rPr lang="pt-BR" dirty="0" err="1" smtClean="0"/>
              <a:t>Requests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78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– Ciclo de Vida</a:t>
            </a:r>
            <a:endParaRPr lang="pt-B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340768"/>
            <a:ext cx="8064500" cy="450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tângulo 5"/>
          <p:cNvSpPr/>
          <p:nvPr/>
        </p:nvSpPr>
        <p:spPr>
          <a:xfrm>
            <a:off x="5652120" y="2068940"/>
            <a:ext cx="1296144" cy="93610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068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16024"/>
          </a:xfrm>
        </p:spPr>
        <p:txBody>
          <a:bodyPr>
            <a:normAutofit lnSpcReduction="10000"/>
          </a:bodyPr>
          <a:lstStyle/>
          <a:p>
            <a:r>
              <a:rPr lang="pt-BR" dirty="0"/>
              <a:t>É nesta fase onde ocorrem as validações. Esta validação pode ser criada pelo desenvolvedor ou “obtida” diretamente do JSF.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Se </a:t>
            </a:r>
            <a:r>
              <a:rPr lang="pt-BR" dirty="0"/>
              <a:t>algum componente estiver marcado como </a:t>
            </a:r>
            <a:r>
              <a:rPr lang="pt-BR" dirty="0" smtClean="0"/>
              <a:t>inválido (com erro) </a:t>
            </a:r>
            <a:r>
              <a:rPr lang="pt-BR" dirty="0"/>
              <a:t>o JSF avançará automaticamente para a fase de Render Response que irá exibir o erro de </a:t>
            </a:r>
            <a:r>
              <a:rPr lang="pt-BR" dirty="0" smtClean="0"/>
              <a:t>validação. </a:t>
            </a:r>
          </a:p>
          <a:p>
            <a:endParaRPr lang="pt-BR" dirty="0"/>
          </a:p>
          <a:p>
            <a:r>
              <a:rPr lang="pt-BR" dirty="0" smtClean="0"/>
              <a:t>Se </a:t>
            </a:r>
            <a:r>
              <a:rPr lang="pt-BR" dirty="0"/>
              <a:t>não houver nenhum erro de validação o JSF irá avançar para a fase de Update </a:t>
            </a:r>
            <a:r>
              <a:rPr lang="pt-BR" dirty="0" err="1"/>
              <a:t>Model</a:t>
            </a:r>
            <a:r>
              <a:rPr lang="pt-BR" dirty="0"/>
              <a:t> </a:t>
            </a:r>
            <a:r>
              <a:rPr lang="pt-BR" dirty="0" err="1"/>
              <a:t>values</a:t>
            </a:r>
            <a:r>
              <a:rPr lang="pt-BR" dirty="0"/>
              <a:t>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– </a:t>
            </a:r>
            <a:r>
              <a:rPr lang="pt-BR" dirty="0" err="1" smtClean="0"/>
              <a:t>Process</a:t>
            </a:r>
            <a:r>
              <a:rPr lang="pt-BR" dirty="0" smtClean="0"/>
              <a:t> </a:t>
            </a:r>
            <a:r>
              <a:rPr lang="pt-BR" dirty="0" err="1" smtClean="0"/>
              <a:t>Validation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001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– Ciclo de Vida</a:t>
            </a:r>
            <a:endParaRPr lang="pt-B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340768"/>
            <a:ext cx="8064500" cy="450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tângulo 5"/>
          <p:cNvSpPr/>
          <p:nvPr/>
        </p:nvSpPr>
        <p:spPr>
          <a:xfrm>
            <a:off x="7236296" y="4077072"/>
            <a:ext cx="1296144" cy="93610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05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27992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Esta é a fase onde é atualizado o valor no lado do servidor, atualizando a propriedade dentro do </a:t>
            </a:r>
            <a:r>
              <a:rPr lang="pt-BR" dirty="0" err="1" smtClean="0"/>
              <a:t>Backing</a:t>
            </a:r>
            <a:r>
              <a:rPr lang="pt-BR" dirty="0" smtClean="0"/>
              <a:t> </a:t>
            </a:r>
            <a:r>
              <a:rPr lang="pt-BR" dirty="0" err="1"/>
              <a:t>Bean</a:t>
            </a:r>
            <a:r>
              <a:rPr lang="pt-BR" dirty="0"/>
              <a:t>.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Somente </a:t>
            </a:r>
            <a:r>
              <a:rPr lang="pt-BR" dirty="0"/>
              <a:t>as propriedades que estão sendo manipulados do componente é que serão atualizadas.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Note </a:t>
            </a:r>
            <a:r>
              <a:rPr lang="pt-BR" dirty="0"/>
              <a:t>que esta fase só irá acontecer após a fase de validação, o que lhe garante que os dados que estão indo para o seu </a:t>
            </a:r>
            <a:r>
              <a:rPr lang="pt-BR" dirty="0" err="1"/>
              <a:t>Bean</a:t>
            </a:r>
            <a:r>
              <a:rPr lang="pt-BR" dirty="0"/>
              <a:t> são válidos a nível de “tela” pois os mesmos poderão ser inválidos a nível de regras de negócio de sua aplicação.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</a:t>
            </a:r>
            <a:r>
              <a:rPr lang="pt-BR" dirty="0"/>
              <a:t>– Update </a:t>
            </a:r>
            <a:r>
              <a:rPr lang="pt-BR" dirty="0" err="1"/>
              <a:t>Model</a:t>
            </a:r>
            <a:r>
              <a:rPr lang="pt-BR" dirty="0"/>
              <a:t> </a:t>
            </a:r>
            <a:r>
              <a:rPr lang="pt-BR" dirty="0" err="1"/>
              <a:t>Values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154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– Ciclo de Vida</a:t>
            </a:r>
            <a:endParaRPr lang="pt-B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340768"/>
            <a:ext cx="8064500" cy="450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tângulo 5"/>
          <p:cNvSpPr/>
          <p:nvPr/>
        </p:nvSpPr>
        <p:spPr>
          <a:xfrm>
            <a:off x="4427984" y="4073463"/>
            <a:ext cx="1296144" cy="93610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325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Benefícios:</a:t>
            </a:r>
          </a:p>
          <a:p>
            <a:pPr lvl="1"/>
            <a:r>
              <a:rPr lang="pt-BR" dirty="0" smtClean="0"/>
              <a:t>Ajuda </a:t>
            </a:r>
            <a:r>
              <a:rPr lang="pt-BR" dirty="0"/>
              <a:t>a projetar sistemas </a:t>
            </a:r>
            <a:r>
              <a:rPr lang="pt-BR" dirty="0" smtClean="0"/>
              <a:t>independente </a:t>
            </a:r>
            <a:r>
              <a:rPr lang="pt-BR" dirty="0"/>
              <a:t>da </a:t>
            </a:r>
            <a:r>
              <a:rPr lang="pt-BR" dirty="0" smtClean="0"/>
              <a:t>linguagem.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Estabelece </a:t>
            </a:r>
            <a:r>
              <a:rPr lang="pt-BR" dirty="0"/>
              <a:t>um vocabulário comum de projeto entre os </a:t>
            </a:r>
            <a:r>
              <a:rPr lang="pt-BR" dirty="0" smtClean="0"/>
              <a:t>desenvolvedores.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Encurta </a:t>
            </a:r>
            <a:r>
              <a:rPr lang="pt-BR" dirty="0"/>
              <a:t>a fase de projeto no processo de desenvolvimento de um </a:t>
            </a:r>
            <a:r>
              <a:rPr lang="pt-BR" dirty="0" smtClean="0"/>
              <a:t>software.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de Projetos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478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0000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Nesta fase o controlador (</a:t>
            </a:r>
            <a:r>
              <a:rPr lang="pt-BR" dirty="0" err="1"/>
              <a:t>controller</a:t>
            </a:r>
            <a:r>
              <a:rPr lang="pt-BR" dirty="0"/>
              <a:t>) do JSF chama o método associado no </a:t>
            </a:r>
            <a:r>
              <a:rPr lang="pt-BR" dirty="0" err="1"/>
              <a:t>submit</a:t>
            </a:r>
            <a:r>
              <a:rPr lang="pt-BR" dirty="0"/>
              <a:t>, disparando assim a camada de regras de negócio da aplicação.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Todos </a:t>
            </a:r>
            <a:r>
              <a:rPr lang="pt-BR" dirty="0"/>
              <a:t>os valores foram validados e carregados nas fases anteriores, por isso poderemos usá-los conforme necessitar.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Geralmente </a:t>
            </a:r>
            <a:r>
              <a:rPr lang="pt-BR" dirty="0"/>
              <a:t>é retornado uma </a:t>
            </a:r>
            <a:r>
              <a:rPr lang="pt-BR" dirty="0" err="1"/>
              <a:t>String</a:t>
            </a:r>
            <a:r>
              <a:rPr lang="pt-BR" dirty="0"/>
              <a:t> de resultado, que é passada para o </a:t>
            </a:r>
            <a:r>
              <a:rPr lang="pt-BR" dirty="0" err="1"/>
              <a:t>handle</a:t>
            </a:r>
            <a:r>
              <a:rPr lang="pt-BR" dirty="0"/>
              <a:t> de navegação.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– </a:t>
            </a:r>
            <a:r>
              <a:rPr lang="pt-BR" dirty="0" err="1" smtClean="0"/>
              <a:t>Invoke</a:t>
            </a:r>
            <a:r>
              <a:rPr lang="pt-BR" dirty="0" smtClean="0"/>
              <a:t> </a:t>
            </a:r>
            <a:r>
              <a:rPr lang="pt-BR" dirty="0" err="1" smtClean="0"/>
              <a:t>Application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51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– Ciclo de Vida</a:t>
            </a:r>
            <a:endParaRPr lang="pt-B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340768"/>
            <a:ext cx="8064500" cy="450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tângulo 5"/>
          <p:cNvSpPr/>
          <p:nvPr/>
        </p:nvSpPr>
        <p:spPr>
          <a:xfrm>
            <a:off x="1619672" y="4073463"/>
            <a:ext cx="1296144" cy="93610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528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Esta fase irá exibir a tela com todos os componentes em seu estado atual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A </a:t>
            </a:r>
            <a:r>
              <a:rPr lang="pt-BR" dirty="0" smtClean="0"/>
              <a:t>cada </a:t>
            </a:r>
            <a:r>
              <a:rPr lang="pt-BR" dirty="0"/>
              <a:t>nova requisição o ciclo recomeça do zero.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– Render Response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147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Ok, mais e agora, como aplico esse Ciclo de Vida na minha aplicação Java?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117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Baixar </a:t>
            </a:r>
            <a:r>
              <a:rPr lang="pt-BR" dirty="0" err="1" smtClean="0"/>
              <a:t>lib</a:t>
            </a:r>
            <a:r>
              <a:rPr lang="pt-BR" dirty="0" smtClean="0"/>
              <a:t> do JSF 2.1</a:t>
            </a:r>
          </a:p>
          <a:p>
            <a:endParaRPr lang="pt-BR" dirty="0"/>
          </a:p>
          <a:p>
            <a:r>
              <a:rPr lang="pt-BR" dirty="0">
                <a:hlinkClick r:id="rId2"/>
              </a:rPr>
              <a:t>http://javaserverfaces.java.net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endParaRPr lang="pt-BR" dirty="0"/>
          </a:p>
          <a:p>
            <a:pPr lvl="1"/>
            <a:r>
              <a:rPr lang="pt-BR" dirty="0" smtClean="0"/>
              <a:t>Incluir na pasta </a:t>
            </a:r>
            <a:r>
              <a:rPr lang="pt-BR" dirty="0" err="1" smtClean="0"/>
              <a:t>lib</a:t>
            </a:r>
            <a:endParaRPr lang="pt-BR" dirty="0" smtClean="0"/>
          </a:p>
          <a:p>
            <a:pPr lvl="2"/>
            <a:r>
              <a:rPr lang="pt-BR" dirty="0" smtClean="0"/>
              <a:t>Javax-faces-2.1.7.jar</a:t>
            </a:r>
          </a:p>
          <a:p>
            <a:pPr lvl="2"/>
            <a:r>
              <a:rPr lang="pt-BR" dirty="0" smtClean="0"/>
              <a:t>Jstl.jar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- Configuração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40237"/>
            <a:ext cx="19050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925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No arquivo web.xml inserir:</a:t>
            </a:r>
          </a:p>
          <a:p>
            <a:endParaRPr lang="pt-BR" dirty="0"/>
          </a:p>
          <a:p>
            <a:pPr marL="109728" indent="0">
              <a:buNone/>
            </a:pPr>
            <a:r>
              <a:rPr lang="pt-BR" sz="1800" dirty="0" smtClean="0"/>
              <a:t>&lt;</a:t>
            </a:r>
            <a:r>
              <a:rPr lang="pt-BR" sz="1800" dirty="0" err="1"/>
              <a:t>servlet</a:t>
            </a:r>
            <a:r>
              <a:rPr lang="pt-BR" sz="1800" dirty="0"/>
              <a:t>&gt;</a:t>
            </a:r>
          </a:p>
          <a:p>
            <a:pPr marL="109728" indent="0">
              <a:buNone/>
            </a:pPr>
            <a:r>
              <a:rPr lang="pt-BR" sz="1800" dirty="0"/>
              <a:t>     </a:t>
            </a:r>
            <a:r>
              <a:rPr lang="pt-BR" sz="1800" dirty="0" smtClean="0"/>
              <a:t>&lt;</a:t>
            </a:r>
            <a:r>
              <a:rPr lang="pt-BR" sz="1800" dirty="0" err="1"/>
              <a:t>servlet-name</a:t>
            </a:r>
            <a:r>
              <a:rPr lang="pt-BR" sz="1800" dirty="0"/>
              <a:t>&gt;Faces </a:t>
            </a:r>
            <a:r>
              <a:rPr lang="pt-BR" sz="1800" dirty="0" err="1"/>
              <a:t>Servlet</a:t>
            </a:r>
            <a:r>
              <a:rPr lang="pt-BR" sz="1800" dirty="0"/>
              <a:t>&lt;/</a:t>
            </a:r>
            <a:r>
              <a:rPr lang="pt-BR" sz="1800" dirty="0" err="1"/>
              <a:t>servlet-name</a:t>
            </a:r>
            <a:r>
              <a:rPr lang="pt-BR" sz="1800" dirty="0"/>
              <a:t>&gt;</a:t>
            </a:r>
          </a:p>
          <a:p>
            <a:pPr marL="109728" indent="0">
              <a:buNone/>
            </a:pPr>
            <a:r>
              <a:rPr lang="pt-BR" sz="1800" dirty="0" smtClean="0"/>
              <a:t>     </a:t>
            </a:r>
            <a:r>
              <a:rPr lang="pt-BR" sz="1800" dirty="0"/>
              <a:t>&lt;</a:t>
            </a:r>
            <a:r>
              <a:rPr lang="pt-BR" sz="1800" dirty="0" err="1" smtClean="0"/>
              <a:t>servlet-class</a:t>
            </a:r>
            <a:r>
              <a:rPr lang="pt-BR" sz="1800" dirty="0" smtClean="0"/>
              <a:t>&gt;</a:t>
            </a:r>
            <a:r>
              <a:rPr lang="pt-BR" sz="1800" dirty="0" err="1" smtClean="0"/>
              <a:t>javax.faces.webapp.FacesServlet</a:t>
            </a:r>
            <a:r>
              <a:rPr lang="pt-BR" sz="1800" dirty="0"/>
              <a:t>&lt;/</a:t>
            </a:r>
            <a:r>
              <a:rPr lang="pt-BR" sz="1800" dirty="0" err="1"/>
              <a:t>servlet-class</a:t>
            </a:r>
            <a:r>
              <a:rPr lang="pt-BR" sz="1800" dirty="0"/>
              <a:t>&gt;</a:t>
            </a:r>
          </a:p>
          <a:p>
            <a:pPr marL="109728" indent="0">
              <a:buNone/>
            </a:pPr>
            <a:r>
              <a:rPr lang="pt-BR" sz="1800" dirty="0"/>
              <a:t>  </a:t>
            </a:r>
            <a:r>
              <a:rPr lang="pt-BR" sz="1800" dirty="0" smtClean="0"/>
              <a:t>    </a:t>
            </a:r>
            <a:r>
              <a:rPr lang="pt-BR" sz="1800" dirty="0"/>
              <a:t>&lt;</a:t>
            </a:r>
            <a:r>
              <a:rPr lang="pt-BR" sz="1800" dirty="0" err="1"/>
              <a:t>load</a:t>
            </a:r>
            <a:r>
              <a:rPr lang="pt-BR" sz="1800" dirty="0"/>
              <a:t>-</a:t>
            </a:r>
            <a:r>
              <a:rPr lang="pt-BR" sz="1800" dirty="0" err="1"/>
              <a:t>on</a:t>
            </a:r>
            <a:r>
              <a:rPr lang="pt-BR" sz="1800" dirty="0"/>
              <a:t>-startup&gt;1&lt;/</a:t>
            </a:r>
            <a:r>
              <a:rPr lang="pt-BR" sz="1800" dirty="0" err="1"/>
              <a:t>load</a:t>
            </a:r>
            <a:r>
              <a:rPr lang="pt-BR" sz="1800" dirty="0"/>
              <a:t>-</a:t>
            </a:r>
            <a:r>
              <a:rPr lang="pt-BR" sz="1800" dirty="0" err="1"/>
              <a:t>on</a:t>
            </a:r>
            <a:r>
              <a:rPr lang="pt-BR" sz="1800" dirty="0"/>
              <a:t>-startup&gt;</a:t>
            </a:r>
          </a:p>
          <a:p>
            <a:pPr marL="109728" indent="0">
              <a:buNone/>
            </a:pPr>
            <a:r>
              <a:rPr lang="pt-BR" sz="1800" dirty="0"/>
              <a:t> </a:t>
            </a:r>
            <a:r>
              <a:rPr lang="pt-BR" sz="1800" dirty="0" smtClean="0"/>
              <a:t> </a:t>
            </a:r>
            <a:r>
              <a:rPr lang="pt-BR" sz="1800" dirty="0"/>
              <a:t>&lt;/</a:t>
            </a:r>
            <a:r>
              <a:rPr lang="pt-BR" sz="1800" dirty="0" err="1"/>
              <a:t>servlet</a:t>
            </a:r>
            <a:r>
              <a:rPr lang="pt-BR" sz="1800" dirty="0"/>
              <a:t>&gt;</a:t>
            </a:r>
          </a:p>
          <a:p>
            <a:pPr marL="109728" indent="0">
              <a:buNone/>
            </a:pPr>
            <a:r>
              <a:rPr lang="pt-BR" sz="1800" dirty="0" smtClean="0"/>
              <a:t>        </a:t>
            </a:r>
            <a:endParaRPr lang="pt-BR" sz="1800" dirty="0"/>
          </a:p>
          <a:p>
            <a:pPr marL="109728" indent="0">
              <a:buNone/>
            </a:pPr>
            <a:r>
              <a:rPr lang="pt-BR" sz="1800" dirty="0"/>
              <a:t>  </a:t>
            </a:r>
            <a:r>
              <a:rPr lang="pt-BR" sz="1800" dirty="0" smtClean="0"/>
              <a:t>&lt;</a:t>
            </a:r>
            <a:r>
              <a:rPr lang="pt-BR" sz="1800" dirty="0" err="1"/>
              <a:t>servlet-mapping</a:t>
            </a:r>
            <a:r>
              <a:rPr lang="pt-BR" sz="1800" dirty="0"/>
              <a:t>&gt;</a:t>
            </a:r>
          </a:p>
          <a:p>
            <a:pPr marL="109728" indent="0">
              <a:buNone/>
            </a:pPr>
            <a:r>
              <a:rPr lang="pt-BR" sz="1800" dirty="0"/>
              <a:t>    </a:t>
            </a:r>
            <a:r>
              <a:rPr lang="pt-BR" sz="1800" dirty="0" smtClean="0"/>
              <a:t>  </a:t>
            </a:r>
            <a:r>
              <a:rPr lang="pt-BR" sz="1800" dirty="0"/>
              <a:t>&lt;</a:t>
            </a:r>
            <a:r>
              <a:rPr lang="pt-BR" sz="1800" dirty="0" err="1"/>
              <a:t>servlet-name</a:t>
            </a:r>
            <a:r>
              <a:rPr lang="pt-BR" sz="1800" dirty="0"/>
              <a:t>&gt;Faces </a:t>
            </a:r>
            <a:r>
              <a:rPr lang="pt-BR" sz="1800" dirty="0" err="1"/>
              <a:t>Servlet</a:t>
            </a:r>
            <a:r>
              <a:rPr lang="pt-BR" sz="1800" dirty="0"/>
              <a:t>&lt;/</a:t>
            </a:r>
            <a:r>
              <a:rPr lang="pt-BR" sz="1800" dirty="0" err="1"/>
              <a:t>servlet-name</a:t>
            </a:r>
            <a:r>
              <a:rPr lang="pt-BR" sz="1800" dirty="0"/>
              <a:t>&gt;</a:t>
            </a:r>
          </a:p>
          <a:p>
            <a:pPr marL="109728" indent="0">
              <a:buNone/>
            </a:pPr>
            <a:r>
              <a:rPr lang="pt-BR" sz="1800" dirty="0"/>
              <a:t>     </a:t>
            </a:r>
            <a:r>
              <a:rPr lang="pt-BR" sz="1800" dirty="0" smtClean="0"/>
              <a:t> </a:t>
            </a:r>
            <a:r>
              <a:rPr lang="pt-BR" sz="1800" dirty="0"/>
              <a:t>&lt;</a:t>
            </a:r>
            <a:r>
              <a:rPr lang="pt-BR" sz="1800" dirty="0" err="1"/>
              <a:t>url-pattern</a:t>
            </a:r>
            <a:r>
              <a:rPr lang="pt-BR" sz="1800" dirty="0" smtClean="0"/>
              <a:t>&gt;*.</a:t>
            </a:r>
            <a:r>
              <a:rPr lang="pt-BR" sz="1800" dirty="0" err="1" smtClean="0"/>
              <a:t>jsf</a:t>
            </a:r>
            <a:r>
              <a:rPr lang="pt-BR" sz="1800" dirty="0" smtClean="0"/>
              <a:t>&lt;/</a:t>
            </a:r>
            <a:r>
              <a:rPr lang="pt-BR" sz="1800" dirty="0" err="1"/>
              <a:t>url-pattern</a:t>
            </a:r>
            <a:r>
              <a:rPr lang="pt-BR" sz="1800" dirty="0"/>
              <a:t>&gt;</a:t>
            </a:r>
          </a:p>
          <a:p>
            <a:pPr marL="109728" indent="0">
              <a:buNone/>
            </a:pPr>
            <a:r>
              <a:rPr lang="pt-BR" sz="1800" dirty="0" smtClean="0"/>
              <a:t>  </a:t>
            </a:r>
            <a:r>
              <a:rPr lang="pt-BR" sz="1800" dirty="0"/>
              <a:t>&lt;/</a:t>
            </a:r>
            <a:r>
              <a:rPr lang="pt-BR" sz="1800" dirty="0" err="1"/>
              <a:t>servlet-mapping</a:t>
            </a:r>
            <a:r>
              <a:rPr lang="pt-BR" sz="1800" dirty="0"/>
              <a:t>&gt;</a:t>
            </a:r>
            <a:endParaRPr lang="pt-BR" sz="18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Configuração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970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Incluir o arquivo faces-config.xml</a:t>
            </a:r>
          </a:p>
          <a:p>
            <a:endParaRPr lang="pt-BR" dirty="0"/>
          </a:p>
          <a:p>
            <a:r>
              <a:rPr lang="pt-BR" dirty="0" smtClean="0"/>
              <a:t>Para realmente usar a especificação 2.0 do JSF é necessário criar o arquivo faces-config.xml com o </a:t>
            </a:r>
            <a:r>
              <a:rPr lang="pt-BR" dirty="0" err="1" smtClean="0"/>
              <a:t>xsd</a:t>
            </a:r>
            <a:r>
              <a:rPr lang="pt-BR" dirty="0" smtClean="0"/>
              <a:t> correto.</a:t>
            </a:r>
          </a:p>
          <a:p>
            <a:endParaRPr lang="pt-BR" dirty="0"/>
          </a:p>
          <a:p>
            <a:r>
              <a:rPr lang="pt-BR" dirty="0" smtClean="0"/>
              <a:t>Segue:</a:t>
            </a:r>
          </a:p>
          <a:p>
            <a:pPr marL="109728" indent="0">
              <a:buNone/>
            </a:pPr>
            <a:r>
              <a:rPr lang="pt-BR" sz="2100" i="1" dirty="0"/>
              <a:t>&lt;faces-</a:t>
            </a:r>
            <a:r>
              <a:rPr lang="pt-BR" sz="2100" i="1" dirty="0" err="1"/>
              <a:t>config</a:t>
            </a:r>
            <a:r>
              <a:rPr lang="pt-BR" sz="2100" i="1" dirty="0"/>
              <a:t> </a:t>
            </a:r>
            <a:r>
              <a:rPr lang="pt-BR" sz="2100" i="1" dirty="0" err="1"/>
              <a:t>xmlns</a:t>
            </a:r>
            <a:r>
              <a:rPr lang="pt-BR" sz="2100" i="1" dirty="0"/>
              <a:t>="http://java.sun.com/xml/ns/javaee"</a:t>
            </a:r>
          </a:p>
          <a:p>
            <a:pPr marL="109728" indent="0">
              <a:buNone/>
            </a:pPr>
            <a:r>
              <a:rPr lang="pt-BR" sz="2100" i="1" dirty="0" err="1"/>
              <a:t>xmlns:xsi</a:t>
            </a:r>
            <a:r>
              <a:rPr lang="pt-BR" sz="2100" i="1" dirty="0"/>
              <a:t>="http://www.w3.org/2001/XMLSchema-instance"</a:t>
            </a:r>
          </a:p>
          <a:p>
            <a:pPr marL="109728" indent="0">
              <a:buNone/>
            </a:pPr>
            <a:r>
              <a:rPr lang="pt-BR" sz="2100" i="1" dirty="0" err="1"/>
              <a:t>xsi:schemaLocation</a:t>
            </a:r>
            <a:r>
              <a:rPr lang="pt-BR" sz="2100" i="1" dirty="0"/>
              <a:t>="http://java.sun.com/xml/ns/javaee http://java.sun.com/xml/ns/javaee/web-facesconfig_2_0.xsd"</a:t>
            </a:r>
          </a:p>
          <a:p>
            <a:pPr marL="109728" indent="0">
              <a:buNone/>
            </a:pPr>
            <a:r>
              <a:rPr lang="pt-BR" sz="2100" i="1" dirty="0" err="1"/>
              <a:t>version</a:t>
            </a:r>
            <a:r>
              <a:rPr lang="pt-BR" sz="2100" i="1" dirty="0"/>
              <a:t>="2.0</a:t>
            </a:r>
            <a:r>
              <a:rPr lang="pt-BR" sz="2100" i="1" dirty="0" smtClean="0"/>
              <a:t>"&gt; &lt;/faces-</a:t>
            </a:r>
            <a:r>
              <a:rPr lang="pt-BR" sz="2100" i="1" dirty="0" err="1" smtClean="0"/>
              <a:t>config</a:t>
            </a:r>
            <a:r>
              <a:rPr lang="pt-BR" sz="2100" i="1" dirty="0" smtClean="0"/>
              <a:t>&gt;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Configuração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692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Algo familiar no arquivo web.xml?</a:t>
            </a:r>
          </a:p>
          <a:p>
            <a:endParaRPr lang="pt-BR" dirty="0" smtClean="0"/>
          </a:p>
          <a:p>
            <a:r>
              <a:rPr lang="pt-BR" dirty="0" smtClean="0"/>
              <a:t>Declaração de </a:t>
            </a:r>
            <a:r>
              <a:rPr lang="pt-BR" dirty="0" err="1" smtClean="0"/>
              <a:t>servlet</a:t>
            </a:r>
            <a:r>
              <a:rPr lang="pt-BR" dirty="0" smtClean="0"/>
              <a:t> para o JSF.</a:t>
            </a:r>
          </a:p>
          <a:p>
            <a:endParaRPr lang="pt-BR" dirty="0"/>
          </a:p>
          <a:p>
            <a:r>
              <a:rPr lang="pt-BR" dirty="0" smtClean="0"/>
              <a:t>Ou seja, toda URL com a extensão .</a:t>
            </a:r>
            <a:r>
              <a:rPr lang="pt-BR" dirty="0" err="1" smtClean="0"/>
              <a:t>jsf</a:t>
            </a:r>
            <a:r>
              <a:rPr lang="pt-BR" dirty="0" smtClean="0"/>
              <a:t>, executará o </a:t>
            </a:r>
            <a:r>
              <a:rPr lang="pt-BR" dirty="0" err="1" smtClean="0"/>
              <a:t>servlet</a:t>
            </a:r>
            <a:r>
              <a:rPr lang="pt-BR" dirty="0" smtClean="0"/>
              <a:t> chamado </a:t>
            </a:r>
            <a:r>
              <a:rPr lang="pt-BR" dirty="0" err="1" smtClean="0"/>
              <a:t>FacesServlet</a:t>
            </a:r>
            <a:r>
              <a:rPr lang="pt-BR" dirty="0" smtClean="0"/>
              <a:t>, com isso o ciclo de vida do JSF será seguido.</a:t>
            </a:r>
          </a:p>
          <a:p>
            <a:endParaRPr lang="pt-BR" dirty="0"/>
          </a:p>
          <a:p>
            <a:pPr marL="109728" indent="0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- Configuração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538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Framework baseado em MVC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 Server Faces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348880"/>
            <a:ext cx="8145901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75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 smtClean="0"/>
              <a:t>hello.jsp</a:t>
            </a:r>
            <a:r>
              <a:rPr lang="pt-BR" dirty="0" smtClean="0"/>
              <a:t>:</a:t>
            </a:r>
          </a:p>
          <a:p>
            <a:pPr marL="109728" indent="0">
              <a:buNone/>
            </a:pPr>
            <a:endParaRPr lang="it-IT" sz="1700" dirty="0" smtClean="0"/>
          </a:p>
          <a:p>
            <a:pPr marL="109728" indent="0">
              <a:buNone/>
            </a:pPr>
            <a:r>
              <a:rPr lang="it-IT" sz="1700" dirty="0" smtClean="0"/>
              <a:t>&lt;%@ </a:t>
            </a:r>
            <a:r>
              <a:rPr lang="it-IT" sz="1700" dirty="0"/>
              <a:t>taglib prefix=</a:t>
            </a:r>
            <a:r>
              <a:rPr lang="it-IT" sz="1700" i="1" dirty="0"/>
              <a:t>"f"  uri="http://java.sun.com/jsf/core"%&gt;</a:t>
            </a:r>
          </a:p>
          <a:p>
            <a:pPr marL="109728" indent="0">
              <a:buNone/>
            </a:pPr>
            <a:r>
              <a:rPr lang="pt-BR" sz="1700" dirty="0"/>
              <a:t>&lt;%@ </a:t>
            </a:r>
            <a:r>
              <a:rPr lang="pt-BR" sz="1700" dirty="0" err="1"/>
              <a:t>taglib</a:t>
            </a:r>
            <a:r>
              <a:rPr lang="pt-BR" sz="1700" dirty="0"/>
              <a:t> </a:t>
            </a:r>
            <a:r>
              <a:rPr lang="pt-BR" sz="1700" dirty="0" err="1"/>
              <a:t>prefix</a:t>
            </a:r>
            <a:r>
              <a:rPr lang="pt-BR" sz="1700" dirty="0"/>
              <a:t>=</a:t>
            </a:r>
            <a:r>
              <a:rPr lang="pt-BR" sz="1700" i="1" dirty="0"/>
              <a:t>"h"  uri="http://java.sun.com/jsf/html"%&gt;</a:t>
            </a:r>
          </a:p>
          <a:p>
            <a:pPr marL="109728" indent="0">
              <a:buNone/>
            </a:pPr>
            <a:r>
              <a:rPr lang="pt-BR" sz="1700" dirty="0"/>
              <a:t>&lt;</a:t>
            </a:r>
            <a:r>
              <a:rPr lang="pt-BR" sz="1700" dirty="0" err="1"/>
              <a:t>html</a:t>
            </a:r>
            <a:r>
              <a:rPr lang="pt-BR" sz="1700" dirty="0"/>
              <a:t>&gt;</a:t>
            </a:r>
          </a:p>
          <a:p>
            <a:pPr marL="109728" indent="0">
              <a:buNone/>
            </a:pPr>
            <a:r>
              <a:rPr lang="pt-BR" sz="1700" dirty="0"/>
              <a:t>&lt;</a:t>
            </a:r>
            <a:r>
              <a:rPr lang="pt-BR" sz="1700" dirty="0" err="1"/>
              <a:t>head</a:t>
            </a:r>
            <a:r>
              <a:rPr lang="pt-BR" sz="1700" dirty="0"/>
              <a:t>&gt;</a:t>
            </a:r>
          </a:p>
          <a:p>
            <a:pPr marL="109728" indent="0">
              <a:buNone/>
            </a:pPr>
            <a:r>
              <a:rPr lang="pt-BR" sz="1700" dirty="0"/>
              <a:t>&lt;</a:t>
            </a:r>
            <a:r>
              <a:rPr lang="pt-BR" sz="1700" dirty="0" err="1"/>
              <a:t>title</a:t>
            </a:r>
            <a:r>
              <a:rPr lang="pt-BR" sz="1700" dirty="0"/>
              <a:t>&gt;Teste JSF&lt;/</a:t>
            </a:r>
            <a:r>
              <a:rPr lang="pt-BR" sz="1700" dirty="0" err="1"/>
              <a:t>title</a:t>
            </a:r>
            <a:r>
              <a:rPr lang="pt-BR" sz="1700" dirty="0"/>
              <a:t>&gt;</a:t>
            </a:r>
          </a:p>
          <a:p>
            <a:pPr marL="109728" indent="0">
              <a:buNone/>
            </a:pPr>
            <a:r>
              <a:rPr lang="pt-BR" sz="1700" dirty="0"/>
              <a:t>&lt;/</a:t>
            </a:r>
            <a:r>
              <a:rPr lang="pt-BR" sz="1700" dirty="0" err="1"/>
              <a:t>head</a:t>
            </a:r>
            <a:r>
              <a:rPr lang="pt-BR" sz="1700" dirty="0"/>
              <a:t>&gt;</a:t>
            </a:r>
          </a:p>
          <a:p>
            <a:pPr marL="109728" indent="0">
              <a:buNone/>
            </a:pPr>
            <a:r>
              <a:rPr lang="pt-BR" sz="1700" dirty="0"/>
              <a:t>&lt;</a:t>
            </a:r>
            <a:r>
              <a:rPr lang="pt-BR" sz="1700" dirty="0" err="1"/>
              <a:t>body</a:t>
            </a:r>
            <a:r>
              <a:rPr lang="pt-BR" sz="1700" dirty="0"/>
              <a:t>&gt;</a:t>
            </a:r>
          </a:p>
          <a:p>
            <a:pPr marL="109728" indent="0">
              <a:buNone/>
            </a:pPr>
            <a:r>
              <a:rPr lang="pt-BR" sz="1700" dirty="0"/>
              <a:t>&lt;</a:t>
            </a:r>
            <a:r>
              <a:rPr lang="pt-BR" sz="1700" dirty="0" err="1"/>
              <a:t>f:view</a:t>
            </a:r>
            <a:r>
              <a:rPr lang="pt-BR" sz="1700" dirty="0"/>
              <a:t>&gt;</a:t>
            </a:r>
          </a:p>
          <a:p>
            <a:pPr marL="109728" indent="0">
              <a:buNone/>
            </a:pPr>
            <a:r>
              <a:rPr lang="pt-BR" sz="1700" dirty="0"/>
              <a:t> &lt;</a:t>
            </a:r>
            <a:r>
              <a:rPr lang="pt-BR" sz="1700" dirty="0" err="1"/>
              <a:t>h:outputText</a:t>
            </a:r>
            <a:r>
              <a:rPr lang="pt-BR" sz="1700" dirty="0"/>
              <a:t> </a:t>
            </a:r>
            <a:r>
              <a:rPr lang="pt-BR" sz="1700" dirty="0" err="1"/>
              <a:t>value</a:t>
            </a:r>
            <a:r>
              <a:rPr lang="pt-BR" sz="1700" dirty="0"/>
              <a:t>=</a:t>
            </a:r>
            <a:r>
              <a:rPr lang="pt-BR" sz="1700" i="1" dirty="0"/>
              <a:t>"</a:t>
            </a:r>
            <a:r>
              <a:rPr lang="pt-BR" sz="1700" i="1" dirty="0" err="1"/>
              <a:t>Hello</a:t>
            </a:r>
            <a:r>
              <a:rPr lang="pt-BR" sz="1700" i="1" dirty="0"/>
              <a:t>"/&gt;</a:t>
            </a:r>
          </a:p>
          <a:p>
            <a:pPr marL="109728" indent="0">
              <a:buNone/>
            </a:pPr>
            <a:r>
              <a:rPr lang="pt-BR" sz="1700" dirty="0"/>
              <a:t>&lt;/</a:t>
            </a:r>
            <a:r>
              <a:rPr lang="pt-BR" sz="1700" dirty="0" err="1"/>
              <a:t>f:view</a:t>
            </a:r>
            <a:r>
              <a:rPr lang="pt-BR" sz="1700" dirty="0"/>
              <a:t>&gt;</a:t>
            </a:r>
          </a:p>
          <a:p>
            <a:pPr marL="109728" indent="0">
              <a:buNone/>
            </a:pPr>
            <a:r>
              <a:rPr lang="pt-BR" sz="1700" dirty="0"/>
              <a:t>&lt;/</a:t>
            </a:r>
            <a:r>
              <a:rPr lang="pt-BR" sz="1700" dirty="0" err="1"/>
              <a:t>body</a:t>
            </a:r>
            <a:r>
              <a:rPr lang="pt-BR" sz="1700" dirty="0"/>
              <a:t>&gt;</a:t>
            </a:r>
          </a:p>
          <a:p>
            <a:pPr marL="109728" indent="0">
              <a:buNone/>
            </a:pPr>
            <a:r>
              <a:rPr lang="pt-BR" sz="1700" dirty="0"/>
              <a:t>&lt;/</a:t>
            </a:r>
            <a:r>
              <a:rPr lang="pt-BR" sz="1700" dirty="0" err="1"/>
              <a:t>html</a:t>
            </a:r>
            <a:r>
              <a:rPr lang="pt-BR" sz="1700" dirty="0"/>
              <a:t>&gt;</a:t>
            </a:r>
            <a:endParaRPr lang="pt-BR" sz="1700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Primeiro exemplo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096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História</a:t>
            </a:r>
          </a:p>
          <a:p>
            <a:pPr lvl="1"/>
            <a:r>
              <a:rPr lang="pt-BR" dirty="0"/>
              <a:t>Entre 1991 e 1994, Erich </a:t>
            </a:r>
            <a:r>
              <a:rPr lang="pt-BR" dirty="0" err="1"/>
              <a:t>Gamma</a:t>
            </a:r>
            <a:r>
              <a:rPr lang="pt-BR" dirty="0"/>
              <a:t>, Richard </a:t>
            </a:r>
            <a:r>
              <a:rPr lang="pt-BR" dirty="0" err="1"/>
              <a:t>Helm</a:t>
            </a:r>
            <a:r>
              <a:rPr lang="pt-BR" dirty="0"/>
              <a:t>, Ralph Johnson e John </a:t>
            </a:r>
            <a:r>
              <a:rPr lang="pt-BR" dirty="0" err="1"/>
              <a:t>Vlissides</a:t>
            </a:r>
            <a:r>
              <a:rPr lang="pt-BR" dirty="0"/>
              <a:t> — coletivamente conhecidos como ‘Gang </a:t>
            </a:r>
            <a:r>
              <a:rPr lang="pt-BR" dirty="0" err="1"/>
              <a:t>of</a:t>
            </a:r>
            <a:r>
              <a:rPr lang="pt-BR" dirty="0"/>
              <a:t> Four’ </a:t>
            </a:r>
            <a:r>
              <a:rPr lang="pt-BR" dirty="0" smtClean="0"/>
              <a:t>— utilizaram </a:t>
            </a:r>
            <a:r>
              <a:rPr lang="pt-BR" dirty="0"/>
              <a:t>suas </a:t>
            </a:r>
            <a:r>
              <a:rPr lang="pt-BR" dirty="0" smtClean="0"/>
              <a:t>experiências </a:t>
            </a:r>
            <a:r>
              <a:rPr lang="pt-BR" dirty="0"/>
              <a:t>para escrever o livro Design </a:t>
            </a:r>
            <a:r>
              <a:rPr lang="pt-BR" dirty="0" err="1" smtClean="0"/>
              <a:t>patterns</a:t>
            </a:r>
            <a:r>
              <a:rPr lang="pt-BR" dirty="0"/>
              <a:t>: </a:t>
            </a:r>
            <a:r>
              <a:rPr lang="pt-BR" dirty="0" err="1"/>
              <a:t>elements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reusable</a:t>
            </a:r>
            <a:r>
              <a:rPr lang="pt-BR" dirty="0"/>
              <a:t> </a:t>
            </a:r>
            <a:r>
              <a:rPr lang="pt-BR" dirty="0" err="1"/>
              <a:t>object-oriented</a:t>
            </a:r>
            <a:r>
              <a:rPr lang="pt-BR" dirty="0"/>
              <a:t> software. </a:t>
            </a:r>
            <a:endParaRPr lang="pt-BR" dirty="0" smtClean="0"/>
          </a:p>
          <a:p>
            <a:pPr lvl="1"/>
            <a:endParaRPr lang="pt-BR" dirty="0"/>
          </a:p>
          <a:p>
            <a:pPr lvl="1"/>
            <a:r>
              <a:rPr lang="pt-BR" dirty="0" smtClean="0"/>
              <a:t>Esse </a:t>
            </a:r>
            <a:r>
              <a:rPr lang="pt-BR" dirty="0"/>
              <a:t>livro descreve 23 </a:t>
            </a:r>
            <a:r>
              <a:rPr lang="pt-BR" dirty="0" smtClean="0"/>
              <a:t>padrões de </a:t>
            </a:r>
            <a:r>
              <a:rPr lang="pt-BR" dirty="0"/>
              <a:t>projeto, cada um fornecendo uma solução a um problema comum de projeto de software </a:t>
            </a:r>
            <a:r>
              <a:rPr lang="pt-BR" dirty="0" smtClean="0"/>
              <a:t>no mercado. 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de Projetos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20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Defini </a:t>
            </a:r>
            <a:r>
              <a:rPr lang="pt-BR" sz="2800" dirty="0"/>
              <a:t>entrada para JSF Core </a:t>
            </a:r>
            <a:r>
              <a:rPr lang="pt-BR" sz="2800" dirty="0" err="1"/>
              <a:t>tag</a:t>
            </a:r>
            <a:r>
              <a:rPr lang="pt-BR" sz="2800" dirty="0"/>
              <a:t> </a:t>
            </a:r>
            <a:r>
              <a:rPr lang="pt-BR" sz="2800" dirty="0" err="1"/>
              <a:t>lib</a:t>
            </a:r>
            <a:endParaRPr lang="pt-BR" sz="2800" dirty="0"/>
          </a:p>
          <a:p>
            <a:pPr marL="109728" indent="0">
              <a:buNone/>
            </a:pPr>
            <a:endParaRPr lang="it-IT" sz="2800" dirty="0" smtClean="0"/>
          </a:p>
          <a:p>
            <a:pPr marL="109728" indent="0">
              <a:buNone/>
            </a:pPr>
            <a:r>
              <a:rPr lang="it-IT" sz="2000" dirty="0" smtClean="0"/>
              <a:t>&lt;%@ </a:t>
            </a:r>
            <a:r>
              <a:rPr lang="it-IT" sz="2000" dirty="0"/>
              <a:t>taglib prefix=</a:t>
            </a:r>
            <a:r>
              <a:rPr lang="it-IT" sz="2000" i="1" dirty="0"/>
              <a:t>"f"  uri="http://java.sun.com/jsf/core</a:t>
            </a:r>
            <a:r>
              <a:rPr lang="it-IT" sz="2000" i="1" dirty="0" smtClean="0"/>
              <a:t>"%&gt;</a:t>
            </a:r>
          </a:p>
          <a:p>
            <a:pPr marL="109728" indent="0">
              <a:buNone/>
            </a:pPr>
            <a:endParaRPr lang="it-IT" sz="2000" i="1" dirty="0"/>
          </a:p>
          <a:p>
            <a:r>
              <a:rPr lang="pt-BR" sz="2800" dirty="0" smtClean="0"/>
              <a:t>Defini </a:t>
            </a:r>
            <a:r>
              <a:rPr lang="pt-BR" sz="2800" dirty="0"/>
              <a:t>entrada para JSF HTML render </a:t>
            </a:r>
            <a:r>
              <a:rPr lang="pt-BR" sz="2800" dirty="0" smtClean="0"/>
              <a:t>kit</a:t>
            </a:r>
          </a:p>
          <a:p>
            <a:endParaRPr lang="pt-BR" sz="2800" dirty="0"/>
          </a:p>
          <a:p>
            <a:pPr marL="109728" indent="0">
              <a:buNone/>
            </a:pPr>
            <a:r>
              <a:rPr lang="pt-BR" sz="2000" dirty="0"/>
              <a:t>&lt;%@ </a:t>
            </a:r>
            <a:r>
              <a:rPr lang="pt-BR" sz="2000" dirty="0" err="1"/>
              <a:t>taglib</a:t>
            </a:r>
            <a:r>
              <a:rPr lang="pt-BR" sz="2000" dirty="0"/>
              <a:t> </a:t>
            </a:r>
            <a:r>
              <a:rPr lang="pt-BR" sz="2000" dirty="0" err="1"/>
              <a:t>prefix</a:t>
            </a:r>
            <a:r>
              <a:rPr lang="pt-BR" sz="2000" dirty="0"/>
              <a:t>=</a:t>
            </a:r>
            <a:r>
              <a:rPr lang="pt-BR" sz="2000" i="1" dirty="0"/>
              <a:t>"h"  uri="http://java.sun.com/jsf/html"%&gt;</a:t>
            </a:r>
          </a:p>
          <a:p>
            <a:pPr marL="109728" indent="0">
              <a:buNone/>
            </a:pPr>
            <a:endParaRPr lang="pt-BR" sz="2800" dirty="0" smtClean="0"/>
          </a:p>
          <a:p>
            <a:pPr marL="109728" indent="0">
              <a:buNone/>
            </a:pPr>
            <a:endParaRPr lang="it-IT" sz="2000" i="1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733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id</a:t>
            </a:r>
            <a:r>
              <a:rPr lang="pt-BR" dirty="0"/>
              <a:t>: </a:t>
            </a:r>
            <a:r>
              <a:rPr lang="pt-BR" dirty="0" smtClean="0"/>
              <a:t>Identifica o componente</a:t>
            </a:r>
          </a:p>
          <a:p>
            <a:endParaRPr lang="pt-BR" dirty="0"/>
          </a:p>
          <a:p>
            <a:r>
              <a:rPr lang="pt-BR" dirty="0" err="1" smtClean="0"/>
              <a:t>style</a:t>
            </a:r>
            <a:r>
              <a:rPr lang="pt-BR" dirty="0"/>
              <a:t>: Especifica um </a:t>
            </a:r>
            <a:r>
              <a:rPr lang="pt-BR" dirty="0" smtClean="0"/>
              <a:t>CSS </a:t>
            </a:r>
            <a:r>
              <a:rPr lang="pt-BR" dirty="0"/>
              <a:t>para a </a:t>
            </a:r>
            <a:r>
              <a:rPr lang="pt-BR" dirty="0" err="1"/>
              <a:t>tag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 err="1"/>
              <a:t>styleClass</a:t>
            </a:r>
            <a:r>
              <a:rPr lang="pt-BR" dirty="0"/>
              <a:t>: Especifica um </a:t>
            </a:r>
            <a:r>
              <a:rPr lang="pt-BR" dirty="0" err="1" smtClean="0"/>
              <a:t>class</a:t>
            </a:r>
            <a:r>
              <a:rPr lang="pt-BR" dirty="0" smtClean="0"/>
              <a:t> de CSS que </a:t>
            </a:r>
            <a:r>
              <a:rPr lang="pt-BR" dirty="0"/>
              <a:t>contém definições de estilo.</a:t>
            </a:r>
          </a:p>
          <a:p>
            <a:endParaRPr lang="pt-BR" dirty="0"/>
          </a:p>
          <a:p>
            <a:r>
              <a:rPr lang="pt-BR" dirty="0" err="1" smtClean="0"/>
              <a:t>value</a:t>
            </a:r>
            <a:r>
              <a:rPr lang="pt-BR" dirty="0"/>
              <a:t>: Identifica uma fonte de dados externa e associa seu valor a ele.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Atributos padrões das </a:t>
            </a:r>
            <a:r>
              <a:rPr lang="pt-BR" dirty="0" err="1" smtClean="0"/>
              <a:t>Tags</a:t>
            </a:r>
            <a:r>
              <a:rPr lang="pt-BR" dirty="0" smtClean="0"/>
              <a:t> JSF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118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800" dirty="0" err="1"/>
              <a:t>Managed</a:t>
            </a:r>
            <a:r>
              <a:rPr lang="pt-BR" sz="2800" dirty="0"/>
              <a:t> </a:t>
            </a:r>
            <a:r>
              <a:rPr lang="pt-BR" sz="2800" dirty="0" err="1"/>
              <a:t>Bean</a:t>
            </a:r>
            <a:r>
              <a:rPr lang="pt-BR" sz="2800" dirty="0"/>
              <a:t> é um </a:t>
            </a:r>
            <a:r>
              <a:rPr lang="pt-BR" sz="2800" dirty="0" err="1"/>
              <a:t>JavaBean</a:t>
            </a:r>
            <a:r>
              <a:rPr lang="pt-BR" sz="2800" dirty="0"/>
              <a:t> gerenciado pelo framework JSF, ou seja, ele é instanciado, e colocado no escopo de acordo com as configurações encontradas no </a:t>
            </a:r>
            <a:r>
              <a:rPr lang="pt-BR" sz="2800" dirty="0" smtClean="0"/>
              <a:t>faces-config.xml ou anotações (JSF 2.0)</a:t>
            </a:r>
            <a:endParaRPr lang="pt-BR" sz="2800" dirty="0"/>
          </a:p>
          <a:p>
            <a:endParaRPr lang="pt-BR" sz="2800" dirty="0"/>
          </a:p>
          <a:p>
            <a:r>
              <a:rPr lang="pt-BR" sz="2800" dirty="0"/>
              <a:t>Um </a:t>
            </a:r>
            <a:r>
              <a:rPr lang="pt-BR" sz="2800" dirty="0" err="1"/>
              <a:t>ManagedBean</a:t>
            </a:r>
            <a:r>
              <a:rPr lang="pt-BR" sz="2800" dirty="0"/>
              <a:t> também é chamado de </a:t>
            </a:r>
            <a:r>
              <a:rPr lang="pt-BR" sz="2800" dirty="0" err="1"/>
              <a:t>backing</a:t>
            </a:r>
            <a:r>
              <a:rPr lang="pt-BR" sz="2800" dirty="0"/>
              <a:t> </a:t>
            </a:r>
            <a:r>
              <a:rPr lang="pt-BR" sz="2800" dirty="0" err="1"/>
              <a:t>bean</a:t>
            </a:r>
            <a:r>
              <a:rPr lang="pt-BR" sz="2800" dirty="0"/>
              <a:t>, pois contém os dados e os métodos que serão executados quando algum dos componentes da página JSF tiver que executar uma ação.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Managed</a:t>
            </a:r>
            <a:r>
              <a:rPr lang="pt-BR" dirty="0" smtClean="0"/>
              <a:t> </a:t>
            </a:r>
            <a:r>
              <a:rPr lang="pt-BR" dirty="0" err="1" smtClean="0"/>
              <a:t>Bean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263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/>
          <a:lstStyle/>
          <a:p>
            <a:r>
              <a:rPr lang="pt-BR" dirty="0" smtClean="0"/>
              <a:t>Criar uma classe </a:t>
            </a:r>
            <a:r>
              <a:rPr lang="pt-BR" dirty="0" err="1" smtClean="0"/>
              <a:t>java</a:t>
            </a:r>
            <a:r>
              <a:rPr lang="pt-BR" dirty="0" smtClean="0"/>
              <a:t> </a:t>
            </a:r>
            <a:r>
              <a:rPr lang="pt-BR" dirty="0" err="1" smtClean="0"/>
              <a:t>HelloBack</a:t>
            </a:r>
            <a:endParaRPr lang="pt-BR" dirty="0" smtClean="0"/>
          </a:p>
          <a:p>
            <a:pPr lvl="1"/>
            <a:r>
              <a:rPr lang="pt-BR" dirty="0" smtClean="0"/>
              <a:t>Seguir os passos</a:t>
            </a:r>
          </a:p>
          <a:p>
            <a:pPr lvl="1"/>
            <a:endParaRPr lang="pt-BR" dirty="0"/>
          </a:p>
          <a:p>
            <a:r>
              <a:rPr lang="pt-BR" dirty="0"/>
              <a:t>Declaração do </a:t>
            </a:r>
            <a:r>
              <a:rPr lang="pt-BR" dirty="0" err="1"/>
              <a:t>Managed</a:t>
            </a:r>
            <a:r>
              <a:rPr lang="pt-BR" dirty="0"/>
              <a:t> </a:t>
            </a:r>
            <a:r>
              <a:rPr lang="pt-BR" dirty="0" err="1"/>
              <a:t>Bean</a:t>
            </a:r>
            <a:r>
              <a:rPr lang="pt-BR" dirty="0"/>
              <a:t> no faces-config.xml:</a:t>
            </a:r>
          </a:p>
          <a:p>
            <a:pPr marL="365760" lvl="1" indent="0">
              <a:buNone/>
            </a:pPr>
            <a:endParaRPr lang="pt-BR" sz="1400" dirty="0" smtClean="0"/>
          </a:p>
          <a:p>
            <a:pPr marL="365760" lvl="1" indent="0">
              <a:buNone/>
            </a:pPr>
            <a:endParaRPr lang="pt-BR" sz="1400" dirty="0"/>
          </a:p>
          <a:p>
            <a:pPr marL="365760" lvl="1" indent="0">
              <a:buNone/>
            </a:pPr>
            <a:r>
              <a:rPr lang="pt-BR" sz="1400" dirty="0" smtClean="0"/>
              <a:t>&lt;</a:t>
            </a:r>
            <a:r>
              <a:rPr lang="pt-BR" sz="1400" dirty="0" err="1"/>
              <a:t>managed-bean</a:t>
            </a:r>
            <a:r>
              <a:rPr lang="pt-BR" sz="1400" dirty="0"/>
              <a:t>&gt; </a:t>
            </a:r>
          </a:p>
          <a:p>
            <a:pPr marL="365760" lvl="1" indent="0">
              <a:buNone/>
            </a:pPr>
            <a:r>
              <a:rPr lang="pt-BR" sz="1400" dirty="0"/>
              <a:t>&lt;</a:t>
            </a:r>
            <a:r>
              <a:rPr lang="pt-BR" sz="1400" dirty="0" err="1"/>
              <a:t>managed-bean-name</a:t>
            </a:r>
            <a:r>
              <a:rPr lang="pt-BR" sz="1400" dirty="0"/>
              <a:t>&gt;</a:t>
            </a:r>
            <a:r>
              <a:rPr lang="pt-BR" sz="1400" dirty="0" err="1"/>
              <a:t>hello</a:t>
            </a:r>
            <a:r>
              <a:rPr lang="pt-BR" sz="1400" dirty="0"/>
              <a:t>&lt;/</a:t>
            </a:r>
            <a:r>
              <a:rPr lang="pt-BR" sz="1400" dirty="0" err="1"/>
              <a:t>managed-bean-name</a:t>
            </a:r>
            <a:r>
              <a:rPr lang="pt-BR" sz="1400" dirty="0"/>
              <a:t>&gt;</a:t>
            </a:r>
          </a:p>
          <a:p>
            <a:pPr marL="365760" lvl="1" indent="0">
              <a:buNone/>
            </a:pPr>
            <a:r>
              <a:rPr lang="pt-BR" sz="1400" dirty="0"/>
              <a:t>&lt;</a:t>
            </a:r>
            <a:r>
              <a:rPr lang="pt-BR" sz="1400" dirty="0" err="1" smtClean="0"/>
              <a:t>managed-bean-class</a:t>
            </a:r>
            <a:r>
              <a:rPr lang="pt-BR" sz="1400" dirty="0" smtClean="0"/>
              <a:t>&gt;</a:t>
            </a:r>
            <a:r>
              <a:rPr lang="pt-BR" sz="1400" dirty="0" err="1" smtClean="0"/>
              <a:t>br.unisul.exemplo.view.backbean.HelloBackBean</a:t>
            </a:r>
            <a:endParaRPr lang="pt-BR" sz="1400" dirty="0"/>
          </a:p>
          <a:p>
            <a:pPr marL="365760" lvl="1" indent="0">
              <a:buNone/>
            </a:pPr>
            <a:r>
              <a:rPr lang="pt-BR" sz="1400" dirty="0"/>
              <a:t>&lt;/</a:t>
            </a:r>
            <a:r>
              <a:rPr lang="pt-BR" sz="1400" dirty="0" err="1"/>
              <a:t>managed-bean-class</a:t>
            </a:r>
            <a:r>
              <a:rPr lang="pt-BR" sz="1400" dirty="0"/>
              <a:t>&gt; </a:t>
            </a:r>
          </a:p>
          <a:p>
            <a:pPr marL="365760" lvl="1" indent="0">
              <a:buNone/>
            </a:pPr>
            <a:r>
              <a:rPr lang="pt-BR" sz="1400" dirty="0"/>
              <a:t>&lt;</a:t>
            </a:r>
            <a:r>
              <a:rPr lang="pt-BR" sz="1400" dirty="0" err="1"/>
              <a:t>managed-bean-scope</a:t>
            </a:r>
            <a:r>
              <a:rPr lang="pt-BR" sz="1400" dirty="0"/>
              <a:t>&gt;</a:t>
            </a:r>
            <a:r>
              <a:rPr lang="pt-BR" sz="1400" dirty="0" err="1"/>
              <a:t>session</a:t>
            </a:r>
            <a:r>
              <a:rPr lang="pt-BR" sz="1400" dirty="0"/>
              <a:t>&lt;/</a:t>
            </a:r>
            <a:r>
              <a:rPr lang="pt-BR" sz="1400" dirty="0" err="1"/>
              <a:t>managed-bean-scope</a:t>
            </a:r>
            <a:r>
              <a:rPr lang="pt-BR" sz="1400" dirty="0"/>
              <a:t>&gt; </a:t>
            </a:r>
          </a:p>
          <a:p>
            <a:pPr marL="365760" lvl="1" indent="0">
              <a:buNone/>
            </a:pPr>
            <a:r>
              <a:rPr lang="pt-BR" sz="1400" dirty="0"/>
              <a:t>&lt;/</a:t>
            </a:r>
            <a:r>
              <a:rPr lang="pt-BR" sz="1400" dirty="0" err="1"/>
              <a:t>managed-bean</a:t>
            </a:r>
            <a:r>
              <a:rPr lang="pt-BR" sz="1400" dirty="0"/>
              <a:t>&gt;</a:t>
            </a:r>
          </a:p>
          <a:p>
            <a:pPr marL="393192" lvl="1" indent="0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um </a:t>
            </a:r>
            <a:r>
              <a:rPr lang="pt-BR" dirty="0" err="1" smtClean="0"/>
              <a:t>Managed</a:t>
            </a:r>
            <a:r>
              <a:rPr lang="pt-BR" dirty="0" smtClean="0"/>
              <a:t> </a:t>
            </a:r>
            <a:r>
              <a:rPr lang="pt-BR" dirty="0" err="1" smtClean="0"/>
              <a:t>Bean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021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16024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Todo atributo para ser acessado de uma página com </a:t>
            </a:r>
            <a:r>
              <a:rPr lang="pt-BR" dirty="0" err="1" smtClean="0"/>
              <a:t>tags</a:t>
            </a:r>
            <a:r>
              <a:rPr lang="pt-BR" dirty="0" smtClean="0"/>
              <a:t> JSF deve possuir o </a:t>
            </a:r>
            <a:r>
              <a:rPr lang="pt-BR" dirty="0" err="1" smtClean="0"/>
              <a:t>Gets</a:t>
            </a:r>
            <a:r>
              <a:rPr lang="pt-BR" dirty="0" smtClean="0"/>
              <a:t> e Sets</a:t>
            </a:r>
          </a:p>
          <a:p>
            <a:endParaRPr lang="pt-BR" dirty="0"/>
          </a:p>
          <a:p>
            <a:r>
              <a:rPr lang="pt-BR" dirty="0" smtClean="0"/>
              <a:t>Todo método para ser acessado de uma página com </a:t>
            </a:r>
            <a:r>
              <a:rPr lang="pt-BR" dirty="0" err="1" smtClean="0"/>
              <a:t>tags</a:t>
            </a:r>
            <a:r>
              <a:rPr lang="pt-BR" dirty="0" smtClean="0"/>
              <a:t> JSF deve ser public.</a:t>
            </a:r>
          </a:p>
          <a:p>
            <a:endParaRPr lang="pt-BR" dirty="0"/>
          </a:p>
          <a:p>
            <a:r>
              <a:rPr lang="pt-BR" dirty="0"/>
              <a:t>Utilizamos </a:t>
            </a:r>
            <a:r>
              <a:rPr lang="pt-BR" dirty="0" err="1"/>
              <a:t>Taglibs</a:t>
            </a:r>
            <a:r>
              <a:rPr lang="pt-BR" dirty="0"/>
              <a:t> e EL (Expression </a:t>
            </a:r>
            <a:r>
              <a:rPr lang="pt-BR" dirty="0" err="1"/>
              <a:t>Language</a:t>
            </a:r>
            <a:r>
              <a:rPr lang="pt-BR" dirty="0"/>
              <a:t>) para associar (fazer o </a:t>
            </a:r>
            <a:r>
              <a:rPr lang="pt-BR" dirty="0" err="1"/>
              <a:t>binding</a:t>
            </a:r>
            <a:r>
              <a:rPr lang="pt-BR" dirty="0"/>
              <a:t>) de um componente de UI com um </a:t>
            </a:r>
            <a:r>
              <a:rPr lang="pt-BR" dirty="0" err="1"/>
              <a:t>ManagedBean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 err="1"/>
              <a:t>Ex</a:t>
            </a:r>
            <a:r>
              <a:rPr lang="pt-BR" dirty="0"/>
              <a:t>: &lt;</a:t>
            </a:r>
            <a:r>
              <a:rPr lang="pt-BR" dirty="0" err="1"/>
              <a:t>h:outputText</a:t>
            </a:r>
            <a:r>
              <a:rPr lang="pt-BR" dirty="0"/>
              <a:t> </a:t>
            </a:r>
            <a:r>
              <a:rPr lang="pt-BR" dirty="0" err="1"/>
              <a:t>value</a:t>
            </a:r>
            <a:r>
              <a:rPr lang="pt-BR" dirty="0"/>
              <a:t>=“#{hello.msg}”/&gt;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Managed</a:t>
            </a:r>
            <a:r>
              <a:rPr lang="pt-BR" dirty="0" smtClean="0"/>
              <a:t> </a:t>
            </a:r>
            <a:r>
              <a:rPr lang="pt-BR" dirty="0" err="1" smtClean="0"/>
              <a:t>Bean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141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611968"/>
          </a:xfrm>
        </p:spPr>
        <p:txBody>
          <a:bodyPr>
            <a:normAutofit/>
          </a:bodyPr>
          <a:lstStyle/>
          <a:p>
            <a:r>
              <a:rPr lang="pt-BR" dirty="0" smtClean="0"/>
              <a:t>Criar uma calculadora de IMC, regras:</a:t>
            </a:r>
          </a:p>
          <a:p>
            <a:endParaRPr lang="pt-BR" dirty="0"/>
          </a:p>
          <a:p>
            <a:pPr marL="109728" indent="0">
              <a:buNone/>
            </a:pPr>
            <a:r>
              <a:rPr lang="pt-BR" sz="2000" dirty="0"/>
              <a:t>O </a:t>
            </a:r>
            <a:r>
              <a:rPr lang="pt-BR" sz="2000" b="1" dirty="0"/>
              <a:t>cálculo do IMC</a:t>
            </a:r>
            <a:r>
              <a:rPr lang="pt-BR" sz="2000" dirty="0"/>
              <a:t> é feito dividindo o </a:t>
            </a:r>
            <a:r>
              <a:rPr lang="pt-BR" sz="2000" i="1" dirty="0"/>
              <a:t>peso</a:t>
            </a:r>
            <a:r>
              <a:rPr lang="pt-BR" sz="2000" dirty="0"/>
              <a:t> (em quilogramas) pela </a:t>
            </a:r>
            <a:r>
              <a:rPr lang="pt-BR" sz="2000" i="1" dirty="0"/>
              <a:t>altura</a:t>
            </a:r>
            <a:r>
              <a:rPr lang="pt-BR" sz="2000" dirty="0"/>
              <a:t> (em metros) ao quadrado.</a:t>
            </a:r>
          </a:p>
          <a:p>
            <a:pPr marL="109728" indent="0">
              <a:buNone/>
            </a:pPr>
            <a:r>
              <a:rPr lang="pt-BR" sz="2000" dirty="0"/>
              <a:t>Por exemplo, se o seu </a:t>
            </a:r>
            <a:r>
              <a:rPr lang="pt-BR" sz="2000" i="1" dirty="0"/>
              <a:t>peso</a:t>
            </a:r>
            <a:r>
              <a:rPr lang="pt-BR" sz="2000" dirty="0"/>
              <a:t> é 80kg e a sua </a:t>
            </a:r>
            <a:r>
              <a:rPr lang="pt-BR" sz="2000" i="1" dirty="0"/>
              <a:t>altura</a:t>
            </a:r>
            <a:r>
              <a:rPr lang="pt-BR" sz="2000" dirty="0"/>
              <a:t> é 1,80m, a </a:t>
            </a:r>
            <a:r>
              <a:rPr lang="pt-BR" sz="2000" i="1" dirty="0"/>
              <a:t>fórmula</a:t>
            </a:r>
            <a:r>
              <a:rPr lang="pt-BR" sz="2000" dirty="0"/>
              <a:t> para </a:t>
            </a:r>
            <a:r>
              <a:rPr lang="pt-BR" sz="2000" b="1" dirty="0"/>
              <a:t>calcular</a:t>
            </a:r>
            <a:r>
              <a:rPr lang="pt-BR" sz="2000" dirty="0"/>
              <a:t> o </a:t>
            </a:r>
            <a:r>
              <a:rPr lang="pt-BR" sz="2000" b="1" dirty="0"/>
              <a:t>IMC</a:t>
            </a:r>
            <a:r>
              <a:rPr lang="pt-BR" sz="2000" dirty="0"/>
              <a:t> ficará:</a:t>
            </a:r>
          </a:p>
          <a:p>
            <a:r>
              <a:rPr lang="pt-BR" sz="2000" b="1" dirty="0"/>
              <a:t>IMC</a:t>
            </a:r>
            <a:r>
              <a:rPr lang="pt-BR" sz="2000" dirty="0"/>
              <a:t> = 80 ÷ 1,80</a:t>
            </a:r>
            <a:r>
              <a:rPr lang="pt-BR" sz="2000" baseline="30000" dirty="0"/>
              <a:t>2</a:t>
            </a:r>
            <a:endParaRPr lang="pt-BR" sz="2000" dirty="0"/>
          </a:p>
          <a:p>
            <a:r>
              <a:rPr lang="pt-BR" sz="2000" b="1" dirty="0"/>
              <a:t>IMC</a:t>
            </a:r>
            <a:r>
              <a:rPr lang="pt-BR" sz="2000" dirty="0"/>
              <a:t> = 80 ÷ 3,24</a:t>
            </a:r>
          </a:p>
          <a:p>
            <a:r>
              <a:rPr lang="pt-BR" sz="2000" b="1" dirty="0"/>
              <a:t>IMC</a:t>
            </a:r>
            <a:r>
              <a:rPr lang="pt-BR" sz="2000" dirty="0"/>
              <a:t> = 24,69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415178"/>
              </p:ext>
            </p:extLst>
          </p:nvPr>
        </p:nvGraphicFramePr>
        <p:xfrm>
          <a:off x="4427984" y="3645024"/>
          <a:ext cx="4258816" cy="30243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29408"/>
                <a:gridCol w="2129408"/>
              </a:tblGrid>
              <a:tr h="3780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Resultado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Situação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780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Abaixo de 17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Muito abaixo do peso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780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Entre 17 e 18,49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Abaixo do peso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780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Entre 18,5 e 24,99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Peso normal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780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Entre 25 e 29,99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Acima do peso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780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Entre 30 e 34,99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Obesidade I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780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Entre 35 e 39,99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Obesidade II (severa)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780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Acima de 40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Obesidade III (mórbida)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128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260040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Cada </a:t>
            </a:r>
            <a:r>
              <a:rPr lang="pt-BR" dirty="0" smtClean="0"/>
              <a:t>regra de navegação é </a:t>
            </a:r>
            <a:r>
              <a:rPr lang="pt-BR" dirty="0"/>
              <a:t>como um fluxograma "se" com uma entrada e múltiplas saídas </a:t>
            </a:r>
            <a:r>
              <a:rPr lang="pt-BR" dirty="0" smtClean="0"/>
              <a:t>marcadas</a:t>
            </a:r>
          </a:p>
          <a:p>
            <a:pPr marL="109728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b="1" dirty="0" smtClean="0"/>
              <a:t>&lt;</a:t>
            </a:r>
            <a:r>
              <a:rPr lang="pt-BR" b="1" dirty="0" err="1" smtClean="0"/>
              <a:t>from</a:t>
            </a:r>
            <a:r>
              <a:rPr lang="pt-BR" b="1" dirty="0" smtClean="0"/>
              <a:t>-</a:t>
            </a:r>
            <a:r>
              <a:rPr lang="pt-BR" b="1" dirty="0" err="1" smtClean="0"/>
              <a:t>view</a:t>
            </a:r>
            <a:r>
              <a:rPr lang="pt-BR" b="1" dirty="0" smtClean="0"/>
              <a:t>-id</a:t>
            </a:r>
            <a:r>
              <a:rPr lang="pt-BR" b="1" dirty="0"/>
              <a:t>&gt; </a:t>
            </a:r>
            <a:r>
              <a:rPr lang="pt-BR" dirty="0" smtClean="0"/>
              <a:t>indica a partir de qual URL será considerada as regras de navegação.</a:t>
            </a:r>
          </a:p>
          <a:p>
            <a:pPr marL="109728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b="1" dirty="0" smtClean="0"/>
              <a:t>&lt;</a:t>
            </a:r>
            <a:r>
              <a:rPr lang="pt-BR" b="1" dirty="0" err="1"/>
              <a:t>navigation</a:t>
            </a:r>
            <a:r>
              <a:rPr lang="pt-BR" b="1" dirty="0"/>
              <a:t>-case</a:t>
            </a:r>
            <a:r>
              <a:rPr lang="pt-BR" b="1" dirty="0" smtClean="0"/>
              <a:t>&gt; </a:t>
            </a:r>
            <a:r>
              <a:rPr lang="pt-BR" dirty="0" smtClean="0"/>
              <a:t>São os “se” declarado a cima</a:t>
            </a:r>
          </a:p>
          <a:p>
            <a:pPr marL="109728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b="1" dirty="0"/>
              <a:t>&lt;</a:t>
            </a:r>
            <a:r>
              <a:rPr lang="pt-BR" b="1" dirty="0" err="1"/>
              <a:t>from-outcome</a:t>
            </a:r>
            <a:r>
              <a:rPr lang="pt-BR" b="1" dirty="0"/>
              <a:t>&gt; </a:t>
            </a:r>
            <a:r>
              <a:rPr lang="pt-BR" dirty="0"/>
              <a:t>corresponde a uma </a:t>
            </a:r>
            <a:r>
              <a:rPr lang="pt-BR" dirty="0" err="1" smtClean="0"/>
              <a:t>string</a:t>
            </a:r>
            <a:r>
              <a:rPr lang="pt-BR" dirty="0" smtClean="0"/>
              <a:t> que retornou de um método ou diretamente de um </a:t>
            </a:r>
            <a:r>
              <a:rPr lang="pt-BR" dirty="0" err="1" smtClean="0"/>
              <a:t>action</a:t>
            </a:r>
            <a:r>
              <a:rPr lang="pt-BR" dirty="0" smtClean="0"/>
              <a:t> de uma </a:t>
            </a:r>
            <a:r>
              <a:rPr lang="pt-BR" dirty="0" err="1" smtClean="0"/>
              <a:t>tag</a:t>
            </a:r>
            <a:endParaRPr lang="pt-BR" dirty="0" smtClean="0"/>
          </a:p>
          <a:p>
            <a:pPr marL="109728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b="1" dirty="0"/>
              <a:t>&lt;</a:t>
            </a:r>
            <a:r>
              <a:rPr lang="pt-BR" b="1" dirty="0" err="1"/>
              <a:t>to</a:t>
            </a:r>
            <a:r>
              <a:rPr lang="pt-BR" b="1" dirty="0"/>
              <a:t>-</a:t>
            </a:r>
            <a:r>
              <a:rPr lang="pt-BR" b="1" dirty="0" err="1"/>
              <a:t>view</a:t>
            </a:r>
            <a:r>
              <a:rPr lang="pt-BR" b="1" dirty="0"/>
              <a:t>-id&gt; </a:t>
            </a:r>
            <a:r>
              <a:rPr lang="pt-BR" dirty="0" smtClean="0"/>
              <a:t>Representa a URL de destino.</a:t>
            </a:r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 de Navegação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933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lnSpc>
                <a:spcPct val="90000"/>
              </a:lnSpc>
              <a:buNone/>
            </a:pPr>
            <a:r>
              <a:rPr lang="en-US" sz="2800" dirty="0" err="1" smtClean="0"/>
              <a:t>Exemplo</a:t>
            </a:r>
            <a:r>
              <a:rPr lang="en-US" sz="2800" dirty="0" smtClean="0"/>
              <a:t>:</a:t>
            </a:r>
          </a:p>
          <a:p>
            <a:pPr marL="109728" indent="0">
              <a:lnSpc>
                <a:spcPct val="90000"/>
              </a:lnSpc>
              <a:buNone/>
            </a:pPr>
            <a:endParaRPr lang="en-US" sz="2400" dirty="0" smtClean="0"/>
          </a:p>
          <a:p>
            <a:pPr marL="109728" indent="0">
              <a:lnSpc>
                <a:spcPct val="90000"/>
              </a:lnSpc>
              <a:buNone/>
            </a:pPr>
            <a:r>
              <a:rPr lang="en-US" sz="2400" dirty="0" smtClean="0"/>
              <a:t>&lt;</a:t>
            </a:r>
            <a:r>
              <a:rPr lang="en-US" sz="2400" dirty="0"/>
              <a:t>navigation-rule&gt;</a:t>
            </a:r>
          </a:p>
          <a:p>
            <a:pPr marL="109728" indent="0">
              <a:lnSpc>
                <a:spcPct val="90000"/>
              </a:lnSpc>
              <a:buNone/>
            </a:pPr>
            <a:r>
              <a:rPr lang="en-US" sz="2400" dirty="0"/>
              <a:t>        &lt;from-view-id</a:t>
            </a:r>
            <a:r>
              <a:rPr lang="en-US" sz="2400" dirty="0" smtClean="0"/>
              <a:t>&gt;/</a:t>
            </a:r>
            <a:r>
              <a:rPr lang="en-US" sz="2400" dirty="0" err="1" smtClean="0"/>
              <a:t>hello.jsp</a:t>
            </a:r>
            <a:r>
              <a:rPr lang="en-US" sz="2400" dirty="0"/>
              <a:t>&lt;/from-view-id&gt;</a:t>
            </a:r>
          </a:p>
          <a:p>
            <a:pPr marL="109728" indent="0">
              <a:lnSpc>
                <a:spcPct val="90000"/>
              </a:lnSpc>
              <a:buNone/>
            </a:pPr>
            <a:r>
              <a:rPr lang="en-US" sz="2400" dirty="0"/>
              <a:t>        &lt;navigation-case&gt;</a:t>
            </a:r>
          </a:p>
          <a:p>
            <a:pPr marL="109728" indent="0">
              <a:lnSpc>
                <a:spcPct val="90000"/>
              </a:lnSpc>
              <a:buNone/>
            </a:pPr>
            <a:r>
              <a:rPr lang="en-US" sz="2400" dirty="0"/>
              <a:t>            &lt;</a:t>
            </a:r>
            <a:r>
              <a:rPr lang="en-US" sz="2400" dirty="0" smtClean="0"/>
              <a:t>from-outcome&gt;hello1&lt;/</a:t>
            </a:r>
            <a:r>
              <a:rPr lang="en-US" sz="2400" dirty="0"/>
              <a:t>from-outcome&gt;</a:t>
            </a:r>
          </a:p>
          <a:p>
            <a:pPr marL="109728" indent="0">
              <a:lnSpc>
                <a:spcPct val="90000"/>
              </a:lnSpc>
              <a:buNone/>
            </a:pPr>
            <a:r>
              <a:rPr lang="en-US" sz="2400" dirty="0" smtClean="0"/>
              <a:t>            &lt;to-view-id&gt;/hello1.jsp&lt;/to-view-id&gt;</a:t>
            </a:r>
          </a:p>
          <a:p>
            <a:pPr marL="109728" indent="0">
              <a:lnSpc>
                <a:spcPct val="90000"/>
              </a:lnSpc>
              <a:buNone/>
            </a:pPr>
            <a:r>
              <a:rPr lang="en-US" sz="2400" dirty="0" smtClean="0"/>
              <a:t>        &lt;/navigation-case&gt;</a:t>
            </a:r>
          </a:p>
          <a:p>
            <a:pPr marL="109728" indent="0">
              <a:lnSpc>
                <a:spcPct val="90000"/>
              </a:lnSpc>
              <a:buNone/>
            </a:pPr>
            <a:r>
              <a:rPr lang="en-US" sz="2400" dirty="0" smtClean="0"/>
              <a:t>        </a:t>
            </a:r>
            <a:r>
              <a:rPr lang="en-US" sz="2400" dirty="0"/>
              <a:t>&lt;navigation-case&gt;</a:t>
            </a:r>
          </a:p>
          <a:p>
            <a:pPr marL="109728" indent="0">
              <a:lnSpc>
                <a:spcPct val="90000"/>
              </a:lnSpc>
              <a:buNone/>
            </a:pPr>
            <a:r>
              <a:rPr lang="en-US" sz="2400" dirty="0"/>
              <a:t>            &lt;</a:t>
            </a:r>
            <a:r>
              <a:rPr lang="en-US" sz="2400" dirty="0" smtClean="0"/>
              <a:t>from-outcome&gt;hello2&lt;/</a:t>
            </a:r>
            <a:r>
              <a:rPr lang="en-US" sz="2400" dirty="0"/>
              <a:t>from-outcome&gt;</a:t>
            </a:r>
          </a:p>
          <a:p>
            <a:pPr marL="109728" indent="0">
              <a:lnSpc>
                <a:spcPct val="90000"/>
              </a:lnSpc>
              <a:buNone/>
            </a:pPr>
            <a:r>
              <a:rPr lang="en-US" sz="2400" dirty="0"/>
              <a:t>            &lt;to-view-id</a:t>
            </a:r>
            <a:r>
              <a:rPr lang="en-US" sz="2400" dirty="0" smtClean="0"/>
              <a:t>&gt;/hello2.jsp&lt;/</a:t>
            </a:r>
            <a:r>
              <a:rPr lang="en-US" sz="2400" dirty="0"/>
              <a:t>to-view-id&gt;</a:t>
            </a:r>
          </a:p>
          <a:p>
            <a:pPr marL="109728" indent="0">
              <a:lnSpc>
                <a:spcPct val="90000"/>
              </a:lnSpc>
              <a:buNone/>
            </a:pPr>
            <a:r>
              <a:rPr lang="en-US" sz="2400" dirty="0"/>
              <a:t>        &lt;/navigation-case&gt;</a:t>
            </a:r>
          </a:p>
          <a:p>
            <a:pPr marL="109728" indent="0">
              <a:lnSpc>
                <a:spcPct val="90000"/>
              </a:lnSpc>
              <a:buNone/>
            </a:pPr>
            <a:r>
              <a:rPr lang="en-US" sz="2400" dirty="0" smtClean="0"/>
              <a:t>&lt;/</a:t>
            </a:r>
            <a:r>
              <a:rPr lang="en-US" sz="2400" dirty="0"/>
              <a:t>navigation-rule&gt;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 de Navegação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003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Criar uma tela de </a:t>
            </a:r>
            <a:r>
              <a:rPr lang="pt-BR" dirty="0" err="1" smtClean="0"/>
              <a:t>login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Ao usuário digitar o </a:t>
            </a:r>
            <a:r>
              <a:rPr lang="pt-BR" dirty="0" err="1" smtClean="0"/>
              <a:t>login</a:t>
            </a:r>
            <a:r>
              <a:rPr lang="pt-BR" dirty="0" smtClean="0"/>
              <a:t> “</a:t>
            </a:r>
            <a:r>
              <a:rPr lang="pt-BR" dirty="0" err="1" smtClean="0"/>
              <a:t>unisul</a:t>
            </a:r>
            <a:r>
              <a:rPr lang="pt-BR" dirty="0" smtClean="0"/>
              <a:t>” e senha “</a:t>
            </a:r>
            <a:r>
              <a:rPr lang="pt-BR" dirty="0" err="1" smtClean="0"/>
              <a:t>unisul</a:t>
            </a:r>
            <a:r>
              <a:rPr lang="pt-BR" dirty="0" smtClean="0"/>
              <a:t>”, deverá ser redirecionado para uma página sucesso.jpg, mostrando a mensagem: “Bem vindo “ + </a:t>
            </a:r>
            <a:r>
              <a:rPr lang="pt-BR" dirty="0" err="1" smtClean="0"/>
              <a:t>login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 smtClean="0"/>
              <a:t>Se a senha for digitado errado, o usuário deverá ser redirecionado para uma página </a:t>
            </a:r>
            <a:r>
              <a:rPr lang="pt-BR" dirty="0" err="1" smtClean="0"/>
              <a:t>acessoNegado.jsp</a:t>
            </a:r>
            <a:r>
              <a:rPr lang="pt-BR" dirty="0" smtClean="0"/>
              <a:t>. Nesta página deve conter um </a:t>
            </a:r>
            <a:r>
              <a:rPr lang="pt-BR" dirty="0" err="1" smtClean="0"/>
              <a:t>navigation</a:t>
            </a:r>
            <a:r>
              <a:rPr lang="pt-BR" dirty="0" smtClean="0"/>
              <a:t> </a:t>
            </a:r>
            <a:r>
              <a:rPr lang="pt-BR" dirty="0" err="1" smtClean="0"/>
              <a:t>rule</a:t>
            </a:r>
            <a:r>
              <a:rPr lang="pt-BR" dirty="0" smtClean="0"/>
              <a:t> que retorne para tela de </a:t>
            </a:r>
            <a:r>
              <a:rPr lang="pt-BR" dirty="0" err="1" smtClean="0"/>
              <a:t>login</a:t>
            </a:r>
            <a:r>
              <a:rPr lang="pt-BR" dirty="0" smtClean="0"/>
              <a:t>. (Dica: não é necessário criar o </a:t>
            </a:r>
            <a:r>
              <a:rPr lang="pt-BR" dirty="0" err="1" smtClean="0"/>
              <a:t>BackBean</a:t>
            </a:r>
            <a:r>
              <a:rPr lang="pt-BR" dirty="0" smtClean="0"/>
              <a:t> para </a:t>
            </a:r>
            <a:r>
              <a:rPr lang="pt-BR" dirty="0" err="1" smtClean="0"/>
              <a:t>acessoNegado.jsp</a:t>
            </a:r>
            <a:r>
              <a:rPr lang="pt-BR" dirty="0" smtClean="0"/>
              <a:t>)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205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44016"/>
          </a:xfrm>
        </p:spPr>
        <p:txBody>
          <a:bodyPr/>
          <a:lstStyle/>
          <a:p>
            <a:r>
              <a:rPr lang="pt-BR" dirty="0" smtClean="0"/>
              <a:t>No JSF2 não precisamos estar declarando os </a:t>
            </a:r>
            <a:r>
              <a:rPr lang="pt-BR" dirty="0" err="1" smtClean="0"/>
              <a:t>managed-bean</a:t>
            </a:r>
            <a:r>
              <a:rPr lang="pt-BR" dirty="0" smtClean="0"/>
              <a:t> só no faces-config.xml, temos a possibilidade de utilizar anotações</a:t>
            </a:r>
          </a:p>
          <a:p>
            <a:pPr lvl="1"/>
            <a:r>
              <a:rPr lang="pt-BR" dirty="0" smtClean="0"/>
              <a:t>@</a:t>
            </a:r>
            <a:r>
              <a:rPr lang="pt-BR" dirty="0" err="1" smtClean="0"/>
              <a:t>ManagedBean</a:t>
            </a:r>
            <a:endParaRPr lang="pt-BR" dirty="0" smtClean="0"/>
          </a:p>
          <a:p>
            <a:pPr lvl="1"/>
            <a:endParaRPr lang="pt-BR" dirty="0" smtClean="0"/>
          </a:p>
          <a:p>
            <a:pPr marL="393192" lvl="1" indent="0">
              <a:buNone/>
            </a:pPr>
            <a:r>
              <a:rPr lang="pt-BR" dirty="0" smtClean="0"/>
              <a:t>Junto da anotação @</a:t>
            </a:r>
            <a:r>
              <a:rPr lang="pt-BR" dirty="0" err="1" smtClean="0"/>
              <a:t>ManagedBean</a:t>
            </a:r>
            <a:r>
              <a:rPr lang="pt-BR" dirty="0" smtClean="0"/>
              <a:t> é necessário anotar o tipo de escopo, por enquanto vimos somente o escopo de sessão, que será anotado como @</a:t>
            </a:r>
            <a:r>
              <a:rPr lang="pt-BR" dirty="0" err="1" smtClean="0"/>
              <a:t>SessionScoped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580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16024"/>
          </a:xfrm>
        </p:spPr>
        <p:txBody>
          <a:bodyPr/>
          <a:lstStyle/>
          <a:p>
            <a:r>
              <a:rPr lang="pt-BR" dirty="0" smtClean="0"/>
              <a:t>Tipos:</a:t>
            </a:r>
          </a:p>
          <a:p>
            <a:endParaRPr lang="pt-BR" dirty="0"/>
          </a:p>
          <a:p>
            <a:pPr lvl="1"/>
            <a:r>
              <a:rPr lang="pt-BR" b="1" dirty="0" err="1" smtClean="0"/>
              <a:t>Criacionais</a:t>
            </a:r>
            <a:r>
              <a:rPr lang="pt-BR" b="1" dirty="0" smtClean="0"/>
              <a:t>: </a:t>
            </a:r>
            <a:r>
              <a:rPr lang="pt-BR" dirty="0" err="1" smtClean="0"/>
              <a:t>Singleton</a:t>
            </a:r>
            <a:r>
              <a:rPr lang="pt-BR" dirty="0" smtClean="0"/>
              <a:t>, </a:t>
            </a:r>
            <a:r>
              <a:rPr lang="pt-BR" dirty="0" err="1" smtClean="0"/>
              <a:t>Factory</a:t>
            </a:r>
            <a:r>
              <a:rPr lang="pt-BR" dirty="0" smtClean="0"/>
              <a:t> </a:t>
            </a:r>
            <a:r>
              <a:rPr lang="pt-BR" dirty="0" err="1" smtClean="0"/>
              <a:t>Method</a:t>
            </a:r>
            <a:endParaRPr lang="pt-BR" dirty="0" smtClean="0"/>
          </a:p>
          <a:p>
            <a:pPr lvl="1"/>
            <a:endParaRPr lang="pt-BR" dirty="0"/>
          </a:p>
          <a:p>
            <a:pPr lvl="1"/>
            <a:r>
              <a:rPr lang="pt-BR" b="1" dirty="0" smtClean="0"/>
              <a:t>Estruturais:</a:t>
            </a:r>
            <a:r>
              <a:rPr lang="pt-BR" dirty="0" smtClean="0"/>
              <a:t> Proxy, </a:t>
            </a:r>
            <a:r>
              <a:rPr lang="pt-BR" dirty="0" err="1" smtClean="0"/>
              <a:t>Adapter</a:t>
            </a:r>
            <a:r>
              <a:rPr lang="pt-BR" dirty="0" smtClean="0"/>
              <a:t>, Bridge, </a:t>
            </a:r>
            <a:r>
              <a:rPr lang="pt-BR" dirty="0" err="1" smtClean="0"/>
              <a:t>Composite</a:t>
            </a:r>
            <a:endParaRPr lang="pt-BR" dirty="0" smtClean="0"/>
          </a:p>
          <a:p>
            <a:pPr lvl="1"/>
            <a:endParaRPr lang="pt-BR" dirty="0"/>
          </a:p>
          <a:p>
            <a:pPr lvl="1"/>
            <a:r>
              <a:rPr lang="pt-BR" b="1" dirty="0" smtClean="0"/>
              <a:t>Comportamentais: </a:t>
            </a:r>
            <a:r>
              <a:rPr lang="pt-BR" dirty="0" smtClean="0"/>
              <a:t>Memento, </a:t>
            </a:r>
            <a:r>
              <a:rPr lang="pt-BR" dirty="0" err="1" smtClean="0"/>
              <a:t>Command</a:t>
            </a:r>
            <a:r>
              <a:rPr lang="pt-BR" dirty="0" smtClean="0"/>
              <a:t>, </a:t>
            </a:r>
            <a:r>
              <a:rPr lang="pt-BR" dirty="0" err="1" smtClean="0"/>
              <a:t>Observer</a:t>
            </a:r>
            <a:r>
              <a:rPr lang="pt-BR" dirty="0" smtClean="0"/>
              <a:t>, </a:t>
            </a:r>
            <a:r>
              <a:rPr lang="pt-BR" dirty="0" err="1" smtClean="0"/>
              <a:t>Strategy</a:t>
            </a:r>
            <a:r>
              <a:rPr lang="pt-BR" dirty="0" smtClean="0"/>
              <a:t>, </a:t>
            </a:r>
            <a:r>
              <a:rPr lang="pt-BR" dirty="0" err="1" smtClean="0"/>
              <a:t>Template</a:t>
            </a:r>
            <a:r>
              <a:rPr lang="pt-BR" dirty="0" smtClean="0"/>
              <a:t> </a:t>
            </a:r>
            <a:r>
              <a:rPr lang="pt-BR" dirty="0" err="1" smtClean="0"/>
              <a:t>Method</a:t>
            </a:r>
            <a:r>
              <a:rPr lang="pt-BR" dirty="0" smtClean="0"/>
              <a:t>, Chain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Responsability</a:t>
            </a:r>
            <a:endParaRPr lang="pt-BR" dirty="0" smtClean="0"/>
          </a:p>
          <a:p>
            <a:pPr lvl="1"/>
            <a:endParaRPr lang="pt-BR" dirty="0"/>
          </a:p>
          <a:p>
            <a:pPr lvl="1"/>
            <a:r>
              <a:rPr lang="pt-BR" b="1" dirty="0" smtClean="0"/>
              <a:t>Concorrência: </a:t>
            </a:r>
            <a:r>
              <a:rPr lang="pt-BR" dirty="0" smtClean="0"/>
              <a:t>Single-</a:t>
            </a:r>
            <a:r>
              <a:rPr lang="pt-BR" dirty="0" err="1" smtClean="0"/>
              <a:t>Threaded</a:t>
            </a:r>
            <a:r>
              <a:rPr lang="pt-BR" dirty="0"/>
              <a:t> </a:t>
            </a:r>
            <a:r>
              <a:rPr lang="pt-BR" dirty="0" err="1" smtClean="0"/>
              <a:t>Execution</a:t>
            </a:r>
            <a:r>
              <a:rPr lang="pt-BR" dirty="0" smtClean="0"/>
              <a:t>, </a:t>
            </a:r>
            <a:r>
              <a:rPr lang="pt-BR" dirty="0" err="1" smtClean="0"/>
              <a:t>Guarded</a:t>
            </a:r>
            <a:r>
              <a:rPr lang="pt-BR" dirty="0" smtClean="0"/>
              <a:t> </a:t>
            </a:r>
            <a:r>
              <a:rPr lang="pt-BR" dirty="0" err="1" smtClean="0"/>
              <a:t>Suspension</a:t>
            </a:r>
            <a:r>
              <a:rPr lang="pt-BR" dirty="0" smtClean="0"/>
              <a:t>, </a:t>
            </a:r>
            <a:r>
              <a:rPr lang="pt-BR" dirty="0" err="1" smtClean="0"/>
              <a:t>Read</a:t>
            </a:r>
            <a:r>
              <a:rPr lang="pt-BR" dirty="0" smtClean="0"/>
              <a:t>/Write </a:t>
            </a:r>
            <a:r>
              <a:rPr lang="pt-BR" dirty="0" err="1" smtClean="0"/>
              <a:t>Lock</a:t>
            </a:r>
            <a:r>
              <a:rPr lang="pt-BR" dirty="0" smtClean="0"/>
              <a:t>, </a:t>
            </a:r>
            <a:r>
              <a:rPr lang="pt-BR" dirty="0" err="1" smtClean="0"/>
              <a:t>Two-Phase</a:t>
            </a:r>
            <a:r>
              <a:rPr lang="pt-BR" dirty="0" smtClean="0"/>
              <a:t> </a:t>
            </a:r>
            <a:r>
              <a:rPr lang="pt-BR" dirty="0" err="1" smtClean="0"/>
              <a:t>Termination</a:t>
            </a:r>
            <a:endParaRPr lang="pt-BR" b="1" dirty="0" smtClean="0"/>
          </a:p>
          <a:p>
            <a:pPr lvl="1"/>
            <a:endParaRPr lang="pt-BR" b="1" dirty="0"/>
          </a:p>
          <a:p>
            <a:pPr lvl="1"/>
            <a:endParaRPr lang="pt-BR" b="1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de Projetos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5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6208701"/>
              </p:ext>
            </p:extLst>
          </p:nvPr>
        </p:nvGraphicFramePr>
        <p:xfrm>
          <a:off x="466043" y="2132856"/>
          <a:ext cx="8229600" cy="182880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r>
                        <a:rPr lang="pt-BR" sz="1400" dirty="0" err="1"/>
                        <a:t>from</a:t>
                      </a:r>
                      <a:r>
                        <a:rPr lang="pt-BR" sz="1400" dirty="0"/>
                        <a:t>-</a:t>
                      </a:r>
                      <a:r>
                        <a:rPr lang="pt-BR" sz="1400" dirty="0" err="1"/>
                        <a:t>view</a:t>
                      </a:r>
                      <a:r>
                        <a:rPr lang="pt-BR" sz="1400" dirty="0"/>
                        <a:t>-id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outcome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to-view-id implícita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400"/>
                        <a:t>/pasta1/view1.xhtml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view2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/pasta1/view2.xhtml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400"/>
                        <a:t>/pasta1/view1.xhtml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/view2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/view2.xhtml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400"/>
                        <a:t>/pasta1/view1.xhtml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/pasta2/view3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/pasta2/view3.xhtml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400"/>
                        <a:t>/pasta1/view1.xhtml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view2.groovy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/pasta1/view2.groovy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400" dirty="0"/>
                        <a:t>/pasta1/view1.xhtml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/</a:t>
                      </a:r>
                      <a:r>
                        <a:rPr lang="pt-BR" sz="1400" dirty="0" err="1"/>
                        <a:t>outrapasta</a:t>
                      </a:r>
                      <a:r>
                        <a:rPr lang="pt-BR" sz="1400" dirty="0"/>
                        <a:t>/view2.groovy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/</a:t>
                      </a:r>
                      <a:r>
                        <a:rPr lang="pt-BR" sz="1400" dirty="0" err="1"/>
                        <a:t>outrapasta</a:t>
                      </a:r>
                      <a:r>
                        <a:rPr lang="pt-BR" sz="1400" dirty="0"/>
                        <a:t>/view2.groovy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2 – Navegação implícita</a:t>
            </a:r>
            <a:endParaRPr lang="pt-BR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81244" y="1538441"/>
            <a:ext cx="81952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Vamos considerar os seguintes dados</a:t>
            </a:r>
          </a:p>
        </p:txBody>
      </p:sp>
      <p:sp>
        <p:nvSpPr>
          <p:cNvPr id="6" name="Retângulo 5"/>
          <p:cNvSpPr/>
          <p:nvPr/>
        </p:nvSpPr>
        <p:spPr>
          <a:xfrm>
            <a:off x="611560" y="4581128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podemos definir o atributo “</a:t>
            </a:r>
            <a:r>
              <a:rPr lang="pt-BR" b="1" dirty="0" smtClean="0"/>
              <a:t>faces-</a:t>
            </a:r>
            <a:r>
              <a:rPr lang="pt-BR" b="1" dirty="0" err="1" smtClean="0"/>
              <a:t>redirect</a:t>
            </a:r>
            <a:r>
              <a:rPr lang="pt-BR" b="1" dirty="0" smtClean="0"/>
              <a:t>=</a:t>
            </a:r>
            <a:r>
              <a:rPr lang="pt-BR" b="1" dirty="0" err="1" smtClean="0"/>
              <a:t>true</a:t>
            </a:r>
            <a:r>
              <a:rPr lang="pt-BR" dirty="0" smtClean="0"/>
              <a:t>” para informar que queremos que seja usado um </a:t>
            </a:r>
            <a:r>
              <a:rPr lang="pt-BR" dirty="0" err="1" smtClean="0"/>
              <a:t>sendRedirect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150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Tipos</a:t>
            </a:r>
          </a:p>
          <a:p>
            <a:pPr lvl="1"/>
            <a:r>
              <a:rPr lang="pt-BR" b="1" dirty="0" smtClean="0"/>
              <a:t>Arquitetônicos:</a:t>
            </a:r>
          </a:p>
          <a:p>
            <a:pPr lvl="1"/>
            <a:endParaRPr lang="pt-BR" b="1" dirty="0"/>
          </a:p>
          <a:p>
            <a:pPr lvl="2"/>
            <a:r>
              <a:rPr lang="pt-BR" b="1" dirty="0" err="1" smtClean="0"/>
              <a:t>Model-View-Controller</a:t>
            </a:r>
            <a:endParaRPr lang="pt-BR" b="1" dirty="0" smtClean="0"/>
          </a:p>
          <a:p>
            <a:pPr lvl="2"/>
            <a:endParaRPr lang="pt-BR" b="1" dirty="0"/>
          </a:p>
          <a:p>
            <a:pPr lvl="2"/>
            <a:r>
              <a:rPr lang="pt-BR" b="1" dirty="0" err="1" smtClean="0"/>
              <a:t>Layers</a:t>
            </a:r>
            <a:endParaRPr lang="pt-BR" b="1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de Projetos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576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Model-view-controller</a:t>
            </a:r>
            <a:r>
              <a:rPr lang="pt-BR" dirty="0"/>
              <a:t> (</a:t>
            </a:r>
            <a:r>
              <a:rPr lang="pt-BR" b="1" dirty="0"/>
              <a:t>MVC</a:t>
            </a:r>
            <a:r>
              <a:rPr lang="pt-BR" dirty="0"/>
              <a:t>) é um modelo de desenvolvimento de Software, atualmente considerado </a:t>
            </a:r>
            <a:r>
              <a:rPr lang="pt-BR" dirty="0" smtClean="0"/>
              <a:t>um “Design </a:t>
            </a:r>
            <a:r>
              <a:rPr lang="pt-BR" dirty="0" err="1" smtClean="0"/>
              <a:t>Pattern</a:t>
            </a:r>
            <a:r>
              <a:rPr lang="pt-BR" dirty="0" smtClean="0"/>
              <a:t>" </a:t>
            </a:r>
            <a:r>
              <a:rPr lang="pt-BR" dirty="0"/>
              <a:t>utilizada na </a:t>
            </a:r>
            <a:r>
              <a:rPr lang="pt-BR" dirty="0" smtClean="0"/>
              <a:t>Engenharia de Software. </a:t>
            </a:r>
          </a:p>
          <a:p>
            <a:endParaRPr lang="pt-BR" dirty="0"/>
          </a:p>
          <a:p>
            <a:r>
              <a:rPr lang="pt-BR" dirty="0" smtClean="0"/>
              <a:t>O </a:t>
            </a:r>
            <a:r>
              <a:rPr lang="pt-BR" dirty="0"/>
              <a:t>modelo isola a "lógica" (A lógica da aplicação) da interface do usuário (Inserir e exibir dados), permitindo desenvolver, editar e testar separadamente cada parte.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MVC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04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10" y="1916832"/>
            <a:ext cx="8033392" cy="3672408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MVC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414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1665</TotalTime>
  <Words>2419</Words>
  <Application>Microsoft Office PowerPoint</Application>
  <PresentationFormat>Apresentação na tela (4:3)</PresentationFormat>
  <Paragraphs>388</Paragraphs>
  <Slides>60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60</vt:i4>
      </vt:variant>
    </vt:vector>
  </HeadingPairs>
  <TitlesOfParts>
    <vt:vector size="61" baseType="lpstr">
      <vt:lpstr>Concurso</vt:lpstr>
      <vt:lpstr>Desenvolvimento Java para Web com JSF</vt:lpstr>
      <vt:lpstr>Padrões de Projetos</vt:lpstr>
      <vt:lpstr>Padrões de Projetos</vt:lpstr>
      <vt:lpstr>Padrões de Projetos</vt:lpstr>
      <vt:lpstr>Padrões de Projetos</vt:lpstr>
      <vt:lpstr>Padrões de Projetos</vt:lpstr>
      <vt:lpstr>Padrões de Projetos</vt:lpstr>
      <vt:lpstr>MVC</vt:lpstr>
      <vt:lpstr>MVC</vt:lpstr>
      <vt:lpstr>MVC</vt:lpstr>
      <vt:lpstr>MVC - Model</vt:lpstr>
      <vt:lpstr>MVC - Controller</vt:lpstr>
      <vt:lpstr>MVC - View</vt:lpstr>
      <vt:lpstr>MVC</vt:lpstr>
      <vt:lpstr>Layers (Camadas)</vt:lpstr>
      <vt:lpstr>3 – Camadas</vt:lpstr>
      <vt:lpstr>Estrutura do projeto</vt:lpstr>
      <vt:lpstr>Estrutura do projeto</vt:lpstr>
      <vt:lpstr>Estrutura do projeto</vt:lpstr>
      <vt:lpstr>Estrutura do projeto</vt:lpstr>
      <vt:lpstr>Exemplo</vt:lpstr>
      <vt:lpstr>Deploy</vt:lpstr>
      <vt:lpstr>ANT</vt:lpstr>
      <vt:lpstr>Estrutura</vt:lpstr>
      <vt:lpstr>Exemplo</vt:lpstr>
      <vt:lpstr>Java Server Faces</vt:lpstr>
      <vt:lpstr>Java Server Faces</vt:lpstr>
      <vt:lpstr>Java Server Faces</vt:lpstr>
      <vt:lpstr>Java Server Faces</vt:lpstr>
      <vt:lpstr>Java Server Faces</vt:lpstr>
      <vt:lpstr>JSF – Ciclo de Vida</vt:lpstr>
      <vt:lpstr>JSF – Restore View</vt:lpstr>
      <vt:lpstr>JSF – Ciclo de Vida</vt:lpstr>
      <vt:lpstr>JSF – Apply Requests</vt:lpstr>
      <vt:lpstr>JSF – Ciclo de Vida</vt:lpstr>
      <vt:lpstr>JSF – Process Validation</vt:lpstr>
      <vt:lpstr>JSF – Ciclo de Vida</vt:lpstr>
      <vt:lpstr>JSF – Update Model Values</vt:lpstr>
      <vt:lpstr>JSF – Ciclo de Vida</vt:lpstr>
      <vt:lpstr>JSF – Invoke Application </vt:lpstr>
      <vt:lpstr>JSF – Ciclo de Vida</vt:lpstr>
      <vt:lpstr>JSF – Render Response</vt:lpstr>
      <vt:lpstr>JSF</vt:lpstr>
      <vt:lpstr>JSF - Configuração</vt:lpstr>
      <vt:lpstr>JSF Configuração</vt:lpstr>
      <vt:lpstr>JSF Configuração</vt:lpstr>
      <vt:lpstr>JSF - Configuração</vt:lpstr>
      <vt:lpstr>Java Server Faces</vt:lpstr>
      <vt:lpstr>Primeiro exemplo</vt:lpstr>
      <vt:lpstr>JSF</vt:lpstr>
      <vt:lpstr>Atributos padrões das Tags JSF</vt:lpstr>
      <vt:lpstr>Managed Bean</vt:lpstr>
      <vt:lpstr>Criando um Managed Bean</vt:lpstr>
      <vt:lpstr>Managed Bean</vt:lpstr>
      <vt:lpstr>Exercício</vt:lpstr>
      <vt:lpstr>Regras de Navegação</vt:lpstr>
      <vt:lpstr>Regras de Navegação</vt:lpstr>
      <vt:lpstr>Exercício</vt:lpstr>
      <vt:lpstr>JSF 2</vt:lpstr>
      <vt:lpstr>JSF 2 – Navegação implícita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Napoleão</dc:creator>
  <cp:lastModifiedBy>Napoleão</cp:lastModifiedBy>
  <cp:revision>48</cp:revision>
  <dcterms:created xsi:type="dcterms:W3CDTF">2012-04-06T19:21:12Z</dcterms:created>
  <dcterms:modified xsi:type="dcterms:W3CDTF">2012-04-14T18:47:52Z</dcterms:modified>
</cp:coreProperties>
</file>