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3" r:id="rId4"/>
    <p:sldId id="262" r:id="rId5"/>
    <p:sldId id="260" r:id="rId6"/>
    <p:sldId id="257" r:id="rId7"/>
    <p:sldId id="258" r:id="rId8"/>
    <p:sldId id="265" r:id="rId9"/>
    <p:sldId id="266" r:id="rId10"/>
    <p:sldId id="264" r:id="rId11"/>
    <p:sldId id="270" r:id="rId12"/>
    <p:sldId id="271" r:id="rId13"/>
    <p:sldId id="267" r:id="rId14"/>
    <p:sldId id="268" r:id="rId15"/>
    <p:sldId id="269" r:id="rId16"/>
    <p:sldId id="273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90" r:id="rId27"/>
    <p:sldId id="291" r:id="rId28"/>
    <p:sldId id="282" r:id="rId29"/>
    <p:sldId id="283" r:id="rId30"/>
    <p:sldId id="285" r:id="rId31"/>
    <p:sldId id="286" r:id="rId32"/>
    <p:sldId id="287" r:id="rId33"/>
    <p:sldId id="288" r:id="rId34"/>
    <p:sldId id="289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3D6E29D-9F3E-4EA6-AE91-1DD60DFFD572}" type="datetimeFigureOut">
              <a:rPr lang="pt-BR" smtClean="0"/>
              <a:t>22/04/2012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F30235-9EE4-4F6F-9572-91BB0CDA64D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D6E29D-9F3E-4EA6-AE91-1DD60DFFD572}" type="datetimeFigureOut">
              <a:rPr lang="pt-BR" smtClean="0"/>
              <a:t>22/04/2012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F30235-9EE4-4F6F-9572-91BB0CDA64D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D6E29D-9F3E-4EA6-AE91-1DD60DFFD572}" type="datetimeFigureOut">
              <a:rPr lang="pt-BR" smtClean="0"/>
              <a:t>22/04/2012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F30235-9EE4-4F6F-9572-91BB0CDA64D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D6E29D-9F3E-4EA6-AE91-1DD60DFFD572}" type="datetimeFigureOut">
              <a:rPr lang="pt-BR" smtClean="0"/>
              <a:t>22/04/2012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F30235-9EE4-4F6F-9572-91BB0CDA64D4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D6E29D-9F3E-4EA6-AE91-1DD60DFFD572}" type="datetimeFigureOut">
              <a:rPr lang="pt-BR" smtClean="0"/>
              <a:t>22/04/2012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F30235-9EE4-4F6F-9572-91BB0CDA64D4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D6E29D-9F3E-4EA6-AE91-1DD60DFFD572}" type="datetimeFigureOut">
              <a:rPr lang="pt-BR" smtClean="0"/>
              <a:t>22/04/2012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F30235-9EE4-4F6F-9572-91BB0CDA64D4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D6E29D-9F3E-4EA6-AE91-1DD60DFFD572}" type="datetimeFigureOut">
              <a:rPr lang="pt-BR" smtClean="0"/>
              <a:t>22/04/2012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F30235-9EE4-4F6F-9572-91BB0CDA64D4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D6E29D-9F3E-4EA6-AE91-1DD60DFFD572}" type="datetimeFigureOut">
              <a:rPr lang="pt-BR" smtClean="0"/>
              <a:t>22/04/2012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F30235-9EE4-4F6F-9572-91BB0CDA64D4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D6E29D-9F3E-4EA6-AE91-1DD60DFFD572}" type="datetimeFigureOut">
              <a:rPr lang="pt-BR" smtClean="0"/>
              <a:t>22/04/2012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F30235-9EE4-4F6F-9572-91BB0CDA64D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3D6E29D-9F3E-4EA6-AE91-1DD60DFFD572}" type="datetimeFigureOut">
              <a:rPr lang="pt-BR" smtClean="0"/>
              <a:t>22/04/2012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F30235-9EE4-4F6F-9572-91BB0CDA64D4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3D6E29D-9F3E-4EA6-AE91-1DD60DFFD572}" type="datetimeFigureOut">
              <a:rPr lang="pt-BR" smtClean="0"/>
              <a:t>22/04/2012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F30235-9EE4-4F6F-9572-91BB0CDA64D4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3D6E29D-9F3E-4EA6-AE91-1DD60DFFD572}" type="datetimeFigureOut">
              <a:rPr lang="pt-BR" smtClean="0"/>
              <a:t>22/04/2012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BF30235-9EE4-4F6F-9572-91BB0CDA64D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sf/facelet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Desenvolvimento Java para Web com JSF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Rogério Napoleão Júnior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03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partir da versão 2 do JSF o </a:t>
            </a:r>
            <a:r>
              <a:rPr lang="pt-BR" dirty="0" err="1" smtClean="0"/>
              <a:t>Facelets</a:t>
            </a:r>
            <a:r>
              <a:rPr lang="pt-BR" dirty="0" smtClean="0"/>
              <a:t> já veio integrado ao framework.</a:t>
            </a:r>
          </a:p>
          <a:p>
            <a:endParaRPr lang="pt-BR" dirty="0"/>
          </a:p>
          <a:p>
            <a:r>
              <a:rPr lang="pt-BR" dirty="0" smtClean="0"/>
              <a:t>Deve ser inserido no faces-config.xml (Não mais requerido na versão 2):</a:t>
            </a:r>
          </a:p>
          <a:p>
            <a:pPr marL="109728" indent="0">
              <a:buNone/>
            </a:pPr>
            <a:endParaRPr lang="pt-BR" sz="1800" dirty="0" smtClean="0"/>
          </a:p>
          <a:p>
            <a:pPr marL="109728" indent="0">
              <a:buNone/>
            </a:pPr>
            <a:r>
              <a:rPr lang="pt-BR" sz="1800" dirty="0" smtClean="0"/>
              <a:t>&lt;</a:t>
            </a:r>
            <a:r>
              <a:rPr lang="pt-BR" sz="1800" dirty="0" err="1"/>
              <a:t>context</a:t>
            </a:r>
            <a:r>
              <a:rPr lang="pt-BR" sz="1800" dirty="0"/>
              <a:t>-param&gt; </a:t>
            </a:r>
            <a:endParaRPr lang="pt-BR" sz="1800" dirty="0" smtClean="0"/>
          </a:p>
          <a:p>
            <a:pPr marL="109728" indent="0">
              <a:buNone/>
            </a:pPr>
            <a:r>
              <a:rPr lang="pt-BR" sz="1800" dirty="0" smtClean="0"/>
              <a:t>&lt;param-</a:t>
            </a:r>
            <a:r>
              <a:rPr lang="pt-BR" sz="1800" dirty="0" err="1" smtClean="0"/>
              <a:t>name</a:t>
            </a:r>
            <a:r>
              <a:rPr lang="pt-BR" sz="1800" dirty="0" smtClean="0"/>
              <a:t>&gt;</a:t>
            </a:r>
            <a:r>
              <a:rPr lang="pt-BR" sz="1800" dirty="0" err="1" smtClean="0"/>
              <a:t>javax.faces.DEFAULT_SUFFIX</a:t>
            </a:r>
            <a:r>
              <a:rPr lang="pt-BR" sz="1800" dirty="0"/>
              <a:t>&lt;/param-</a:t>
            </a:r>
            <a:r>
              <a:rPr lang="pt-BR" sz="1800" dirty="0" err="1"/>
              <a:t>name</a:t>
            </a:r>
            <a:r>
              <a:rPr lang="pt-BR" sz="1800" dirty="0"/>
              <a:t>&gt; </a:t>
            </a:r>
            <a:endParaRPr lang="pt-BR" sz="1800" dirty="0" smtClean="0"/>
          </a:p>
          <a:p>
            <a:pPr marL="109728" indent="0">
              <a:buNone/>
            </a:pPr>
            <a:r>
              <a:rPr lang="pt-BR" sz="1800" dirty="0" smtClean="0"/>
              <a:t>&lt;</a:t>
            </a:r>
            <a:r>
              <a:rPr lang="pt-BR" sz="1800" dirty="0"/>
              <a:t>param-</a:t>
            </a:r>
            <a:r>
              <a:rPr lang="pt-BR" sz="1800" dirty="0" err="1"/>
              <a:t>value</a:t>
            </a:r>
            <a:r>
              <a:rPr lang="pt-BR" sz="1800" dirty="0"/>
              <a:t>&gt;.</a:t>
            </a:r>
            <a:r>
              <a:rPr lang="pt-BR" sz="1800" dirty="0" err="1"/>
              <a:t>xhtml</a:t>
            </a:r>
            <a:r>
              <a:rPr lang="pt-BR" sz="1800" dirty="0"/>
              <a:t>&lt;/param-</a:t>
            </a:r>
            <a:r>
              <a:rPr lang="pt-BR" sz="1800" dirty="0" err="1"/>
              <a:t>value</a:t>
            </a:r>
            <a:r>
              <a:rPr lang="pt-BR" sz="1800" dirty="0"/>
              <a:t>&gt; </a:t>
            </a:r>
            <a:endParaRPr lang="pt-BR" sz="1800" dirty="0" smtClean="0"/>
          </a:p>
          <a:p>
            <a:pPr marL="109728" indent="0">
              <a:buNone/>
            </a:pPr>
            <a:r>
              <a:rPr lang="pt-BR" sz="1800" dirty="0" smtClean="0"/>
              <a:t>&lt;/</a:t>
            </a:r>
            <a:r>
              <a:rPr lang="pt-BR" sz="1800" dirty="0" err="1"/>
              <a:t>context</a:t>
            </a:r>
            <a:r>
              <a:rPr lang="pt-BR" sz="1800" dirty="0"/>
              <a:t>-param&gt;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 - </a:t>
            </a:r>
            <a:r>
              <a:rPr lang="pt-BR" dirty="0" err="1" smtClean="0"/>
              <a:t>Facelets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293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72008"/>
          </a:xfrm>
        </p:spPr>
        <p:txBody>
          <a:bodyPr/>
          <a:lstStyle/>
          <a:p>
            <a:r>
              <a:rPr lang="pt-BR" dirty="0" err="1" smtClean="0"/>
              <a:t>xmlns:ui</a:t>
            </a:r>
            <a:r>
              <a:rPr lang="pt-BR" dirty="0" smtClean="0"/>
              <a:t>=</a:t>
            </a:r>
            <a:r>
              <a:rPr lang="pt-BR" i="1" dirty="0" smtClean="0">
                <a:hlinkClick r:id="rId2"/>
              </a:rPr>
              <a:t>http</a:t>
            </a:r>
            <a:r>
              <a:rPr lang="pt-BR" i="1" dirty="0">
                <a:hlinkClick r:id="rId2"/>
              </a:rPr>
              <a:t>://</a:t>
            </a:r>
            <a:r>
              <a:rPr lang="pt-BR" i="1" dirty="0" smtClean="0">
                <a:hlinkClick r:id="rId2"/>
              </a:rPr>
              <a:t>java.sun.com/jsf/facelets</a:t>
            </a:r>
            <a:r>
              <a:rPr lang="pt-BR" i="1" dirty="0" smtClean="0"/>
              <a:t> – </a:t>
            </a:r>
            <a:r>
              <a:rPr lang="pt-BR" dirty="0" smtClean="0"/>
              <a:t>Utilizar no cabeçalho da página para utilizar </a:t>
            </a:r>
            <a:r>
              <a:rPr lang="pt-BR" dirty="0" err="1" smtClean="0"/>
              <a:t>tags</a:t>
            </a:r>
            <a:r>
              <a:rPr lang="pt-BR" dirty="0" smtClean="0"/>
              <a:t> do </a:t>
            </a:r>
            <a:r>
              <a:rPr lang="pt-BR" dirty="0" err="1" smtClean="0"/>
              <a:t>Facelets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&lt;</a:t>
            </a:r>
            <a:r>
              <a:rPr lang="pt-BR" dirty="0" err="1" smtClean="0"/>
              <a:t>ui:insert</a:t>
            </a:r>
            <a:r>
              <a:rPr lang="pt-BR" dirty="0" smtClean="0"/>
              <a:t>&gt; insere um local no </a:t>
            </a:r>
            <a:r>
              <a:rPr lang="pt-BR" dirty="0" err="1" smtClean="0"/>
              <a:t>template</a:t>
            </a:r>
            <a:r>
              <a:rPr lang="pt-BR" dirty="0" smtClean="0"/>
              <a:t> que poderá ser sobrescrito. O atributo “</a:t>
            </a:r>
            <a:r>
              <a:rPr lang="pt-BR" dirty="0" err="1" smtClean="0"/>
              <a:t>name</a:t>
            </a:r>
            <a:r>
              <a:rPr lang="pt-BR" dirty="0" smtClean="0"/>
              <a:t>” deve ser incluído para identificação do local.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Facelets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086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&lt;</a:t>
            </a:r>
            <a:r>
              <a:rPr lang="pt-BR" dirty="0" err="1" smtClean="0"/>
              <a:t>ui:composition</a:t>
            </a:r>
            <a:r>
              <a:rPr lang="pt-BR" dirty="0" smtClean="0"/>
              <a:t>&gt; - Através do atributo “</a:t>
            </a:r>
            <a:r>
              <a:rPr lang="pt-BR" dirty="0" err="1" smtClean="0"/>
              <a:t>template</a:t>
            </a:r>
            <a:r>
              <a:rPr lang="pt-BR" dirty="0" smtClean="0"/>
              <a:t>”, indica o caminho do </a:t>
            </a:r>
            <a:r>
              <a:rPr lang="pt-BR" dirty="0" err="1" smtClean="0"/>
              <a:t>template</a:t>
            </a:r>
            <a:r>
              <a:rPr lang="pt-BR" dirty="0" smtClean="0"/>
              <a:t> que será utilizado.</a:t>
            </a:r>
          </a:p>
          <a:p>
            <a:endParaRPr lang="pt-BR" dirty="0"/>
          </a:p>
          <a:p>
            <a:r>
              <a:rPr lang="pt-BR" dirty="0"/>
              <a:t>&lt;</a:t>
            </a:r>
            <a:r>
              <a:rPr lang="pt-BR" dirty="0" err="1"/>
              <a:t>ui:define</a:t>
            </a:r>
            <a:r>
              <a:rPr lang="pt-BR" dirty="0"/>
              <a:t>&gt; defini o conteúdo sobrescrito de uma </a:t>
            </a:r>
            <a:r>
              <a:rPr lang="pt-BR" dirty="0" err="1"/>
              <a:t>tag</a:t>
            </a:r>
            <a:r>
              <a:rPr lang="pt-BR" dirty="0"/>
              <a:t> “</a:t>
            </a:r>
            <a:r>
              <a:rPr lang="pt-BR" dirty="0" err="1"/>
              <a:t>insert</a:t>
            </a:r>
            <a:r>
              <a:rPr lang="pt-BR" dirty="0"/>
              <a:t>”, o atributo “</a:t>
            </a:r>
            <a:r>
              <a:rPr lang="pt-BR" dirty="0" err="1"/>
              <a:t>name</a:t>
            </a:r>
            <a:r>
              <a:rPr lang="pt-BR" dirty="0"/>
              <a:t>” indicará qual local </a:t>
            </a:r>
            <a:r>
              <a:rPr lang="pt-BR" dirty="0" err="1"/>
              <a:t>insert</a:t>
            </a:r>
            <a:r>
              <a:rPr lang="pt-BR" dirty="0"/>
              <a:t> será sobrescrito.</a:t>
            </a:r>
          </a:p>
          <a:p>
            <a:pPr marL="109728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Facelets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900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Criação de um simples </a:t>
            </a:r>
            <a:r>
              <a:rPr lang="pt-BR" dirty="0" err="1" smtClean="0"/>
              <a:t>template</a:t>
            </a:r>
            <a:r>
              <a:rPr lang="pt-BR" dirty="0" smtClean="0"/>
              <a:t>:</a:t>
            </a:r>
          </a:p>
          <a:p>
            <a:pPr marL="603504" lvl="2" indent="0">
              <a:buNone/>
            </a:pPr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 </a:t>
            </a:r>
            <a:r>
              <a:rPr lang="pt-BR" dirty="0" err="1"/>
              <a:t>xmlns</a:t>
            </a:r>
            <a:r>
              <a:rPr lang="pt-BR" dirty="0"/>
              <a:t>=</a:t>
            </a:r>
            <a:r>
              <a:rPr lang="pt-BR" i="1" dirty="0"/>
              <a:t>"http://www.w3.org/1999/xhtml"</a:t>
            </a:r>
          </a:p>
          <a:p>
            <a:pPr marL="603504" lvl="2" indent="0">
              <a:buNone/>
            </a:pPr>
            <a:r>
              <a:rPr lang="pt-BR" dirty="0">
                <a:solidFill>
                  <a:srgbClr val="FF0000"/>
                </a:solidFill>
              </a:rPr>
              <a:t>      </a:t>
            </a:r>
            <a:r>
              <a:rPr lang="pt-BR" dirty="0" err="1">
                <a:solidFill>
                  <a:srgbClr val="FF0000"/>
                </a:solidFill>
              </a:rPr>
              <a:t>xmlns:ui</a:t>
            </a:r>
            <a:r>
              <a:rPr lang="pt-BR" dirty="0">
                <a:solidFill>
                  <a:srgbClr val="FF0000"/>
                </a:solidFill>
              </a:rPr>
              <a:t>=</a:t>
            </a:r>
            <a:r>
              <a:rPr lang="pt-BR" i="1" dirty="0">
                <a:solidFill>
                  <a:srgbClr val="FF0000"/>
                </a:solidFill>
              </a:rPr>
              <a:t>"http://java.sun.com/jsf/facelets"</a:t>
            </a:r>
            <a:r>
              <a:rPr lang="pt-BR" i="1" dirty="0"/>
              <a:t>&gt;</a:t>
            </a:r>
          </a:p>
          <a:p>
            <a:pPr marL="603504" lvl="2" indent="0">
              <a:buNone/>
            </a:pPr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marL="603504" lvl="2" indent="0">
              <a:buNone/>
            </a:pPr>
            <a:r>
              <a:rPr lang="pt-BR" dirty="0"/>
              <a:t>  &lt;</a:t>
            </a:r>
            <a:r>
              <a:rPr lang="pt-BR" dirty="0" err="1"/>
              <a:t>title</a:t>
            </a:r>
            <a:r>
              <a:rPr lang="pt-BR" dirty="0" smtClean="0"/>
              <a:t>&gt;</a:t>
            </a:r>
          </a:p>
          <a:p>
            <a:pPr marL="603504" lvl="2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&lt;</a:t>
            </a:r>
            <a:r>
              <a:rPr lang="pt-BR" dirty="0" err="1">
                <a:solidFill>
                  <a:srgbClr val="FF0000"/>
                </a:solidFill>
              </a:rPr>
              <a:t>ui:insert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name</a:t>
            </a:r>
            <a:r>
              <a:rPr lang="pt-BR" dirty="0">
                <a:solidFill>
                  <a:srgbClr val="FF0000"/>
                </a:solidFill>
              </a:rPr>
              <a:t>=</a:t>
            </a:r>
            <a:r>
              <a:rPr lang="pt-BR" i="1" dirty="0">
                <a:solidFill>
                  <a:srgbClr val="FF0000"/>
                </a:solidFill>
              </a:rPr>
              <a:t>"titulo"&gt;Titulo Padrão&lt;/</a:t>
            </a:r>
            <a:r>
              <a:rPr lang="pt-BR" i="1" dirty="0" err="1">
                <a:solidFill>
                  <a:srgbClr val="FF0000"/>
                </a:solidFill>
              </a:rPr>
              <a:t>ui:insert</a:t>
            </a:r>
            <a:r>
              <a:rPr lang="pt-BR" i="1" dirty="0" smtClean="0">
                <a:solidFill>
                  <a:srgbClr val="FF0000"/>
                </a:solidFill>
              </a:rPr>
              <a:t>&gt;</a:t>
            </a:r>
          </a:p>
          <a:p>
            <a:pPr marL="603504" lvl="2" indent="0">
              <a:buNone/>
            </a:pPr>
            <a:r>
              <a:rPr lang="pt-BR" i="1" dirty="0" smtClean="0"/>
              <a:t>&lt;/</a:t>
            </a:r>
            <a:r>
              <a:rPr lang="pt-BR" i="1" dirty="0" err="1"/>
              <a:t>title</a:t>
            </a:r>
            <a:r>
              <a:rPr lang="pt-BR" i="1" dirty="0"/>
              <a:t>&gt;</a:t>
            </a:r>
          </a:p>
          <a:p>
            <a:pPr marL="603504" lvl="2" indent="0">
              <a:buNone/>
            </a:pPr>
            <a:r>
              <a:rPr lang="pt-BR" dirty="0"/>
              <a:t>&lt;/</a:t>
            </a:r>
            <a:r>
              <a:rPr lang="pt-BR" dirty="0" err="1"/>
              <a:t>head</a:t>
            </a:r>
            <a:r>
              <a:rPr lang="pt-BR" dirty="0" smtClean="0"/>
              <a:t>&gt;</a:t>
            </a:r>
            <a:endParaRPr lang="pt-BR" dirty="0"/>
          </a:p>
          <a:p>
            <a:pPr marL="603504" lvl="2" indent="0">
              <a:buNone/>
            </a:pPr>
            <a:r>
              <a:rPr lang="pt-BR" dirty="0"/>
              <a:t>&lt;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pPr marL="603504" lvl="2" indent="0">
              <a:buNone/>
            </a:pPr>
            <a:r>
              <a:rPr lang="pt-BR" dirty="0"/>
              <a:t>    </a:t>
            </a:r>
            <a:r>
              <a:rPr lang="pt-BR" dirty="0">
                <a:solidFill>
                  <a:srgbClr val="FF0000"/>
                </a:solidFill>
              </a:rPr>
              <a:t>&lt;</a:t>
            </a:r>
            <a:r>
              <a:rPr lang="pt-BR" dirty="0" err="1">
                <a:solidFill>
                  <a:srgbClr val="FF0000"/>
                </a:solidFill>
              </a:rPr>
              <a:t>ui:insert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name</a:t>
            </a:r>
            <a:r>
              <a:rPr lang="pt-BR" dirty="0">
                <a:solidFill>
                  <a:srgbClr val="FF0000"/>
                </a:solidFill>
              </a:rPr>
              <a:t>=</a:t>
            </a:r>
            <a:r>
              <a:rPr lang="pt-BR" i="1" dirty="0">
                <a:solidFill>
                  <a:srgbClr val="FF0000"/>
                </a:solidFill>
              </a:rPr>
              <a:t>"</a:t>
            </a:r>
            <a:r>
              <a:rPr lang="pt-BR" i="1" dirty="0" err="1">
                <a:solidFill>
                  <a:srgbClr val="FF0000"/>
                </a:solidFill>
              </a:rPr>
              <a:t>cabecalho</a:t>
            </a:r>
            <a:r>
              <a:rPr lang="pt-BR" i="1" dirty="0">
                <a:solidFill>
                  <a:srgbClr val="FF0000"/>
                </a:solidFill>
              </a:rPr>
              <a:t>"&gt;</a:t>
            </a:r>
          </a:p>
          <a:p>
            <a:pPr marL="603504" lvl="2" indent="0">
              <a:buNone/>
            </a:pPr>
            <a:r>
              <a:rPr lang="pt-BR" dirty="0"/>
              <a:t>    </a:t>
            </a:r>
            <a:r>
              <a:rPr lang="pt-BR" dirty="0" smtClean="0"/>
              <a:t>		Cabeçalho</a:t>
            </a:r>
            <a:endParaRPr lang="pt-BR" dirty="0"/>
          </a:p>
          <a:p>
            <a:pPr marL="603504" lvl="2" indent="0">
              <a:buNone/>
            </a:pPr>
            <a:r>
              <a:rPr lang="pt-BR" dirty="0"/>
              <a:t>    </a:t>
            </a:r>
            <a:r>
              <a:rPr lang="pt-BR" dirty="0">
                <a:solidFill>
                  <a:srgbClr val="FF0000"/>
                </a:solidFill>
              </a:rPr>
              <a:t>&lt;/</a:t>
            </a:r>
            <a:r>
              <a:rPr lang="pt-BR" dirty="0" err="1">
                <a:solidFill>
                  <a:srgbClr val="FF0000"/>
                </a:solidFill>
              </a:rPr>
              <a:t>ui:insert</a:t>
            </a:r>
            <a:r>
              <a:rPr lang="pt-BR" dirty="0">
                <a:solidFill>
                  <a:srgbClr val="FF0000"/>
                </a:solidFill>
              </a:rPr>
              <a:t>&gt;</a:t>
            </a:r>
          </a:p>
          <a:p>
            <a:pPr marL="603504" lvl="2" indent="0">
              <a:buNone/>
            </a:pPr>
            <a:r>
              <a:rPr lang="pt-BR" dirty="0">
                <a:solidFill>
                  <a:srgbClr val="FF0000"/>
                </a:solidFill>
              </a:rPr>
              <a:t>  </a:t>
            </a:r>
            <a:r>
              <a:rPr lang="pt-BR" dirty="0" smtClean="0">
                <a:solidFill>
                  <a:srgbClr val="FF0000"/>
                </a:solidFill>
              </a:rPr>
              <a:t>  </a:t>
            </a:r>
            <a:r>
              <a:rPr lang="pt-BR" dirty="0">
                <a:solidFill>
                  <a:srgbClr val="FF0000"/>
                </a:solidFill>
              </a:rPr>
              <a:t>&lt;</a:t>
            </a:r>
            <a:r>
              <a:rPr lang="pt-BR" dirty="0" err="1">
                <a:solidFill>
                  <a:srgbClr val="FF0000"/>
                </a:solidFill>
              </a:rPr>
              <a:t>ui:insert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name</a:t>
            </a:r>
            <a:r>
              <a:rPr lang="pt-BR" dirty="0">
                <a:solidFill>
                  <a:srgbClr val="FF0000"/>
                </a:solidFill>
              </a:rPr>
              <a:t>=</a:t>
            </a:r>
            <a:r>
              <a:rPr lang="pt-BR" i="1" dirty="0">
                <a:solidFill>
                  <a:srgbClr val="FF0000"/>
                </a:solidFill>
              </a:rPr>
              <a:t>"</a:t>
            </a:r>
            <a:r>
              <a:rPr lang="pt-BR" i="1" dirty="0" err="1">
                <a:solidFill>
                  <a:srgbClr val="FF0000"/>
                </a:solidFill>
              </a:rPr>
              <a:t>conteudo</a:t>
            </a:r>
            <a:r>
              <a:rPr lang="pt-BR" i="1" dirty="0">
                <a:solidFill>
                  <a:srgbClr val="FF0000"/>
                </a:solidFill>
              </a:rPr>
              <a:t>"&gt;</a:t>
            </a:r>
          </a:p>
          <a:p>
            <a:pPr marL="603504" lvl="2" indent="0">
              <a:buNone/>
            </a:pPr>
            <a:r>
              <a:rPr lang="pt-BR" dirty="0"/>
              <a:t>  </a:t>
            </a:r>
            <a:r>
              <a:rPr lang="pt-BR" dirty="0" smtClean="0"/>
              <a:t>		Conteúdo</a:t>
            </a:r>
            <a:endParaRPr lang="pt-BR" dirty="0"/>
          </a:p>
          <a:p>
            <a:pPr marL="603504" lvl="2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    </a:t>
            </a:r>
            <a:r>
              <a:rPr lang="pt-BR" dirty="0">
                <a:solidFill>
                  <a:srgbClr val="FF0000"/>
                </a:solidFill>
              </a:rPr>
              <a:t>&lt;/</a:t>
            </a:r>
            <a:r>
              <a:rPr lang="pt-BR" dirty="0" err="1">
                <a:solidFill>
                  <a:srgbClr val="FF0000"/>
                </a:solidFill>
              </a:rPr>
              <a:t>ui:insert</a:t>
            </a:r>
            <a:r>
              <a:rPr lang="pt-BR" dirty="0">
                <a:solidFill>
                  <a:srgbClr val="FF0000"/>
                </a:solidFill>
              </a:rPr>
              <a:t>&gt;</a:t>
            </a:r>
          </a:p>
          <a:p>
            <a:pPr marL="603504" lvl="2" indent="0">
              <a:buNone/>
            </a:pPr>
            <a:r>
              <a:rPr lang="pt-BR" dirty="0">
                <a:solidFill>
                  <a:srgbClr val="FF0000"/>
                </a:solidFill>
              </a:rPr>
              <a:t>  </a:t>
            </a:r>
            <a:r>
              <a:rPr lang="pt-BR" dirty="0" smtClean="0">
                <a:solidFill>
                  <a:srgbClr val="FF0000"/>
                </a:solidFill>
              </a:rPr>
              <a:t>  </a:t>
            </a:r>
            <a:r>
              <a:rPr lang="pt-BR" dirty="0">
                <a:solidFill>
                  <a:srgbClr val="FF0000"/>
                </a:solidFill>
              </a:rPr>
              <a:t>&lt;</a:t>
            </a:r>
            <a:r>
              <a:rPr lang="pt-BR" dirty="0" err="1">
                <a:solidFill>
                  <a:srgbClr val="FF0000"/>
                </a:solidFill>
              </a:rPr>
              <a:t>ui:insert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name</a:t>
            </a:r>
            <a:r>
              <a:rPr lang="pt-BR" dirty="0">
                <a:solidFill>
                  <a:srgbClr val="FF0000"/>
                </a:solidFill>
              </a:rPr>
              <a:t>=</a:t>
            </a:r>
            <a:r>
              <a:rPr lang="pt-BR" i="1" dirty="0">
                <a:solidFill>
                  <a:srgbClr val="FF0000"/>
                </a:solidFill>
              </a:rPr>
              <a:t>"</a:t>
            </a:r>
            <a:r>
              <a:rPr lang="pt-BR" i="1" dirty="0" err="1">
                <a:solidFill>
                  <a:srgbClr val="FF0000"/>
                </a:solidFill>
              </a:rPr>
              <a:t>rodape</a:t>
            </a:r>
            <a:r>
              <a:rPr lang="pt-BR" i="1" dirty="0">
                <a:solidFill>
                  <a:srgbClr val="FF0000"/>
                </a:solidFill>
              </a:rPr>
              <a:t>"&gt;</a:t>
            </a:r>
          </a:p>
          <a:p>
            <a:pPr marL="603504" lvl="2" indent="0">
              <a:buNone/>
            </a:pPr>
            <a:r>
              <a:rPr lang="pt-BR" dirty="0" smtClean="0"/>
              <a:t>		Rodapé</a:t>
            </a:r>
            <a:endParaRPr lang="pt-BR" dirty="0"/>
          </a:p>
          <a:p>
            <a:pPr marL="603504" lvl="2" indent="0">
              <a:buNone/>
            </a:pPr>
            <a:r>
              <a:rPr lang="pt-BR" dirty="0"/>
              <a:t>    </a:t>
            </a:r>
            <a:r>
              <a:rPr lang="pt-BR" dirty="0">
                <a:solidFill>
                  <a:srgbClr val="FF0000"/>
                </a:solidFill>
              </a:rPr>
              <a:t>&lt;/</a:t>
            </a:r>
            <a:r>
              <a:rPr lang="pt-BR" dirty="0" err="1" smtClean="0">
                <a:solidFill>
                  <a:srgbClr val="FF0000"/>
                </a:solidFill>
              </a:rPr>
              <a:t>ui:insert</a:t>
            </a:r>
            <a:r>
              <a:rPr lang="pt-BR" dirty="0" smtClean="0">
                <a:solidFill>
                  <a:srgbClr val="FF0000"/>
                </a:solidFill>
              </a:rPr>
              <a:t>&gt;</a:t>
            </a:r>
            <a:endParaRPr lang="pt-BR" dirty="0">
              <a:solidFill>
                <a:srgbClr val="FF0000"/>
              </a:solidFill>
            </a:endParaRPr>
          </a:p>
          <a:p>
            <a:pPr marL="603504" lvl="2" indent="0">
              <a:buNone/>
            </a:pPr>
            <a:r>
              <a:rPr lang="pt-BR" dirty="0"/>
              <a:t>&lt;/</a:t>
            </a:r>
            <a:r>
              <a:rPr lang="pt-BR" dirty="0" err="1"/>
              <a:t>body</a:t>
            </a:r>
            <a:r>
              <a:rPr lang="pt-BR" dirty="0" smtClean="0"/>
              <a:t>&gt;</a:t>
            </a:r>
          </a:p>
          <a:p>
            <a:pPr marL="603504" lvl="2" indent="0">
              <a:buNone/>
            </a:pPr>
            <a:r>
              <a:rPr lang="pt-BR" dirty="0" smtClean="0"/>
              <a:t>&lt;/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117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Utilização de </a:t>
            </a:r>
            <a:r>
              <a:rPr lang="pt-BR" dirty="0" err="1" smtClean="0"/>
              <a:t>template</a:t>
            </a:r>
            <a:r>
              <a:rPr lang="pt-BR" dirty="0" smtClean="0"/>
              <a:t>:</a:t>
            </a:r>
          </a:p>
          <a:p>
            <a:pPr marL="109728" indent="0">
              <a:buNone/>
            </a:pPr>
            <a:endParaRPr lang="pt-BR" dirty="0" smtClean="0"/>
          </a:p>
          <a:p>
            <a:pPr marL="109728" indent="0">
              <a:buNone/>
            </a:pPr>
            <a:r>
              <a:rPr lang="pt-BR" dirty="0" smtClean="0"/>
              <a:t>&lt;!</a:t>
            </a:r>
            <a:r>
              <a:rPr lang="pt-BR" dirty="0"/>
              <a:t>DOCTYPE </a:t>
            </a:r>
            <a:r>
              <a:rPr lang="pt-BR" dirty="0" err="1"/>
              <a:t>html</a:t>
            </a:r>
            <a:r>
              <a:rPr lang="pt-BR" dirty="0"/>
              <a:t> PUBLIC "-//W3C//DTD XHTML 1.0 </a:t>
            </a:r>
            <a:r>
              <a:rPr lang="pt-BR" dirty="0" err="1"/>
              <a:t>Transitional</a:t>
            </a:r>
            <a:r>
              <a:rPr lang="pt-BR" dirty="0"/>
              <a:t>//EN" </a:t>
            </a:r>
          </a:p>
          <a:p>
            <a:pPr marL="109728" indent="0">
              <a:buNone/>
            </a:pPr>
            <a:r>
              <a:rPr lang="pt-BR" dirty="0"/>
              <a:t>    "http://www.w3.org/TR/xhtml1/DTD/xhtml1-transitional.dtd"&gt;</a:t>
            </a:r>
          </a:p>
          <a:p>
            <a:pPr marL="109728" indent="0">
              <a:buNone/>
            </a:pPr>
            <a:r>
              <a:rPr lang="pt-BR" dirty="0" smtClean="0"/>
              <a:t>&lt;</a:t>
            </a:r>
            <a:r>
              <a:rPr lang="pt-BR" dirty="0" err="1"/>
              <a:t>html</a:t>
            </a:r>
            <a:r>
              <a:rPr lang="pt-BR" dirty="0"/>
              <a:t> </a:t>
            </a:r>
            <a:r>
              <a:rPr lang="pt-BR" dirty="0" err="1"/>
              <a:t>xmlns</a:t>
            </a:r>
            <a:r>
              <a:rPr lang="pt-BR" dirty="0"/>
              <a:t>=</a:t>
            </a:r>
            <a:r>
              <a:rPr lang="pt-BR" i="1" dirty="0"/>
              <a:t>"http://www.w3.org/1999/xhtml"</a:t>
            </a:r>
          </a:p>
          <a:p>
            <a:pPr marL="109728" indent="0">
              <a:buNone/>
            </a:pPr>
            <a:r>
              <a:rPr lang="pt-BR" dirty="0" err="1">
                <a:solidFill>
                  <a:srgbClr val="FF0000"/>
                </a:solidFill>
              </a:rPr>
              <a:t>xmlns:ui</a:t>
            </a:r>
            <a:r>
              <a:rPr lang="pt-BR" dirty="0">
                <a:solidFill>
                  <a:srgbClr val="FF0000"/>
                </a:solidFill>
              </a:rPr>
              <a:t>=</a:t>
            </a:r>
            <a:r>
              <a:rPr lang="pt-BR" i="1" dirty="0">
                <a:solidFill>
                  <a:srgbClr val="FF0000"/>
                </a:solidFill>
              </a:rPr>
              <a:t>"http://java.sun.com/jsf/facelets"</a:t>
            </a:r>
          </a:p>
          <a:p>
            <a:pPr marL="109728" indent="0">
              <a:buNone/>
            </a:pPr>
            <a:r>
              <a:rPr lang="pt-BR" dirty="0" err="1"/>
              <a:t>xmlns:h</a:t>
            </a:r>
            <a:r>
              <a:rPr lang="pt-BR" dirty="0"/>
              <a:t>=</a:t>
            </a:r>
            <a:r>
              <a:rPr lang="pt-BR" i="1" dirty="0"/>
              <a:t>"http://java.sun.com/jsf/html"</a:t>
            </a:r>
          </a:p>
          <a:p>
            <a:pPr marL="109728" indent="0">
              <a:buNone/>
            </a:pPr>
            <a:r>
              <a:rPr lang="pt-BR" dirty="0" err="1"/>
              <a:t>xmlns:f</a:t>
            </a:r>
            <a:r>
              <a:rPr lang="pt-BR" dirty="0"/>
              <a:t>=</a:t>
            </a:r>
            <a:r>
              <a:rPr lang="pt-BR" i="1" dirty="0"/>
              <a:t>"http://java.sun.com/jsf/core"&gt;</a:t>
            </a:r>
          </a:p>
          <a:p>
            <a:pPr marL="109728" indent="0">
              <a:buNone/>
            </a:pPr>
            <a:r>
              <a:rPr lang="pt-BR" dirty="0">
                <a:solidFill>
                  <a:srgbClr val="FF0000"/>
                </a:solidFill>
              </a:rPr>
              <a:t>&lt;</a:t>
            </a:r>
            <a:r>
              <a:rPr lang="pt-BR" dirty="0" err="1">
                <a:solidFill>
                  <a:srgbClr val="FF0000"/>
                </a:solidFill>
              </a:rPr>
              <a:t>ui:composition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template</a:t>
            </a:r>
            <a:r>
              <a:rPr lang="pt-BR" dirty="0">
                <a:solidFill>
                  <a:srgbClr val="FF0000"/>
                </a:solidFill>
              </a:rPr>
              <a:t>=</a:t>
            </a:r>
            <a:r>
              <a:rPr lang="pt-BR" i="1" dirty="0">
                <a:solidFill>
                  <a:srgbClr val="FF0000"/>
                </a:solidFill>
              </a:rPr>
              <a:t>"</a:t>
            </a:r>
            <a:r>
              <a:rPr lang="pt-BR" i="1" dirty="0" err="1">
                <a:solidFill>
                  <a:srgbClr val="FF0000"/>
                </a:solidFill>
              </a:rPr>
              <a:t>template</a:t>
            </a:r>
            <a:r>
              <a:rPr lang="pt-BR" i="1" dirty="0">
                <a:solidFill>
                  <a:srgbClr val="FF0000"/>
                </a:solidFill>
              </a:rPr>
              <a:t>"&gt;</a:t>
            </a:r>
          </a:p>
          <a:p>
            <a:pPr marL="109728" indent="0">
              <a:buNone/>
            </a:pPr>
            <a:r>
              <a:rPr lang="pt-BR" dirty="0">
                <a:solidFill>
                  <a:srgbClr val="FF0000"/>
                </a:solidFill>
              </a:rPr>
              <a:t>&lt;</a:t>
            </a:r>
            <a:r>
              <a:rPr lang="pt-BR" dirty="0" err="1">
                <a:solidFill>
                  <a:srgbClr val="FF0000"/>
                </a:solidFill>
              </a:rPr>
              <a:t>ui:define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name</a:t>
            </a:r>
            <a:r>
              <a:rPr lang="pt-BR" dirty="0">
                <a:solidFill>
                  <a:srgbClr val="FF0000"/>
                </a:solidFill>
              </a:rPr>
              <a:t>=</a:t>
            </a:r>
            <a:r>
              <a:rPr lang="pt-BR" i="1" dirty="0">
                <a:solidFill>
                  <a:srgbClr val="FF0000"/>
                </a:solidFill>
              </a:rPr>
              <a:t>"</a:t>
            </a:r>
            <a:r>
              <a:rPr lang="pt-BR" i="1" dirty="0" err="1">
                <a:solidFill>
                  <a:srgbClr val="FF0000"/>
                </a:solidFill>
              </a:rPr>
              <a:t>conteudo</a:t>
            </a:r>
            <a:r>
              <a:rPr lang="pt-BR" i="1" dirty="0">
                <a:solidFill>
                  <a:srgbClr val="FF0000"/>
                </a:solidFill>
              </a:rPr>
              <a:t>"&gt;</a:t>
            </a:r>
          </a:p>
          <a:p>
            <a:pPr marL="109728" indent="0">
              <a:buNone/>
            </a:pPr>
            <a:r>
              <a:rPr lang="pt-BR" dirty="0"/>
              <a:t>   </a:t>
            </a:r>
            <a:r>
              <a:rPr lang="pt-BR" dirty="0" err="1"/>
              <a:t>Conteudo</a:t>
            </a:r>
            <a:r>
              <a:rPr lang="pt-BR" dirty="0"/>
              <a:t> específico</a:t>
            </a:r>
          </a:p>
          <a:p>
            <a:pPr marL="109728" indent="0">
              <a:buNone/>
            </a:pPr>
            <a:r>
              <a:rPr lang="pt-BR" dirty="0">
                <a:solidFill>
                  <a:srgbClr val="FF0000"/>
                </a:solidFill>
              </a:rPr>
              <a:t>&lt;/</a:t>
            </a:r>
            <a:r>
              <a:rPr lang="pt-BR" dirty="0" err="1">
                <a:solidFill>
                  <a:srgbClr val="FF0000"/>
                </a:solidFill>
              </a:rPr>
              <a:t>ui:define</a:t>
            </a:r>
            <a:r>
              <a:rPr lang="pt-BR" dirty="0">
                <a:solidFill>
                  <a:srgbClr val="FF0000"/>
                </a:solidFill>
              </a:rPr>
              <a:t>&gt;</a:t>
            </a:r>
          </a:p>
          <a:p>
            <a:pPr marL="109728" indent="0">
              <a:buNone/>
            </a:pPr>
            <a:r>
              <a:rPr lang="pt-BR" dirty="0"/>
              <a:t>&lt;/</a:t>
            </a:r>
            <a:r>
              <a:rPr lang="pt-BR" dirty="0" err="1"/>
              <a:t>ui:composition</a:t>
            </a:r>
            <a:r>
              <a:rPr lang="pt-BR" dirty="0"/>
              <a:t>&gt;</a:t>
            </a:r>
          </a:p>
          <a:p>
            <a:pPr marL="109728" indent="0">
              <a:buNone/>
            </a:pPr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349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</a:t>
            </a:r>
            <a:r>
              <a:rPr lang="pt-BR" dirty="0" err="1" smtClean="0"/>
              <a:t>template</a:t>
            </a:r>
            <a:r>
              <a:rPr lang="pt-BR" dirty="0" smtClean="0"/>
              <a:t> em cima de um layout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895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376672"/>
          </a:xfrm>
        </p:spPr>
        <p:txBody>
          <a:bodyPr/>
          <a:lstStyle/>
          <a:p>
            <a:r>
              <a:rPr lang="pt-BR" dirty="0" smtClean="0"/>
              <a:t>Além das </a:t>
            </a:r>
            <a:r>
              <a:rPr lang="pt-BR" dirty="0" err="1" smtClean="0"/>
              <a:t>tags</a:t>
            </a:r>
            <a:r>
              <a:rPr lang="pt-BR" dirty="0" smtClean="0"/>
              <a:t> padrões para o uso de </a:t>
            </a:r>
            <a:r>
              <a:rPr lang="pt-BR" dirty="0" err="1" smtClean="0"/>
              <a:t>template</a:t>
            </a:r>
            <a:r>
              <a:rPr lang="pt-BR" dirty="0" smtClean="0"/>
              <a:t> o </a:t>
            </a:r>
            <a:r>
              <a:rPr lang="pt-BR" dirty="0" err="1" smtClean="0"/>
              <a:t>Facelets</a:t>
            </a:r>
            <a:r>
              <a:rPr lang="pt-BR" dirty="0" smtClean="0"/>
              <a:t> possui algumas outras funções como:</a:t>
            </a:r>
          </a:p>
          <a:p>
            <a:endParaRPr lang="pt-BR" dirty="0"/>
          </a:p>
          <a:p>
            <a:r>
              <a:rPr lang="pt-BR" dirty="0" smtClean="0"/>
              <a:t>&lt;</a:t>
            </a:r>
            <a:r>
              <a:rPr lang="pt-BR" dirty="0" err="1" smtClean="0"/>
              <a:t>ui:include</a:t>
            </a:r>
            <a:r>
              <a:rPr lang="pt-BR" dirty="0" smtClean="0"/>
              <a:t>&gt; - serve para incluir determinado trecho de código em uma página</a:t>
            </a:r>
          </a:p>
          <a:p>
            <a:endParaRPr lang="pt-BR" dirty="0"/>
          </a:p>
          <a:p>
            <a:r>
              <a:rPr lang="pt-BR" dirty="0" smtClean="0"/>
              <a:t>&lt;</a:t>
            </a:r>
            <a:r>
              <a:rPr lang="pt-BR" dirty="0" err="1" smtClean="0"/>
              <a:t>ui:param</a:t>
            </a:r>
            <a:r>
              <a:rPr lang="pt-BR" dirty="0" smtClean="0"/>
              <a:t>&gt; - envia parâmetro para uma página que está sendo incluída por exemplo.</a:t>
            </a:r>
          </a:p>
          <a:p>
            <a:endParaRPr lang="pt-BR" dirty="0"/>
          </a:p>
          <a:p>
            <a:r>
              <a:rPr lang="pt-BR" dirty="0" smtClean="0"/>
              <a:t>&lt;</a:t>
            </a:r>
            <a:r>
              <a:rPr lang="pt-BR" dirty="0" err="1" smtClean="0"/>
              <a:t>ui:repeat</a:t>
            </a:r>
            <a:r>
              <a:rPr lang="pt-BR" dirty="0" smtClean="0"/>
              <a:t>&gt; - “for” para um </a:t>
            </a:r>
            <a:r>
              <a:rPr lang="pt-BR" dirty="0" err="1" smtClean="0"/>
              <a:t>xhtml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Outras </a:t>
            </a:r>
            <a:r>
              <a:rPr lang="pt-BR" dirty="0" err="1" smtClean="0"/>
              <a:t>tags</a:t>
            </a:r>
            <a:r>
              <a:rPr lang="pt-BR" dirty="0" smtClean="0"/>
              <a:t> do </a:t>
            </a:r>
            <a:r>
              <a:rPr lang="pt-BR" dirty="0" err="1" smtClean="0"/>
              <a:t>Facelets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711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pt-BR" dirty="0" smtClean="0"/>
              <a:t>&lt;</a:t>
            </a:r>
            <a:r>
              <a:rPr lang="pt-BR" dirty="0" err="1" smtClean="0"/>
              <a:t>h:dataTable</a:t>
            </a:r>
            <a:r>
              <a:rPr lang="pt-BR" dirty="0" smtClean="0"/>
              <a:t>&gt; - Possibilita montar uma tabela baseado em um </a:t>
            </a:r>
            <a:r>
              <a:rPr lang="pt-BR" dirty="0" err="1" smtClean="0"/>
              <a:t>List</a:t>
            </a:r>
            <a:r>
              <a:rPr lang="pt-BR" dirty="0" smtClean="0"/>
              <a:t> do </a:t>
            </a:r>
            <a:r>
              <a:rPr lang="pt-BR" dirty="0" err="1" smtClean="0"/>
              <a:t>BackBean</a:t>
            </a:r>
            <a:endParaRPr lang="pt-BR" dirty="0" smtClean="0"/>
          </a:p>
          <a:p>
            <a:pPr marL="109728" indent="0">
              <a:buNone/>
            </a:pPr>
            <a:endParaRPr lang="pt-BR" dirty="0"/>
          </a:p>
          <a:p>
            <a:pPr marL="109728" indent="0">
              <a:buNone/>
            </a:pPr>
            <a:r>
              <a:rPr lang="pt-BR" dirty="0" smtClean="0"/>
              <a:t>&lt;</a:t>
            </a:r>
            <a:r>
              <a:rPr lang="pt-BR" dirty="0" err="1" smtClean="0"/>
              <a:t>f:param</a:t>
            </a:r>
            <a:r>
              <a:rPr lang="pt-BR" dirty="0" smtClean="0"/>
              <a:t>&gt; - Utilizada para envio de </a:t>
            </a:r>
            <a:r>
              <a:rPr lang="pt-BR" dirty="0" err="1" smtClean="0"/>
              <a:t>parametros</a:t>
            </a:r>
            <a:endParaRPr lang="pt-BR" dirty="0" smtClean="0"/>
          </a:p>
          <a:p>
            <a:pPr marL="109728" indent="0">
              <a:buNone/>
            </a:pPr>
            <a:endParaRPr lang="pt-BR" dirty="0"/>
          </a:p>
          <a:p>
            <a:pPr marL="109728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Voltando ao JSF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73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exemplo de </a:t>
            </a:r>
            <a:r>
              <a:rPr lang="pt-BR" dirty="0" err="1" smtClean="0"/>
              <a:t>list</a:t>
            </a:r>
            <a:r>
              <a:rPr lang="pt-BR" dirty="0" smtClean="0"/>
              <a:t> enviando </a:t>
            </a:r>
            <a:r>
              <a:rPr lang="pt-BR" dirty="0" err="1" smtClean="0"/>
              <a:t>parametro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499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Criar um cadastro de produto, os produtos </a:t>
            </a:r>
            <a:r>
              <a:rPr lang="pt-BR" dirty="0" smtClean="0"/>
              <a:t>serão armazenados </a:t>
            </a:r>
            <a:r>
              <a:rPr lang="pt-BR" dirty="0"/>
              <a:t>na sessão (</a:t>
            </a:r>
            <a:r>
              <a:rPr lang="pt-BR" dirty="0" err="1"/>
              <a:t>ManagedBean</a:t>
            </a:r>
            <a:r>
              <a:rPr lang="pt-BR" dirty="0"/>
              <a:t> de sessão)</a:t>
            </a:r>
          </a:p>
          <a:p>
            <a:endParaRPr lang="pt-BR" dirty="0"/>
          </a:p>
          <a:p>
            <a:r>
              <a:rPr lang="pt-BR" dirty="0"/>
              <a:t>Logo após os produtos deverão ser mostrados </a:t>
            </a:r>
            <a:r>
              <a:rPr lang="pt-BR" dirty="0" smtClean="0"/>
              <a:t>em uma </a:t>
            </a:r>
            <a:r>
              <a:rPr lang="pt-BR" dirty="0"/>
              <a:t>página utilizando algum recurso do JSF.</a:t>
            </a:r>
          </a:p>
          <a:p>
            <a:endParaRPr lang="pt-BR" dirty="0"/>
          </a:p>
          <a:p>
            <a:r>
              <a:rPr lang="pt-BR" dirty="0"/>
              <a:t>Criar um carrinho de compras, onde o usuário </a:t>
            </a:r>
            <a:r>
              <a:rPr lang="pt-BR" dirty="0" smtClean="0"/>
              <a:t>irá escolher </a:t>
            </a:r>
            <a:r>
              <a:rPr lang="pt-BR" dirty="0"/>
              <a:t>os produtos e adicionar ao carrinho.</a:t>
            </a:r>
          </a:p>
          <a:p>
            <a:endParaRPr lang="pt-BR" dirty="0"/>
          </a:p>
          <a:p>
            <a:r>
              <a:rPr lang="pt-BR" dirty="0"/>
              <a:t>No carrinho de compra deve mostrar o valor total </a:t>
            </a:r>
            <a:r>
              <a:rPr lang="pt-BR" dirty="0" smtClean="0"/>
              <a:t>dos produtos </a:t>
            </a:r>
            <a:r>
              <a:rPr lang="pt-BR" dirty="0"/>
              <a:t>adicionados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268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Framework de código aberto</a:t>
            </a:r>
          </a:p>
          <a:p>
            <a:endParaRPr lang="pt-BR" dirty="0"/>
          </a:p>
          <a:p>
            <a:r>
              <a:rPr lang="pt-BR" dirty="0"/>
              <a:t>Feito especificamente para o JSF</a:t>
            </a:r>
          </a:p>
          <a:p>
            <a:endParaRPr lang="pt-BR" dirty="0"/>
          </a:p>
          <a:p>
            <a:r>
              <a:rPr lang="en-GB" dirty="0" err="1"/>
              <a:t>Norteado</a:t>
            </a:r>
            <a:r>
              <a:rPr lang="en-GB" dirty="0"/>
              <a:t> </a:t>
            </a:r>
            <a:r>
              <a:rPr lang="en-GB" dirty="0" err="1"/>
              <a:t>por</a:t>
            </a:r>
            <a:r>
              <a:rPr lang="en-GB" dirty="0"/>
              <a:t> 3 </a:t>
            </a:r>
            <a:r>
              <a:rPr lang="en-GB" dirty="0" err="1"/>
              <a:t>ideias</a:t>
            </a:r>
            <a:r>
              <a:rPr lang="en-GB" dirty="0"/>
              <a:t> </a:t>
            </a:r>
            <a:r>
              <a:rPr lang="en-GB" dirty="0" err="1"/>
              <a:t>centrais</a:t>
            </a:r>
            <a:r>
              <a:rPr lang="en-GB" dirty="0"/>
              <a:t>:</a:t>
            </a:r>
          </a:p>
          <a:p>
            <a:pPr marL="800100" lvl="1" indent="-342900">
              <a:lnSpc>
                <a:spcPct val="104000"/>
              </a:lnSpc>
              <a:buClr>
                <a:srgbClr val="60B5CC"/>
              </a:buClr>
              <a:buSzPct val="9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err="1"/>
              <a:t>Integração</a:t>
            </a:r>
            <a:r>
              <a:rPr lang="en-GB" dirty="0"/>
              <a:t> com JSF</a:t>
            </a:r>
          </a:p>
          <a:p>
            <a:pPr marL="800100" lvl="1" indent="-342900">
              <a:lnSpc>
                <a:spcPct val="104000"/>
              </a:lnSpc>
              <a:buClr>
                <a:srgbClr val="60B5CC"/>
              </a:buClr>
              <a:buSzPct val="9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Templates</a:t>
            </a:r>
          </a:p>
          <a:p>
            <a:pPr marL="800100" lvl="1" indent="-342900">
              <a:lnSpc>
                <a:spcPct val="104000"/>
              </a:lnSpc>
              <a:buClr>
                <a:srgbClr val="60B5CC"/>
              </a:buClr>
              <a:buSzPct val="9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err="1"/>
              <a:t>Composições</a:t>
            </a:r>
            <a:r>
              <a:rPr lang="en-GB" dirty="0"/>
              <a:t> de </a:t>
            </a:r>
            <a:r>
              <a:rPr lang="en-GB" dirty="0" err="1"/>
              <a:t>Componentes</a:t>
            </a:r>
            <a:endParaRPr lang="en-GB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Facelets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073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Para utilizar o </a:t>
            </a:r>
            <a:r>
              <a:rPr lang="pt-BR" dirty="0" err="1" smtClean="0"/>
              <a:t>combobox</a:t>
            </a:r>
            <a:r>
              <a:rPr lang="pt-BR" dirty="0" smtClean="0"/>
              <a:t> no JSF precisamos utilizar 2 </a:t>
            </a:r>
            <a:r>
              <a:rPr lang="pt-BR" dirty="0" err="1" smtClean="0"/>
              <a:t>tags</a:t>
            </a:r>
            <a:r>
              <a:rPr lang="pt-BR" dirty="0" smtClean="0"/>
              <a:t>, são elas:</a:t>
            </a:r>
          </a:p>
          <a:p>
            <a:endParaRPr lang="pt-BR" dirty="0" smtClean="0"/>
          </a:p>
          <a:p>
            <a:r>
              <a:rPr lang="pt-BR" dirty="0" smtClean="0"/>
              <a:t>&lt;</a:t>
            </a:r>
            <a:r>
              <a:rPr lang="pt-BR" dirty="0" err="1" smtClean="0"/>
              <a:t>h:selectOneMenu</a:t>
            </a:r>
            <a:r>
              <a:rPr lang="pt-BR" dirty="0" smtClean="0"/>
              <a:t>&gt; - Onde fará referencia com o valor selecionado</a:t>
            </a:r>
          </a:p>
          <a:p>
            <a:endParaRPr lang="pt-BR" dirty="0"/>
          </a:p>
          <a:p>
            <a:r>
              <a:rPr lang="pt-BR" dirty="0" smtClean="0"/>
              <a:t>&lt;</a:t>
            </a:r>
            <a:r>
              <a:rPr lang="pt-BR" dirty="0" err="1" smtClean="0"/>
              <a:t>f:selectItems</a:t>
            </a:r>
            <a:r>
              <a:rPr lang="pt-BR" dirty="0" smtClean="0"/>
              <a:t>&gt; - Lista de valores do combo</a:t>
            </a:r>
          </a:p>
          <a:p>
            <a:endParaRPr lang="pt-BR" dirty="0"/>
          </a:p>
          <a:p>
            <a:r>
              <a:rPr lang="pt-BR" dirty="0" smtClean="0"/>
              <a:t>Entretanto temos um problema, como fazer que um valor em HTML seja associado a um objeto?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- </a:t>
            </a:r>
            <a:r>
              <a:rPr lang="pt-BR" dirty="0" err="1" smtClean="0"/>
              <a:t>Combobox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34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Em </a:t>
            </a:r>
            <a:r>
              <a:rPr lang="pt-PT" dirty="0"/>
              <a:t>uma aplicação w</a:t>
            </a:r>
            <a:r>
              <a:rPr lang="pt-PT" dirty="0" smtClean="0"/>
              <a:t>eb os </a:t>
            </a:r>
            <a:r>
              <a:rPr lang="pt-PT" dirty="0"/>
              <a:t>valores inseridos pelo usuário em todos os </a:t>
            </a:r>
            <a:r>
              <a:rPr lang="pt-PT" dirty="0" smtClean="0"/>
              <a:t>casos, inclusive valores numéricos, serão enviados para o servidor em </a:t>
            </a:r>
            <a:r>
              <a:rPr lang="pt-PT" dirty="0"/>
              <a:t>formato </a:t>
            </a:r>
            <a:r>
              <a:rPr lang="pt-PT" dirty="0" smtClean="0"/>
              <a:t>String</a:t>
            </a:r>
            <a:r>
              <a:rPr lang="pt-PT" dirty="0"/>
              <a:t>. 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Por isso, há uma necessidade de uma camada onde os valores devam ser convertidos para seu tipo apropriado.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- </a:t>
            </a:r>
            <a:r>
              <a:rPr lang="pt-BR" dirty="0" err="1" smtClean="0"/>
              <a:t>Converters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614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JSF já </a:t>
            </a:r>
            <a:r>
              <a:rPr lang="pt-PT" dirty="0" smtClean="0"/>
              <a:t>possui muitos conversores para maioria dos casos comum.</a:t>
            </a:r>
          </a:p>
          <a:p>
            <a:endParaRPr lang="pt-PT" dirty="0"/>
          </a:p>
          <a:p>
            <a:r>
              <a:rPr lang="pt-PT" dirty="0" smtClean="0"/>
              <a:t>Entretanto, há situações que a criação de um conversor é necessário. Como por exemplo em um &lt;h:selectOneMenu&gt; para um determinado objeto da aplicação.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- </a:t>
            </a:r>
            <a:r>
              <a:rPr lang="pt-BR" dirty="0" err="1" smtClean="0"/>
              <a:t>Converters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987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184576"/>
          </a:xfrm>
        </p:spPr>
        <p:txBody>
          <a:bodyPr>
            <a:normAutofit/>
          </a:bodyPr>
          <a:lstStyle/>
          <a:p>
            <a:r>
              <a:rPr lang="pt-BR" dirty="0" smtClean="0"/>
              <a:t>Para criação de um converter específico é necessário:</a:t>
            </a:r>
          </a:p>
          <a:p>
            <a:pPr lvl="1"/>
            <a:r>
              <a:rPr lang="pt-BR" dirty="0" smtClean="0"/>
              <a:t>Criar uma classe na qual implemente a interface Converter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Declarar o converter no faces-config.xml:</a:t>
            </a:r>
          </a:p>
          <a:p>
            <a:pPr marL="0" indent="0">
              <a:spcBef>
                <a:spcPts val="0"/>
              </a:spcBef>
              <a:buNone/>
            </a:pPr>
            <a:endParaRPr lang="pt-BR" sz="17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1700" dirty="0" smtClean="0"/>
              <a:t>&lt;</a:t>
            </a:r>
            <a:r>
              <a:rPr lang="pt-BR" sz="1700" dirty="0"/>
              <a:t>converter&gt;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700" dirty="0"/>
              <a:t>  &lt;converter-id&gt;</a:t>
            </a:r>
            <a:r>
              <a:rPr lang="pt-BR" sz="1700" dirty="0" err="1"/>
              <a:t>escolaridadeConverter</a:t>
            </a:r>
            <a:r>
              <a:rPr lang="pt-BR" sz="1700" dirty="0"/>
              <a:t>&lt;/converter-id&gt;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700" dirty="0"/>
              <a:t>  &lt;converter-</a:t>
            </a:r>
            <a:r>
              <a:rPr lang="pt-BR" sz="1700" dirty="0" err="1"/>
              <a:t>class</a:t>
            </a:r>
            <a:r>
              <a:rPr lang="pt-BR" sz="1700" dirty="0"/>
              <a:t>&gt;</a:t>
            </a:r>
            <a:r>
              <a:rPr lang="pt-BR" sz="1700" dirty="0" err="1"/>
              <a:t>converter.EscolaridadeConverter</a:t>
            </a:r>
            <a:r>
              <a:rPr lang="pt-BR" sz="1700" dirty="0"/>
              <a:t>&lt;/converter-</a:t>
            </a:r>
            <a:r>
              <a:rPr lang="pt-BR" sz="1700" dirty="0" err="1"/>
              <a:t>class</a:t>
            </a:r>
            <a:r>
              <a:rPr lang="pt-BR" sz="1700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700" dirty="0" smtClean="0"/>
              <a:t>&lt;/</a:t>
            </a:r>
            <a:r>
              <a:rPr lang="pt-BR" sz="1700" dirty="0"/>
              <a:t>converter&gt;</a:t>
            </a:r>
            <a:r>
              <a:rPr lang="pt-BR" dirty="0"/>
              <a:t>  </a:t>
            </a:r>
          </a:p>
          <a:p>
            <a:pPr lvl="2"/>
            <a:endParaRPr lang="pt-BR" dirty="0" smtClean="0"/>
          </a:p>
          <a:p>
            <a:pPr lvl="1"/>
            <a:r>
              <a:rPr lang="pt-BR" dirty="0" smtClean="0"/>
              <a:t>Referenciar o converter na </a:t>
            </a:r>
            <a:r>
              <a:rPr lang="pt-BR" dirty="0" err="1" smtClean="0"/>
              <a:t>tag</a:t>
            </a:r>
            <a:r>
              <a:rPr lang="pt-BR" dirty="0" smtClean="0"/>
              <a:t> utilizada.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- Converter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526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exemplo de converter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– Converter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26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JSF possui as </a:t>
            </a:r>
            <a:r>
              <a:rPr lang="pt-BR" dirty="0" err="1" smtClean="0"/>
              <a:t>tags</a:t>
            </a:r>
            <a:r>
              <a:rPr lang="pt-BR" dirty="0" smtClean="0"/>
              <a:t> &lt;</a:t>
            </a:r>
            <a:r>
              <a:rPr lang="pt-BR" dirty="0" err="1" smtClean="0"/>
              <a:t>h:message</a:t>
            </a:r>
            <a:r>
              <a:rPr lang="pt-BR" dirty="0" smtClean="0"/>
              <a:t>&gt; e &lt;</a:t>
            </a:r>
            <a:r>
              <a:rPr lang="pt-BR" dirty="0" err="1" smtClean="0"/>
              <a:t>h:messages</a:t>
            </a:r>
            <a:r>
              <a:rPr lang="pt-BR" dirty="0" smtClean="0"/>
              <a:t>&gt;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Estas </a:t>
            </a:r>
            <a:r>
              <a:rPr lang="pt-BR" dirty="0" err="1" smtClean="0"/>
              <a:t>tags</a:t>
            </a:r>
            <a:r>
              <a:rPr lang="pt-BR" dirty="0" smtClean="0"/>
              <a:t> tem como objetivo mostrar para o usuário todas as mensagens geradas pelo sistema</a:t>
            </a:r>
          </a:p>
          <a:p>
            <a:endParaRPr lang="pt-BR" dirty="0"/>
          </a:p>
          <a:p>
            <a:r>
              <a:rPr lang="pt-BR" dirty="0" smtClean="0"/>
              <a:t>As mensagens podem ser do tipo “</a:t>
            </a:r>
            <a:r>
              <a:rPr lang="pt-BR" dirty="0" err="1" smtClean="0"/>
              <a:t>Error</a:t>
            </a:r>
            <a:r>
              <a:rPr lang="pt-BR" dirty="0" smtClean="0"/>
              <a:t>”, “</a:t>
            </a:r>
            <a:r>
              <a:rPr lang="pt-BR" dirty="0" err="1" smtClean="0"/>
              <a:t>Warn</a:t>
            </a:r>
            <a:r>
              <a:rPr lang="pt-BR" dirty="0" smtClean="0"/>
              <a:t>”, “Info” ou “Fatal”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- </a:t>
            </a:r>
            <a:r>
              <a:rPr lang="pt-BR" dirty="0" err="1" smtClean="0"/>
              <a:t>Messages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962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Por padrão, quando houver problema em conversores ou validações, as mensagens são apresentadas automaticamente.</a:t>
            </a:r>
          </a:p>
          <a:p>
            <a:endParaRPr lang="pt-BR" dirty="0"/>
          </a:p>
          <a:p>
            <a:r>
              <a:rPr lang="pt-BR" dirty="0" smtClean="0"/>
              <a:t>Possibilidade de gerar um CSS para cada tipo de Mensagem</a:t>
            </a:r>
          </a:p>
          <a:p>
            <a:endParaRPr lang="pt-BR" dirty="0"/>
          </a:p>
          <a:p>
            <a:r>
              <a:rPr lang="pt-BR" dirty="0" smtClean="0"/>
              <a:t>Possibilidade de mostrar um “Sumário” ou o “Detalhe” de uma mensagem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- </a:t>
            </a:r>
            <a:r>
              <a:rPr lang="pt-BR" dirty="0" err="1" smtClean="0"/>
              <a:t>Messages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874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Além das </a:t>
            </a:r>
            <a:r>
              <a:rPr lang="pt-BR" dirty="0" err="1" smtClean="0"/>
              <a:t>messages</a:t>
            </a:r>
            <a:r>
              <a:rPr lang="pt-BR" dirty="0" smtClean="0"/>
              <a:t> geradas pelos componentes padrões é possível gerar uma </a:t>
            </a:r>
            <a:r>
              <a:rPr lang="pt-BR" dirty="0" err="1" smtClean="0"/>
              <a:t>message</a:t>
            </a:r>
            <a:r>
              <a:rPr lang="pt-BR" dirty="0" smtClean="0"/>
              <a:t> através do </a:t>
            </a:r>
            <a:r>
              <a:rPr lang="pt-BR" dirty="0" err="1" smtClean="0"/>
              <a:t>BackBean</a:t>
            </a:r>
            <a:r>
              <a:rPr lang="pt-BR" dirty="0" smtClean="0"/>
              <a:t> através do exemplo:</a:t>
            </a:r>
          </a:p>
          <a:p>
            <a:endParaRPr lang="pt-BR" dirty="0"/>
          </a:p>
          <a:p>
            <a:r>
              <a:rPr lang="pt-BR" dirty="0" err="1" smtClean="0"/>
              <a:t>FacesContext.getCurrentInstance</a:t>
            </a:r>
            <a:r>
              <a:rPr lang="pt-BR" dirty="0" smtClean="0"/>
              <a:t>().</a:t>
            </a:r>
            <a:r>
              <a:rPr lang="pt-BR" dirty="0" err="1" smtClean="0"/>
              <a:t>addMessage</a:t>
            </a:r>
            <a:r>
              <a:rPr lang="pt-BR" dirty="0" smtClean="0"/>
              <a:t>(...) – Veja exemplo do professor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- </a:t>
            </a:r>
            <a:r>
              <a:rPr lang="pt-BR" dirty="0" err="1" smtClean="0"/>
              <a:t>Messages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989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validação de dados </a:t>
            </a:r>
            <a:r>
              <a:rPr lang="pt-PT" dirty="0" smtClean="0"/>
              <a:t>permite </a:t>
            </a:r>
            <a:r>
              <a:rPr lang="pt-PT" dirty="0"/>
              <a:t>se </a:t>
            </a:r>
            <a:r>
              <a:rPr lang="pt-PT" dirty="0" smtClean="0"/>
              <a:t>concentrar </a:t>
            </a:r>
            <a:r>
              <a:rPr lang="pt-PT" dirty="0"/>
              <a:t>na lógica de negócios ao invés de </a:t>
            </a:r>
            <a:r>
              <a:rPr lang="pt-PT" dirty="0" smtClean="0"/>
              <a:t>verificações de </a:t>
            </a:r>
            <a:r>
              <a:rPr lang="pt-PT" dirty="0"/>
              <a:t>dados de entrada, tais como </a:t>
            </a:r>
            <a:r>
              <a:rPr lang="pt-PT" dirty="0" smtClean="0"/>
              <a:t>nulos</a:t>
            </a:r>
            <a:r>
              <a:rPr lang="pt-PT" dirty="0"/>
              <a:t>, </a:t>
            </a:r>
            <a:r>
              <a:rPr lang="pt-PT" dirty="0" smtClean="0"/>
              <a:t>comprimento</a:t>
            </a:r>
            <a:r>
              <a:rPr lang="pt-PT" dirty="0"/>
              <a:t>, </a:t>
            </a:r>
            <a:r>
              <a:rPr lang="pt-PT" dirty="0" smtClean="0"/>
              <a:t>limites, tipos e etc.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- </a:t>
            </a:r>
            <a:r>
              <a:rPr lang="pt-BR" dirty="0" err="1" smtClean="0"/>
              <a:t>Validators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425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pt-BR" dirty="0" smtClean="0"/>
              <a:t>Validação Padrão:</a:t>
            </a:r>
          </a:p>
          <a:p>
            <a:pPr marL="109728" indent="0">
              <a:buNone/>
            </a:pPr>
            <a:endParaRPr lang="pt-BR" dirty="0"/>
          </a:p>
          <a:p>
            <a:pPr marL="109728" indent="0">
              <a:buNone/>
            </a:pPr>
            <a:r>
              <a:rPr lang="pt-BR" sz="1600" dirty="0"/>
              <a:t>&lt;</a:t>
            </a:r>
            <a:r>
              <a:rPr lang="pt-BR" sz="1600" dirty="0" err="1"/>
              <a:t>f:validateLength</a:t>
            </a:r>
            <a:r>
              <a:rPr lang="pt-BR" sz="1600" dirty="0"/>
              <a:t> </a:t>
            </a:r>
            <a:r>
              <a:rPr lang="pt-BR" sz="1600" dirty="0" err="1"/>
              <a:t>minimum</a:t>
            </a:r>
            <a:r>
              <a:rPr lang="pt-BR" sz="1600" dirty="0"/>
              <a:t>="5" </a:t>
            </a:r>
            <a:r>
              <a:rPr lang="pt-BR" sz="1600" dirty="0" err="1"/>
              <a:t>maximum</a:t>
            </a:r>
            <a:r>
              <a:rPr lang="pt-BR" sz="1600" dirty="0"/>
              <a:t>="20" </a:t>
            </a:r>
            <a:r>
              <a:rPr lang="pt-BR" sz="1600" dirty="0" smtClean="0"/>
              <a:t>/&gt;</a:t>
            </a:r>
          </a:p>
          <a:p>
            <a:pPr marL="109728" indent="0">
              <a:buNone/>
            </a:pPr>
            <a:endParaRPr lang="pt-BR" sz="1600" dirty="0"/>
          </a:p>
          <a:p>
            <a:pPr marL="109728" indent="0">
              <a:buNone/>
            </a:pPr>
            <a:r>
              <a:rPr lang="pt-BR" sz="1600" dirty="0"/>
              <a:t>&lt;</a:t>
            </a:r>
            <a:r>
              <a:rPr lang="pt-BR" sz="1600" dirty="0" err="1"/>
              <a:t>f:validateLongRange</a:t>
            </a:r>
            <a:r>
              <a:rPr lang="pt-BR" sz="1600" dirty="0"/>
              <a:t> </a:t>
            </a:r>
            <a:r>
              <a:rPr lang="pt-BR" sz="1600" dirty="0" err="1"/>
              <a:t>minimum</a:t>
            </a:r>
            <a:r>
              <a:rPr lang="pt-BR" sz="1600" dirty="0"/>
              <a:t>="18" </a:t>
            </a:r>
            <a:r>
              <a:rPr lang="pt-BR" sz="1600" dirty="0" err="1"/>
              <a:t>maximum</a:t>
            </a:r>
            <a:r>
              <a:rPr lang="pt-BR" sz="1600" dirty="0"/>
              <a:t>="50</a:t>
            </a:r>
            <a:r>
              <a:rPr lang="pt-BR" sz="1600" dirty="0" smtClean="0"/>
              <a:t>"/&gt;</a:t>
            </a:r>
          </a:p>
          <a:p>
            <a:pPr marL="109728" indent="0">
              <a:buNone/>
            </a:pPr>
            <a:endParaRPr lang="pt-BR" sz="1600" dirty="0" smtClean="0"/>
          </a:p>
          <a:p>
            <a:pPr marL="109728" indent="0">
              <a:buNone/>
            </a:pPr>
            <a:r>
              <a:rPr lang="pt-BR" sz="1600" dirty="0"/>
              <a:t>&lt;</a:t>
            </a:r>
            <a:r>
              <a:rPr lang="pt-BR" sz="1600" dirty="0" err="1" smtClean="0"/>
              <a:t>f:validateDoubleRange</a:t>
            </a:r>
            <a:r>
              <a:rPr lang="pt-BR" sz="1600" dirty="0" smtClean="0"/>
              <a:t> </a:t>
            </a:r>
            <a:r>
              <a:rPr lang="pt-BR" sz="1600" dirty="0" err="1"/>
              <a:t>minimum</a:t>
            </a:r>
            <a:r>
              <a:rPr lang="pt-BR" sz="1600" dirty="0" smtClean="0"/>
              <a:t>=“7" </a:t>
            </a:r>
            <a:r>
              <a:rPr lang="pt-BR" sz="1600" dirty="0" err="1"/>
              <a:t>maximum</a:t>
            </a:r>
            <a:r>
              <a:rPr lang="pt-BR" sz="1600" dirty="0" smtClean="0"/>
              <a:t>=“10"/&gt;</a:t>
            </a:r>
          </a:p>
          <a:p>
            <a:pPr marL="109728" indent="0">
              <a:buNone/>
            </a:pPr>
            <a:endParaRPr lang="pt-BR" sz="1600" dirty="0"/>
          </a:p>
          <a:p>
            <a:pPr marL="109728" indent="0">
              <a:buNone/>
            </a:pPr>
            <a:r>
              <a:rPr lang="pt-BR" sz="1600" dirty="0"/>
              <a:t>&lt;</a:t>
            </a:r>
            <a:r>
              <a:rPr lang="pt-BR" sz="1600" dirty="0" err="1"/>
              <a:t>f:validateRegex</a:t>
            </a:r>
            <a:r>
              <a:rPr lang="pt-BR" sz="1600" dirty="0"/>
              <a:t> </a:t>
            </a:r>
            <a:r>
              <a:rPr lang="pt-BR" sz="1600" dirty="0" err="1"/>
              <a:t>pattern</a:t>
            </a:r>
            <a:r>
              <a:rPr lang="pt-BR" sz="1600" dirty="0" smtClean="0"/>
              <a:t>=“</a:t>
            </a:r>
            <a:r>
              <a:rPr lang="pt-BR" sz="1600" dirty="0"/>
              <a:t>^([01][0-9][0-9]|2[0-4][0-9]|25[0-5</a:t>
            </a:r>
            <a:r>
              <a:rPr lang="pt-BR" sz="1600" dirty="0" smtClean="0"/>
              <a:t>])$“ /&gt;</a:t>
            </a:r>
            <a:endParaRPr lang="pt-BR" sz="1600" dirty="0"/>
          </a:p>
          <a:p>
            <a:pPr marL="109728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</a:t>
            </a:r>
            <a:r>
              <a:rPr lang="pt-BR" dirty="0" err="1"/>
              <a:t>Validators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802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Facelets</a:t>
            </a:r>
            <a:r>
              <a:rPr lang="pt-BR" dirty="0"/>
              <a:t> é uma poderosa e leve linguagem de declaração de página que é usada para construir visualizações </a:t>
            </a:r>
            <a:r>
              <a:rPr lang="pt-BR" dirty="0" smtClean="0"/>
              <a:t>em </a:t>
            </a:r>
            <a:r>
              <a:rPr lang="pt-BR" dirty="0"/>
              <a:t>JSF usando estilos de </a:t>
            </a:r>
            <a:r>
              <a:rPr lang="pt-BR" dirty="0" err="1"/>
              <a:t>templates</a:t>
            </a:r>
            <a:r>
              <a:rPr lang="pt-BR" dirty="0"/>
              <a:t> HTML e para construir árvores de </a:t>
            </a:r>
            <a:r>
              <a:rPr lang="pt-BR" dirty="0" smtClean="0"/>
              <a:t>componentes</a:t>
            </a:r>
          </a:p>
          <a:p>
            <a:endParaRPr lang="pt-BR" dirty="0"/>
          </a:p>
          <a:p>
            <a:r>
              <a:rPr lang="pt-BR" dirty="0" smtClean="0"/>
              <a:t>Utiliza o </a:t>
            </a:r>
            <a:r>
              <a:rPr lang="pt-BR" dirty="0"/>
              <a:t>XHTML para a criação de páginas web</a:t>
            </a:r>
            <a:r>
              <a:rPr lang="pt-BR" dirty="0" smtClean="0"/>
              <a:t>. O </a:t>
            </a:r>
            <a:r>
              <a:rPr lang="pt-BR" dirty="0"/>
              <a:t>mais interessante e utilizado desta tecnologia é a possibilidade de criar </a:t>
            </a:r>
            <a:r>
              <a:rPr lang="pt-BR" dirty="0" err="1"/>
              <a:t>templates</a:t>
            </a:r>
            <a:r>
              <a:rPr lang="pt-BR" dirty="0"/>
              <a:t> para páginas </a:t>
            </a:r>
            <a:r>
              <a:rPr lang="pt-BR" dirty="0" smtClean="0"/>
              <a:t>em JSF</a:t>
            </a:r>
            <a:r>
              <a:rPr lang="pt-BR" dirty="0"/>
              <a:t>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Facelets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352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Vinculando uma </a:t>
            </a:r>
            <a:r>
              <a:rPr lang="pt-BR" dirty="0" err="1" smtClean="0"/>
              <a:t>msg</a:t>
            </a:r>
            <a:r>
              <a:rPr lang="pt-BR" dirty="0" smtClean="0"/>
              <a:t> a um componente e personalizando através do atributo </a:t>
            </a:r>
            <a:r>
              <a:rPr lang="pt-BR" dirty="0" err="1" smtClean="0"/>
              <a:t>validatorMessage</a:t>
            </a:r>
            <a:endParaRPr lang="pt-BR" dirty="0"/>
          </a:p>
          <a:p>
            <a:endParaRPr lang="pt-BR" dirty="0" smtClean="0"/>
          </a:p>
          <a:p>
            <a:pPr marL="109728" indent="0">
              <a:buNone/>
            </a:pPr>
            <a:r>
              <a:rPr lang="pt-BR" sz="1600" dirty="0" smtClean="0"/>
              <a:t>&lt;</a:t>
            </a:r>
            <a:r>
              <a:rPr lang="pt-BR" sz="1600" dirty="0" err="1" smtClean="0"/>
              <a:t>h:inputText</a:t>
            </a:r>
            <a:r>
              <a:rPr lang="pt-BR" sz="1600" dirty="0" smtClean="0"/>
              <a:t> </a:t>
            </a:r>
            <a:r>
              <a:rPr lang="pt-BR" sz="1600" dirty="0" err="1" smtClean="0"/>
              <a:t>value</a:t>
            </a:r>
            <a:r>
              <a:rPr lang="pt-BR" sz="1600" dirty="0" smtClean="0"/>
              <a:t>=“#” id=“teste” </a:t>
            </a:r>
            <a:r>
              <a:rPr lang="pt-BR" sz="1600" dirty="0" err="1" smtClean="0"/>
              <a:t>validatorMessage</a:t>
            </a:r>
            <a:r>
              <a:rPr lang="pt-BR" sz="1600" dirty="0" smtClean="0"/>
              <a:t>=“Insira 0 a 255”&gt;</a:t>
            </a:r>
          </a:p>
          <a:p>
            <a:pPr marL="109728" indent="0">
              <a:buNone/>
            </a:pPr>
            <a:r>
              <a:rPr lang="pt-BR" sz="1600" dirty="0"/>
              <a:t>	&lt;</a:t>
            </a:r>
            <a:r>
              <a:rPr lang="pt-BR" sz="1600" dirty="0" err="1"/>
              <a:t>f:validateRegex</a:t>
            </a:r>
            <a:r>
              <a:rPr lang="pt-BR" sz="1600" dirty="0"/>
              <a:t> </a:t>
            </a:r>
            <a:r>
              <a:rPr lang="pt-BR" sz="1600" dirty="0" err="1"/>
              <a:t>pattern</a:t>
            </a:r>
            <a:r>
              <a:rPr lang="pt-BR" sz="1600" dirty="0"/>
              <a:t>=“^([01][0-9][0-9]|2[0-4][0-9]|25[0-5])$“ </a:t>
            </a:r>
            <a:r>
              <a:rPr lang="pt-BR" sz="1600" dirty="0" smtClean="0"/>
              <a:t>/&gt;</a:t>
            </a:r>
          </a:p>
          <a:p>
            <a:pPr marL="109728" indent="0">
              <a:buNone/>
            </a:pPr>
            <a:r>
              <a:rPr lang="pt-BR" sz="1600" dirty="0" smtClean="0"/>
              <a:t>&lt;/</a:t>
            </a:r>
            <a:r>
              <a:rPr lang="pt-BR" sz="1600" dirty="0" err="1" smtClean="0"/>
              <a:t>h:inputText</a:t>
            </a:r>
            <a:r>
              <a:rPr lang="pt-BR" sz="1600" dirty="0" smtClean="0"/>
              <a:t>&gt;</a:t>
            </a:r>
          </a:p>
          <a:p>
            <a:pPr marL="109728" indent="0">
              <a:buNone/>
            </a:pPr>
            <a:r>
              <a:rPr lang="pt-BR" sz="1600" dirty="0" smtClean="0"/>
              <a:t>&lt;</a:t>
            </a:r>
            <a:r>
              <a:rPr lang="pt-BR" sz="1600" dirty="0" err="1" smtClean="0"/>
              <a:t>h:message</a:t>
            </a:r>
            <a:r>
              <a:rPr lang="pt-BR" sz="1600" dirty="0" smtClean="0"/>
              <a:t> for=“teste”/&gt;</a:t>
            </a:r>
            <a:endParaRPr lang="pt-BR" sz="1600" dirty="0"/>
          </a:p>
          <a:p>
            <a:pPr marL="109728" indent="0">
              <a:buNone/>
            </a:pPr>
            <a:r>
              <a:rPr lang="pt-BR" dirty="0"/>
              <a:t>	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</a:t>
            </a:r>
            <a:r>
              <a:rPr lang="pt-BR" dirty="0" err="1"/>
              <a:t>Validators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46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Mensagem padrão JSF:</a:t>
            </a:r>
          </a:p>
          <a:p>
            <a:endParaRPr lang="pt-BR" dirty="0"/>
          </a:p>
          <a:p>
            <a:pPr marL="109728" indent="0">
              <a:buNone/>
            </a:pPr>
            <a:r>
              <a:rPr lang="pt-BR" sz="1600" dirty="0"/>
              <a:t>Idade: &lt;</a:t>
            </a:r>
            <a:r>
              <a:rPr lang="pt-BR" sz="1600" dirty="0" err="1"/>
              <a:t>h:inputText</a:t>
            </a:r>
            <a:r>
              <a:rPr lang="pt-BR" sz="1600" dirty="0"/>
              <a:t> id=</a:t>
            </a:r>
            <a:r>
              <a:rPr lang="pt-BR" sz="1600" i="1" dirty="0"/>
              <a:t>"idade" </a:t>
            </a:r>
            <a:r>
              <a:rPr lang="pt-BR" sz="1600" i="1" dirty="0" err="1"/>
              <a:t>value</a:t>
            </a:r>
            <a:r>
              <a:rPr lang="pt-BR" sz="1600" i="1" dirty="0"/>
              <a:t>="#{</a:t>
            </a:r>
            <a:r>
              <a:rPr lang="pt-BR" sz="1600" i="1" dirty="0" err="1"/>
              <a:t>cadastroUsuario.usuario.idade</a:t>
            </a:r>
            <a:r>
              <a:rPr lang="pt-BR" sz="1600" i="1" dirty="0"/>
              <a:t>}"/&gt;</a:t>
            </a:r>
          </a:p>
          <a:p>
            <a:pPr marL="109728" indent="0">
              <a:buNone/>
            </a:pPr>
            <a:r>
              <a:rPr lang="pt-BR" sz="1600" dirty="0"/>
              <a:t>&lt;</a:t>
            </a:r>
            <a:r>
              <a:rPr lang="pt-BR" sz="1600" dirty="0" err="1"/>
              <a:t>h:message</a:t>
            </a:r>
            <a:r>
              <a:rPr lang="pt-BR" sz="1600" dirty="0"/>
              <a:t> for=</a:t>
            </a:r>
            <a:r>
              <a:rPr lang="pt-BR" sz="1600" i="1" dirty="0"/>
              <a:t>"idade</a:t>
            </a:r>
            <a:r>
              <a:rPr lang="pt-BR" sz="1600" i="1" dirty="0" smtClean="0"/>
              <a:t>"/&gt;</a:t>
            </a:r>
          </a:p>
          <a:p>
            <a:pPr marL="109728" indent="0">
              <a:buNone/>
            </a:pPr>
            <a:endParaRPr lang="pt-BR" sz="1600" i="1" dirty="0"/>
          </a:p>
          <a:p>
            <a:pPr marL="109728" indent="0">
              <a:buNone/>
            </a:pPr>
            <a:r>
              <a:rPr lang="pt-BR" sz="1800" dirty="0" err="1" smtClean="0"/>
              <a:t>Msg</a:t>
            </a:r>
            <a:r>
              <a:rPr lang="pt-BR" sz="1800" dirty="0" smtClean="0"/>
              <a:t> de erro quando inserir </a:t>
            </a:r>
            <a:r>
              <a:rPr lang="pt-BR" sz="1800" dirty="0" err="1" smtClean="0"/>
              <a:t>String</a:t>
            </a:r>
            <a:r>
              <a:rPr lang="pt-BR" sz="1800" dirty="0" smtClean="0"/>
              <a:t> no campo:</a:t>
            </a:r>
          </a:p>
          <a:p>
            <a:pPr marL="109728" indent="0">
              <a:buNone/>
            </a:pPr>
            <a:endParaRPr lang="pt-BR" sz="1800" dirty="0" smtClean="0"/>
          </a:p>
          <a:p>
            <a:pPr marL="109728" indent="0">
              <a:buNone/>
            </a:pPr>
            <a:r>
              <a:rPr lang="pt-BR" sz="1800" dirty="0"/>
              <a:t>j_idt13:idade: </a:t>
            </a:r>
            <a:r>
              <a:rPr lang="pt-BR" sz="1800" dirty="0" smtClean="0"/>
              <a:t>‘teste' </a:t>
            </a:r>
            <a:r>
              <a:rPr lang="pt-BR" sz="1800" dirty="0"/>
              <a:t>deve ser um número entre -2147483648 e 2147483647 Exemplo: 9346</a:t>
            </a:r>
          </a:p>
          <a:p>
            <a:pPr marL="109728" indent="0">
              <a:buNone/>
            </a:pPr>
            <a:endParaRPr lang="pt-BR" sz="1800" dirty="0" smtClean="0"/>
          </a:p>
          <a:p>
            <a:pPr marL="109728" indent="0">
              <a:buNone/>
            </a:pPr>
            <a:endParaRPr lang="pt-BR" sz="1800" dirty="0"/>
          </a:p>
          <a:p>
            <a:pPr marL="109728" indent="0">
              <a:buNone/>
            </a:pPr>
            <a:endParaRPr lang="pt-BR" sz="1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</a:t>
            </a:r>
            <a:r>
              <a:rPr lang="pt-BR" dirty="0" err="1"/>
              <a:t>Validators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801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Modificando as mensagens do JSF:</a:t>
            </a:r>
          </a:p>
          <a:p>
            <a:r>
              <a:rPr lang="pt-BR" sz="2400" dirty="0" smtClean="0"/>
              <a:t>Criar arquivo </a:t>
            </a:r>
            <a:r>
              <a:rPr lang="pt-BR" sz="2400" b="1" dirty="0" err="1" smtClean="0"/>
              <a:t>ValidationMessages_pt_BR.properties</a:t>
            </a:r>
            <a:r>
              <a:rPr lang="pt-BR" sz="2400" dirty="0" smtClean="0"/>
              <a:t> no pacote </a:t>
            </a:r>
            <a:r>
              <a:rPr lang="pt-BR" sz="2400" dirty="0" err="1" smtClean="0"/>
              <a:t>src</a:t>
            </a:r>
            <a:endParaRPr lang="pt-BR" sz="2400" dirty="0" smtClean="0"/>
          </a:p>
          <a:p>
            <a:endParaRPr lang="pt-BR" sz="2400" dirty="0"/>
          </a:p>
          <a:p>
            <a:r>
              <a:rPr lang="pt-BR" sz="2400" dirty="0" smtClean="0"/>
              <a:t>Inserir no faces-config.xml:</a:t>
            </a:r>
          </a:p>
          <a:p>
            <a:pPr marL="365760" lvl="1" indent="0">
              <a:buNone/>
            </a:pPr>
            <a:r>
              <a:rPr lang="pt-BR" sz="1800" dirty="0" smtClean="0"/>
              <a:t>&lt;</a:t>
            </a:r>
            <a:r>
              <a:rPr lang="pt-BR" sz="1800" dirty="0" err="1"/>
              <a:t>application</a:t>
            </a:r>
            <a:r>
              <a:rPr lang="pt-BR" sz="1800" dirty="0"/>
              <a:t>&gt;</a:t>
            </a:r>
          </a:p>
          <a:p>
            <a:pPr marL="365760" lvl="1" indent="0">
              <a:buNone/>
            </a:pPr>
            <a:r>
              <a:rPr lang="pt-BR" sz="1800" dirty="0" smtClean="0"/>
              <a:t>	&lt;</a:t>
            </a:r>
            <a:r>
              <a:rPr lang="pt-BR" sz="1800" dirty="0" err="1" smtClean="0"/>
              <a:t>message-bundle</a:t>
            </a:r>
            <a:r>
              <a:rPr lang="pt-BR" sz="1800" dirty="0" smtClean="0"/>
              <a:t>&gt;</a:t>
            </a:r>
            <a:r>
              <a:rPr lang="pt-BR" sz="1800" dirty="0" err="1" smtClean="0"/>
              <a:t>ValidationMessages</a:t>
            </a:r>
            <a:r>
              <a:rPr lang="pt-BR" sz="1800" dirty="0"/>
              <a:t>&lt;/</a:t>
            </a:r>
            <a:r>
              <a:rPr lang="pt-BR" sz="1800" dirty="0" err="1"/>
              <a:t>message-bundle</a:t>
            </a:r>
            <a:r>
              <a:rPr lang="pt-BR" sz="1800" dirty="0"/>
              <a:t>&gt;</a:t>
            </a:r>
          </a:p>
          <a:p>
            <a:pPr marL="365760" lvl="1" indent="0">
              <a:buNone/>
            </a:pPr>
            <a:r>
              <a:rPr lang="pt-BR" sz="1800" dirty="0" smtClean="0"/>
              <a:t>&lt;/</a:t>
            </a:r>
            <a:r>
              <a:rPr lang="pt-BR" sz="1800" dirty="0" err="1"/>
              <a:t>application</a:t>
            </a:r>
            <a:r>
              <a:rPr lang="pt-BR" sz="1800" dirty="0" smtClean="0"/>
              <a:t>&gt;</a:t>
            </a:r>
          </a:p>
          <a:p>
            <a:pPr marL="365760" lvl="1" indent="0">
              <a:buNone/>
            </a:pPr>
            <a:endParaRPr lang="pt-BR" sz="1800" dirty="0"/>
          </a:p>
          <a:p>
            <a:pPr marL="365760" lvl="1" indent="0">
              <a:buNone/>
            </a:pPr>
            <a:r>
              <a:rPr lang="pt-BR" sz="2400" dirty="0" smtClean="0"/>
              <a:t>Verificar mensagens no JAR do JSF e sobrescrever</a:t>
            </a:r>
            <a:endParaRPr lang="pt-BR" sz="2400" dirty="0"/>
          </a:p>
          <a:p>
            <a:endParaRPr lang="pt-BR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</a:t>
            </a:r>
            <a:r>
              <a:rPr lang="pt-BR" dirty="0" err="1"/>
              <a:t>Validators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829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Atributo “</a:t>
            </a:r>
            <a:r>
              <a:rPr lang="pt-BR" dirty="0" err="1" smtClean="0"/>
              <a:t>required</a:t>
            </a:r>
            <a:r>
              <a:rPr lang="pt-BR" dirty="0" smtClean="0"/>
              <a:t>”</a:t>
            </a:r>
          </a:p>
          <a:p>
            <a:endParaRPr lang="pt-BR" dirty="0"/>
          </a:p>
          <a:p>
            <a:pPr marL="109728" indent="0">
              <a:buNone/>
            </a:pPr>
            <a:r>
              <a:rPr lang="pt-BR" sz="2000" dirty="0"/>
              <a:t>Senha: &lt;</a:t>
            </a:r>
            <a:r>
              <a:rPr lang="pt-BR" sz="2000" dirty="0" err="1"/>
              <a:t>h:inputText</a:t>
            </a:r>
            <a:r>
              <a:rPr lang="pt-BR" sz="2000" dirty="0"/>
              <a:t> </a:t>
            </a:r>
            <a:r>
              <a:rPr lang="pt-BR" sz="2000" dirty="0" err="1"/>
              <a:t>value</a:t>
            </a:r>
            <a:r>
              <a:rPr lang="pt-BR" sz="2000" dirty="0"/>
              <a:t>=</a:t>
            </a:r>
            <a:r>
              <a:rPr lang="pt-BR" sz="2000" i="1" dirty="0"/>
              <a:t>"#{</a:t>
            </a:r>
            <a:r>
              <a:rPr lang="pt-BR" sz="2000" i="1" dirty="0" err="1"/>
              <a:t>cadastroUsuario.usuario.senha</a:t>
            </a:r>
            <a:r>
              <a:rPr lang="pt-BR" sz="2000" i="1" dirty="0"/>
              <a:t>}" </a:t>
            </a:r>
            <a:r>
              <a:rPr lang="pt-BR" sz="2000" i="1" dirty="0" smtClean="0"/>
              <a:t>	   </a:t>
            </a:r>
            <a:r>
              <a:rPr lang="pt-BR" sz="2000" i="1" dirty="0" err="1" smtClean="0"/>
              <a:t>required</a:t>
            </a:r>
            <a:r>
              <a:rPr lang="pt-BR" sz="2000" i="1" dirty="0"/>
              <a:t>="</a:t>
            </a:r>
            <a:r>
              <a:rPr lang="pt-BR" sz="2000" i="1" dirty="0" err="1" smtClean="0"/>
              <a:t>true</a:t>
            </a:r>
            <a:r>
              <a:rPr lang="pt-BR" sz="2000" i="1" dirty="0" smtClean="0"/>
              <a:t>“ </a:t>
            </a:r>
          </a:p>
          <a:p>
            <a:pPr marL="109728" indent="0">
              <a:buNone/>
            </a:pPr>
            <a:r>
              <a:rPr lang="pt-BR" sz="2000" i="1" dirty="0" smtClean="0"/>
              <a:t>	   </a:t>
            </a:r>
            <a:r>
              <a:rPr lang="pt-BR" sz="2000" i="1" dirty="0" err="1" smtClean="0"/>
              <a:t>requiredMessage</a:t>
            </a:r>
            <a:r>
              <a:rPr lang="pt-BR" sz="2000" i="1" dirty="0" smtClean="0"/>
              <a:t>=“Campo Senha obrigatório”/&gt;</a:t>
            </a:r>
            <a:endParaRPr lang="pt-BR" sz="20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</a:t>
            </a:r>
            <a:r>
              <a:rPr lang="pt-BR" dirty="0" err="1"/>
              <a:t>Validators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93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classe e implementar a interface </a:t>
            </a:r>
            <a:r>
              <a:rPr lang="pt-BR" dirty="0" err="1" smtClean="0"/>
              <a:t>Validator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Referenciar a </a:t>
            </a:r>
            <a:r>
              <a:rPr lang="pt-BR" dirty="0" err="1" smtClean="0"/>
              <a:t>tag</a:t>
            </a:r>
            <a:r>
              <a:rPr lang="pt-BR" dirty="0" smtClean="0"/>
              <a:t> com </a:t>
            </a:r>
            <a:r>
              <a:rPr lang="pt-BR" dirty="0" err="1" smtClean="0"/>
              <a:t>validator</a:t>
            </a:r>
            <a:r>
              <a:rPr lang="pt-BR" dirty="0" smtClean="0"/>
              <a:t> criado.</a:t>
            </a:r>
            <a:endParaRPr lang="pt-BR" dirty="0"/>
          </a:p>
          <a:p>
            <a:endParaRPr lang="pt-BR" dirty="0"/>
          </a:p>
          <a:p>
            <a:r>
              <a:rPr lang="pt-BR" dirty="0" smtClean="0"/>
              <a:t>Ver exemplo do Professor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Validações Customizadas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621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Escopo é responsável por indicar o comportamento de um </a:t>
            </a:r>
            <a:r>
              <a:rPr lang="pt-BR" dirty="0" err="1" smtClean="0"/>
              <a:t>Managed</a:t>
            </a:r>
            <a:r>
              <a:rPr lang="pt-BR" dirty="0" smtClean="0"/>
              <a:t> </a:t>
            </a:r>
            <a:r>
              <a:rPr lang="pt-BR" dirty="0" err="1" smtClean="0"/>
              <a:t>Bean</a:t>
            </a:r>
            <a:r>
              <a:rPr lang="pt-BR" dirty="0" smtClean="0"/>
              <a:t>, no que se refere a instanciação do objeto.</a:t>
            </a:r>
          </a:p>
          <a:p>
            <a:endParaRPr lang="pt-BR" dirty="0"/>
          </a:p>
          <a:p>
            <a:r>
              <a:rPr lang="pt-BR" dirty="0" smtClean="0"/>
              <a:t>Para uma boa programação com JSF é indispensável o conhecimento de TODOS os tipos de escopos. 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A escolha do escopo de cada </a:t>
            </a:r>
            <a:r>
              <a:rPr lang="pt-BR" dirty="0" err="1" smtClean="0"/>
              <a:t>bean</a:t>
            </a:r>
            <a:r>
              <a:rPr lang="pt-BR" dirty="0" smtClean="0"/>
              <a:t> que definirá a eficiência da aplicação.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JSF – Escopos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966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Anotado com @</a:t>
            </a:r>
            <a:r>
              <a:rPr lang="pt-BR" dirty="0" err="1" smtClean="0"/>
              <a:t>ApplicationScoped</a:t>
            </a:r>
            <a:endParaRPr lang="pt-BR" dirty="0" smtClean="0"/>
          </a:p>
          <a:p>
            <a:endParaRPr lang="pt-BR" dirty="0"/>
          </a:p>
          <a:p>
            <a:r>
              <a:rPr lang="pt-BR" dirty="0"/>
              <a:t>Como o nome sugere, o escopo de aplicação tem seu ciclo de vida determinado pelo tempo de execução da </a:t>
            </a:r>
            <a:r>
              <a:rPr lang="pt-BR" dirty="0" smtClean="0"/>
              <a:t>aplicação.</a:t>
            </a:r>
          </a:p>
          <a:p>
            <a:endParaRPr lang="pt-BR" dirty="0"/>
          </a:p>
          <a:p>
            <a:r>
              <a:rPr lang="pt-BR" dirty="0" smtClean="0"/>
              <a:t>O </a:t>
            </a:r>
            <a:r>
              <a:rPr lang="pt-BR" dirty="0" err="1" smtClean="0"/>
              <a:t>Bean</a:t>
            </a:r>
            <a:r>
              <a:rPr lang="pt-BR" dirty="0" smtClean="0"/>
              <a:t> com escopo de aplicação terá </a:t>
            </a:r>
            <a:r>
              <a:rPr lang="pt-BR" dirty="0"/>
              <a:t>visibilidade </a:t>
            </a:r>
            <a:r>
              <a:rPr lang="pt-BR" dirty="0" smtClean="0"/>
              <a:t>pública</a:t>
            </a:r>
            <a:r>
              <a:rPr lang="pt-BR" dirty="0"/>
              <a:t>, portanto todas as seções da aplicação poderão acessar seus valores.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– Escopo de Aplicação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25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Anotado com @</a:t>
            </a:r>
            <a:r>
              <a:rPr lang="pt-BR" dirty="0" err="1" smtClean="0"/>
              <a:t>SessionScoped</a:t>
            </a:r>
            <a:endParaRPr lang="pt-BR" dirty="0" smtClean="0"/>
          </a:p>
          <a:p>
            <a:endParaRPr lang="pt-BR" dirty="0"/>
          </a:p>
          <a:p>
            <a:r>
              <a:rPr lang="pt-BR" dirty="0"/>
              <a:t>O escopo de seção tem seu ciclo de vida iniciado no momento que o cliente requisita uma nova seção e ficará instanciada até que essa seção seja terminada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 err="1"/>
              <a:t>Bean</a:t>
            </a:r>
            <a:r>
              <a:rPr lang="pt-BR" dirty="0"/>
              <a:t> anotado como @</a:t>
            </a:r>
            <a:r>
              <a:rPr lang="pt-BR" dirty="0" err="1"/>
              <a:t>SessionScoped</a:t>
            </a:r>
            <a:r>
              <a:rPr lang="pt-BR" dirty="0"/>
              <a:t> estará disponível para aquela seção somente </a:t>
            </a:r>
            <a:r>
              <a:rPr lang="pt-BR" dirty="0" smtClean="0"/>
              <a:t>e </a:t>
            </a:r>
            <a:r>
              <a:rPr lang="pt-BR" dirty="0"/>
              <a:t>manterá seus dados armazenados mesmo quando outras requisições forem feitas.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– Escopo de Seção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184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Este tipo de escopo é bem útil quando precisamos compartilhar informações entre diversas requisições.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>
                <a:solidFill>
                  <a:srgbClr val="FF0000"/>
                </a:solidFill>
              </a:rPr>
              <a:t>Porém </a:t>
            </a:r>
            <a:r>
              <a:rPr lang="pt-BR" dirty="0">
                <a:solidFill>
                  <a:srgbClr val="FF0000"/>
                </a:solidFill>
              </a:rPr>
              <a:t>deve ser utilizado com muita atenção, pois quando anotamos um </a:t>
            </a:r>
            <a:r>
              <a:rPr lang="pt-BR" dirty="0" err="1">
                <a:solidFill>
                  <a:srgbClr val="FF0000"/>
                </a:solidFill>
              </a:rPr>
              <a:t>managed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bean</a:t>
            </a:r>
            <a:r>
              <a:rPr lang="pt-BR" dirty="0">
                <a:solidFill>
                  <a:srgbClr val="FF0000"/>
                </a:solidFill>
              </a:rPr>
              <a:t> com o escopo de seção, cada seção terá uma instancia do </a:t>
            </a:r>
            <a:r>
              <a:rPr lang="pt-BR" dirty="0" err="1">
                <a:solidFill>
                  <a:srgbClr val="FF0000"/>
                </a:solidFill>
              </a:rPr>
              <a:t>Bean</a:t>
            </a:r>
            <a:r>
              <a:rPr lang="pt-BR" dirty="0">
                <a:solidFill>
                  <a:srgbClr val="FF0000"/>
                </a:solidFill>
              </a:rPr>
              <a:t> e essa instancia ficará ativa enquanto a seção estiver aberta consumindo os recursos do servidor por tempo indeterminado.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– Escopo de Seção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785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Anotado com @</a:t>
            </a:r>
            <a:r>
              <a:rPr lang="pt-BR" dirty="0" err="1" smtClean="0"/>
              <a:t>ViewScoped</a:t>
            </a:r>
            <a:endParaRPr lang="pt-BR" dirty="0" smtClean="0"/>
          </a:p>
          <a:p>
            <a:endParaRPr lang="pt-BR" dirty="0"/>
          </a:p>
          <a:p>
            <a:r>
              <a:rPr lang="pt-BR" dirty="0"/>
              <a:t>Este escopo de visualização é novo no JSF 2.0.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Ele </a:t>
            </a:r>
            <a:r>
              <a:rPr lang="pt-BR" dirty="0"/>
              <a:t>veio para resolver um problema </a:t>
            </a:r>
            <a:r>
              <a:rPr lang="pt-BR" dirty="0" smtClean="0"/>
              <a:t>chato. </a:t>
            </a:r>
            <a:r>
              <a:rPr lang="pt-BR" dirty="0"/>
              <a:t>Já existiam os escopos de seção e o de </a:t>
            </a:r>
            <a:r>
              <a:rPr lang="pt-BR" dirty="0" err="1"/>
              <a:t>request</a:t>
            </a:r>
            <a:r>
              <a:rPr lang="pt-BR" dirty="0"/>
              <a:t>, </a:t>
            </a:r>
            <a:r>
              <a:rPr lang="pt-BR" dirty="0" smtClean="0"/>
              <a:t>entretanto </a:t>
            </a:r>
            <a:r>
              <a:rPr lang="pt-BR" dirty="0"/>
              <a:t>os programadores que usam JSF sentiam falta de algo intermediário entre o </a:t>
            </a:r>
            <a:r>
              <a:rPr lang="pt-BR" dirty="0" err="1"/>
              <a:t>Bean</a:t>
            </a:r>
            <a:r>
              <a:rPr lang="pt-BR" dirty="0"/>
              <a:t> de seção e </a:t>
            </a:r>
            <a:r>
              <a:rPr lang="pt-BR" dirty="0" err="1"/>
              <a:t>request</a:t>
            </a:r>
            <a:r>
              <a:rPr lang="pt-BR" dirty="0"/>
              <a:t>. O @</a:t>
            </a:r>
            <a:r>
              <a:rPr lang="pt-BR" dirty="0" err="1"/>
              <a:t>ViewScoped</a:t>
            </a:r>
            <a:r>
              <a:rPr lang="pt-BR" dirty="0"/>
              <a:t> veio tapar este buraco.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– Escopo de Visão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500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/>
              <a:t>Templates</a:t>
            </a:r>
            <a:r>
              <a:rPr lang="pt-BR" dirty="0"/>
              <a:t> são layouts de páginas que podem ser </a:t>
            </a:r>
            <a:r>
              <a:rPr lang="pt-BR" dirty="0" smtClean="0"/>
              <a:t>reaproveitadas</a:t>
            </a:r>
          </a:p>
          <a:p>
            <a:endParaRPr lang="pt-BR" dirty="0" smtClean="0"/>
          </a:p>
          <a:p>
            <a:r>
              <a:rPr lang="pt-BR" dirty="0" smtClean="0"/>
              <a:t>Podemos </a:t>
            </a:r>
            <a:r>
              <a:rPr lang="pt-BR" dirty="0"/>
              <a:t>criar uma página padrão (</a:t>
            </a:r>
            <a:r>
              <a:rPr lang="pt-BR" dirty="0" err="1"/>
              <a:t>template</a:t>
            </a:r>
            <a:r>
              <a:rPr lang="pt-BR" dirty="0"/>
              <a:t>) para o sistema e depois apenas alterar as áreas dessa página que for </a:t>
            </a:r>
            <a:r>
              <a:rPr lang="pt-BR" dirty="0" smtClean="0"/>
              <a:t>necessária</a:t>
            </a:r>
          </a:p>
          <a:p>
            <a:endParaRPr lang="pt-BR" dirty="0"/>
          </a:p>
          <a:p>
            <a:r>
              <a:rPr lang="pt-BR" dirty="0" smtClean="0"/>
              <a:t>Exemplo</a:t>
            </a:r>
            <a:r>
              <a:rPr lang="pt-BR" dirty="0"/>
              <a:t>: podemos criar um </a:t>
            </a:r>
            <a:r>
              <a:rPr lang="pt-BR" dirty="0" err="1"/>
              <a:t>template</a:t>
            </a:r>
            <a:r>
              <a:rPr lang="pt-BR" dirty="0"/>
              <a:t> com um cabeçalho, menu e conteúdo </a:t>
            </a:r>
            <a:r>
              <a:rPr lang="pt-BR" dirty="0" smtClean="0"/>
              <a:t>e </a:t>
            </a:r>
            <a:r>
              <a:rPr lang="pt-BR" dirty="0"/>
              <a:t>podemos definir que estas três áreas podem ser alteradas por qualquer outra página que siga este </a:t>
            </a:r>
            <a:r>
              <a:rPr lang="pt-BR" dirty="0" err="1"/>
              <a:t>template</a:t>
            </a:r>
            <a:r>
              <a:rPr lang="pt-BR" dirty="0" smtClean="0"/>
              <a:t>.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</a:t>
            </a:r>
            <a:r>
              <a:rPr lang="pt-BR" dirty="0" err="1" smtClean="0"/>
              <a:t>Template</a:t>
            </a:r>
            <a:r>
              <a:rPr lang="pt-BR" dirty="0" smtClean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624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O </a:t>
            </a:r>
            <a:r>
              <a:rPr lang="pt-BR" dirty="0" err="1"/>
              <a:t>Bean</a:t>
            </a:r>
            <a:r>
              <a:rPr lang="pt-BR" dirty="0"/>
              <a:t> anotado como @</a:t>
            </a:r>
            <a:r>
              <a:rPr lang="pt-BR" dirty="0" err="1"/>
              <a:t>ViewScoped</a:t>
            </a:r>
            <a:r>
              <a:rPr lang="pt-BR" dirty="0"/>
              <a:t> terá seu ciclo de vida iniciado na primeira requisição que receber e só terminará quando receber uma requisição para outra página.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Portanto</a:t>
            </a:r>
            <a:r>
              <a:rPr lang="pt-BR" dirty="0"/>
              <a:t>, não é preciso mais se preocupar com os valores que serão perdidos a cada requisição para o </a:t>
            </a:r>
            <a:r>
              <a:rPr lang="pt-BR" dirty="0" err="1"/>
              <a:t>bean</a:t>
            </a:r>
            <a:r>
              <a:rPr lang="pt-BR" dirty="0"/>
              <a:t> e também não é preciso preocupar-se com o consumo excessivo de recursos do servidor já que ao navegar para outra página os recursos serão liberados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– Escopo de visão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143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Anotado com @</a:t>
            </a:r>
            <a:r>
              <a:rPr lang="pt-BR" dirty="0" err="1" smtClean="0"/>
              <a:t>RequestScoped</a:t>
            </a:r>
            <a:endParaRPr lang="pt-BR" dirty="0" smtClean="0"/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 err="1"/>
              <a:t>bean</a:t>
            </a:r>
            <a:r>
              <a:rPr lang="pt-BR" dirty="0"/>
              <a:t> de </a:t>
            </a:r>
            <a:r>
              <a:rPr lang="pt-BR" dirty="0" err="1"/>
              <a:t>request</a:t>
            </a:r>
            <a:r>
              <a:rPr lang="pt-BR" dirty="0"/>
              <a:t> tem seu ciclo de vida iniciado na primeira requisição feita ao </a:t>
            </a:r>
            <a:r>
              <a:rPr lang="pt-BR" dirty="0" err="1"/>
              <a:t>bean</a:t>
            </a:r>
            <a:r>
              <a:rPr lang="pt-BR" dirty="0"/>
              <a:t> e vai durar até a próxima requisição.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O </a:t>
            </a:r>
            <a:r>
              <a:rPr lang="pt-BR" dirty="0"/>
              <a:t>uso deste escopo é recomendado quando não há necessidade de armazenamento de informações entre as requisições.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– Escopo de Requisição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625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Anotado com @</a:t>
            </a:r>
            <a:r>
              <a:rPr lang="pt-BR" dirty="0" err="1" smtClean="0"/>
              <a:t>NoneScoped</a:t>
            </a:r>
            <a:endParaRPr lang="pt-BR" dirty="0" smtClean="0"/>
          </a:p>
          <a:p>
            <a:endParaRPr lang="pt-BR" dirty="0"/>
          </a:p>
          <a:p>
            <a:r>
              <a:rPr lang="pt-BR" dirty="0" err="1"/>
              <a:t>Managed</a:t>
            </a:r>
            <a:r>
              <a:rPr lang="pt-BR" dirty="0"/>
              <a:t> </a:t>
            </a:r>
            <a:r>
              <a:rPr lang="pt-BR" dirty="0" err="1"/>
              <a:t>beans</a:t>
            </a:r>
            <a:r>
              <a:rPr lang="pt-BR" dirty="0"/>
              <a:t> anotados como @</a:t>
            </a:r>
            <a:r>
              <a:rPr lang="pt-BR" dirty="0" err="1"/>
              <a:t>NoneScoped</a:t>
            </a:r>
            <a:r>
              <a:rPr lang="pt-BR" dirty="0"/>
              <a:t>, não possuem escopo definido. Portanto, não serão instanciados e armazenados automaticamente.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Eles </a:t>
            </a:r>
            <a:r>
              <a:rPr lang="pt-BR" dirty="0"/>
              <a:t>são instanciados por demanda através de outros </a:t>
            </a:r>
            <a:r>
              <a:rPr lang="pt-BR" dirty="0" err="1"/>
              <a:t>managed</a:t>
            </a:r>
            <a:r>
              <a:rPr lang="pt-BR" dirty="0"/>
              <a:t> </a:t>
            </a:r>
            <a:r>
              <a:rPr lang="pt-BR" dirty="0" err="1"/>
              <a:t>beans</a:t>
            </a:r>
            <a:r>
              <a:rPr lang="pt-BR" dirty="0"/>
              <a:t>. Seu ciclo de vida vai ser o mesmo do </a:t>
            </a:r>
            <a:r>
              <a:rPr lang="pt-BR" dirty="0" err="1"/>
              <a:t>managed</a:t>
            </a:r>
            <a:r>
              <a:rPr lang="pt-BR" dirty="0"/>
              <a:t> </a:t>
            </a:r>
            <a:r>
              <a:rPr lang="pt-BR" dirty="0" err="1"/>
              <a:t>bean</a:t>
            </a:r>
            <a:r>
              <a:rPr lang="pt-BR" dirty="0"/>
              <a:t> que o instanciou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– Sem escopo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020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Anotado com @</a:t>
            </a:r>
            <a:r>
              <a:rPr lang="pt-BR" dirty="0" err="1" smtClean="0"/>
              <a:t>CustomScoped</a:t>
            </a:r>
            <a:endParaRPr lang="pt-BR" dirty="0" smtClean="0"/>
          </a:p>
          <a:p>
            <a:endParaRPr lang="pt-BR" dirty="0"/>
          </a:p>
          <a:p>
            <a:r>
              <a:rPr lang="pt-BR" dirty="0"/>
              <a:t>O escopo personalizado representado pela anotação @</a:t>
            </a:r>
            <a:r>
              <a:rPr lang="pt-BR" dirty="0" err="1"/>
              <a:t>CustomScoped</a:t>
            </a:r>
            <a:r>
              <a:rPr lang="pt-BR" dirty="0"/>
              <a:t> é outra ferramenta muito interessante do JSF 2.0.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Este </a:t>
            </a:r>
            <a:r>
              <a:rPr lang="pt-BR" dirty="0"/>
              <a:t>escopo deve ter seu comportamento programado em uma classe </a:t>
            </a:r>
            <a:r>
              <a:rPr lang="pt-BR" dirty="0" smtClean="0"/>
              <a:t>personalizada. </a:t>
            </a:r>
          </a:p>
          <a:p>
            <a:endParaRPr lang="pt-BR" dirty="0"/>
          </a:p>
          <a:p>
            <a:r>
              <a:rPr lang="pt-BR" dirty="0" smtClean="0"/>
              <a:t>As </a:t>
            </a:r>
            <a:r>
              <a:rPr lang="pt-BR" dirty="0"/>
              <a:t>possibilidades de utilização deste escopo ficam a cargo de cada programador, mas é prudente lembrar que não é uma implementação fácil e só deve ser feita caso haja necessidade de verdade, afinal pra que reinventar a roda.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– Escopo personalizado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510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um mural de recados onde todos os usuários da aplicação conseguiram visualizar as mensagens.</a:t>
            </a:r>
          </a:p>
          <a:p>
            <a:endParaRPr lang="pt-BR" dirty="0"/>
          </a:p>
          <a:p>
            <a:r>
              <a:rPr lang="pt-BR" dirty="0" smtClean="0"/>
              <a:t> </a:t>
            </a:r>
            <a:r>
              <a:rPr lang="pt-BR" dirty="0" smtClean="0"/>
              <a:t>Crie um gerador de currículo, a ideia é que ao cadastrar a pessoa gere um arquivo HTML mostrando todos os dados </a:t>
            </a:r>
            <a:r>
              <a:rPr lang="pt-BR" dirty="0" err="1" smtClean="0"/>
              <a:t>cadatrados</a:t>
            </a:r>
            <a:r>
              <a:rPr lang="pt-BR" dirty="0" smtClean="0"/>
              <a:t>, em um formato definido </a:t>
            </a:r>
            <a:r>
              <a:rPr lang="pt-BR" smtClean="0"/>
              <a:t>pelo professor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192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Disponibiliza</a:t>
            </a:r>
            <a:r>
              <a:rPr lang="en-US" dirty="0"/>
              <a:t> um novo </a:t>
            </a:r>
            <a:r>
              <a:rPr lang="en-US" dirty="0" err="1"/>
              <a:t>compilador</a:t>
            </a:r>
            <a:r>
              <a:rPr lang="en-US" dirty="0"/>
              <a:t> de </a:t>
            </a:r>
            <a:r>
              <a:rPr lang="en-US" dirty="0" err="1"/>
              <a:t>páginas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baseado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XHTML</a:t>
            </a:r>
          </a:p>
          <a:p>
            <a:endParaRPr lang="en-US" dirty="0"/>
          </a:p>
          <a:p>
            <a:r>
              <a:rPr lang="en-US" dirty="0" err="1"/>
              <a:t>Realiza</a:t>
            </a:r>
            <a:r>
              <a:rPr lang="en-US" dirty="0"/>
              <a:t> a </a:t>
            </a:r>
            <a:r>
              <a:rPr lang="en-US" dirty="0" err="1"/>
              <a:t>criação</a:t>
            </a:r>
            <a:r>
              <a:rPr lang="en-US" dirty="0"/>
              <a:t> da </a:t>
            </a:r>
            <a:r>
              <a:rPr lang="en-US" dirty="0" err="1"/>
              <a:t>árvore</a:t>
            </a:r>
            <a:r>
              <a:rPr lang="en-US" dirty="0"/>
              <a:t> de </a:t>
            </a:r>
            <a:r>
              <a:rPr lang="en-US" dirty="0" err="1"/>
              <a:t>componentes</a:t>
            </a:r>
            <a:endParaRPr lang="en-US" dirty="0"/>
          </a:p>
          <a:p>
            <a:pPr>
              <a:buNone/>
            </a:pPr>
            <a:r>
              <a:rPr lang="en-US" dirty="0"/>
              <a:t>	das </a:t>
            </a:r>
            <a:r>
              <a:rPr lang="en-US" dirty="0" err="1"/>
              <a:t>telas</a:t>
            </a:r>
            <a:r>
              <a:rPr lang="en-US" dirty="0"/>
              <a:t> JSF</a:t>
            </a:r>
          </a:p>
          <a:p>
            <a:endParaRPr lang="en-US" dirty="0"/>
          </a:p>
          <a:p>
            <a:r>
              <a:rPr lang="en-US" dirty="0" err="1"/>
              <a:t>Criação</a:t>
            </a:r>
            <a:r>
              <a:rPr lang="en-US" dirty="0"/>
              <a:t> de templates de </a:t>
            </a:r>
            <a:r>
              <a:rPr lang="en-US" dirty="0" err="1"/>
              <a:t>tela</a:t>
            </a:r>
            <a:r>
              <a:rPr lang="en-US" dirty="0"/>
              <a:t> JSF e </a:t>
            </a:r>
            <a:r>
              <a:rPr lang="en-US" dirty="0" err="1"/>
              <a:t>reuso</a:t>
            </a:r>
            <a:endParaRPr lang="en-US" dirty="0"/>
          </a:p>
          <a:p>
            <a:pPr>
              <a:buNone/>
            </a:pPr>
            <a:r>
              <a:rPr lang="en-US" dirty="0"/>
              <a:t>	(</a:t>
            </a:r>
            <a:r>
              <a:rPr lang="en-US" dirty="0" err="1"/>
              <a:t>herança</a:t>
            </a:r>
            <a:r>
              <a:rPr lang="en-US" dirty="0"/>
              <a:t>) de </a:t>
            </a:r>
            <a:r>
              <a:rPr lang="en-US" dirty="0" err="1"/>
              <a:t>telas</a:t>
            </a:r>
            <a:endParaRPr lang="en-US" dirty="0"/>
          </a:p>
          <a:p>
            <a:endParaRPr lang="en-US" b="1" dirty="0"/>
          </a:p>
          <a:p>
            <a:r>
              <a:rPr lang="en-US" b="1" dirty="0" err="1"/>
              <a:t>Facelets</a:t>
            </a:r>
            <a:r>
              <a:rPr lang="en-US" b="1" dirty="0"/>
              <a:t> é de 30% a 50% </a:t>
            </a:r>
            <a:r>
              <a:rPr lang="en-US" b="1" dirty="0" err="1"/>
              <a:t>mais</a:t>
            </a:r>
            <a:r>
              <a:rPr lang="en-US" b="1" dirty="0"/>
              <a:t> </a:t>
            </a:r>
            <a:r>
              <a:rPr lang="en-US" b="1" dirty="0" err="1"/>
              <a:t>rápido</a:t>
            </a:r>
            <a:r>
              <a:rPr lang="en-US" b="1" dirty="0"/>
              <a:t> </a:t>
            </a:r>
            <a:r>
              <a:rPr lang="en-US" b="1" dirty="0" err="1"/>
              <a:t>que</a:t>
            </a:r>
            <a:r>
              <a:rPr lang="en-US" b="1" dirty="0"/>
              <a:t> JSP</a:t>
            </a:r>
            <a:endParaRPr lang="en-US" dirty="0"/>
          </a:p>
          <a:p>
            <a:pPr>
              <a:buNone/>
            </a:pPr>
            <a:endParaRPr lang="en-US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Facelets</a:t>
            </a:r>
            <a:r>
              <a:rPr lang="pt-BR" dirty="0"/>
              <a:t> - 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327856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&lt;</a:t>
            </a:r>
            <a:r>
              <a:rPr lang="pt-BR" dirty="0" err="1" smtClean="0"/>
              <a:t>jsp:include</a:t>
            </a:r>
            <a:r>
              <a:rPr lang="pt-BR" dirty="0" smtClean="0"/>
              <a:t>&gt; não funciona de forma adequada</a:t>
            </a:r>
          </a:p>
          <a:p>
            <a:endParaRPr lang="pt-BR" dirty="0"/>
          </a:p>
          <a:p>
            <a:r>
              <a:rPr lang="pt-BR" dirty="0" smtClean="0"/>
              <a:t>Precisamos utilizar as </a:t>
            </a:r>
            <a:r>
              <a:rPr lang="pt-BR" dirty="0" err="1" smtClean="0"/>
              <a:t>tags</a:t>
            </a:r>
            <a:r>
              <a:rPr lang="pt-BR" dirty="0" smtClean="0"/>
              <a:t> &lt;</a:t>
            </a:r>
            <a:r>
              <a:rPr lang="pt-BR" dirty="0" err="1" smtClean="0"/>
              <a:t>f:view</a:t>
            </a:r>
            <a:r>
              <a:rPr lang="pt-BR" dirty="0" smtClean="0"/>
              <a:t>&gt; e &lt;/</a:t>
            </a:r>
            <a:r>
              <a:rPr lang="pt-BR" dirty="0" err="1" smtClean="0"/>
              <a:t>f:view</a:t>
            </a:r>
            <a:r>
              <a:rPr lang="pt-BR" dirty="0" smtClean="0"/>
              <a:t>&gt; para indicar um código JSF</a:t>
            </a:r>
          </a:p>
          <a:p>
            <a:endParaRPr lang="pt-BR" dirty="0"/>
          </a:p>
          <a:p>
            <a:r>
              <a:rPr lang="pt-BR" dirty="0" smtClean="0"/>
              <a:t>Precisamos utilizar &lt;</a:t>
            </a:r>
            <a:r>
              <a:rPr lang="pt-BR" dirty="0" err="1" smtClean="0"/>
              <a:t>h:outputText</a:t>
            </a:r>
            <a:r>
              <a:rPr lang="pt-BR" dirty="0" smtClean="0"/>
              <a:t> </a:t>
            </a:r>
            <a:r>
              <a:rPr lang="pt-BR" dirty="0" err="1" smtClean="0"/>
              <a:t>value</a:t>
            </a:r>
            <a:r>
              <a:rPr lang="pt-BR" dirty="0" smtClean="0"/>
              <a:t>=“#{</a:t>
            </a:r>
            <a:r>
              <a:rPr lang="pt-BR" dirty="0" err="1" smtClean="0"/>
              <a:t>bla</a:t>
            </a:r>
            <a:r>
              <a:rPr lang="pt-BR" dirty="0" smtClean="0"/>
              <a:t>}”/&gt; para escrever um valor do </a:t>
            </a:r>
            <a:r>
              <a:rPr lang="pt-BR" dirty="0" err="1" smtClean="0"/>
              <a:t>managed</a:t>
            </a:r>
            <a:r>
              <a:rPr lang="pt-BR" dirty="0" smtClean="0"/>
              <a:t> </a:t>
            </a:r>
            <a:r>
              <a:rPr lang="pt-BR" dirty="0" err="1" smtClean="0"/>
              <a:t>bean</a:t>
            </a:r>
            <a:r>
              <a:rPr lang="pt-BR" dirty="0" smtClean="0"/>
              <a:t> na tela</a:t>
            </a:r>
          </a:p>
          <a:p>
            <a:endParaRPr lang="pt-BR" dirty="0"/>
          </a:p>
          <a:p>
            <a:r>
              <a:rPr lang="pt-BR" dirty="0" smtClean="0"/>
              <a:t>As páginas não usam um padrão XML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Problemas de usar o JSP com o uso do JSF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099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Uso do XHTML sem sintaxe especial</a:t>
            </a:r>
          </a:p>
          <a:p>
            <a:endParaRPr lang="pt-BR" dirty="0"/>
          </a:p>
          <a:p>
            <a:r>
              <a:rPr lang="pt-BR" dirty="0" smtClean="0"/>
              <a:t>Páginas desenvolvidas em XHTML</a:t>
            </a:r>
          </a:p>
          <a:p>
            <a:endParaRPr lang="pt-BR" dirty="0"/>
          </a:p>
          <a:p>
            <a:r>
              <a:rPr lang="pt-BR" dirty="0" smtClean="0"/>
              <a:t>Pode ser usado as </a:t>
            </a:r>
            <a:r>
              <a:rPr lang="pt-BR" dirty="0" err="1" smtClean="0"/>
              <a:t>el</a:t>
            </a:r>
            <a:r>
              <a:rPr lang="pt-BR" dirty="0" smtClean="0"/>
              <a:t> #{</a:t>
            </a:r>
            <a:r>
              <a:rPr lang="pt-BR" dirty="0" err="1" smtClean="0"/>
              <a:t>bla</a:t>
            </a:r>
            <a:r>
              <a:rPr lang="pt-BR" dirty="0" smtClean="0"/>
              <a:t>} diretamente em qualquer lugar da página para escrever na tela.</a:t>
            </a:r>
          </a:p>
          <a:p>
            <a:endParaRPr lang="pt-BR" dirty="0" smtClean="0"/>
          </a:p>
          <a:p>
            <a:r>
              <a:rPr lang="pt-BR" dirty="0" smtClean="0"/>
              <a:t>Não é necessário o uso do &lt;</a:t>
            </a:r>
            <a:r>
              <a:rPr lang="pt-BR" dirty="0" err="1" smtClean="0"/>
              <a:t>f:view</a:t>
            </a:r>
            <a:r>
              <a:rPr lang="pt-BR" dirty="0" smtClean="0"/>
              <a:t>&gt; &lt;/</a:t>
            </a:r>
            <a:r>
              <a:rPr lang="pt-BR" dirty="0" err="1" smtClean="0"/>
              <a:t>f:view</a:t>
            </a:r>
            <a:r>
              <a:rPr lang="pt-BR" dirty="0" smtClean="0"/>
              <a:t>&gt;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 do </a:t>
            </a:r>
            <a:r>
              <a:rPr lang="pt-BR" dirty="0" err="1" smtClean="0"/>
              <a:t>Facelets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378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Facelets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64697"/>
            <a:ext cx="8229600" cy="3128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3121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Facelets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628" y="1340768"/>
            <a:ext cx="8208912" cy="5001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7131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1655</TotalTime>
  <Words>1856</Words>
  <Application>Microsoft Office PowerPoint</Application>
  <PresentationFormat>Apresentação na tela (4:3)</PresentationFormat>
  <Paragraphs>280</Paragraphs>
  <Slides>44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5" baseType="lpstr">
      <vt:lpstr>Concurso</vt:lpstr>
      <vt:lpstr>Desenvolvimento Java para Web com JSF</vt:lpstr>
      <vt:lpstr>Facelets</vt:lpstr>
      <vt:lpstr>Facelets</vt:lpstr>
      <vt:lpstr>O que é Template?</vt:lpstr>
      <vt:lpstr>Facelets - Características</vt:lpstr>
      <vt:lpstr>Problemas de usar o JSP com o uso do JSF</vt:lpstr>
      <vt:lpstr>Vantagens do Facelets</vt:lpstr>
      <vt:lpstr>Facelets</vt:lpstr>
      <vt:lpstr>Facelets</vt:lpstr>
      <vt:lpstr>Configuração - Facelets</vt:lpstr>
      <vt:lpstr>Facelets</vt:lpstr>
      <vt:lpstr>Facelets</vt:lpstr>
      <vt:lpstr>Funcionamento</vt:lpstr>
      <vt:lpstr>Funcionamento</vt:lpstr>
      <vt:lpstr>Exemplo</vt:lpstr>
      <vt:lpstr>Outras tags do Facelets</vt:lpstr>
      <vt:lpstr>Voltando ao JSF</vt:lpstr>
      <vt:lpstr>Exemplo</vt:lpstr>
      <vt:lpstr>Exercício</vt:lpstr>
      <vt:lpstr>JSF - Combobox</vt:lpstr>
      <vt:lpstr>JSF - Converters</vt:lpstr>
      <vt:lpstr>JSF - Converters</vt:lpstr>
      <vt:lpstr>JSF - Converter</vt:lpstr>
      <vt:lpstr>JSF – Converter</vt:lpstr>
      <vt:lpstr>JSF - Messages</vt:lpstr>
      <vt:lpstr>JSF - Messages</vt:lpstr>
      <vt:lpstr>JSF - Messages</vt:lpstr>
      <vt:lpstr>JSF - Validators</vt:lpstr>
      <vt:lpstr>JSF - Validators</vt:lpstr>
      <vt:lpstr>JSF - Validators</vt:lpstr>
      <vt:lpstr>JSF - Validators</vt:lpstr>
      <vt:lpstr>JSF - Validators</vt:lpstr>
      <vt:lpstr>JSF - Validators</vt:lpstr>
      <vt:lpstr>Validações Customizadas</vt:lpstr>
      <vt:lpstr>JSF – Escopos</vt:lpstr>
      <vt:lpstr>JSF – Escopo de Aplicação</vt:lpstr>
      <vt:lpstr>JSF – Escopo de Seção</vt:lpstr>
      <vt:lpstr>JSF – Escopo de Seção</vt:lpstr>
      <vt:lpstr>JSF – Escopo de Visão</vt:lpstr>
      <vt:lpstr>JSF – Escopo de visão</vt:lpstr>
      <vt:lpstr>JSF – Escopo de Requisição</vt:lpstr>
      <vt:lpstr>JSF – Sem escopo</vt:lpstr>
      <vt:lpstr>JSF – Escopo personalizado</vt:lpstr>
      <vt:lpstr>Exercícios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Java para Web com JSF</dc:title>
  <dc:creator>Napoleão</dc:creator>
  <cp:lastModifiedBy>Napoleão</cp:lastModifiedBy>
  <cp:revision>30</cp:revision>
  <dcterms:created xsi:type="dcterms:W3CDTF">2012-04-21T20:03:39Z</dcterms:created>
  <dcterms:modified xsi:type="dcterms:W3CDTF">2012-04-22T23:54:22Z</dcterms:modified>
</cp:coreProperties>
</file>