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299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3" r:id="rId78"/>
    <p:sldId id="332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6 Modelagem conceitual: fundamentos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2567136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pt-BR" dirty="0"/>
              <a:t>Atributos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Conceitos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Associações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Coleções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Organização do modelo conceitual: estrutural, associativa e temporal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Invariantes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Construção iterativa do modelo conceitual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Definição e uso de uma enumeração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466874"/>
            <a:ext cx="8064895" cy="447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6165304"/>
            <a:ext cx="2670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6.2.5 Tipos primitivos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ser definidos pela equipe de desenvolvimento ou reusados de bibliotecas.</a:t>
            </a:r>
          </a:p>
          <a:p>
            <a:r>
              <a:rPr lang="pt-BR" dirty="0"/>
              <a:t>São usados como os tipos usuais como string, </a:t>
            </a:r>
            <a:r>
              <a:rPr lang="pt-BR" dirty="0" err="1"/>
              <a:t>integer</a:t>
            </a:r>
            <a:r>
              <a:rPr lang="pt-BR" dirty="0"/>
              <a:t>, etc.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Ex.: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077072"/>
            <a:ext cx="3096344" cy="2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trela de 12 Pontos 4"/>
          <p:cNvSpPr/>
          <p:nvPr/>
        </p:nvSpPr>
        <p:spPr>
          <a:xfrm>
            <a:off x="5436096" y="3933056"/>
            <a:ext cx="3024336" cy="2376264"/>
          </a:xfrm>
          <a:prstGeom prst="star1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São altamente reusáveis!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6.3 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mais complexos do que os atributos ou tipos primitivos.</a:t>
            </a:r>
          </a:p>
          <a:p>
            <a:r>
              <a:rPr lang="pt-BR" dirty="0"/>
              <a:t>Tem significado específico no domínio.</a:t>
            </a:r>
          </a:p>
          <a:p>
            <a:r>
              <a:rPr lang="pt-BR" dirty="0"/>
              <a:t>São menos reusáveis.</a:t>
            </a:r>
          </a:p>
          <a:p>
            <a:r>
              <a:rPr lang="pt-BR" dirty="0"/>
              <a:t>Não podem ser usados como atributos.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6.3.1 Atributos únicos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atributos para os quais um conceito não pode repetir valores.</a:t>
            </a:r>
          </a:p>
          <a:p>
            <a:r>
              <a:rPr lang="pt-BR" dirty="0"/>
              <a:t>Podem servir como identificadores ou seletores  das instâncias do conceito.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645024"/>
            <a:ext cx="419151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1907704" y="4653136"/>
            <a:ext cx="2376264" cy="5040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6.3.2 Classe controladora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Oriunda do diagrama de sequência de sistema.</a:t>
            </a:r>
          </a:p>
          <a:p>
            <a:r>
              <a:rPr lang="pt-BR" dirty="0"/>
              <a:t>Usada para indicar o ponto a partir do qual a informação pode ser acessada (raiz da informação).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21088"/>
            <a:ext cx="1944216" cy="216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6.4 Associações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os possíveis estados de relacionamento entre instâncias de conceitos.</a:t>
            </a:r>
          </a:p>
          <a:p>
            <a:r>
              <a:rPr lang="pt-BR" dirty="0"/>
              <a:t>São estáticas.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Nome de associação x nome de papel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468098" cy="132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221088"/>
            <a:ext cx="6784089" cy="143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Múltiplas associações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610459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Mudanças de estado (transações) não são representadas como associações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7096185" cy="308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Transações podem ser representadas como </a:t>
            </a:r>
            <a:r>
              <a:rPr lang="pt-BR" i="1" dirty="0"/>
              <a:t>conceitos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1" y="2996952"/>
            <a:ext cx="8994026" cy="1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9675"/>
            <a:ext cx="50768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6.1 Introdução à modelagem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07704" y="5157192"/>
            <a:ext cx="6779096" cy="1368152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 modelo conceitual é uma representação da visão do usuário sobre a estrutura da informação que o sistema vai gerenciar.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6.4.1 Multiplicidade de papel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Questões:</a:t>
            </a:r>
          </a:p>
          <a:p>
            <a:pPr lvl="1"/>
            <a:r>
              <a:rPr lang="pt-BR" dirty="0"/>
              <a:t>O papel é obrigatório ou não?</a:t>
            </a:r>
          </a:p>
          <a:p>
            <a:pPr lvl="1"/>
            <a:r>
              <a:rPr lang="pt-BR" dirty="0"/>
              <a:t>Existe um limite superior ou inferior para o número de instâncias que podem ser associar através do papel?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581128"/>
            <a:ext cx="784278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348880"/>
            <a:ext cx="3803104" cy="259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6.4.2 Direção das associações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Ainda não se tem informação para decidir.</a:t>
            </a:r>
          </a:p>
          <a:p>
            <a:endParaRPr lang="pt-BR" dirty="0"/>
          </a:p>
          <a:p>
            <a:r>
              <a:rPr lang="pt-BR" dirty="0"/>
              <a:t>Somente na fase de design de código isso será relevante.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6.4.3 Associação derivada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o atributo derivado é uma associação que é definida por um cálculo.</a:t>
            </a:r>
          </a:p>
          <a:p>
            <a:r>
              <a:rPr lang="pt-BR" dirty="0"/>
              <a:t>É </a:t>
            </a:r>
            <a:r>
              <a:rPr lang="pt-BR" i="1" dirty="0"/>
              <a:t>read </a:t>
            </a:r>
            <a:r>
              <a:rPr lang="pt-BR" i="1" dirty="0" err="1"/>
              <a:t>only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for necessária uma associação direta entre Comprador e Livro?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Deveríamos criar uma associação normal?</a:t>
            </a:r>
          </a:p>
          <a:p>
            <a:r>
              <a:rPr lang="pt-BR" dirty="0"/>
              <a:t>Porque?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902" y="2924944"/>
            <a:ext cx="87044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Definição de uma associação derivada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181" y="2132856"/>
            <a:ext cx="9018819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H="1">
            <a:off x="7480456" y="2204864"/>
            <a:ext cx="144016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25144"/>
            <a:ext cx="598045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 subconjunto de um papel que é definido por um cálculo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Compradores ouro são aqueles que já compararam mais de 1000 reais.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604352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376" y="5229201"/>
            <a:ext cx="5833645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Simplificando a expressão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25144"/>
            <a:ext cx="686354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916832"/>
            <a:ext cx="618962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6.4.4 Agregação e composição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associações do tipo parte/todo.</a:t>
            </a:r>
          </a:p>
          <a:p>
            <a:r>
              <a:rPr lang="pt-BR" dirty="0"/>
              <a:t>Deve-se evitar </a:t>
            </a:r>
            <a:r>
              <a:rPr lang="pt-BR" i="1" dirty="0"/>
              <a:t>abusar </a:t>
            </a:r>
            <a:r>
              <a:rPr lang="pt-BR" dirty="0"/>
              <a:t>delas.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todo for deletado a parte também o será, exceto se removida antes.</a:t>
            </a:r>
          </a:p>
          <a:p>
            <a:r>
              <a:rPr lang="pt-BR" dirty="0"/>
              <a:t>Não se admite que uma parte possa ser compartilhada por mais de um todo.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3933056"/>
            <a:ext cx="828645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Apenas 3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  <a:p>
            <a:r>
              <a:rPr lang="pt-BR" dirty="0"/>
              <a:t>Atributos</a:t>
            </a:r>
          </a:p>
          <a:p>
            <a:r>
              <a:rPr lang="pt-BR" dirty="0"/>
              <a:t>Associações</a:t>
            </a:r>
          </a:p>
          <a:p>
            <a:endParaRPr lang="pt-BR" dirty="0"/>
          </a:p>
          <a:p>
            <a:r>
              <a:rPr lang="pt-BR" sz="2800" dirty="0"/>
              <a:t>(métodos ainda não)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UML não define um significado claro (depende do entendimento dos analistas).</a:t>
            </a:r>
          </a:p>
          <a:p>
            <a:r>
              <a:rPr lang="pt-BR" dirty="0"/>
              <a:t>Uma parte pode ser compartilhada.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718347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6.4.5 Associações </a:t>
            </a:r>
            <a:r>
              <a:rPr lang="pt-BR" dirty="0" err="1"/>
              <a:t>n-árias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raras.</a:t>
            </a:r>
          </a:p>
          <a:p>
            <a:r>
              <a:rPr lang="pt-BR" dirty="0"/>
              <a:t>Equivalem a tabelas com chaves múltiplas.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08920"/>
            <a:ext cx="668012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Associações </a:t>
            </a:r>
            <a:r>
              <a:rPr lang="pt-BR" dirty="0" err="1"/>
              <a:t>n-árias</a:t>
            </a:r>
            <a:r>
              <a:rPr lang="pt-BR" dirty="0"/>
              <a:t> podem ser substituídas por um conceito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3" y="1916833"/>
            <a:ext cx="9089237" cy="304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619672" y="5517232"/>
            <a:ext cx="601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Mas o significado é sutilmente diferente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 para não ser enganado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13366"/>
            <a:ext cx="7789291" cy="479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 é a forma correta neste caso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12" y="1844824"/>
            <a:ext cx="878947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6.5 Coleções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 coleções (que não tenham atributos próprios) são representadas por papeis de associação.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Coleções simples não deve ser representadas como conceitos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47194" cy="282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5085184"/>
            <a:ext cx="6768753" cy="130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115616" y="4653136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Mas como papeis: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coleção UML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5536" y="2420888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Pode repetir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Não pode</a:t>
                      </a:r>
                      <a:r>
                        <a:rPr lang="pt-BR" sz="3200" baseline="0" dirty="0"/>
                        <a:t> repetir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Elementos têm 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Lista ou sequência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Conjunto ordenado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Elementos</a:t>
                      </a:r>
                      <a:r>
                        <a:rPr lang="pt-BR" sz="3200" baseline="0" dirty="0"/>
                        <a:t> sem posição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Multiconjunto ou 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Conjunto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6.5.1 Conjunto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pode repetir elementos</a:t>
            </a:r>
          </a:p>
          <a:p>
            <a:r>
              <a:rPr lang="pt-BR" dirty="0"/>
              <a:t>Elementos não têm posição</a:t>
            </a:r>
          </a:p>
          <a:p>
            <a:r>
              <a:rPr lang="pt-BR" dirty="0"/>
              <a:t>Estrutura default para um papel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365104"/>
            <a:ext cx="8263662" cy="159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6.5.2 Conjunto ordenado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pode repetir elementos</a:t>
            </a:r>
          </a:p>
          <a:p>
            <a:r>
              <a:rPr lang="pt-BR" dirty="0"/>
              <a:t>Elementos têm posição definida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17032"/>
            <a:ext cx="816570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6.2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Alfanuméricos</a:t>
            </a:r>
          </a:p>
          <a:p>
            <a:pPr lvl="1"/>
            <a:r>
              <a:rPr lang="pt-BR" dirty="0"/>
              <a:t>Primitivos</a:t>
            </a:r>
          </a:p>
          <a:p>
            <a:pPr lvl="1"/>
            <a:r>
              <a:rPr lang="pt-BR" dirty="0"/>
              <a:t>Enumerações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6.5.3 Bag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repetir elementos</a:t>
            </a:r>
          </a:p>
          <a:p>
            <a:r>
              <a:rPr lang="pt-BR" dirty="0"/>
              <a:t>Elementos não têm posição definida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3284984"/>
            <a:ext cx="8748464" cy="177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6.5.4 Sequência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repetir elementos</a:t>
            </a:r>
          </a:p>
          <a:p>
            <a:r>
              <a:rPr lang="pt-BR" dirty="0"/>
              <a:t>Elementos têm posição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3212976"/>
            <a:ext cx="816570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6.5.5 Mapeamento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semelhante a um dicionário.</a:t>
            </a:r>
          </a:p>
          <a:p>
            <a:r>
              <a:rPr lang="pt-BR" dirty="0"/>
              <a:t>Há uma chave que permite localizar diretamente um valor, como se fosse um endereço.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05064"/>
            <a:ext cx="7520204" cy="25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qualificadores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Interno</a:t>
            </a:r>
          </a:p>
          <a:p>
            <a:pPr lvl="1"/>
            <a:r>
              <a:rPr lang="pt-BR" dirty="0"/>
              <a:t>O qualificador é um atributo do objeto qualificado</a:t>
            </a:r>
          </a:p>
          <a:p>
            <a:pPr lvl="1"/>
            <a:r>
              <a:rPr lang="pt-BR" dirty="0"/>
              <a:t>Neste caso o atributo deve ser </a:t>
            </a:r>
            <a:r>
              <a:rPr lang="pt-BR" i="1" dirty="0"/>
              <a:t>imutável</a:t>
            </a:r>
            <a:endParaRPr lang="pt-BR" dirty="0"/>
          </a:p>
          <a:p>
            <a:r>
              <a:rPr lang="pt-BR" dirty="0"/>
              <a:t>Externo</a:t>
            </a:r>
          </a:p>
          <a:p>
            <a:pPr lvl="1"/>
            <a:r>
              <a:rPr lang="pt-BR" dirty="0"/>
              <a:t>O qualificador não é atributo do objeto qualificado</a:t>
            </a:r>
          </a:p>
          <a:p>
            <a:r>
              <a:rPr lang="pt-BR" dirty="0"/>
              <a:t>Derivado</a:t>
            </a:r>
          </a:p>
          <a:p>
            <a:pPr lvl="1"/>
            <a:r>
              <a:rPr lang="pt-BR" dirty="0"/>
              <a:t>O qualificador é um valor calculado para o objeto qualificado</a:t>
            </a:r>
          </a:p>
          <a:p>
            <a:pPr lvl="1"/>
            <a:r>
              <a:rPr lang="pt-BR" dirty="0"/>
              <a:t>Neste caso, todos os componentes do cálculo devem ser imutáveis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Mapeamentos também são ferramentas de 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representar uma situação em que uma pessoa pode ter vários telefones, mas apenas um de cada tipo?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81" y="1916832"/>
            <a:ext cx="8915432" cy="36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581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6.5.6 Partição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1960" y="1628801"/>
            <a:ext cx="4474840" cy="3384376"/>
          </a:xfrm>
        </p:spPr>
        <p:txBody>
          <a:bodyPr/>
          <a:lstStyle/>
          <a:p>
            <a:r>
              <a:rPr lang="pt-BR" dirty="0"/>
              <a:t>Quando o qualificador mapeia conjuntos de objetos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7600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6.5.7 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912" y="1772816"/>
            <a:ext cx="4906888" cy="4353347"/>
          </a:xfrm>
        </p:spPr>
        <p:txBody>
          <a:bodyPr/>
          <a:lstStyle/>
          <a:p>
            <a:r>
              <a:rPr lang="pt-BR" dirty="0"/>
              <a:t>Quando um qualificador mapeia conjuntos de objetos e cada objeto pode ter vários qualificadores.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6.6 Organização do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relação de herança tem sido usada em situações em que ela não se aplica.</a:t>
            </a:r>
          </a:p>
        </p:txBody>
      </p:sp>
      <p:sp>
        <p:nvSpPr>
          <p:cNvPr id="10242" name="AutoShape 2" descr="data:image/jpeg;base64,/9j/4AAQSkZJRgABAQAAAQABAAD/2wCEAAkGBxAQERAQDxAQEhAQDxARFhQQFxQREhEQFRQYIhYRFhQYHSgsGRolHBgaIjMiJTUrLy4uFx8zODMtNygtOisBCgoKDg0OGxAQGzQkHCQ0LTQ0LCwsLiwvLCwsMCwsLCwsLCwsLCwsLCwsLDYsLywsLCwsLCwsLCw0LCwsLCwsLP/AABEIANYA6wMBIgACEQEDEQH/xAAbAAEAAwEBAQEAAAAAAAAAAAAABAUGAwIBB//EAEcQAAICAgADAwUMCAQEBwAAAAECAAMEEQUSIRMUMQYiQVFhFRYjMjRUcXSSk9HTB1JTgZSytNIzQpGzJDZio0NEVaGxwdT/xAAZAQEAAwEBAAAAAAAAAAAAAAAAAQIDBAX/xAApEQEAAgEDAgUDBQAAAAAAAAAAAQIRAxJRBCEUMkFioRMxUiJhcYHw/9oADAMBAAIRAxEAPwD9xiIgIiICIiAiIgIiICJnOEcOqsSx7AzMcvOGy7+AyrQB4+AAAA9AEm+42P8AqH7T/jOaeprE4wnC2iYfD4xw6y1KhTkp2t19CWWLYtNl1PPzotnNrfwbfZk8ZPCuze3vON2SOK2fvA5EsPgjNz6DeyTPUY9JMNTEzXNwznqr7ajnuUNWvb+dap3pkHP5wOj4eqea7eFt23LkY7d3BNvLeD2IBIJs0/mdQfH1SPExxJhp4lDg4mFegsoZLaySA9VrWISD1HMrakj3Gx/1D9p/xkeKrwnatomRxs8Y/FThIh7O7ExrNl2IRubL2Qp31IrUejwE106K23RlUiIlgiIgIiICIiAiIgIiICIiAiIgIiICIiBTeT/+E/1zP/q7pZzL4HD8cV223W31g5ufs97yaawe93aAVbQB9Ak48JxeYV9vk87DmCd9y+Yr6wvbdRPLvEbp7rqzh/kJjIl3aeffa+aRaC+6hktZ1rQsQrBbOXmABP75Up+jl+z011TWDu6qzDI0EpDcpB7battj8UgeggiXyU4DWilMjKewgdEzM1gN8/QsLdA+Y3T2e2du44PKzd6u5VOmbv8AlcqnetE9t069JbfaPX4MM8n6Prg+Oxy15q0oR7VrZbbFrdiU1z8hHnaBZSw9ZMJ5AXhOUZdSmnEfFoZKSDyNcjlrzz+e2kA2vL1JPj4apeBUEAizLII2CMzMII9f+LPvuBT+vmfxeb+bH1Z5+DCL5H8BfBqtrexXNuRZdtQ4C8+vN89mJ6+kmX8qvcCn9fM/i8382PcCn9fM/i8382ZziZzM/CWeyv8AmGn6hj/zZ03k/PExFp49UiGwg4VDfC2WXNsnNHx7GY66eG9ePrM/Q56Wl5IUkiImiCIiAiIgIiICIiAiIgIiICIiAiIgIiIGQr4fZaiWVCp2pzeKfB3krU4syLl5iQraYfQehYdNzld5LXMDVz0qjtS5ur5kuqaukJ2dSaOk6dPOGgzDR3uWHD+JVUVfCsQbM7iCIFVnZ3GTe3KqoCSeVSdD1GS6uP4rMircrdoqspUMUPOu1BcDQYr1Ck7PqnmXm26V2cHkrkF+0fu9QXFTH1jc5ciurIUWDajTHtRpfRy+JkbhnCr7r1yFpoTu9eKorcW01XFUuU8xasEMosU/FYDQXZ8RpsfyowrCipdsv2XLtLACLf8ACbZXQVz0Unox2BsyZh8VouZkrfmZQT4MAyg6LISNOAem12Nxvt6wPPA8A49FdLMGKA7I6KCWJ5VHoUb0PYBJ8RMZlJPk+xAxOV/zBT9Qx/5s6byYPK/5hp+oY/8ANnTeT1dLyQpJERNEEREBERAREQEREBERAREQEREBERAREQM7wnEDhLN67HP4k4H63NfkLr2fG3+6RMHySFSJSLyaVem1lKDme6pVCsH35qnlUldHw8RudsHiS01hezststzeIha6gpYhcq4s3nMoAA9vpAGyZz4d5WpYmOWpsD5FaMOXs+XnZCy1gOysToeOtA+JE8227dOF3ceTa6UdqfNThqeA6jCtLg+P+bevZPXBPJ1cZwwcMErauvzNMtbMCQzknmPQDpyjp1BM4UeVidniPdTbWcmvGY9aytbXsFRT5+284/5Q2gQTqd8LiuRYK7+xr7tYza057Za9HlsKkaO9DzR1HMPGVnf6nZeRM/V5VVOQq03m4uFWpexZ2BQtzbFnKAFU72QR0GtkCc8DysR1xzZVYhvC9RycqMxYKpBYMT5vXlUgemU+nbhOWknyZ6rypFlddlOPcwe+irzuyXzLfCz4/o9Knzh6VE9N5V1AMRRkkILnbSp5tNTcr36L9U3sDXnHR0DGywqcn/mCn6hj/wA2dN5MDc4bj9DA7B4fjkEekE52jN9PT0vJCkkRE0QREQEREBERAREQEREBERAREQEREBERAxuNbhuhFmXXTdTm8R0yXV12JzZVwZTs+BHoI9APiBPGJw/hdPZivNRVratwveKiC1ahQST1PmjWt69Pj1ndeNVYSlMqu5C+VmspFfOHVsmxgwK76FXU/vnz38YPqu+5f8JwWrbdOIldx7hwzSAZyAImMo1fTsjHfmpJP/Sf3HXUGdXxuGHo2ahqDO60nITskdwdso3vpzEgb0CdgDQn338YPqu+5f8ACPfxg+q77l/wldt+JHNMPhwYOM9RYvJyuL6QyBVZdKANaKsQRrr0Pj1nmjh3C0CqmaoVTW2u8VnbVnzWLHqf9denx6zt7+MH1Xfcv+Ee/jB9V33L/hG2/E/7+h8x8fhqbIzkLlqDztfUX+AJNY36fjHZOyd9SZ6yaeGuAvfK1HJbU3JfWpsqsbmetuvUb9WiNnR6mfPfxg+q77p/wj38YPqu+5f8I234kVaX1WcepNL1vWuBQm6yGUEHN83Y9IBHT2ifoc/N8HiFeVxum+kN2fda6tupQl072WGj7LF6+2fpE7tOMVhSSIiXCIiAiIgIiICIiAiIgIiICIiAiIgIiIHDKxEsGnVSdEAlVYrv0jmBG/wmJzOGaS+uyo35OPUli30oRT3nTGvePWCVPMg5qxzjldd7DmbbMyVqR7G3pFJ0vVmPoVR6WJ6AekkTlwrHdKwbddrYTZZynmUWN4qDobCjSg6Gwo6CB4xcTGsRLFoq5bEVxutQeVhsbGvbOvubj/sKfsL+ElRAi+5uP+wp+wv4R7m4/wCwp+wv4SVECJ7m4/7Cn7C/hMZicOqyRU6VvjjLNjHJCmq3ZO66kptQgbT0ka2vQNvY30j5+It1bVsSAwGmXXMjg7Wxdg6ZWAYH1gQPlGBShBSqsMvgwVQ3h471JMh8Oyi4ZXAFtTclgAIXm0CGXfipUgjx1vR6gyZAREQEREBERAREQEREBERAREQEREBERAREj5+T2VbPrmIHRfAu56Kg9pJA/fAi3fDXBP8Aw8dkdv8Art0Stf0L5rH1kqPXLKROF4hqrCuwaxiXscAjntbqxAJOl30A2dKFHokuAiIgIiICIiBW8THZN3pRvkVVtA8WoDE83t7PmZwBsnbAdWliDvqPCfZWcP3TY2OSOTXPT6xWNB6z6+ViDvp0dR15SSFnERAREQEREBERAREQEREBERAREQEREBKwr295B/w8V1OgSA2QUJ84ekKrqQD/AJiD4qNSeJZXZVswG281UH61jkBF/exE+8NxBTWtY662WPTb2MSz2HXpZizH2kwJMREBERAREQEREBInEsTtU0p5bEZbK26+ZYp6HY9B6qR6VZgehMlxAj4GULUDaKsOjo3xq30No3tG/wB4II6ESRK3J+At7b/wreVbR+rZtRXb7BrYY+rlPQKZZQEREBERAREQEREBERASgWq+67L1mZFSVXpWqVLjFVXu9LHq9LEnmdj1Ppl/Kfhn+Nn/AFtP6THmOvaa0zCYVxyKxd3Y8as7x+x5uH9r4b+J2G/CdcQdty9jxa+zmrFq8ncW5qidCwao6rsa3KLh3BMqlrMdsHHvR+I25fe7XQgI9pcNyfG7Zd6Ho6b3KunyU4kuLXWg7OxeFY+OwFijmdMktZSGVuhavY5gR4+InPvt+ScN37m3/wDqGZ9nC/8AzzlVjOzvWvFMlnq5Q6gYJZOYbXmHd+mx1G5h7PJDPsQhxaFGLxM1Vi/l7DIs7Pu6bWzrpg5GywXm1vWp6z/JbP7W6yunYtbAstAsQHIFeOVsqPnr1Fmn6kAgeJ8I3W/Mba3gljtW7Z+WWqZmTa4XmsVKlh/w/jysw36mPrjyU4x24upd3suxsjIrZ3VF5lXItVD5gA3yoN6AnvyVw7qMSirIdntRSGLNzkAsSqFv83KpC7675fE+Mo/0f/KeKfXMj+qvmnT3taZiZyS3ERE6lSIiAiIgIiICIiBmeOGnmzLMu25MejHrZuSy5FWsh+c8tR2T0+npPQTE7VsfvGSLUpW4g5GUAKmOg3MW14+je544/wAMOWvE8VWCG/FrqDEbCllsAJEz3E/JHOyzddkrhi1q8WpKqrbuTVNhc2Naauh3rS8rDp18enFqWnfP6sLQ1vudT49vka1zfKr/AIvr/wATwg8Op2R2+RtRsjvV+wPWfhOkwd3kJxHu9lKtgs1+B3R9l6Vr1czryBKtMNNo9F6jwnTi/kHnXX5dobDAyK8+sMCyMVyKgtfOFq2dEDZLN7Na1KZ942KU4zWPUL8kula2t/xGVyitmYA8/Po9UboDsa+icuM0JRjXZFduSTVW1gIyLnB5eutFyD4emUXEfIWwi1ccY1dbYmBUtXnLXZZj5FlltdgVelb8/UjZJJ2D6ezcGsxOF8SFopQ3d5uFOOSaKFZR8GhKr6uY9B1Y9Ii05jFktlwnPGRSlyqVD83Q+I0xH/1JkpPIz5FR9D/7jS7noKEREBERATO4tFrX55S/kHe06cit/wCUx/SZopkeKVXuM4YxIb3Qxy3LvmNQxsbnC8rod69TA631mHUeVMLjumR86P3aR3TI+dH7tJmaOEZjI3aWZRIFXZ8tj0kKcpyylRa2yKuXqxJ0R6fDxxvAzuzeugZHmjONTiyx25iV7FT8KvtIZywGiNTjx+6zSrVaToZgJ69AlZPQ6PT2HpOndMj50fu0lfwnFuF4ssRgCmX1bWxz3Vsi+PqB/wBJfylpwIHdMj50fu0mb/R2CMjiYJ5iMu/Z1rZ71f11NpMb+j75TxT65kf1V86elnMyizcRETtVIiICIiAiIgIiIGeyqv8AiclzkW0qteMDycgXrz6J5kPXrqSvc1/neT/2fy5F4hjtbZmImuYriePTwYk/+wma4jwK6sPay1oEa9r7eb5dW+QrKlmh5q8mwS3RfAebucGr3vPdaGtOCeYJ3zJ5ipYD4H4oI2f8P2j/AFnr3Nf53k/9n8uY/hfBjkdo9NVaYzXWgKjgp2ZyMRjyFemuWmz4vTfQTXcC4f3dbkCqlZyLHrVNBVrbWgFHxeu+ntmVu3r8Jevc1/neT/2fy5U+VuAy4OWTk5Dax7Dyt2XK3m+B1WOk08pvLL5Bm/Vrf5TIpad0Dp5GfIqPof8A3Gl3KTyM+RUfQ/8AuNLueqoREQEREBKbhxAtzyeg72nj9Ux5czJcT4dZkjOrrblYcRx7CDy6dUx8YlDzKw0faCOkw6jvRMNJ2i9POHXw6jr9E5PmVh1qLjtHV2C+sJrmPs1zDx9cytHkm4S3mFbWNWorLkN2T94schStahRorrlA11AkTJ8kMl+zAFCGtMhWtVvhMovdWw7QGsgbCEHfN8bwI2Dw7K8rN0LB06jr4dfGO1XW+Ya3rexrfqmMPkdYyWbZVsajMStiUY02XGvXJyVKqghDvQ6Fj4xR5LXKWc102qxsHYXMnZAtWii0dnSgDeaQdL4He9xsryNpzjetjfq9OvomP/R/8p4p9cyP6q+SaeAXDIWwinQylv7YFu17MUBO7AEfF2PXrXo3I36P/lPFPrmR/VXzp6aIiZwiW4iInYqREQEREBERAREQKftlS/Ld2VEWvHJZyFVRp+pJ8BPb8YxQiWHJxxXYSqObECOw8VVt6J6eA9Uh8Rwze+bUOTbV43xwxXpzH/KQR4eIOx4ysyPJS1wpNwZ+TLqIZrgorvZTrmR1ZyOUA8x87fWedqxWbzmV4+y8zOOYtQt5r6i1Ndlj1q6taErXbfBg76CejxvECmw5WMEDmssba+UWAbKFt/G1114yn4h5KdpQ1COq7bIPMQT0sx2rXfXZI2OvsnXiHk/Y9tr12Kq2keZ56a1SqA8yEHpr4oIBB0ZninI0KsCAQQQRsEdQR65UeWXyDN+rW/ymT+F4zVU01MQWrqRCV6AlVA2Afolf5ZfIMz6tb/KZFPPH8pdfIz5FR9D/AO40u5SeRnyKj6H/ANxpdz1mZERAREQEznujXjvmvbvlbiGPUNDZ5rMfGVf3bP8AoJo5m3w2ubORXCMOI4tgLKXHwVOI+tAjx5dePpmHUY2d0wm3cbx1LqLFd0YKyIQWBLqp6b9DMN+qcc/yixaUtY2BzT8ZKyC5PMF5QCQN8xA8enp1KyjyP5XJ7YlVssdA3bMUNl4dhprSvoI81V8QT4T5V5H8pPw5Kgv2fN2zlA9yuw01pX/LrzVX1nwnFinKy7fjWMvOGvrU1IzuGYDkVVBYsfRoHZ9U+HjmLyl+3q5Q5Te/84Xm19kg/R1lTn+SrWrbUb1FTHLdB2ZLrZkI6ks3P5yjnY60PR16T1xLyWNt1l6XlGdtgDtVAQ0ohUmqxCeqA+OvRoyMU5GjRgQCCCCAQR1BHrmP/R/8p4p9cyP6q+arBxhTXXUvxa0VB9CjXpmV/R/8p4p9cyP6q+dHSfeUWbiIidqpERAREQEREBERAynFhirlXvlW3VDsscArfkY6Eef+zdQTs+J6+HskbvnCfn9v8dmfmzW5uHXchrtXmRtbB2N6II8PaBK33q4PzdftP/dMbaO6c5TlSd84T8/t/jsz82O+cJ+f2/x2Z+bLv3q4PzdftP8A3R71cH5uv2n/ALpXw8cyZUnfOE/P7f47M/Nld5RZPDWxcgU5lj2mlwid7yrOZ9dF5GsIb6CCJrPerg/N1+0/90+e9XB+br9p/wC6TGhic5MvnkZ8io+iz/caXc44eKlKLXWvKi70Bs62dnx9pnaboIiICIiAmNfIwFyc8ZOVXVZ3qvzXymoOu6Y+jyCwf/E2Uh8U4bVkoK7lLKGDgAlfOAI3sH2mUvTdGBne/cI+f0/xzfmz737hHz+n+Ob82Tfebg/sm+8s/uj3m4P7JvvLP7pj4f3SnKF37hHz+n+Ob82O/cI+f0/xzfmyb7zcH9k33ln90e83B/ZN95Z/dHh/dJlB79wj5/T/ABzfmyB+jRkN3ETWwas5NxVg3aBkOTfpg+zzbHp9Mvvebg/sm+8s/uk7hXBKMUuaEKlwobbM2+XevE+0zTT0tnqTKxiImqCIiAiIg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data:image/jpeg;base64,/9j/4AAQSkZJRgABAQAAAQABAAD/2wCEAAkGBxAQERAQDxAQEhAQDxARFhQQFxQREhEQFRQYIhYRFhQYHSgsGRolHBgaIjMiJTUrLy4uFx8zODMtNygtOisBCgoKDg0OGxAQGzQkHCQ0LTQ0LCwsLiwvLCwsMCwsLCwsLCwsLCwsLCwsLDYsLywsLCwsLCwsLCw0LCwsLCwsLP/AABEIANYA6wMBIgACEQEDEQH/xAAbAAEAAwEBAQEAAAAAAAAAAAAABAUGAwIBB//EAEcQAAICAgADAwUMCAQEBwAAAAECAAMEEQUSIRMUMQYiQVFhFRYjMjRUcXSSk9HTB1JTgZSytNIzQpGzJDZio0NEVaGxwdT/xAAZAQEAAwEBAAAAAAAAAAAAAAAAAQIDBAX/xAApEQEAAgEDAgUDBQAAAAAAAAAAAQIRAxJRBCEUMkFioRMxUiJhcYHw/9oADAMBAAIRAxEAPwD9xiIgIiICIiAiIgIiICJnOEcOqsSx7AzMcvOGy7+AyrQB4+AAAA9AEm+42P8AqH7T/jOaeprE4wnC2iYfD4xw6y1KhTkp2t19CWWLYtNl1PPzotnNrfwbfZk8ZPCuze3vON2SOK2fvA5EsPgjNz6DeyTPUY9JMNTEzXNwznqr7ajnuUNWvb+dap3pkHP5wOj4eqea7eFt23LkY7d3BNvLeD2IBIJs0/mdQfH1SPExxJhp4lDg4mFegsoZLaySA9VrWISD1HMrakj3Gx/1D9p/xkeKrwnatomRxs8Y/FThIh7O7ExrNl2IRubL2Qp31IrUejwE106K23RlUiIlgiIgIiICIiAiIgIiICIiAiIgIiICIiBTeT/+E/1zP/q7pZzL4HD8cV223W31g5ufs97yaawe93aAVbQB9Ak48JxeYV9vk87DmCd9y+Yr6wvbdRPLvEbp7rqzh/kJjIl3aeffa+aRaC+6hktZ1rQsQrBbOXmABP75Up+jl+z011TWDu6qzDI0EpDcpB7battj8UgeggiXyU4DWilMjKewgdEzM1gN8/QsLdA+Y3T2e2du44PKzd6u5VOmbv8AlcqnetE9t069JbfaPX4MM8n6Prg+Oxy15q0oR7VrZbbFrdiU1z8hHnaBZSw9ZMJ5AXhOUZdSmnEfFoZKSDyNcjlrzz+e2kA2vL1JPj4apeBUEAizLII2CMzMII9f+LPvuBT+vmfxeb+bH1Z5+DCL5H8BfBqtrexXNuRZdtQ4C8+vN89mJ6+kmX8qvcCn9fM/i8382PcCn9fM/i8382ZziZzM/CWeyv8AmGn6hj/zZ03k/PExFp49UiGwg4VDfC2WXNsnNHx7GY66eG9ePrM/Q56Wl5IUkiImiCIiAiIgIiICIiAiIgIiICIiAiIgIiIGQr4fZaiWVCp2pzeKfB3krU4syLl5iQraYfQehYdNzld5LXMDVz0qjtS5ur5kuqaukJ2dSaOk6dPOGgzDR3uWHD+JVUVfCsQbM7iCIFVnZ3GTe3KqoCSeVSdD1GS6uP4rMircrdoqspUMUPOu1BcDQYr1Ck7PqnmXm26V2cHkrkF+0fu9QXFTH1jc5ciurIUWDajTHtRpfRy+JkbhnCr7r1yFpoTu9eKorcW01XFUuU8xasEMosU/FYDQXZ8RpsfyowrCipdsv2XLtLACLf8ACbZXQVz0Unox2BsyZh8VouZkrfmZQT4MAyg6LISNOAem12Nxvt6wPPA8A49FdLMGKA7I6KCWJ5VHoUb0PYBJ8RMZlJPk+xAxOV/zBT9Qx/5s6byYPK/5hp+oY/8ANnTeT1dLyQpJERNEEREBERAREQEREBERAREQEREBERAREQM7wnEDhLN67HP4k4H63NfkLr2fG3+6RMHySFSJSLyaVem1lKDme6pVCsH35qnlUldHw8RudsHiS01hezststzeIha6gpYhcq4s3nMoAA9vpAGyZz4d5WpYmOWpsD5FaMOXs+XnZCy1gOysToeOtA+JE8227dOF3ceTa6UdqfNThqeA6jCtLg+P+bevZPXBPJ1cZwwcMErauvzNMtbMCQzknmPQDpyjp1BM4UeVidniPdTbWcmvGY9aytbXsFRT5+284/5Q2gQTqd8LiuRYK7+xr7tYza057Za9HlsKkaO9DzR1HMPGVnf6nZeRM/V5VVOQq03m4uFWpexZ2BQtzbFnKAFU72QR0GtkCc8DysR1xzZVYhvC9RycqMxYKpBYMT5vXlUgemU+nbhOWknyZ6rypFlddlOPcwe+irzuyXzLfCz4/o9Knzh6VE9N5V1AMRRkkILnbSp5tNTcr36L9U3sDXnHR0DGywqcn/mCn6hj/wA2dN5MDc4bj9DA7B4fjkEekE52jN9PT0vJCkkRE0QREQEREBERAREQEREBERAREQEREBERAxuNbhuhFmXXTdTm8R0yXV12JzZVwZTs+BHoI9APiBPGJw/hdPZivNRVratwveKiC1ahQST1PmjWt69Pj1ndeNVYSlMqu5C+VmspFfOHVsmxgwK76FXU/vnz38YPqu+5f8JwWrbdOIldx7hwzSAZyAImMo1fTsjHfmpJP/Sf3HXUGdXxuGHo2ahqDO60nITskdwdso3vpzEgb0CdgDQn338YPqu+5f8ACPfxg+q77l/wldt+JHNMPhwYOM9RYvJyuL6QyBVZdKANaKsQRrr0Pj1nmjh3C0CqmaoVTW2u8VnbVnzWLHqf9denx6zt7+MH1Xfcv+Ee/jB9V33L/hG2/E/7+h8x8fhqbIzkLlqDztfUX+AJNY36fjHZOyd9SZ6yaeGuAvfK1HJbU3JfWpsqsbmetuvUb9WiNnR6mfPfxg+q77p/wj38YPqu+5f8I234kVaX1WcepNL1vWuBQm6yGUEHN83Y9IBHT2ifoc/N8HiFeVxum+kN2fda6tupQl072WGj7LF6+2fpE7tOMVhSSIiXCIiAiIgIiICIiAiIgIiICIiAiIgIiIHDKxEsGnVSdEAlVYrv0jmBG/wmJzOGaS+uyo35OPUli30oRT3nTGvePWCVPMg5qxzjldd7DmbbMyVqR7G3pFJ0vVmPoVR6WJ6AekkTlwrHdKwbddrYTZZynmUWN4qDobCjSg6Gwo6CB4xcTGsRLFoq5bEVxutQeVhsbGvbOvubj/sKfsL+ElRAi+5uP+wp+wv4R7m4/wCwp+wv4SVECJ7m4/7Cn7C/hMZicOqyRU6VvjjLNjHJCmq3ZO66kptQgbT0ka2vQNvY30j5+It1bVsSAwGmXXMjg7Wxdg6ZWAYH1gQPlGBShBSqsMvgwVQ3h471JMh8Oyi4ZXAFtTclgAIXm0CGXfipUgjx1vR6gyZAREQEREBERAREQEREBERAREQEREBERAREj5+T2VbPrmIHRfAu56Kg9pJA/fAi3fDXBP8Aw8dkdv8Art0Stf0L5rH1kqPXLKROF4hqrCuwaxiXscAjntbqxAJOl30A2dKFHokuAiIgIiICIiBW8THZN3pRvkVVtA8WoDE83t7PmZwBsnbAdWliDvqPCfZWcP3TY2OSOTXPT6xWNB6z6+ViDvp0dR15SSFnERAREQEREBERAREQEREBERAREQEREBKwr295B/w8V1OgSA2QUJ84ekKrqQD/AJiD4qNSeJZXZVswG281UH61jkBF/exE+8NxBTWtY662WPTb2MSz2HXpZizH2kwJMREBERAREQEREBInEsTtU0p5bEZbK26+ZYp6HY9B6qR6VZgehMlxAj4GULUDaKsOjo3xq30No3tG/wB4II6ESRK3J+At7b/wreVbR+rZtRXb7BrYY+rlPQKZZQEREBERAREQEREBERASgWq+67L1mZFSVXpWqVLjFVXu9LHq9LEnmdj1Ppl/Kfhn+Nn/AFtP6THmOvaa0zCYVxyKxd3Y8as7x+x5uH9r4b+J2G/CdcQdty9jxa+zmrFq8ncW5qidCwao6rsa3KLh3BMqlrMdsHHvR+I25fe7XQgI9pcNyfG7Zd6Ho6b3KunyU4kuLXWg7OxeFY+OwFijmdMktZSGVuhavY5gR4+InPvt+ScN37m3/wDqGZ9nC/8AzzlVjOzvWvFMlnq5Q6gYJZOYbXmHd+mx1G5h7PJDPsQhxaFGLxM1Vi/l7DIs7Pu6bWzrpg5GywXm1vWp6z/JbP7W6yunYtbAstAsQHIFeOVsqPnr1Fmn6kAgeJ8I3W/Mba3gljtW7Z+WWqZmTa4XmsVKlh/w/jysw36mPrjyU4x24upd3suxsjIrZ3VF5lXItVD5gA3yoN6AnvyVw7qMSirIdntRSGLNzkAsSqFv83KpC7675fE+Mo/0f/KeKfXMj+qvmnT3taZiZyS3ERE6lSIiAiIgIiICIiBmeOGnmzLMu25MejHrZuSy5FWsh+c8tR2T0+npPQTE7VsfvGSLUpW4g5GUAKmOg3MW14+je544/wAMOWvE8VWCG/FrqDEbCllsAJEz3E/JHOyzddkrhi1q8WpKqrbuTVNhc2Naauh3rS8rDp18enFqWnfP6sLQ1vudT49vka1zfKr/AIvr/wATwg8Op2R2+RtRsjvV+wPWfhOkwd3kJxHu9lKtgs1+B3R9l6Vr1czryBKtMNNo9F6jwnTi/kHnXX5dobDAyK8+sMCyMVyKgtfOFq2dEDZLN7Na1KZ942KU4zWPUL8kula2t/xGVyitmYA8/Po9UboDsa+icuM0JRjXZFduSTVW1gIyLnB5eutFyD4emUXEfIWwi1ccY1dbYmBUtXnLXZZj5FlltdgVelb8/UjZJJ2D6ezcGsxOF8SFopQ3d5uFOOSaKFZR8GhKr6uY9B1Y9Ii05jFktlwnPGRSlyqVD83Q+I0xH/1JkpPIz5FR9D/7jS7noKEREBERATO4tFrX55S/kHe06cit/wCUx/SZopkeKVXuM4YxIb3Qxy3LvmNQxsbnC8rod69TA631mHUeVMLjumR86P3aR3TI+dH7tJmaOEZjI3aWZRIFXZ8tj0kKcpyylRa2yKuXqxJ0R6fDxxvAzuzeugZHmjONTiyx25iV7FT8KvtIZywGiNTjx+6zSrVaToZgJ69AlZPQ6PT2HpOndMj50fu0lfwnFuF4ssRgCmX1bWxz3Vsi+PqB/wBJfylpwIHdMj50fu0mb/R2CMjiYJ5iMu/Z1rZ71f11NpMb+j75TxT65kf1V86elnMyizcRETtVIiICIiAiIgIiIGeyqv8AiclzkW0qteMDycgXrz6J5kPXrqSvc1/neT/2fy5F4hjtbZmImuYriePTwYk/+wma4jwK6sPay1oEa9r7eb5dW+QrKlmh5q8mwS3RfAebucGr3vPdaGtOCeYJ3zJ5ipYD4H4oI2f8P2j/AFnr3Nf53k/9n8uY/hfBjkdo9NVaYzXWgKjgp2ZyMRjyFemuWmz4vTfQTXcC4f3dbkCqlZyLHrVNBVrbWgFHxeu+ntmVu3r8Jevc1/neT/2fy5U+VuAy4OWTk5Dax7Dyt2XK3m+B1WOk08pvLL5Bm/Vrf5TIpad0Dp5GfIqPof8A3Gl3KTyM+RUfQ/8AuNLueqoREQEREBKbhxAtzyeg72nj9Ux5czJcT4dZkjOrrblYcRx7CDy6dUx8YlDzKw0faCOkw6jvRMNJ2i9POHXw6jr9E5PmVh1qLjtHV2C+sJrmPs1zDx9cytHkm4S3mFbWNWorLkN2T94schStahRorrlA11AkTJ8kMl+zAFCGtMhWtVvhMovdWw7QGsgbCEHfN8bwI2Dw7K8rN0LB06jr4dfGO1XW+Ya3rexrfqmMPkdYyWbZVsajMStiUY02XGvXJyVKqghDvQ6Fj4xR5LXKWc102qxsHYXMnZAtWii0dnSgDeaQdL4He9xsryNpzjetjfq9OvomP/R/8p4p9cyP6q+SaeAXDIWwinQylv7YFu17MUBO7AEfF2PXrXo3I36P/lPFPrmR/VXzp6aIiZwiW4iInYqREQEREBERAREQKftlS/Ld2VEWvHJZyFVRp+pJ8BPb8YxQiWHJxxXYSqObECOw8VVt6J6eA9Uh8Rwze+bUOTbV43xwxXpzH/KQR4eIOx4ysyPJS1wpNwZ+TLqIZrgorvZTrmR1ZyOUA8x87fWedqxWbzmV4+y8zOOYtQt5r6i1Ndlj1q6taErXbfBg76CejxvECmw5WMEDmssba+UWAbKFt/G1114yn4h5KdpQ1COq7bIPMQT0sx2rXfXZI2OvsnXiHk/Y9tr12Kq2keZ56a1SqA8yEHpr4oIBB0ZninI0KsCAQQQRsEdQR65UeWXyDN+rW/ymT+F4zVU01MQWrqRCV6AlVA2Afolf5ZfIMz6tb/KZFPPH8pdfIz5FR9D/AO40u5SeRnyKj6H/ANxpdz1mZERAREQEznujXjvmvbvlbiGPUNDZ5rMfGVf3bP8AoJo5m3w2ubORXCMOI4tgLKXHwVOI+tAjx5dePpmHUY2d0wm3cbx1LqLFd0YKyIQWBLqp6b9DMN+qcc/yixaUtY2BzT8ZKyC5PMF5QCQN8xA8enp1KyjyP5XJ7YlVssdA3bMUNl4dhprSvoI81V8QT4T5V5H8pPw5Kgv2fN2zlA9yuw01pX/LrzVX1nwnFinKy7fjWMvOGvrU1IzuGYDkVVBYsfRoHZ9U+HjmLyl+3q5Q5Te/84Xm19kg/R1lTn+SrWrbUb1FTHLdB2ZLrZkI6ks3P5yjnY60PR16T1xLyWNt1l6XlGdtgDtVAQ0ohUmqxCeqA+OvRoyMU5GjRgQCCCCAQR1BHrmP/R/8p4p9cyP6q+arBxhTXXUvxa0VB9CjXpmV/R/8p4p9cyP6q+dHSfeUWbiIidqpERAREQEREBERAynFhirlXvlW3VDsscArfkY6Eef+zdQTs+J6+HskbvnCfn9v8dmfmzW5uHXchrtXmRtbB2N6II8PaBK33q4PzdftP/dMbaO6c5TlSd84T8/t/jsz82O+cJ+f2/x2Z+bLv3q4PzdftP8A3R71cH5uv2n/ALpXw8cyZUnfOE/P7f47M/Nld5RZPDWxcgU5lj2mlwid7yrOZ9dF5GsIb6CCJrPerg/N1+0/90+e9XB+br9p/wC6TGhic5MvnkZ8io+iz/caXc44eKlKLXWvKi70Bs62dnx9pnaboIiICIiAmNfIwFyc8ZOVXVZ3qvzXymoOu6Y+jyCwf/E2Uh8U4bVkoK7lLKGDgAlfOAI3sH2mUvTdGBne/cI+f0/xzfmz737hHz+n+Ob82Tfebg/sm+8s/uj3m4P7JvvLP7pj4f3SnKF37hHz+n+Ob82O/cI+f0/xzfmyb7zcH9k33ln90e83B/ZN95Z/dHh/dJlB79wj5/T/ABzfmyB+jRkN3ETWwas5NxVg3aBkOTfpg+zzbHp9Mvvebg/sm+8s/uk7hXBKMUuaEKlwobbM2+XevE+0zTT0tnqTKxiImqCIiAiIg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6" name="Picture 6" descr="http://rodrigolazoti.com.br/images/2008/08/clas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2847975" cy="2600325"/>
          </a:xfrm>
          <a:prstGeom prst="rect">
            <a:avLst/>
          </a:prstGeom>
          <a:noFill/>
        </p:spPr>
      </p:pic>
      <p:pic>
        <p:nvPicPr>
          <p:cNvPr id="10248" name="Picture 8" descr="https://encrypted-tbn3.gstatic.com/images?q=tbn:ANd9GcRcks9MFTxhQxZQen8MOTaDidGdvGm9VXOByLcT6l99dKbXLLZ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284984"/>
            <a:ext cx="5227100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Há três formas de organizar informação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Estrutural:</a:t>
            </a:r>
          </a:p>
          <a:p>
            <a:pPr lvl="1"/>
            <a:r>
              <a:rPr lang="pt-BR" dirty="0"/>
              <a:t>Herança, usada quando há subtipos estritos, que nascem e morrem na mesma classe, sem nunca mudar.</a:t>
            </a:r>
          </a:p>
          <a:p>
            <a:r>
              <a:rPr lang="pt-BR" dirty="0"/>
              <a:t>Associativa:</a:t>
            </a:r>
          </a:p>
          <a:p>
            <a:pPr lvl="1"/>
            <a:r>
              <a:rPr lang="pt-BR" dirty="0"/>
              <a:t>Quando um objeto adquire uma condição em relação a outro.</a:t>
            </a:r>
          </a:p>
          <a:p>
            <a:r>
              <a:rPr lang="pt-BR" dirty="0"/>
              <a:t>Temporal:</a:t>
            </a:r>
          </a:p>
          <a:p>
            <a:pPr lvl="1"/>
            <a:r>
              <a:rPr lang="pt-BR" dirty="0"/>
              <a:t>Quando um objeto muda sua estrutura com o passar do tempo.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Representação de atributos em UML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323257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068960"/>
            <a:ext cx="442581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6.6.1 Generalização, especialização e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Subtipos estritos</a:t>
            </a:r>
          </a:p>
          <a:p>
            <a:r>
              <a:rPr lang="pt-BR" dirty="0"/>
              <a:t>Um objeto não muda de classe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12976"/>
            <a:ext cx="44100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355976" y="4581128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Aqui, tanto a superclasse quanto a subclasse podem ter instâncias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abstratas</a:t>
            </a:r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66" y="2132856"/>
            <a:ext cx="905768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Evitar generalizações sem propriedades</a:t>
            </a:r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412" y="2062955"/>
            <a:ext cx="6826932" cy="460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Evitar especializações impróprias</a:t>
            </a:r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85" y="1449336"/>
            <a:ext cx="8210155" cy="50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Este modelo seria mais adequado para o caso anterior</a:t>
            </a:r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223" y="1916832"/>
            <a:ext cx="8725061" cy="29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6.6.2 Classes de associação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objeto adquire propriedades por associar-se a outro.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Professor e aluno</a:t>
            </a:r>
          </a:p>
          <a:p>
            <a:pPr lvl="1"/>
            <a:r>
              <a:rPr lang="pt-BR" dirty="0"/>
              <a:t>Funcionário e cliente</a:t>
            </a:r>
          </a:p>
          <a:p>
            <a:pPr lvl="1"/>
            <a:r>
              <a:rPr lang="pt-BR" dirty="0"/>
              <a:t>Táxi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Muitas vezes se modela isso indevidamente como generalização</a:t>
            </a:r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15" y="2301080"/>
            <a:ext cx="8659664" cy="379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Mas esta forma causa menos problemas</a:t>
            </a:r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0" y="1631585"/>
            <a:ext cx="9082390" cy="492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diferença?</a:t>
            </a:r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20775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25144"/>
            <a:ext cx="821891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todos são pessoas...</a:t>
            </a:r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31" y="2060848"/>
            <a:ext cx="883156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6.2.1 Tipos de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possível usar o tipo mais restritivos possível.</a:t>
            </a:r>
          </a:p>
          <a:p>
            <a:r>
              <a:rPr lang="pt-BR" dirty="0"/>
              <a:t>Ex.: se apenas números positivos são aceitos, usar </a:t>
            </a:r>
            <a:r>
              <a:rPr lang="pt-BR" i="1" dirty="0"/>
              <a:t>Natural</a:t>
            </a:r>
            <a:r>
              <a:rPr lang="pt-BR" dirty="0"/>
              <a:t> em vez de </a:t>
            </a:r>
            <a:r>
              <a:rPr lang="pt-BR" i="1" dirty="0"/>
              <a:t>Inteiro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Isso? Não</a:t>
            </a:r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27" y="2060848"/>
            <a:ext cx="8745911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funciona melhor</a:t>
            </a:r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681447"/>
            <a:ext cx="8721228" cy="45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6.6.3 Classes modais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objetos que mudam de estado.</a:t>
            </a:r>
          </a:p>
          <a:p>
            <a:r>
              <a:rPr lang="pt-BR" dirty="0"/>
              <a:t>Tipos de transição:</a:t>
            </a:r>
          </a:p>
          <a:p>
            <a:pPr lvl="1"/>
            <a:r>
              <a:rPr lang="pt-BR" dirty="0"/>
              <a:t>Estável: sem mudanças estruturais</a:t>
            </a:r>
          </a:p>
          <a:p>
            <a:pPr lvl="1"/>
            <a:r>
              <a:rPr lang="pt-BR" dirty="0"/>
              <a:t>Monotônica crescente: objeto só pode ganhar novas propriedades</a:t>
            </a:r>
          </a:p>
          <a:p>
            <a:pPr lvl="1"/>
            <a:r>
              <a:rPr lang="pt-BR" dirty="0" err="1"/>
              <a:t>Não-monotônica</a:t>
            </a:r>
            <a:r>
              <a:rPr lang="pt-BR" dirty="0"/>
              <a:t>: objeto pode ganhar ou perder propriedades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6.6.3.1 Transição estável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Apenas os valores dos atributos mudam, não a estrutura do objeto.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068959"/>
            <a:ext cx="4248472" cy="362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6.6.3.2 Transição monotônica crescente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objeto pode ganhar novas propriedades com o passar do tempo. </a:t>
            </a:r>
          </a:p>
          <a:p>
            <a:r>
              <a:rPr lang="pt-BR" dirty="0"/>
              <a:t>Exemplo: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3016"/>
            <a:ext cx="860158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ruim. Porque?</a:t>
            </a: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22338"/>
            <a:ext cx="7848872" cy="481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Outro modelo ruim por vários motivos </a:t>
            </a:r>
            <a:r>
              <a:rPr lang="pt-BR" sz="3100" dirty="0"/>
              <a:t>(embora muito popular)</a:t>
            </a:r>
            <a:endParaRPr lang="pt-BR" dirty="0"/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78" y="2348880"/>
            <a:ext cx="882779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simples e efetiva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62937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933056"/>
            <a:ext cx="4933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6.6.3.3 Transição </a:t>
            </a:r>
            <a:r>
              <a:rPr lang="pt-BR" dirty="0" err="1"/>
              <a:t>não-monotônica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Usa-se o padrão </a:t>
            </a:r>
            <a:r>
              <a:rPr lang="pt-BR" i="1" dirty="0" err="1"/>
              <a:t>State</a:t>
            </a:r>
            <a:r>
              <a:rPr lang="pt-BR" dirty="0"/>
              <a:t> quando um objeto pode ganhar ou perder propriedades ao longo do tempo.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78549"/>
            <a:ext cx="8229600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6.2.2 Valores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 </a:t>
            </a:r>
            <a:r>
              <a:rPr lang="pt-BR" i="1" dirty="0"/>
              <a:t>default</a:t>
            </a:r>
            <a:r>
              <a:rPr lang="pt-BR" dirty="0"/>
              <a:t> para um atributo.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OCL: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308034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301208"/>
            <a:ext cx="535259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fosse o caso monotônico</a:t>
            </a:r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90" y="3068960"/>
            <a:ext cx="863436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55" y="0"/>
            <a:ext cx="89218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6.7 Invariantes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uma regra é universal para as instâncias de uma classe.</a:t>
            </a:r>
          </a:p>
          <a:p>
            <a:r>
              <a:rPr lang="pt-BR" dirty="0"/>
              <a:t>A verificação NÃO deve ser relegada apenas ao código.</a:t>
            </a:r>
          </a:p>
          <a:p>
            <a:r>
              <a:rPr lang="pt-BR" dirty="0"/>
              <a:t>Deve ficar registrada como uma regra da classe, ou </a:t>
            </a:r>
            <a:r>
              <a:rPr lang="pt-BR" i="1" dirty="0"/>
              <a:t>invariante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Nenhum pedido pode ser superior a 1000 reais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08920"/>
            <a:ext cx="6552728" cy="394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755576" y="3284984"/>
            <a:ext cx="2160240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221088"/>
            <a:ext cx="3467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 aluno só puder fazer disciplinas do seu próprio curso?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615805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157192"/>
            <a:ext cx="5372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6.8 Construção iterativa do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conceitual vai sendo completado e refinado a medida que os diferentes casos de uso são analisados e expandidos.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6.8.1 Como encontrar conceitos e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Identificar no texto do caso de uso expandido ou nos argumentos das operações do diagrama de sequencia de sistema as palavras ou expressões que correspondem a conceitos que são relevantes para se manter registro.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Agrupar palavras ou expressões que se referem à mesma entidade como, por exemplo, “compra” e “aquisição”, “comprador” e “cliente” etc.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Decidir quais dos elementos identificados são conceitos complexos e quais são meros atributos. Usualmente, atributos são os elementos que podem ser considerados alfanuméricos (nomes, números, códigos, valores monetários, booleanos etc.) enumerações ou primitivos (datas, </a:t>
            </a:r>
            <a:r>
              <a:rPr lang="pt-BR" dirty="0" err="1"/>
              <a:t>ISBNs</a:t>
            </a:r>
            <a:r>
              <a:rPr lang="pt-BR" dirty="0"/>
              <a:t> etc.).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preliminar</a:t>
            </a:r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67" y="1600200"/>
            <a:ext cx="49874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0"/>
            <a:ext cx="52920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2722314"/>
          </a:xfrm>
        </p:spPr>
        <p:txBody>
          <a:bodyPr>
            <a:normAutofit fontScale="90000"/>
          </a:bodyPr>
          <a:lstStyle/>
          <a:p>
            <a:r>
              <a:rPr lang="pt-BR" dirty="0"/>
              <a:t>Primeiro caso de uso expandido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6372200" cy="680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14600" cy="2938338"/>
          </a:xfrm>
        </p:spPr>
        <p:txBody>
          <a:bodyPr/>
          <a:lstStyle/>
          <a:p>
            <a:r>
              <a:rPr lang="pt-BR" dirty="0"/>
              <a:t>Modelo refinado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6.2.3 Atributos derivados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definidos por um cálculo.</a:t>
            </a:r>
          </a:p>
          <a:p>
            <a:r>
              <a:rPr lang="pt-BR" dirty="0"/>
              <a:t>São </a:t>
            </a:r>
            <a:r>
              <a:rPr lang="pt-BR" i="1" dirty="0"/>
              <a:t>read </a:t>
            </a:r>
            <a:r>
              <a:rPr lang="pt-BR" i="1" dirty="0" err="1"/>
              <a:t>only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OCL: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96952"/>
            <a:ext cx="338501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733256"/>
            <a:ext cx="362532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5733256"/>
            <a:ext cx="271797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6.8.2 Conceitos dependentes e independentes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conceito </a:t>
            </a:r>
            <a:r>
              <a:rPr lang="pt-BR" i="1" dirty="0"/>
              <a:t>depende</a:t>
            </a:r>
            <a:r>
              <a:rPr lang="pt-BR" dirty="0"/>
              <a:t> de outro quando suas instâncias precisam estar ligadas para fazer sentido.</a:t>
            </a:r>
          </a:p>
          <a:p>
            <a:r>
              <a:rPr lang="pt-BR" dirty="0"/>
              <a:t>Ele é </a:t>
            </a:r>
            <a:r>
              <a:rPr lang="pt-BR" i="1" dirty="0"/>
              <a:t>independente </a:t>
            </a:r>
            <a:r>
              <a:rPr lang="pt-BR" dirty="0"/>
              <a:t>caso contrário.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5818658"/>
          </a:xfrm>
        </p:spPr>
        <p:txBody>
          <a:bodyPr>
            <a:noAutofit/>
          </a:bodyPr>
          <a:lstStyle/>
          <a:p>
            <a:r>
              <a:rPr lang="pt-BR" sz="2000" dirty="0"/>
              <a:t>Conceitos independentes de nível mais alto precisam obrigatoriamente estar ligados à controladora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8246" y="0"/>
            <a:ext cx="673575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6.8.3 Como encontrar associações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Conceitos dependentes precisam estar associados aos conceitos que os complementam.</a:t>
            </a:r>
          </a:p>
          <a:p>
            <a:r>
              <a:rPr lang="pt-BR" dirty="0"/>
              <a:t>Informação associativa pode não ser obrigatória entre objetos, mas deve ser representada no modelo quando puder existir.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Associações não deve ser mascaradas como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</a:t>
            </a:r>
            <a:r>
              <a:rPr lang="pt-BR" b="1" dirty="0"/>
              <a:t>não</a:t>
            </a:r>
            <a:r>
              <a:rPr lang="pt-BR" dirty="0"/>
              <a:t> podem ser tipados com nomes de classes conceituais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usar atributos como chaves estrangeiras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7977701" cy="15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085184"/>
            <a:ext cx="807661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 associação </a:t>
            </a:r>
          </a:p>
        </p:txBody>
      </p:sp>
      <p:pic>
        <p:nvPicPr>
          <p:cNvPr id="890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42" y="2420888"/>
            <a:ext cx="8821328" cy="202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6.8.4 Exemplo de construção iterativa do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3068960"/>
            <a:ext cx="2818656" cy="2160240"/>
          </a:xfrm>
        </p:spPr>
        <p:txBody>
          <a:bodyPr/>
          <a:lstStyle/>
          <a:p>
            <a:r>
              <a:rPr lang="pt-BR" dirty="0"/>
              <a:t>Modelo da iteração anterior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6564" y="1484784"/>
            <a:ext cx="5277436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0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244408" cy="604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0"/>
            <a:ext cx="8676456" cy="689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Invariantes necessárias</a:t>
            </a:r>
          </a:p>
        </p:txBody>
      </p:sp>
      <p:pic>
        <p:nvPicPr>
          <p:cNvPr id="92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3869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6.9 O processo visto aqui</a:t>
            </a:r>
          </a:p>
        </p:txBody>
      </p:sp>
      <p:pic>
        <p:nvPicPr>
          <p:cNvPr id="931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484784"/>
            <a:ext cx="890181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6.2.4 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comportam como </a:t>
            </a:r>
            <a:r>
              <a:rPr lang="pt-BR" i="1" dirty="0"/>
              <a:t>strings</a:t>
            </a:r>
            <a:r>
              <a:rPr lang="pt-BR" dirty="0"/>
              <a:t>. </a:t>
            </a:r>
          </a:p>
          <a:p>
            <a:r>
              <a:rPr lang="pt-BR" dirty="0"/>
              <a:t>Mas há um conjunto predefinido válido.</a:t>
            </a:r>
          </a:p>
          <a:p>
            <a:r>
              <a:rPr lang="pt-BR" dirty="0"/>
              <a:t>Podem ser abertas:</a:t>
            </a:r>
          </a:p>
          <a:p>
            <a:pPr lvl="1"/>
            <a:r>
              <a:rPr lang="pt-BR" dirty="0"/>
              <a:t>Ex. Nomes válidos de municípios</a:t>
            </a:r>
          </a:p>
          <a:p>
            <a:r>
              <a:rPr lang="pt-BR" dirty="0"/>
              <a:t>Ou fechadas:</a:t>
            </a:r>
          </a:p>
          <a:p>
            <a:pPr lvl="1"/>
            <a:r>
              <a:rPr lang="pt-BR" dirty="0"/>
              <a:t>Ex. Dias da semana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1412</Words>
  <Application>Microsoft Office PowerPoint</Application>
  <PresentationFormat>Apresentação na tela (4:3)</PresentationFormat>
  <Paragraphs>238</Paragraphs>
  <Slides>89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2" baseType="lpstr">
      <vt:lpstr>Arial</vt:lpstr>
      <vt:lpstr>Calibri</vt:lpstr>
      <vt:lpstr>Tema do Office</vt:lpstr>
      <vt:lpstr>6 Modelagem conceitual: fundamentos</vt:lpstr>
      <vt:lpstr>6.1 Introdução à modelagem conceitual</vt:lpstr>
      <vt:lpstr>Apenas 3 elementos</vt:lpstr>
      <vt:lpstr>6.2 Atributos</vt:lpstr>
      <vt:lpstr>Representação de atributos em UML</vt:lpstr>
      <vt:lpstr>6.2.1 Tipos de atributos</vt:lpstr>
      <vt:lpstr>6.2.2 Valores iniciais</vt:lpstr>
      <vt:lpstr>6.2.3 Atributos derivados</vt:lpstr>
      <vt:lpstr>6.2.4 Enumerações</vt:lpstr>
      <vt:lpstr>Definição e uso de uma enumeração</vt:lpstr>
      <vt:lpstr>6.2.5 Tipos primitivos</vt:lpstr>
      <vt:lpstr>6.3 Conceitos</vt:lpstr>
      <vt:lpstr>6.3.1 Atributos únicos</vt:lpstr>
      <vt:lpstr>6.3.2 Classe controladora de sistema</vt:lpstr>
      <vt:lpstr>6.4 Associações</vt:lpstr>
      <vt:lpstr>Nome de associação x nome de papel</vt:lpstr>
      <vt:lpstr>Múltiplas associações</vt:lpstr>
      <vt:lpstr>Mudanças de estado (transações) não são representadas como associações</vt:lpstr>
      <vt:lpstr>Transações podem ser representadas como conceitos</vt:lpstr>
      <vt:lpstr>6.4.1 Multiplicidade de papel</vt:lpstr>
      <vt:lpstr>Exemplos</vt:lpstr>
      <vt:lpstr>6.4.2 Direção das associações</vt:lpstr>
      <vt:lpstr>6.4.3 Associação derivada</vt:lpstr>
      <vt:lpstr>Exemplo</vt:lpstr>
      <vt:lpstr>Definição de uma associação derivada</vt:lpstr>
      <vt:lpstr>Um subconjunto de um papel que é definido por um cálculo</vt:lpstr>
      <vt:lpstr>Simplificando a expressão</vt:lpstr>
      <vt:lpstr>6.4.4 Agregação e composição</vt:lpstr>
      <vt:lpstr>Composição</vt:lpstr>
      <vt:lpstr>Agregação</vt:lpstr>
      <vt:lpstr>6.4.5 Associações n-árias</vt:lpstr>
      <vt:lpstr>Associações n-árias podem ser substituídas por um conceito</vt:lpstr>
      <vt:lpstr>Cuidado para não ser enganado</vt:lpstr>
      <vt:lpstr>Esta é a forma correta neste caso</vt:lpstr>
      <vt:lpstr>6.5 Coleções</vt:lpstr>
      <vt:lpstr>Coleções simples não deve ser representadas como conceitos</vt:lpstr>
      <vt:lpstr>Tipos de coleção UML</vt:lpstr>
      <vt:lpstr>6.5.1 Conjunto</vt:lpstr>
      <vt:lpstr>6.5.2 Conjunto ordenado</vt:lpstr>
      <vt:lpstr>6.5.3 Bag</vt:lpstr>
      <vt:lpstr>6.5.4 Sequência</vt:lpstr>
      <vt:lpstr>6.5.5 Mapeamento</vt:lpstr>
      <vt:lpstr>Tipos de qualificadores</vt:lpstr>
      <vt:lpstr>Mapeamentos também são ferramentas de modelagem</vt:lpstr>
      <vt:lpstr>Apresentação do PowerPoint</vt:lpstr>
      <vt:lpstr>6.5.6 Partição</vt:lpstr>
      <vt:lpstr>6.5.7 Relação</vt:lpstr>
      <vt:lpstr>6.6 Organização do modelo conceitual</vt:lpstr>
      <vt:lpstr>Há três formas de organizar informação no modelo conceitual</vt:lpstr>
      <vt:lpstr>6.6.1 Generalização, especialização e herança</vt:lpstr>
      <vt:lpstr>Classes abstratas</vt:lpstr>
      <vt:lpstr>Evitar generalizações sem propriedades</vt:lpstr>
      <vt:lpstr>Evitar especializações impróprias</vt:lpstr>
      <vt:lpstr>Este modelo seria mais adequado para o caso anterior</vt:lpstr>
      <vt:lpstr>6.6.2 Classes de associação</vt:lpstr>
      <vt:lpstr>Muitas vezes se modela isso indevidamente como generalização</vt:lpstr>
      <vt:lpstr>Mas esta forma causa menos problemas</vt:lpstr>
      <vt:lpstr>Qual a diferença?</vt:lpstr>
      <vt:lpstr>Se todos são pessoas...</vt:lpstr>
      <vt:lpstr>Isso? Não</vt:lpstr>
      <vt:lpstr>Isso funciona melhor</vt:lpstr>
      <vt:lpstr>6.6.3 Classes modais</vt:lpstr>
      <vt:lpstr>6.6.3.1 Transição estável</vt:lpstr>
      <vt:lpstr>6.6.3.2 Transição monotônica crescente</vt:lpstr>
      <vt:lpstr>Um modelo ruim. Porque?</vt:lpstr>
      <vt:lpstr>Outro modelo ruim por vários motivos (embora muito popular)</vt:lpstr>
      <vt:lpstr>Solução simples e efetiva</vt:lpstr>
      <vt:lpstr>6.6.3.3 Transição não-monotônica</vt:lpstr>
      <vt:lpstr>Exemplo</vt:lpstr>
      <vt:lpstr>Se fosse o caso monotônico</vt:lpstr>
      <vt:lpstr>Apresentação do PowerPoint</vt:lpstr>
      <vt:lpstr>6.7 Invariantes</vt:lpstr>
      <vt:lpstr>Exemplo</vt:lpstr>
      <vt:lpstr>Exemplo</vt:lpstr>
      <vt:lpstr>6.8 Construção iterativa do modelo conceitual</vt:lpstr>
      <vt:lpstr>6.8.1 Como encontrar conceitos e atributos</vt:lpstr>
      <vt:lpstr>Modelo preliminar</vt:lpstr>
      <vt:lpstr>Primeiro caso de uso expandido</vt:lpstr>
      <vt:lpstr>Modelo refinado</vt:lpstr>
      <vt:lpstr>6.8.2 Conceitos dependentes e independentes</vt:lpstr>
      <vt:lpstr>Conceitos independentes de nível mais alto precisam obrigatoriamente estar ligados à controladora</vt:lpstr>
      <vt:lpstr>6.8.3 Como encontrar associações</vt:lpstr>
      <vt:lpstr>Associações não deve ser mascaradas como atributos</vt:lpstr>
      <vt:lpstr>Use associação </vt:lpstr>
      <vt:lpstr>6.8.4 Exemplo de construção iterativa do modelo conceitual</vt:lpstr>
      <vt:lpstr>Apresentação do PowerPoint</vt:lpstr>
      <vt:lpstr>Apresentação do PowerPoint</vt:lpstr>
      <vt:lpstr>Invariantes necessárias</vt:lpstr>
      <vt:lpstr>6.9 O processo visto aqui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Modelagem conceitual: fundamentos</dc:title>
  <dc:creator>Raul</dc:creator>
  <cp:lastModifiedBy>Raul Sidnei Wazlawick</cp:lastModifiedBy>
  <cp:revision>25</cp:revision>
  <dcterms:created xsi:type="dcterms:W3CDTF">2015-01-17T18:52:07Z</dcterms:created>
  <dcterms:modified xsi:type="dcterms:W3CDTF">2016-03-28T12:57:14Z</dcterms:modified>
</cp:coreProperties>
</file>