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6" r:id="rId29"/>
    <p:sldId id="288" r:id="rId30"/>
    <p:sldId id="289" r:id="rId31"/>
    <p:sldId id="290" r:id="rId32"/>
    <p:sldId id="291" r:id="rId33"/>
    <p:sldId id="292" r:id="rId34"/>
    <p:sldId id="294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pt-BR" dirty="0"/>
              <a:t>7 Modelagem conceitual: padrões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744" y="2852936"/>
            <a:ext cx="6120680" cy="378904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000" dirty="0"/>
              <a:t>Coesão alta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Classes de especificação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Quantidade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Medida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Estratégia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Composição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Hierarquia organizacional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Conta/transação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Intervalo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/>
              <a:t>Padrões temporais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695695" cy="284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Use sempre associação neste caso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Coesão baixa pode criar a necessidade de invariantes que não precisariam existir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2729706"/>
            <a:ext cx="6686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com coesão alta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570" y="2492896"/>
            <a:ext cx="9008042" cy="208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coesão baixa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418" y="2132856"/>
            <a:ext cx="842071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coesão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9216531" cy="20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7.3 Classes de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caso especial de solução para baixa coesão.</a:t>
            </a:r>
          </a:p>
          <a:p>
            <a:r>
              <a:rPr lang="pt-BR" dirty="0"/>
              <a:t>Separa a especificação de um objeto das cópias do objeto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861048"/>
            <a:ext cx="867843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ortogonais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53406"/>
            <a:ext cx="8674929" cy="472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7.4 Quantidade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representar diferentes unidades de medida?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8975547" cy="221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Quantidade com razão de conversão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3277394"/>
            <a:ext cx="68961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7.5 Medida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evolução do padrão Quantidade, usado para indicar qual o fenômeno que está sendo medido.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6768752" cy="340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7.1 Introdução aos padrões de modelagem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cuidados especiais não forem tomados, modelos conceituais podem ficar complexos demais.</a:t>
            </a:r>
          </a:p>
        </p:txBody>
      </p:sp>
      <p:pic>
        <p:nvPicPr>
          <p:cNvPr id="4" name="Picture 2" descr="http://www.rapidz.co.uk/wp-content/uploads/2013/03/ERD-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708920"/>
            <a:ext cx="5220072" cy="3915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7.6 Estratégia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várias estratégias para aplicar desconto em uma venda.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alternar entre diferentes estratégias sem efetuar grandes modificações no código?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924944"/>
            <a:ext cx="8801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Separe a estratégia do conceito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677" y="2060848"/>
            <a:ext cx="858505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7.7 Composição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combinar diferentes estratégias?</a:t>
            </a:r>
          </a:p>
          <a:p>
            <a:r>
              <a:rPr lang="pt-BR" dirty="0"/>
              <a:t>A composição permite criar uma estratégia que é formada por outras estratégias.</a:t>
            </a:r>
          </a:p>
          <a:p>
            <a:r>
              <a:rPr lang="pt-BR" dirty="0"/>
              <a:t>Diferentes formas de combinação podem ser usadas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7617369" cy="452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805264"/>
            <a:ext cx="6743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cima 5"/>
          <p:cNvSpPr/>
          <p:nvPr/>
        </p:nvSpPr>
        <p:spPr>
          <a:xfrm>
            <a:off x="4139952" y="4293096"/>
            <a:ext cx="360040" cy="1368152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7.8 Hierarquia organizacional</a:t>
            </a:r>
          </a:p>
        </p:txBody>
      </p:sp>
      <p:pic>
        <p:nvPicPr>
          <p:cNvPr id="4" name="Picture 2" descr="http://www.portalpower.com.br/wp-content/uploads/2011/12/mapa-brasi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5053" y="1600200"/>
            <a:ext cx="497389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774614"/>
            <a:ext cx="1996287" cy="535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2938338"/>
          </a:xfrm>
        </p:spPr>
        <p:txBody>
          <a:bodyPr/>
          <a:lstStyle/>
          <a:p>
            <a:r>
              <a:rPr lang="pt-BR" dirty="0"/>
              <a:t>Se tudo fosse simples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93978"/>
            <a:ext cx="5554151" cy="543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851920" y="4365104"/>
            <a:ext cx="3744416" cy="2218258"/>
          </a:xfrm>
        </p:spPr>
        <p:txBody>
          <a:bodyPr/>
          <a:lstStyle/>
          <a:p>
            <a:r>
              <a:rPr lang="pt-BR" dirty="0"/>
              <a:t>Mas complica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98786"/>
            <a:ext cx="3466601" cy="635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004048" y="3140968"/>
            <a:ext cx="2530624" cy="2938338"/>
          </a:xfrm>
        </p:spPr>
        <p:txBody>
          <a:bodyPr/>
          <a:lstStyle/>
          <a:p>
            <a:r>
              <a:rPr lang="pt-BR" dirty="0"/>
              <a:t>E sempre pode piorar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7056784" cy="633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://dirceurabelo.files.wordpress.com/2012/01/juiz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04863"/>
            <a:ext cx="1872208" cy="1416699"/>
          </a:xfrm>
          <a:prstGeom prst="rect">
            <a:avLst/>
          </a:prstGeom>
          <a:noFill/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004048" y="3140968"/>
            <a:ext cx="2530624" cy="2938338"/>
          </a:xfrm>
        </p:spPr>
        <p:txBody>
          <a:bodyPr/>
          <a:lstStyle/>
          <a:p>
            <a:r>
              <a:rPr lang="pt-BR" dirty="0"/>
              <a:t>E mais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Organizacional</a:t>
            </a:r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037" y="2596356"/>
            <a:ext cx="6257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soluções conhecidas para problemas recorrentes.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Visões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9029"/>
            <a:ext cx="8229600" cy="39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sucessão temporal</a:t>
            </a: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8251"/>
            <a:ext cx="8229600" cy="394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7.9 Junção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pelo menos três técnicas</a:t>
            </a:r>
          </a:p>
          <a:p>
            <a:pPr lvl="1"/>
            <a:r>
              <a:rPr lang="pt-BR" dirty="0"/>
              <a:t>Copiar e substituir</a:t>
            </a:r>
          </a:p>
          <a:p>
            <a:pPr lvl="1"/>
            <a:r>
              <a:rPr lang="pt-BR" dirty="0"/>
              <a:t>Sucessores</a:t>
            </a:r>
          </a:p>
          <a:p>
            <a:pPr lvl="1"/>
            <a:r>
              <a:rPr lang="pt-BR" dirty="0"/>
              <a:t>Objeto essencial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7.9.1 Copiar e substituir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Copia-se um objeto sobre o outro.</a:t>
            </a:r>
          </a:p>
          <a:p>
            <a:r>
              <a:rPr lang="pt-BR" dirty="0"/>
              <a:t>Elimina-se o objeto copiado.</a:t>
            </a:r>
          </a:p>
          <a:p>
            <a:r>
              <a:rPr lang="pt-BR" dirty="0"/>
              <a:t>Refazem-se as referências.</a:t>
            </a:r>
          </a:p>
          <a:p>
            <a:endParaRPr lang="pt-BR" dirty="0"/>
          </a:p>
          <a:p>
            <a:r>
              <a:rPr lang="pt-BR" dirty="0"/>
              <a:t>É o caso quando dois objetos foram criados por engano e deviam ser o mesmo.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7.9.2 Sucessor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quando um (ou mais) objeto(s) deixa(m) de ser válido(s) por ter sido substituído(s) por outro(s).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84984"/>
            <a:ext cx="61436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7.9.3 Essência/aparência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quando objetos são equivalentes mas não são o mesmo.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84984"/>
            <a:ext cx="86099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7.9.4 Desfazendo uma junção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Copiar/substituir</a:t>
            </a:r>
          </a:p>
          <a:p>
            <a:pPr lvl="1"/>
            <a:r>
              <a:rPr lang="pt-BR" dirty="0"/>
              <a:t>Necessário guardar cópia dos objetos originais</a:t>
            </a:r>
          </a:p>
          <a:p>
            <a:r>
              <a:rPr lang="pt-BR" dirty="0"/>
              <a:t>Sucessor</a:t>
            </a:r>
          </a:p>
          <a:p>
            <a:pPr lvl="1"/>
            <a:r>
              <a:rPr lang="pt-BR" dirty="0"/>
              <a:t>Remover a associação</a:t>
            </a:r>
          </a:p>
          <a:p>
            <a:r>
              <a:rPr lang="pt-BR" dirty="0"/>
              <a:t>Objeto essência</a:t>
            </a:r>
          </a:p>
          <a:p>
            <a:pPr lvl="1"/>
            <a:r>
              <a:rPr lang="pt-BR" dirty="0"/>
              <a:t>Remover o objeto essência</a:t>
            </a:r>
          </a:p>
          <a:p>
            <a:endParaRPr lang="pt-BR" dirty="0"/>
          </a:p>
          <a:p>
            <a:r>
              <a:rPr lang="pt-BR" dirty="0"/>
              <a:t>Em todos os casos, padrões temporais podem ajudar.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7.10 Contra/transação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Estoque, compras, pedidos, vendas, comissões, contas correntes, impostos a pagar, etc.</a:t>
            </a:r>
          </a:p>
          <a:p>
            <a:endParaRPr lang="pt-BR" dirty="0"/>
          </a:p>
          <a:p>
            <a:r>
              <a:rPr lang="pt-BR" dirty="0"/>
              <a:t>O que eles tem em comum?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 são “contas”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74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 situa</a:t>
            </a:r>
            <a:r>
              <a:rPr lang="pt-BR">
                <a:latin typeface="Times New Roman"/>
              </a:rPr>
              <a:t>ç</a:t>
            </a:r>
            <a:r>
              <a:rPr lang="pt-BR"/>
              <a:t>ão inicial</a:t>
            </a:r>
          </a:p>
        </p:txBody>
      </p:sp>
      <p:pic>
        <p:nvPicPr>
          <p:cNvPr id="624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840" y="2521032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7.2 Coesão alta</a:t>
            </a:r>
          </a:p>
        </p:txBody>
      </p:sp>
      <p:pic>
        <p:nvPicPr>
          <p:cNvPr id="4" name="Picture 2" descr="http://blogdamadame.com/wp-content/uploads/2012/09/vaso-quebrado-300x25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2629694"/>
            <a:ext cx="2857500" cy="2466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Ap</a:t>
            </a:r>
            <a:r>
              <a:rPr lang="pt-BR">
                <a:latin typeface="Times New Roman"/>
              </a:rPr>
              <a:t>ó</a:t>
            </a:r>
            <a:r>
              <a:rPr lang="pt-BR"/>
              <a:t>s fazer um pedido de 50 itens</a:t>
            </a: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72" y="2522700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Apenas 40 itens chegaram</a:t>
            </a:r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15 foram vendidos (mas ainda não entregues)</a:t>
            </a:r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15 produtos são entregues</a:t>
            </a:r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mnemônicas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561" y="2348880"/>
            <a:ext cx="8733439" cy="285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7.11 Intervalo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85122"/>
            <a:ext cx="6392957" cy="29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7.12 Padrões temporais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Formas organizadas de lidar com o tempo</a:t>
            </a:r>
          </a:p>
          <a:p>
            <a:r>
              <a:rPr lang="pt-BR" dirty="0"/>
              <a:t>Tipos:</a:t>
            </a:r>
          </a:p>
          <a:p>
            <a:pPr lvl="1"/>
            <a:r>
              <a:rPr lang="pt-BR" dirty="0"/>
              <a:t>Efetividade</a:t>
            </a:r>
          </a:p>
          <a:p>
            <a:pPr lvl="1"/>
            <a:r>
              <a:rPr lang="pt-BR" dirty="0"/>
              <a:t>Histórico</a:t>
            </a:r>
          </a:p>
          <a:p>
            <a:pPr lvl="1"/>
            <a:r>
              <a:rPr lang="pt-BR" dirty="0"/>
              <a:t>Temporal</a:t>
            </a:r>
          </a:p>
          <a:p>
            <a:pPr lvl="1"/>
            <a:r>
              <a:rPr lang="pt-BR" dirty="0" err="1"/>
              <a:t>Bi-temporal</a:t>
            </a: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7.12.1 Efetividade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para marcar o tempo de validade de um objeto.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492217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7.12.2 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acessar “encarnações” anteriores de uma instância, atributo ou papel de associação.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4845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27584" y="328498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getEmprego</a:t>
            </a:r>
            <a:r>
              <a:rPr lang="pt-BR" sz="2800" dirty="0"/>
              <a:t>()  -&gt; emprego atual</a:t>
            </a:r>
          </a:p>
          <a:p>
            <a:r>
              <a:rPr lang="pt-BR" sz="2800" dirty="0" err="1"/>
              <a:t>getEmprego</a:t>
            </a:r>
            <a:r>
              <a:rPr lang="pt-BR" sz="2800" dirty="0"/>
              <a:t>(2) -&gt; penúltimo emprego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9120"/>
            <a:ext cx="809788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512" y="1700808"/>
            <a:ext cx="32289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Algo errado com esta classe?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7.12.3 Temporal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 o estado de um objeto em momentos específicos no passado.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272808" cy="157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259632" y="472514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getEmprego</a:t>
            </a:r>
            <a:r>
              <a:rPr lang="pt-BR" sz="2800" dirty="0"/>
              <a:t>(“18/01/2015”)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7.12.4 Bitemporal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o momento em que o fato ocorreu e o momento em que tomamos ciência disso.</a:t>
            </a:r>
          </a:p>
          <a:p>
            <a:r>
              <a:rPr lang="pt-BR" dirty="0"/>
              <a:t>Esses momento nem sempre são simultâneos.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73016"/>
            <a:ext cx="822451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99592" y="55172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getEmprego</a:t>
            </a:r>
            <a:r>
              <a:rPr lang="pt-BR" sz="2800" dirty="0"/>
              <a:t>(“01/03/2014”, “18/01/2015”)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7.13 Discussão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de padrões produz modelo conceituais melhores, mais manuteníveis e compreensíveis.</a:t>
            </a:r>
          </a:p>
          <a:p>
            <a:r>
              <a:rPr lang="pt-BR" dirty="0"/>
              <a:t>Além disso, são soluções reusáveis e já avaliadas.</a:t>
            </a:r>
          </a:p>
          <a:p>
            <a:r>
              <a:rPr lang="pt-BR" dirty="0"/>
              <a:t>O maior problema é conhecer e utilizar um grande número de padrões.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7.14 O processo visto aqui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060848"/>
            <a:ext cx="902589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2" y="1417638"/>
            <a:ext cx="30384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E agora?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3528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Apenas colocamos os atributos em ordem alfabética...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513" y="1076325"/>
            <a:ext cx="32289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11"/>
          <p:cNvGrpSpPr/>
          <p:nvPr/>
        </p:nvGrpSpPr>
        <p:grpSpPr>
          <a:xfrm>
            <a:off x="2406799" y="1772816"/>
            <a:ext cx="3965401" cy="400050"/>
            <a:chOff x="2406799" y="1772816"/>
            <a:chExt cx="3965401" cy="400050"/>
          </a:xfrm>
        </p:grpSpPr>
        <p:pic>
          <p:nvPicPr>
            <p:cNvPr id="87042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8" name="Conector reto 7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12"/>
          <p:cNvGrpSpPr/>
          <p:nvPr/>
        </p:nvGrpSpPr>
        <p:grpSpPr>
          <a:xfrm>
            <a:off x="2411760" y="3356992"/>
            <a:ext cx="3965401" cy="400050"/>
            <a:chOff x="2406799" y="1772816"/>
            <a:chExt cx="3965401" cy="400050"/>
          </a:xfrm>
        </p:grpSpPr>
        <p:pic>
          <p:nvPicPr>
            <p:cNvPr id="14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15" name="Conector reto 14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15"/>
          <p:cNvGrpSpPr/>
          <p:nvPr/>
        </p:nvGrpSpPr>
        <p:grpSpPr>
          <a:xfrm>
            <a:off x="2411760" y="4005064"/>
            <a:ext cx="3965401" cy="400050"/>
            <a:chOff x="2406799" y="1772816"/>
            <a:chExt cx="3965401" cy="400050"/>
          </a:xfrm>
        </p:grpSpPr>
        <p:pic>
          <p:nvPicPr>
            <p:cNvPr id="17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18" name="Conector reto 17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8"/>
          <p:cNvGrpSpPr/>
          <p:nvPr/>
        </p:nvGrpSpPr>
        <p:grpSpPr>
          <a:xfrm>
            <a:off x="2411760" y="4725144"/>
            <a:ext cx="3965401" cy="400050"/>
            <a:chOff x="2406799" y="1772816"/>
            <a:chExt cx="3965401" cy="400050"/>
          </a:xfrm>
        </p:grpSpPr>
        <p:pic>
          <p:nvPicPr>
            <p:cNvPr id="20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O problema é coesão baixa?</a:t>
            </a:r>
          </a:p>
        </p:txBody>
      </p:sp>
      <p:pic>
        <p:nvPicPr>
          <p:cNvPr id="19" name="Picture 2" descr="http://blogdamadame.com/wp-content/uploads/2012/09/vaso-quebrado-300x259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13176"/>
            <a:ext cx="2136862" cy="1844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1387011"/>
            <a:ext cx="5490939" cy="471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Uma solução melhor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04811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http://www.edtechworkshops.com/images/finger%20r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17032"/>
            <a:ext cx="3067050" cy="1704976"/>
          </a:xfrm>
          <a:prstGeom prst="rect">
            <a:avLst/>
          </a:prstGeom>
          <a:noFill/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“chaves estrangeiras” indevidas também geram problema de coesão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595</Words>
  <Application>Microsoft Office PowerPoint</Application>
  <PresentationFormat>Apresentação na tela (4:3)</PresentationFormat>
  <Paragraphs>119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Times New Roman</vt:lpstr>
      <vt:lpstr>Tema do Office</vt:lpstr>
      <vt:lpstr>7 Modelagem conceitual: padrões</vt:lpstr>
      <vt:lpstr>7.1 Introdução aos padrões de modelagem conceitual</vt:lpstr>
      <vt:lpstr>Padrões de análise</vt:lpstr>
      <vt:lpstr>7.2 Coesão alta</vt:lpstr>
      <vt:lpstr>Algo errado com esta classe?</vt:lpstr>
      <vt:lpstr>E agora?</vt:lpstr>
      <vt:lpstr>O problema é coesão baixa?</vt:lpstr>
      <vt:lpstr>Uma solução melhor</vt:lpstr>
      <vt:lpstr>“chaves estrangeiras” indevidas também geram problema de coesão</vt:lpstr>
      <vt:lpstr>Use sempre associação neste caso</vt:lpstr>
      <vt:lpstr>Coesão baixa pode criar a necessidade de invariantes que não precisariam existir</vt:lpstr>
      <vt:lpstr>Solução com coesão alta</vt:lpstr>
      <vt:lpstr>Outro exemplo de coesão baixa</vt:lpstr>
      <vt:lpstr>Melhorando a coesão</vt:lpstr>
      <vt:lpstr>7.3 Classes de especificação</vt:lpstr>
      <vt:lpstr>Especificações ortogonais</vt:lpstr>
      <vt:lpstr>7.4 Quantidade</vt:lpstr>
      <vt:lpstr>Quantidade com razão de conversão</vt:lpstr>
      <vt:lpstr>7.5 Medida</vt:lpstr>
      <vt:lpstr>7.6 Estratégia</vt:lpstr>
      <vt:lpstr>Separe a estratégia do conceito</vt:lpstr>
      <vt:lpstr>7.7 Composição</vt:lpstr>
      <vt:lpstr>Exemplo</vt:lpstr>
      <vt:lpstr>7.8 Hierarquia organizacional</vt:lpstr>
      <vt:lpstr>Se tudo fosse simples</vt:lpstr>
      <vt:lpstr>Mas complica</vt:lpstr>
      <vt:lpstr>E sempre pode piorar</vt:lpstr>
      <vt:lpstr>E mais</vt:lpstr>
      <vt:lpstr>Hierarquia Organizacional</vt:lpstr>
      <vt:lpstr>Com Visões</vt:lpstr>
      <vt:lpstr>Com sucessão temporal</vt:lpstr>
      <vt:lpstr>7.9 Junção de objetos</vt:lpstr>
      <vt:lpstr>7.9.1 Copiar e substituir</vt:lpstr>
      <vt:lpstr>7.9.2 Sucessor</vt:lpstr>
      <vt:lpstr>7.9.3 Essência/aparência</vt:lpstr>
      <vt:lpstr>7.9.4 Desfazendo uma junção</vt:lpstr>
      <vt:lpstr>7.10 Contra/transação</vt:lpstr>
      <vt:lpstr>Todos são “contas”</vt:lpstr>
      <vt:lpstr>Exemplo: situação inicial</vt:lpstr>
      <vt:lpstr>Após fazer um pedido de 50 itens</vt:lpstr>
      <vt:lpstr>Apenas 40 itens chegaram</vt:lpstr>
      <vt:lpstr>15 foram vendidos (mas ainda não entregues)</vt:lpstr>
      <vt:lpstr>15 produtos são entregues</vt:lpstr>
      <vt:lpstr>Transações mnemônicas</vt:lpstr>
      <vt:lpstr>7.11 Intervalo</vt:lpstr>
      <vt:lpstr>7.12 Padrões temporais</vt:lpstr>
      <vt:lpstr>7.12.1 Efetividade</vt:lpstr>
      <vt:lpstr>7.12.2 Histórico</vt:lpstr>
      <vt:lpstr>Exemplo</vt:lpstr>
      <vt:lpstr>7.12.3 Temporal</vt:lpstr>
      <vt:lpstr>7.12.4 Bitemporal</vt:lpstr>
      <vt:lpstr>7.13 Discussão</vt:lpstr>
      <vt:lpstr>7.14 O processo visto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Modelagem conceitual: padrões</dc:title>
  <dc:creator>Raul</dc:creator>
  <cp:lastModifiedBy>Raul Sidnei Wazlawick</cp:lastModifiedBy>
  <cp:revision>14</cp:revision>
  <dcterms:created xsi:type="dcterms:W3CDTF">2015-01-18T13:32:12Z</dcterms:created>
  <dcterms:modified xsi:type="dcterms:W3CDTF">2016-03-28T12:59:06Z</dcterms:modified>
</cp:coreProperties>
</file>