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8 Modelagem funcional com contratos OCL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pt-BR" dirty="0"/>
              <a:t>Precondições</a:t>
            </a:r>
          </a:p>
          <a:p>
            <a:pPr algn="l">
              <a:buFont typeface="Arial" pitchFamily="34" charset="0"/>
              <a:buChar char="•"/>
            </a:pPr>
            <a:r>
              <a:rPr lang="pt-BR" dirty="0"/>
              <a:t>Retorno de consultas</a:t>
            </a:r>
          </a:p>
          <a:p>
            <a:pPr algn="l">
              <a:buFont typeface="Arial" pitchFamily="34" charset="0"/>
              <a:buChar char="•"/>
            </a:pPr>
            <a:r>
              <a:rPr lang="pt-BR" dirty="0"/>
              <a:t>Pós-condições</a:t>
            </a:r>
          </a:p>
          <a:p>
            <a:pPr algn="l">
              <a:buFont typeface="Arial" pitchFamily="34" charset="0"/>
              <a:buChar char="•"/>
            </a:pPr>
            <a:r>
              <a:rPr lang="pt-BR" dirty="0"/>
              <a:t>Exceções</a:t>
            </a:r>
          </a:p>
          <a:p>
            <a:pPr algn="l">
              <a:buFont typeface="Arial" pitchFamily="34" charset="0"/>
              <a:buChar char="•"/>
            </a:pPr>
            <a:r>
              <a:rPr lang="pt-BR" dirty="0"/>
              <a:t>Contratos de operações de sistema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 um carrinho de compras identificado por </a:t>
            </a:r>
            <a:r>
              <a:rPr lang="pt-BR" i="1" dirty="0" err="1"/>
              <a:t>umIdDeCarrinho</a:t>
            </a:r>
            <a:r>
              <a:rPr lang="pt-BR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68960"/>
            <a:ext cx="864685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43000" t="30471" b="34480"/>
          <a:stretch>
            <a:fillRect/>
          </a:stretch>
        </p:blipFill>
        <p:spPr bwMode="auto">
          <a:xfrm>
            <a:off x="1763688" y="4581128"/>
            <a:ext cx="625448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Se a associação não fosse qualificada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883691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8.2.1 Garantia de parâmetros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São precondições usadas para indicar que valores inválidos de um parâmetro não podem ser recebidos.</a:t>
            </a:r>
          </a:p>
          <a:p>
            <a:r>
              <a:rPr lang="pt-BR" dirty="0"/>
              <a:t>Para cada conjunto de valores potencialmente inválidos de um parâmetro DEVE haver uma precondição ou exceção que lide com ele.</a:t>
            </a:r>
          </a:p>
          <a:p>
            <a:r>
              <a:rPr lang="pt-BR" dirty="0"/>
              <a:t>Se todos os valores possíveis de um parâmetro podem ser aceitos, então não há precondição nem exceção relacionadas a ele.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4"/>
            <a:ext cx="8496938" cy="1164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8.2.2 Restrições complementares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Independentemente dos parâmetros indicam que a informação deve estar em um determinado estado ao executar a operação.</a:t>
            </a:r>
          </a:p>
          <a:p>
            <a:r>
              <a:rPr lang="pt-BR" dirty="0"/>
              <a:t>Afirmações:</a:t>
            </a:r>
          </a:p>
          <a:p>
            <a:pPr lvl="1"/>
            <a:r>
              <a:rPr lang="pt-BR" dirty="0"/>
              <a:t>Específicas</a:t>
            </a:r>
          </a:p>
          <a:p>
            <a:pPr lvl="1"/>
            <a:r>
              <a:rPr lang="pt-BR" dirty="0"/>
              <a:t>Existenciais</a:t>
            </a:r>
          </a:p>
          <a:p>
            <a:pPr lvl="1"/>
            <a:r>
              <a:rPr lang="pt-BR" dirty="0"/>
              <a:t>Universais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Afirmação específica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20888"/>
            <a:ext cx="8806509" cy="151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Afirmação existencial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40" y="2924944"/>
            <a:ext cx="9147140" cy="1409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Afirmação universal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24944"/>
            <a:ext cx="9232559" cy="129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8.2.3 Garantia de precondição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a precondição não é testada pela operação, algum mecanismo anterior à chamada deve garantir que ela seja verdadeira.</a:t>
            </a:r>
          </a:p>
          <a:p>
            <a:r>
              <a:rPr lang="pt-BR" dirty="0"/>
              <a:t>A própria sequência de operações pode garantir isso.</a:t>
            </a:r>
          </a:p>
          <a:p>
            <a:r>
              <a:rPr lang="pt-BR" dirty="0"/>
              <a:t>Ou testes podem ser feitos antes da chamada.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Autofit/>
          </a:bodyPr>
          <a:lstStyle/>
          <a:p>
            <a:r>
              <a:rPr lang="pt-BR" sz="2400" dirty="0"/>
              <a:t>Abaixo, algumas sequencias garantem que valores inválidos não são enviados como argumento para certas operações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609" y="776605"/>
            <a:ext cx="8465863" cy="608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8.1 Introdução à modelagem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cada operação de sistema identificada no diagrama de sequência deve fazer?</a:t>
            </a:r>
          </a:p>
          <a:p>
            <a:r>
              <a:rPr lang="pt-BR" dirty="0"/>
              <a:t>Operações:</a:t>
            </a:r>
          </a:p>
          <a:p>
            <a:pPr lvl="1"/>
            <a:r>
              <a:rPr lang="pt-BR" dirty="0"/>
              <a:t>Comandos: alterar objetos</a:t>
            </a:r>
          </a:p>
          <a:p>
            <a:pPr lvl="1"/>
            <a:r>
              <a:rPr lang="pt-BR" dirty="0"/>
              <a:t>Consultas: retornar informação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8.2.4 Precondições e exceções versus invariantes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já existe uma invariante que proíbe determinadas situações, é necessário usar precondições ou exceções para referenciar o mesmo fato?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Só no caso da precondição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invariante já estabelece uma exceção para todas as operações que potencialmente possam viola-la, assim não é necessário mencionar a condição novamente como exceção.</a:t>
            </a:r>
          </a:p>
          <a:p>
            <a:r>
              <a:rPr lang="pt-BR" dirty="0"/>
              <a:t>Mas se a escolha for por precondição, está-se afirmando que para aquela operação específica, a condição colocada pela invariante não é violada.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8.3 Associações temporárias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 ser usadas para armazenar informação temporária no modelo quando se trabalha com a técnica stateful.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284984"/>
            <a:ext cx="62769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5517232"/>
            <a:ext cx="566404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8.4 Retorno de consulta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Consultas não alteram informação, apenas a retornam.</a:t>
            </a:r>
          </a:p>
          <a:p>
            <a:r>
              <a:rPr lang="pt-BR" dirty="0"/>
              <a:t>Exemplo (retorna o total de um carrinho):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9000"/>
            <a:ext cx="882634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Retorna o nome e data de nascimento de um comprador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36912"/>
            <a:ext cx="9257223" cy="174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Usando “</a:t>
            </a:r>
            <a:r>
              <a:rPr lang="pt-BR" dirty="0" err="1"/>
              <a:t>def</a:t>
            </a:r>
            <a:r>
              <a:rPr lang="pt-BR" dirty="0"/>
              <a:t>:” para expressões repetitivas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8475775" cy="285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Nomes de todos os compradores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2936"/>
            <a:ext cx="9092535" cy="123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Projeção e filtro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Nomes de todos os compradores que tem menos de 25 anos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6952"/>
            <a:ext cx="9027370" cy="166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Retorna o resumo do carrinho </a:t>
            </a:r>
            <a:br>
              <a:rPr lang="pt-BR" dirty="0"/>
            </a:br>
            <a:r>
              <a:rPr lang="pt-BR" sz="3100" dirty="0"/>
              <a:t>(do diagrama de sequência)</a:t>
            </a:r>
            <a:endParaRPr lang="pt-BR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39105"/>
            <a:ext cx="9053540" cy="493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8.5 Pós-condições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Estabelecem o que mudou nos objetos após um comando ter sido executado.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12976"/>
            <a:ext cx="589539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Artefatos necessários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Diagrama de sequencia de sistema ou casos de uso com as operações indicadas</a:t>
            </a:r>
          </a:p>
          <a:p>
            <a:r>
              <a:rPr lang="pt-BR" dirty="0"/>
              <a:t>Modelo conceitual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Existem cinco possibilidades de pós-condição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de instância</a:t>
            </a:r>
          </a:p>
          <a:p>
            <a:r>
              <a:rPr lang="pt-BR" dirty="0"/>
              <a:t>Destruição de instância</a:t>
            </a:r>
          </a:p>
          <a:p>
            <a:r>
              <a:rPr lang="pt-BR" dirty="0"/>
              <a:t>Adição de link</a:t>
            </a:r>
          </a:p>
          <a:p>
            <a:r>
              <a:rPr lang="pt-BR" dirty="0"/>
              <a:t>Remoção de link</a:t>
            </a:r>
          </a:p>
          <a:p>
            <a:r>
              <a:rPr lang="pt-BR" dirty="0"/>
              <a:t>Alteração de atributo</a:t>
            </a:r>
          </a:p>
          <a:p>
            <a:endParaRPr lang="pt-BR" dirty="0"/>
          </a:p>
          <a:p>
            <a:r>
              <a:rPr lang="pt-BR" sz="1800" dirty="0"/>
              <a:t>(substituição de link)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8.4.1 Alteração do valor de um atributo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 clássica OCL: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Forma sugerida: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293096"/>
            <a:ext cx="77533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276872"/>
            <a:ext cx="88706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8.5.2 Criação de instância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 clássica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Forma sugerida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0"/>
            <a:ext cx="831011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293096"/>
            <a:ext cx="647396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8.5.3 Adição de ligação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 clássica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Forma sugerida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Ou: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7" y="2420888"/>
            <a:ext cx="715129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293096"/>
            <a:ext cx="583483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5733256"/>
            <a:ext cx="587585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r="48250"/>
          <a:stretch>
            <a:fillRect/>
          </a:stretch>
        </p:blipFill>
        <p:spPr bwMode="auto">
          <a:xfrm>
            <a:off x="5858504" y="0"/>
            <a:ext cx="3285496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27060"/>
            <a:ext cx="7164288" cy="413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8.5.4 Destruição de instância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Abordagens:</a:t>
            </a:r>
          </a:p>
          <a:p>
            <a:pPr lvl="1"/>
            <a:r>
              <a:rPr lang="pt-BR" dirty="0"/>
              <a:t>Explícita</a:t>
            </a:r>
          </a:p>
          <a:p>
            <a:pPr lvl="2"/>
            <a:r>
              <a:rPr lang="pt-BR" dirty="0"/>
              <a:t>Objeto recebe mensagem de destruição</a:t>
            </a:r>
          </a:p>
          <a:p>
            <a:pPr lvl="1"/>
            <a:r>
              <a:rPr lang="pt-BR" dirty="0"/>
              <a:t>Implícita</a:t>
            </a:r>
          </a:p>
          <a:p>
            <a:pPr lvl="2"/>
            <a:r>
              <a:rPr lang="pt-BR" dirty="0"/>
              <a:t>Remoção de todos os links para o objeto</a:t>
            </a:r>
          </a:p>
          <a:p>
            <a:pPr lvl="2"/>
            <a:endParaRPr lang="pt-BR" dirty="0"/>
          </a:p>
          <a:p>
            <a:r>
              <a:rPr lang="pt-BR" dirty="0"/>
              <a:t>Forma proposta: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5301208"/>
            <a:ext cx="368331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8.5.5 Remoção de ligação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63099" cy="166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5013176"/>
            <a:ext cx="8425499" cy="155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251520" y="3717032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No caso de associação para 1 ou 0..1 o parâmetro não é necessário: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8.5.6 Pós-condições bem formadas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Objetos criados devem ter todos seu atributos e associações obrigatórios inicializados.</a:t>
            </a:r>
          </a:p>
          <a:p>
            <a:r>
              <a:rPr lang="pt-BR" dirty="0"/>
              <a:t>Pelo menos uma ligação deve ter sido criada para um objeto recém criado que permita um caminho até a controladora de sistema.</a:t>
            </a:r>
          </a:p>
          <a:p>
            <a:r>
              <a:rPr lang="pt-BR" dirty="0"/>
              <a:t>Todas ligações criadas devem permanecer nos limites inferior e superior de multiplicidade.</a:t>
            </a:r>
          </a:p>
          <a:p>
            <a:r>
              <a:rPr lang="pt-BR" dirty="0"/>
              <a:t>Todas invariantes devem ser respeitadas.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8.5.7 Combinações de pós-condições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Inerentemente ambígua: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348880"/>
            <a:ext cx="432134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FF00"/>
                </a:solidFill>
              </a:rPr>
              <a:t>Implies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5" y="1858169"/>
            <a:ext cx="76771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Contrato de comando de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Precondições (</a:t>
            </a:r>
            <a:r>
              <a:rPr lang="pt-BR" dirty="0" err="1"/>
              <a:t>optatório</a:t>
            </a:r>
            <a:r>
              <a:rPr lang="pt-BR" dirty="0"/>
              <a:t>)</a:t>
            </a:r>
          </a:p>
          <a:p>
            <a:r>
              <a:rPr lang="pt-BR" dirty="0"/>
              <a:t>Pós-condições</a:t>
            </a:r>
          </a:p>
          <a:p>
            <a:r>
              <a:rPr lang="pt-BR" dirty="0"/>
              <a:t>Exceções (</a:t>
            </a:r>
            <a:r>
              <a:rPr lang="pt-BR" dirty="0" err="1"/>
              <a:t>optatório</a:t>
            </a:r>
            <a:r>
              <a:rPr lang="pt-BR" dirty="0"/>
              <a:t>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Ternário</a:t>
            </a: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90" y="1469029"/>
            <a:ext cx="8916298" cy="538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8.5.8 Valores prévios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imperativa:</a:t>
            </a:r>
          </a:p>
          <a:p>
            <a:pPr lvl="1">
              <a:buNone/>
            </a:pPr>
            <a:r>
              <a:rPr lang="pt-BR" dirty="0"/>
              <a:t>X:=X+1</a:t>
            </a:r>
          </a:p>
          <a:p>
            <a:r>
              <a:rPr lang="pt-BR" dirty="0"/>
              <a:t>Linguagem declarativa:</a:t>
            </a:r>
          </a:p>
          <a:p>
            <a:pPr lvl="1">
              <a:buNone/>
            </a:pPr>
            <a:r>
              <a:rPr lang="pt-BR" dirty="0"/>
              <a:t>X=</a:t>
            </a:r>
            <a:r>
              <a:rPr lang="pt-BR" dirty="0" err="1"/>
              <a:t>X@pre</a:t>
            </a:r>
            <a:r>
              <a:rPr lang="pt-BR" dirty="0"/>
              <a:t>+1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348880"/>
            <a:ext cx="8540226" cy="2452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8.5.9 Pós-condições cobrindo coleções de objetos</a:t>
            </a: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64904"/>
            <a:ext cx="8728907" cy="195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8.5.10 Pós-condições e eventos do mundo real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Elas representam APENAS mudanças nos objetos.</a:t>
            </a:r>
          </a:p>
          <a:p>
            <a:r>
              <a:rPr lang="pt-BR" dirty="0"/>
              <a:t>Tecnologia real de interface não é mencionada ainda.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8.6 Exceções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Essas SÃO testadas pela operação.</a:t>
            </a:r>
          </a:p>
          <a:p>
            <a:r>
              <a:rPr lang="pt-BR" dirty="0"/>
              <a:t>Se a condição de exceção for verdadeira as pós-condições não são obtidas.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 clássica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Forma proposta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77247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581128"/>
            <a:ext cx="7355103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438" y="1724819"/>
            <a:ext cx="8583906" cy="487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Convertendo exceção em precondição</a:t>
            </a: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458" y="1700808"/>
            <a:ext cx="8457513" cy="4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8.7 Contratos padrão para CRUD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Criar</a:t>
            </a:r>
          </a:p>
          <a:p>
            <a:pPr lvl="1"/>
            <a:r>
              <a:rPr lang="pt-BR" dirty="0"/>
              <a:t>Criar instância</a:t>
            </a:r>
          </a:p>
          <a:p>
            <a:pPr lvl="1"/>
            <a:r>
              <a:rPr lang="pt-BR" dirty="0"/>
              <a:t>Inicializar atributos obrigatórios</a:t>
            </a:r>
          </a:p>
          <a:p>
            <a:pPr lvl="1"/>
            <a:r>
              <a:rPr lang="pt-BR" dirty="0"/>
              <a:t>Adicionar ligações obrigatórios</a:t>
            </a:r>
          </a:p>
          <a:p>
            <a:pPr lvl="1"/>
            <a:r>
              <a:rPr lang="pt-BR" dirty="0"/>
              <a:t>Verificar regras de negócio</a:t>
            </a:r>
          </a:p>
          <a:p>
            <a:r>
              <a:rPr lang="pt-BR" dirty="0"/>
              <a:t>Modificar</a:t>
            </a:r>
          </a:p>
          <a:p>
            <a:pPr lvl="1"/>
            <a:r>
              <a:rPr lang="pt-BR" dirty="0"/>
              <a:t>Alterar atributos e ligações que não sejam imutáveis</a:t>
            </a:r>
          </a:p>
          <a:p>
            <a:pPr lvl="1"/>
            <a:r>
              <a:rPr lang="pt-BR" dirty="0"/>
              <a:t>Verificar regras de negócio</a:t>
            </a:r>
          </a:p>
          <a:p>
            <a:r>
              <a:rPr lang="pt-BR" dirty="0"/>
              <a:t>Deletar</a:t>
            </a:r>
          </a:p>
          <a:p>
            <a:pPr lvl="1"/>
            <a:r>
              <a:rPr lang="pt-BR" dirty="0"/>
              <a:t>Remover objeto</a:t>
            </a:r>
          </a:p>
          <a:p>
            <a:pPr lvl="1"/>
            <a:r>
              <a:rPr lang="pt-BR" dirty="0"/>
              <a:t>Verificar regras de negócio e estruturais</a:t>
            </a:r>
          </a:p>
          <a:p>
            <a:r>
              <a:rPr lang="pt-BR" dirty="0"/>
              <a:t>Consultar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Contrato de consulta de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Precondições (opcional)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Exceções (opcional)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8.7.1 Contrato para criar</a:t>
            </a: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00387"/>
            <a:ext cx="7083519" cy="4404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23528" y="5903893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estereótipo &lt;&lt;unique&gt;&gt; no ISBN já estabelece uma exceção caso um livro seja criado com um ISBN existente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Caso o ISBN válido (novo) seja garantido por precondição</a:t>
            </a:r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111" y="1600200"/>
            <a:ext cx="765740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8.7.2 Contrato para atualizar</a:t>
            </a:r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8361578" cy="305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8.7.3 Contrato para deletar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Abordagens:</a:t>
            </a:r>
          </a:p>
          <a:p>
            <a:pPr lvl="1"/>
            <a:r>
              <a:rPr lang="pt-BR" dirty="0"/>
              <a:t>Precondição: impedir tentativa de deleção inválida</a:t>
            </a:r>
          </a:p>
          <a:p>
            <a:pPr lvl="1"/>
            <a:r>
              <a:rPr lang="pt-BR" dirty="0"/>
              <a:t>Exceção: se deleção inválida for tentada, abortar</a:t>
            </a:r>
          </a:p>
          <a:p>
            <a:pPr lvl="1"/>
            <a:r>
              <a:rPr lang="pt-BR" dirty="0"/>
              <a:t>Pós-condição: propagar deleção </a:t>
            </a:r>
          </a:p>
          <a:p>
            <a:pPr lvl="2"/>
            <a:r>
              <a:rPr lang="pt-BR" dirty="0"/>
              <a:t>(nem sempre se aplica)</a:t>
            </a:r>
          </a:p>
          <a:p>
            <a:pPr lvl="1"/>
            <a:r>
              <a:rPr lang="pt-BR" dirty="0"/>
              <a:t>Marcar objeto como inválido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Precondição</a:t>
            </a:r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7969822" cy="2626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Exceção</a:t>
            </a:r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8672616" cy="29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Pós-condição</a:t>
            </a:r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36913"/>
            <a:ext cx="8892480" cy="203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Invalidação</a:t>
            </a:r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00200"/>
            <a:ext cx="6322723" cy="512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Forma alternativa para invalidar objeto</a:t>
            </a:r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48880"/>
            <a:ext cx="8809434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Invalidação alternativa com estado default</a:t>
            </a:r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7" y="1468962"/>
            <a:ext cx="8532439" cy="515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Modelo conceitual de referência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14126"/>
            <a:ext cx="8229600" cy="369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8.7.4 Contrato para consultar</a:t>
            </a:r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8709251" cy="381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8.8 Padrões de contrato pra lista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 simples</a:t>
            </a:r>
          </a:p>
          <a:p>
            <a:r>
              <a:rPr lang="pt-BR" dirty="0"/>
              <a:t>Todos os títulos de livros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284984"/>
            <a:ext cx="625530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 múltipla</a:t>
            </a:r>
          </a:p>
          <a:p>
            <a:r>
              <a:rPr lang="pt-BR" dirty="0"/>
              <a:t>Autor e título de todos os livros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068960"/>
            <a:ext cx="659932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 filtrada</a:t>
            </a:r>
          </a:p>
          <a:p>
            <a:r>
              <a:rPr lang="pt-BR" dirty="0"/>
              <a:t>Autor e título dos livros não vendidos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746891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8.9 Contratos relacionados a casos de uso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120" y="2117120"/>
            <a:ext cx="8624240" cy="179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79" y="3789040"/>
            <a:ext cx="8986821" cy="1424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332656"/>
            <a:ext cx="8620793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8.10 O processo visto aqui</a:t>
            </a:r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2290"/>
            <a:ext cx="8229600" cy="362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332656"/>
            <a:ext cx="8620793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332656"/>
            <a:ext cx="8620793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8.2 Precondições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Estabelecem o que deve ser aceito como verdadeiro antes de chamar uma operação.</a:t>
            </a:r>
          </a:p>
          <a:p>
            <a:r>
              <a:rPr lang="pt-BR" dirty="0"/>
              <a:t>Elas NÃO SÃO testadas ou garantidas pela operação, mas por quem chama a operação (no caso de operações de sistema, a interface).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911</Words>
  <Application>Microsoft Office PowerPoint</Application>
  <PresentationFormat>Apresentação na tela (4:3)</PresentationFormat>
  <Paragraphs>173</Paragraphs>
  <Slides>66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66</vt:i4>
      </vt:variant>
    </vt:vector>
  </HeadingPairs>
  <TitlesOfParts>
    <vt:vector size="69" baseType="lpstr">
      <vt:lpstr>Arial</vt:lpstr>
      <vt:lpstr>Calibri</vt:lpstr>
      <vt:lpstr>Tema do Office</vt:lpstr>
      <vt:lpstr>8 Modelagem funcional com contratos OCL</vt:lpstr>
      <vt:lpstr>8.1 Introdução à modelagem funcional</vt:lpstr>
      <vt:lpstr>Artefatos necessários</vt:lpstr>
      <vt:lpstr>Contrato de comando de sistema</vt:lpstr>
      <vt:lpstr>Contrato de consulta de sistema</vt:lpstr>
      <vt:lpstr>Modelo conceitual de referência</vt:lpstr>
      <vt:lpstr>Apresentação do PowerPoint</vt:lpstr>
      <vt:lpstr>Apresentação do PowerPoint</vt:lpstr>
      <vt:lpstr>8.2 Precondições</vt:lpstr>
      <vt:lpstr>Exemplo</vt:lpstr>
      <vt:lpstr>Se a associação não fosse qualificada</vt:lpstr>
      <vt:lpstr>8.2.1 Garantia de parâmetros</vt:lpstr>
      <vt:lpstr>Exemplo</vt:lpstr>
      <vt:lpstr>8.2.2 Restrições complementares</vt:lpstr>
      <vt:lpstr>Afirmação específica</vt:lpstr>
      <vt:lpstr>Afirmação existencial</vt:lpstr>
      <vt:lpstr>Afirmação universal</vt:lpstr>
      <vt:lpstr>8.2.3 Garantia de precondição</vt:lpstr>
      <vt:lpstr>Abaixo, algumas sequencias garantem que valores inválidos não são enviados como argumento para certas operações</vt:lpstr>
      <vt:lpstr>8.2.4 Precondições e exceções versus invariantes</vt:lpstr>
      <vt:lpstr>Só no caso da precondição</vt:lpstr>
      <vt:lpstr>8.3 Associações temporárias</vt:lpstr>
      <vt:lpstr>8.4 Retorno de consulta</vt:lpstr>
      <vt:lpstr>Retorna o nome e data de nascimento de um comprador</vt:lpstr>
      <vt:lpstr>Usando “def:” para expressões repetitivas</vt:lpstr>
      <vt:lpstr>Projeção</vt:lpstr>
      <vt:lpstr>Projeção e filtro</vt:lpstr>
      <vt:lpstr>Retorna o resumo do carrinho  (do diagrama de sequência)</vt:lpstr>
      <vt:lpstr>8.5 Pós-condições</vt:lpstr>
      <vt:lpstr>Existem cinco possibilidades de pós-condição</vt:lpstr>
      <vt:lpstr>8.4.1 Alteração do valor de um atributo</vt:lpstr>
      <vt:lpstr>8.5.2 Criação de instância</vt:lpstr>
      <vt:lpstr>8.5.3 Adição de ligação</vt:lpstr>
      <vt:lpstr>Exemplo</vt:lpstr>
      <vt:lpstr>8.5.4 Destruição de instância</vt:lpstr>
      <vt:lpstr>8.5.5 Remoção de ligação</vt:lpstr>
      <vt:lpstr>8.5.6 Pós-condições bem formadas</vt:lpstr>
      <vt:lpstr>8.5.7 Combinações de pós-condições</vt:lpstr>
      <vt:lpstr>Implies</vt:lpstr>
      <vt:lpstr>Ternário</vt:lpstr>
      <vt:lpstr>8.5.8 Valores prévios</vt:lpstr>
      <vt:lpstr>Exemplo</vt:lpstr>
      <vt:lpstr>8.5.9 Pós-condições cobrindo coleções de objetos</vt:lpstr>
      <vt:lpstr>8.5.10 Pós-condições e eventos do mundo real</vt:lpstr>
      <vt:lpstr>8.6 Exceções </vt:lpstr>
      <vt:lpstr>Apresentação do PowerPoint</vt:lpstr>
      <vt:lpstr>Exemplo</vt:lpstr>
      <vt:lpstr>Convertendo exceção em precondição</vt:lpstr>
      <vt:lpstr>8.7 Contratos padrão para CRUD</vt:lpstr>
      <vt:lpstr>8.7.1 Contrato para criar</vt:lpstr>
      <vt:lpstr>Caso o ISBN válido (novo) seja garantido por precondição</vt:lpstr>
      <vt:lpstr>8.7.2 Contrato para atualizar</vt:lpstr>
      <vt:lpstr>8.7.3 Contrato para deletar</vt:lpstr>
      <vt:lpstr>Precondição</vt:lpstr>
      <vt:lpstr>Exceção</vt:lpstr>
      <vt:lpstr>Pós-condição</vt:lpstr>
      <vt:lpstr>Invalidação</vt:lpstr>
      <vt:lpstr>Forma alternativa para invalidar objeto</vt:lpstr>
      <vt:lpstr>Invalidação alternativa com estado default</vt:lpstr>
      <vt:lpstr>8.7.4 Contrato para consultar</vt:lpstr>
      <vt:lpstr>8.8 Padrões de contrato pra lista objetos</vt:lpstr>
      <vt:lpstr>Apresentação do PowerPoint</vt:lpstr>
      <vt:lpstr>Apresentação do PowerPoint</vt:lpstr>
      <vt:lpstr>8.9 Contratos relacionados a casos de uso</vt:lpstr>
      <vt:lpstr>Apresentação do PowerPoint</vt:lpstr>
      <vt:lpstr>8.10 O processo visto aqui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Modelagem funcional com contratos OCL</dc:title>
  <dc:creator>Raul</dc:creator>
  <cp:lastModifiedBy>Raul Sidnei Wazlawick</cp:lastModifiedBy>
  <cp:revision>13</cp:revision>
  <dcterms:created xsi:type="dcterms:W3CDTF">2015-01-18T19:53:23Z</dcterms:created>
  <dcterms:modified xsi:type="dcterms:W3CDTF">2016-03-28T13:02:45Z</dcterms:modified>
</cp:coreProperties>
</file>