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Modelagem funcional com contratos OCL</a:t>
            </a:r>
            <a:endParaRPr/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Char char="•"/>
            </a:pPr>
            <a:r>
              <a:rPr b="0" i="0" lang="pt-BR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Precondições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Char char="•"/>
            </a:pPr>
            <a:r>
              <a:rPr b="0" i="0" lang="pt-BR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Retorno de consultas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Char char="•"/>
            </a:pPr>
            <a:r>
              <a:rPr b="0" i="0" lang="pt-BR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Pós-condições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Char char="•"/>
            </a:pPr>
            <a:r>
              <a:rPr b="0" i="0" lang="pt-BR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Char char="•"/>
            </a:pPr>
            <a:r>
              <a:rPr b="0" i="0" lang="pt-BR" sz="224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Contratos de operações de sistema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 um carrinho de compras identificado por </a:t>
            </a:r>
            <a:r>
              <a:rPr b="0" i="1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umIdDeCarrinho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68960"/>
            <a:ext cx="8646852" cy="122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 b="34480" l="43000" r="0" t="30471"/>
          <a:stretch/>
        </p:blipFill>
        <p:spPr>
          <a:xfrm>
            <a:off x="1763688" y="4581128"/>
            <a:ext cx="6254485" cy="172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 associação não fosse qualificada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20888"/>
            <a:ext cx="8836916" cy="136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8.2.1 Garantia de parâmetros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precondições usadas para indicar que valores inválidos de um parâmetro não podem ser recebidos.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cada conjunto de valores potencialmente inválidos de um parâmetro DEVE haver uma precondição ou exceção que lide com ele.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todos os valores possíveis de um parâmetro podem ser aceitos, então não há precondição nem exceção relacionadas a ele.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endParaRPr/>
          </a:p>
        </p:txBody>
      </p:sp>
      <p:pic>
        <p:nvPicPr>
          <p:cNvPr id="160" name="Shape 1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2204864"/>
            <a:ext cx="8496938" cy="1164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8.2.2 Restrições complementares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Independentemente dos parâmetros indicam que a informação deve estar em um determinado estado ao executar a operação.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Afirmações: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Específicas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Existenciais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Universais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Afirmação específica</a:t>
            </a:r>
            <a:endParaRPr/>
          </a:p>
        </p:txBody>
      </p:sp>
      <p:pic>
        <p:nvPicPr>
          <p:cNvPr id="173" name="Shape 17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2420888"/>
            <a:ext cx="8806509" cy="1519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Afirmação existencial</a:t>
            </a:r>
            <a:endParaRPr/>
          </a:p>
        </p:txBody>
      </p:sp>
      <p:pic>
        <p:nvPicPr>
          <p:cNvPr id="179" name="Shape 17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40" y="2924944"/>
            <a:ext cx="9147140" cy="1409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Afirmação universal</a:t>
            </a:r>
            <a:endParaRPr/>
          </a:p>
        </p:txBody>
      </p:sp>
      <p:pic>
        <p:nvPicPr>
          <p:cNvPr id="185" name="Shape 18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4944"/>
            <a:ext cx="9232559" cy="1294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8.2.3 Garantia de precondição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a precondição não é testada pela operação, algum mecanismo anterior à chamada deve garantir que ela seja verdadeira.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própria sequência de operações pode garantir isso.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testes podem ser feitos antes da chamada.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67544" y="0"/>
            <a:ext cx="8229600" cy="83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Abaixo, algumas sequencias garantem que valores inválidos não são enviados como argumento para certas operações</a:t>
            </a:r>
            <a:endParaRPr/>
          </a:p>
        </p:txBody>
      </p:sp>
      <p:pic>
        <p:nvPicPr>
          <p:cNvPr id="197" name="Shape 19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609" y="776605"/>
            <a:ext cx="8465863" cy="608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8.1 Introdução à modelagem funcional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cada operação de sistema identificada no diagrama de sequência deve fazer?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Operações: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Comandos: alterar objetos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Consultas: retornar informação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8.2.4 Precondições e exceções versus invariantes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já existe uma invariante que proíbe determinadas situações, é necessário usar precondições ou exceções para referenciar o mesmo fato?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Só no caso da precondição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invariante já estabelece uma exceção para todas as operações que potencialmente possam viola-la, assim não é necessário mencionar a condição novamente como exceção.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se a escolha for por precondição, está-se afirmando que para aquela operação específica, a condição colocada pela invariante não é violada.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8.3 Associações temporárias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 ser usadas para armazenar informação temporária no modelo quando se trabalha com a técnica stateful.</a:t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3284984"/>
            <a:ext cx="62769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5856" y="5517232"/>
            <a:ext cx="5664044" cy="10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8.4 Retorno de consulta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Consultas não alteram informação, apenas a retornam.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(retorna o total de um carrinho):</a:t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429000"/>
            <a:ext cx="8826342" cy="100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o nome e data de nascimento de um comprador</a:t>
            </a:r>
            <a:endParaRPr/>
          </a:p>
        </p:txBody>
      </p:sp>
      <p:pic>
        <p:nvPicPr>
          <p:cNvPr id="230" name="Shape 2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36912"/>
            <a:ext cx="9257223" cy="1749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“def:” para expressões repetitivas</a:t>
            </a:r>
            <a:endParaRPr/>
          </a:p>
        </p:txBody>
      </p:sp>
      <p:pic>
        <p:nvPicPr>
          <p:cNvPr id="236" name="Shape 2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2204864"/>
            <a:ext cx="8475775" cy="2859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</a:t>
            </a:r>
            <a:endParaRPr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Nomes de todos os compradores</a:t>
            </a:r>
            <a:endParaRPr/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52936"/>
            <a:ext cx="9092535" cy="1235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 e filtro</a:t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Nomes de todos os compradores que tem menos de 25 anos</a:t>
            </a:r>
            <a:endParaRPr/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96952"/>
            <a:ext cx="9027370" cy="1661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o resumo do carrinho </a:t>
            </a:r>
            <a:b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(do diagrama de sequência)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39105"/>
            <a:ext cx="9053540" cy="493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8.5 Pós-condições</a:t>
            </a:r>
            <a:endParaRPr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Estabelecem o que mudou nos objetos após um comando ter sido executado.</a:t>
            </a:r>
            <a:endParaRPr/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3212976"/>
            <a:ext cx="5895392" cy="252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Artefatos necessários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sequencia de sistema ou casos de uso com as operações indicadas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conceitual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Existem cinco possibilidades de pós-condição</a:t>
            </a:r>
            <a:endParaRPr/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Criação de instância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Destruição de instância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Adição de link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Remoção de link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Alteração de atributo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(substituição de link)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8.4.1 Alteração do valor de um atributo</a:t>
            </a:r>
            <a:endParaRPr/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clássica OCL: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sugerida:</a:t>
            </a:r>
            <a:endParaRPr/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4293096"/>
            <a:ext cx="77533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0" y="2276872"/>
            <a:ext cx="8870656" cy="86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8.5.2 Criação de instância</a:t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clássica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sugerida</a:t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2348880"/>
            <a:ext cx="8310112" cy="50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2" y="4293096"/>
            <a:ext cx="6473969" cy="50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8.5.3 Adição de ligação</a:t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clássica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sugerida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Ou:</a:t>
            </a:r>
            <a:endParaRPr/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7" y="2420888"/>
            <a:ext cx="7151295" cy="50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624" y="4293096"/>
            <a:ext cx="5834830" cy="50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7624" y="5733256"/>
            <a:ext cx="5875853" cy="57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 b="0" l="0" r="48249" t="0"/>
          <a:stretch/>
        </p:blipFill>
        <p:spPr>
          <a:xfrm>
            <a:off x="5858504" y="0"/>
            <a:ext cx="3285496" cy="285293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>
            <p:ph type="title"/>
          </p:nvPr>
        </p:nvSpPr>
        <p:spPr>
          <a:xfrm>
            <a:off x="457200" y="274638"/>
            <a:ext cx="548295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endParaRPr/>
          </a:p>
        </p:txBody>
      </p:sp>
      <p:pic>
        <p:nvPicPr>
          <p:cNvPr id="301" name="Shape 30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727060"/>
            <a:ext cx="7164288" cy="4130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8.5.4 Destruição de instância</a:t>
            </a:r>
            <a:endParaRPr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Abordagens: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 recebe mensagem de destruição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Implícita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Remoção de todos os links para o objeto</a:t>
            </a:r>
            <a:endParaRPr/>
          </a:p>
          <a:p>
            <a: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proposta:</a:t>
            </a:r>
            <a:endParaRPr/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80" y="5301208"/>
            <a:ext cx="3683318" cy="57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8.5.5 Remoção de ligação</a:t>
            </a:r>
            <a:endParaRPr/>
          </a:p>
        </p:txBody>
      </p:sp>
      <p:pic>
        <p:nvPicPr>
          <p:cNvPr id="314" name="Shape 3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28800"/>
            <a:ext cx="9163099" cy="1662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527" y="5013176"/>
            <a:ext cx="8425499" cy="155904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/>
        </p:nvSpPr>
        <p:spPr>
          <a:xfrm>
            <a:off x="251520" y="3717032"/>
            <a:ext cx="676875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caso de associação para 1 ou 0..1 o parâmetro não é necessário: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8.5.6 Pós-condições bem formadas</a:t>
            </a:r>
            <a:endParaRPr/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Objetos criados devem ter todos seu atributos e associações obrigatórios inicializados.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Pelo menos uma ligação deve ter sido criada para um objeto recém criado que permita um caminho até a controladora de sistema.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 ligações criadas devem permanecer nos limites inferior e superior de multiplicidade.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 invariantes devem ser respeitadas.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8.5.7 Combinações de pós-condições</a:t>
            </a:r>
            <a:endParaRPr/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Inerentemente ambígua:</a:t>
            </a:r>
            <a:endParaRPr/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80" y="2348880"/>
            <a:ext cx="4321348" cy="1224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Implies</a:t>
            </a:r>
            <a:endParaRPr b="0" i="0" sz="4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Shape 3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425" y="1858169"/>
            <a:ext cx="767715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Contrato de comando de sistema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Precondições (optatório)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Pós-condições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Exceções (optatório)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Ternário</a:t>
            </a:r>
            <a:endParaRPr/>
          </a:p>
        </p:txBody>
      </p:sp>
      <p:pic>
        <p:nvPicPr>
          <p:cNvPr id="342" name="Shape 3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0" y="1469029"/>
            <a:ext cx="8916298" cy="5388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8.5.8 Valores prévios</a:t>
            </a:r>
            <a:endParaRPr/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 imperativa: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X:=X+1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 declarativa: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X=X@pre+1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endParaRPr/>
          </a:p>
        </p:txBody>
      </p:sp>
      <p:pic>
        <p:nvPicPr>
          <p:cNvPr id="354" name="Shape 3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348880"/>
            <a:ext cx="8540226" cy="2452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8.5.9 Pós-condições cobrindo coleções de objetos</a:t>
            </a:r>
            <a:endParaRPr/>
          </a:p>
        </p:txBody>
      </p:sp>
      <p:pic>
        <p:nvPicPr>
          <p:cNvPr id="360" name="Shape 3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64904"/>
            <a:ext cx="8728907" cy="1955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8.5.10 Pós-condições e eventos do mundo real</a:t>
            </a:r>
            <a:endParaRPr/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 representam APENAS mudanças nos objetos.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Tecnologia real de interface não é mencionada ainda.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8.6 Exceções	</a:t>
            </a:r>
            <a:endParaRPr/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Essas SÃO testadas pela operação.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 condição de exceção for verdadeira as pós-condições não são obtidas.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clássica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proposta</a:t>
            </a:r>
            <a:endParaRPr/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2204864"/>
            <a:ext cx="77247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2" y="4581128"/>
            <a:ext cx="7355103" cy="79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endParaRPr/>
          </a:p>
        </p:txBody>
      </p:sp>
      <p:pic>
        <p:nvPicPr>
          <p:cNvPr id="386" name="Shape 38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438" y="1724819"/>
            <a:ext cx="8583906" cy="4872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Convertendo exceção em precondição</a:t>
            </a:r>
            <a:endParaRPr/>
          </a:p>
        </p:txBody>
      </p:sp>
      <p:pic>
        <p:nvPicPr>
          <p:cNvPr id="392" name="Shape 39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458" y="1700808"/>
            <a:ext cx="8457513" cy="439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8.7 Contratos padrão para CRUD</a:t>
            </a:r>
            <a:endParaRPr/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457200" y="1600200"/>
            <a:ext cx="8229600" cy="499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pt-BR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pt-B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instância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pt-B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Inicializar atributos obrigatórios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pt-B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Adicionar ligações obrigatórios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pt-B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 regras de negócio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pt-BR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pt-B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Alterar atributos e ligações que não sejam imutáveis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pt-B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 regras de negócio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pt-BR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Deletar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pt-B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Remover objeto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pt-BR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 regras de negócio e estruturais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pt-BR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Contrato de consulta de sistema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Precondições (opcional)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Exceções (opcional)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8.7.1 Contrato para criar</a:t>
            </a:r>
            <a:endParaRPr/>
          </a:p>
        </p:txBody>
      </p:sp>
      <p:pic>
        <p:nvPicPr>
          <p:cNvPr id="404" name="Shape 40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400387"/>
            <a:ext cx="7083519" cy="4404878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323528" y="5903893"/>
            <a:ext cx="856895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estereótipo &lt;&lt;unique&gt;&gt; no ISBN já estabelece uma exceção caso um livro seja criado com um ISBN existente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o ISBN válido (novo) seja garantido por precondição</a:t>
            </a:r>
            <a:endParaRPr/>
          </a:p>
        </p:txBody>
      </p:sp>
      <p:pic>
        <p:nvPicPr>
          <p:cNvPr id="411" name="Shape 4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111" y="1600200"/>
            <a:ext cx="7657404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8.7.2 Contrato para atualizar</a:t>
            </a:r>
            <a:endParaRPr/>
          </a:p>
        </p:txBody>
      </p:sp>
      <p:pic>
        <p:nvPicPr>
          <p:cNvPr id="417" name="Shape 4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988840"/>
            <a:ext cx="8361578" cy="305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8.7.3 Contrato para deletar</a:t>
            </a:r>
            <a:endParaRPr/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Abordagens: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Precondição: impedir tentativa de deleção inválida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Exceção: se deleção inválida for tentada, abortar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Pós-condição: propagar deleção 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(nem sempre se aplica)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Marcar objeto como inválido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Precondição</a:t>
            </a:r>
            <a:endParaRPr/>
          </a:p>
        </p:txBody>
      </p:sp>
      <p:pic>
        <p:nvPicPr>
          <p:cNvPr id="429" name="Shape 4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2132856"/>
            <a:ext cx="7969822" cy="2626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Exceção</a:t>
            </a:r>
            <a:endParaRPr/>
          </a:p>
        </p:txBody>
      </p:sp>
      <p:pic>
        <p:nvPicPr>
          <p:cNvPr id="435" name="Shape 4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060848"/>
            <a:ext cx="8672616" cy="2944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Pós-condição</a:t>
            </a:r>
            <a:endParaRPr/>
          </a:p>
        </p:txBody>
      </p:sp>
      <p:pic>
        <p:nvPicPr>
          <p:cNvPr id="441" name="Shape 4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36913"/>
            <a:ext cx="8892480" cy="2033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Invalidação</a:t>
            </a:r>
            <a:endParaRPr/>
          </a:p>
        </p:txBody>
      </p:sp>
      <p:pic>
        <p:nvPicPr>
          <p:cNvPr id="447" name="Shape 4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1600200"/>
            <a:ext cx="6322723" cy="5120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alternativa para invalidar objeto</a:t>
            </a:r>
            <a:endParaRPr/>
          </a:p>
        </p:txBody>
      </p:sp>
      <p:pic>
        <p:nvPicPr>
          <p:cNvPr id="453" name="Shape 4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48880"/>
            <a:ext cx="8809434" cy="33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Invalidação alternativa com estado default</a:t>
            </a:r>
            <a:endParaRPr/>
          </a:p>
        </p:txBody>
      </p:sp>
      <p:pic>
        <p:nvPicPr>
          <p:cNvPr id="459" name="Shape 4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17" y="1468962"/>
            <a:ext cx="8532439" cy="51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Modelo conceitual de referência</a:t>
            </a:r>
            <a:endParaRPr/>
          </a:p>
        </p:txBody>
      </p:sp>
      <p:pic>
        <p:nvPicPr>
          <p:cNvPr id="116" name="Shape 1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14126"/>
            <a:ext cx="8229600" cy="3698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8.7.4 Contrato para consultar</a:t>
            </a:r>
            <a:endParaRPr/>
          </a:p>
        </p:txBody>
      </p:sp>
      <p:pic>
        <p:nvPicPr>
          <p:cNvPr id="465" name="Shape 4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844824"/>
            <a:ext cx="8709251" cy="3816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8.8 Padrões de contrato pra lista objetos</a:t>
            </a:r>
            <a:endParaRPr/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simples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os títulos de livros</a:t>
            </a:r>
            <a:endParaRPr/>
          </a:p>
        </p:txBody>
      </p:sp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3284984"/>
            <a:ext cx="6255304" cy="1296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múltipla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 e título de todos os livros</a:t>
            </a:r>
            <a:endParaRPr/>
          </a:p>
        </p:txBody>
      </p:sp>
      <p:pic>
        <p:nvPicPr>
          <p:cNvPr id="479" name="Shape 4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3068960"/>
            <a:ext cx="6599321" cy="27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filtrada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 e título dos livros não vendidos</a:t>
            </a:r>
            <a:endParaRPr/>
          </a:p>
        </p:txBody>
      </p:sp>
      <p:pic>
        <p:nvPicPr>
          <p:cNvPr id="486" name="Shape 4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2924944"/>
            <a:ext cx="7468800" cy="36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8.9 Contratos relacionados a casos de uso</a:t>
            </a:r>
            <a:endParaRPr/>
          </a:p>
        </p:txBody>
      </p:sp>
      <p:pic>
        <p:nvPicPr>
          <p:cNvPr id="492" name="Shape 4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20" y="2117120"/>
            <a:ext cx="8624240" cy="179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Shape 4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179" y="3789040"/>
            <a:ext cx="8986821" cy="142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9" name="Shape 49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9" y="332656"/>
            <a:ext cx="8620793" cy="619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8.10 O processo visto aqui</a:t>
            </a:r>
            <a:endParaRPr/>
          </a:p>
        </p:txBody>
      </p:sp>
      <p:pic>
        <p:nvPicPr>
          <p:cNvPr id="505" name="Shape 50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52290"/>
            <a:ext cx="8229600" cy="3621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Shape 1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9" y="332656"/>
            <a:ext cx="8620793" cy="619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Shape 1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9" y="332656"/>
            <a:ext cx="8620793" cy="619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8.2 Precondições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Estabelecem o que deve ser aceito como verdadeiro antes de chamar uma operação.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 NÃO SÃO testadas ou garantidas pela operação, mas por quem chama a operação (no caso de operações de sistema, a interface).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