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3" r:id="rId3"/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Rambl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mbla-bold.fntdata"/><Relationship Id="rId11" Type="http://schemas.openxmlformats.org/officeDocument/2006/relationships/slide" Target="slides/slide6.xml"/><Relationship Id="rId22" Type="http://schemas.openxmlformats.org/officeDocument/2006/relationships/font" Target="fonts/Rambla-boldItalic.fntdata"/><Relationship Id="rId10" Type="http://schemas.openxmlformats.org/officeDocument/2006/relationships/slide" Target="slides/slide5.xml"/><Relationship Id="rId21" Type="http://schemas.openxmlformats.org/officeDocument/2006/relationships/font" Target="fonts/Rambl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mbl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6" name="Shape 66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2" name="Shape 132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39" name="Shape 139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46" name="Shape 146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53" name="Shape 153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73" name="Shape 73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0" name="Shape 80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94" name="Shape 94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01" name="Shape 101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08" name="Shape 108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16" name="Shape 116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24" name="Shape 124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64008" rtl="0" algn="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ctr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None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914400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1371600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None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1828800" marR="0" rtl="0" algn="ctr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2286000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2743200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3200400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3657600" marR="0" rtl="0" algn="ctr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mbla"/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mbla"/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mbla"/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mbla"/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mbla"/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mbla"/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mbla"/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mbla"/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mbla"/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4811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3" name="Shape 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0" type="dt"/>
          </p:nvPr>
        </p:nvSpPr>
        <p:spPr>
          <a:xfrm>
            <a:off x="6727825" y="6408737"/>
            <a:ext cx="191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4379912" y="6408737"/>
            <a:ext cx="23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647112" y="6408737"/>
            <a:ext cx="3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4936283" y="2182340"/>
            <a:ext cx="55929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823050" y="-91209"/>
            <a:ext cx="55929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  <a:defRPr sz="27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6727825" y="6408737"/>
            <a:ext cx="191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4379912" y="6408737"/>
            <a:ext cx="23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647112" y="6408737"/>
            <a:ext cx="3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 rot="5400000">
            <a:off x="2379000" y="-440471"/>
            <a:ext cx="4386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  <a:defRPr sz="2700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0" type="dt"/>
          </p:nvPr>
        </p:nvSpPr>
        <p:spPr>
          <a:xfrm>
            <a:off x="6727825" y="6408737"/>
            <a:ext cx="191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1" type="ftr"/>
          </p:nvPr>
        </p:nvSpPr>
        <p:spPr>
          <a:xfrm>
            <a:off x="4379912" y="6408737"/>
            <a:ext cx="23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647112" y="6408737"/>
            <a:ext cx="3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6727825" y="6408737"/>
            <a:ext cx="191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4379912" y="6408737"/>
            <a:ext cx="23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647112" y="6408737"/>
            <a:ext cx="3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-12192" y="4953000"/>
            <a:ext cx="9162288" cy="1917191"/>
            <a:chOff x="0" y="0"/>
            <a:chExt cx="2147483646" cy="2147483647"/>
          </a:xfrm>
        </p:grpSpPr>
        <p:sp>
          <p:nvSpPr>
            <p:cNvPr id="12" name="Shape 12"/>
            <p:cNvSpPr/>
            <p:nvPr/>
          </p:nvSpPr>
          <p:spPr>
            <a:xfrm>
              <a:off x="398381857" y="0"/>
              <a:ext cx="1747673100" cy="545905170"/>
            </a:xfrm>
            <a:custGeom>
              <a:pathLst>
                <a:path extrusionOk="0" h="120000" w="120000">
                  <a:moveTo>
                    <a:pt x="120000" y="0"/>
                  </a:moveTo>
                  <a:lnTo>
                    <a:pt x="120000" y="120000"/>
                  </a:lnTo>
                  <a:lnTo>
                    <a:pt x="0" y="7128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11415820" y="318296703"/>
              <a:ext cx="2134639020" cy="88375940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0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" name="Shape 14"/>
            <p:cNvGrpSpPr/>
            <p:nvPr/>
          </p:nvGrpSpPr>
          <p:grpSpPr>
            <a:xfrm>
              <a:off x="1428940" y="44383139"/>
              <a:ext cx="2146054706" cy="2103100507"/>
              <a:chOff x="0" y="0"/>
              <a:chExt cx="2147483647" cy="2147483647"/>
            </a:xfrm>
          </p:grpSpPr>
          <p:pic>
            <p:nvPicPr>
              <p:cNvPr id="15" name="Shape 15"/>
              <p:cNvPicPr preferRelativeResize="0"/>
              <p:nvPr/>
            </p:nvPicPr>
            <p:blipFill rotWithShape="1">
              <a:blip r:embed="rId1">
                <a:alphaModFix/>
              </a:blip>
              <a:srcRect b="0" l="0" r="0" t="0"/>
              <a:stretch/>
            </p:blipFill>
            <p:spPr>
              <a:xfrm>
                <a:off x="0" y="0"/>
                <a:ext cx="2147483647" cy="21474836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Shape 16"/>
              <p:cNvSpPr txBox="1"/>
              <p:nvPr/>
            </p:nvSpPr>
            <p:spPr>
              <a:xfrm>
                <a:off x="1568127" y="9534511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" name="Shape 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37555631"/>
              <a:ext cx="2147483545" cy="9149854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mbla"/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mbla"/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mbla"/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mbla"/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mbla"/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mbla"/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mbla"/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mbla"/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ambla"/>
              <a:buNone/>
              <a:defRPr b="0" i="0" sz="1000" u="none">
                <a:solidFill>
                  <a:srgbClr val="FFFFFF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500062" y="5945187"/>
            <a:ext cx="4940400" cy="920700"/>
          </a:xfrm>
          <a:custGeom>
            <a:pathLst>
              <a:path extrusionOk="0" h="120000" w="120000">
                <a:moveTo>
                  <a:pt x="0" y="712"/>
                </a:moveTo>
                <a:lnTo>
                  <a:pt x="119999" y="120000"/>
                </a:lnTo>
                <a:lnTo>
                  <a:pt x="89106" y="120000"/>
                </a:lnTo>
                <a:lnTo>
                  <a:pt x="16" y="0"/>
                </a:lnTo>
              </a:path>
            </a:pathLst>
          </a:custGeom>
          <a:solidFill>
            <a:srgbClr val="9FCBDC">
              <a:alpha val="396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485775" y="5938837"/>
            <a:ext cx="3690900" cy="933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19999" y="119387"/>
                </a:lnTo>
                <a:lnTo>
                  <a:pt x="94759" y="120000"/>
                </a:lnTo>
                <a:lnTo>
                  <a:pt x="257" y="8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Shape 32"/>
          <p:cNvGrpSpPr/>
          <p:nvPr/>
        </p:nvGrpSpPr>
        <p:grpSpPr>
          <a:xfrm>
            <a:off x="-12700" y="5784850"/>
            <a:ext cx="3414600" cy="1092300"/>
            <a:chOff x="-12700" y="5784850"/>
            <a:chExt cx="3414600" cy="1092300"/>
          </a:xfrm>
        </p:grpSpPr>
        <p:pic>
          <p:nvPicPr>
            <p:cNvPr id="33" name="Shape 3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-12700" y="5784850"/>
              <a:ext cx="3414600" cy="109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Shape 34"/>
            <p:cNvSpPr txBox="1"/>
            <p:nvPr/>
          </p:nvSpPr>
          <p:spPr>
            <a:xfrm>
              <a:off x="277812" y="6421437"/>
              <a:ext cx="17001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5" name="Shape 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2150"/>
            <a:ext cx="3421200" cy="11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4811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●"/>
              <a:defRPr b="0" i="0" sz="27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⚫"/>
              <a:defRPr b="0" i="0" sz="19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◾"/>
              <a:defRPr b="0" i="0" sz="18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◾"/>
              <a:defRPr b="0" i="0" sz="1600" u="none" cap="none" strike="noStrik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6727825" y="6408737"/>
            <a:ext cx="191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4379912" y="6408737"/>
            <a:ext cx="23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647112" y="6408737"/>
            <a:ext cx="36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mbla"/>
              <a:buNone/>
              <a:defRPr b="0" i="0" sz="1000" u="none">
                <a:solidFill>
                  <a:schemeClr val="dk1"/>
                </a:solidFill>
                <a:latin typeface="Rambla"/>
                <a:ea typeface="Rambla"/>
                <a:cs typeface="Rambla"/>
                <a:sym typeface="Rambl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ctrTitle"/>
          </p:nvPr>
        </p:nvSpPr>
        <p:spPr>
          <a:xfrm>
            <a:off x="587362" y="851200"/>
            <a:ext cx="83694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Padrões de Projeto</a:t>
            </a:r>
            <a:endParaRPr/>
          </a:p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685800" y="3611562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640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/>
              <a:t>Fontes: Pressman, Sommerville, UFPR</a:t>
            </a:r>
            <a:endParaRPr/>
          </a:p>
          <a:p>
            <a:pPr indent="0" lvl="0" marL="0" marR="6400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/>
              <a:t>Revisão e adições: Prof. Paulo Bueno				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/>
              <a:t>Padrões de Projeto - </a:t>
            </a:r>
            <a:r>
              <a:rPr lang="en-US" sz="3600"/>
              <a:t>Projeto de Software</a:t>
            </a:r>
            <a:endParaRPr b="1" i="0" sz="36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Existem diretrizes para a qualidade de um projeto de software, segundo Pressman, e entre elas estão: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"/>
              <a:buChar char="❏"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Um projeto deve ser modular;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"/>
              <a:buChar char="❏"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Um   projeto   deve   conter   representações   distintas   para   dados,   arquitetura,   interfaces   e componentes;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"/>
              <a:buChar char="❏"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Um projeto deve levar a componentes que possuam características de independência funcional;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"/>
              <a:buChar char="❏"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Um   projeto   deve   levar   a   interfaces   que   reduzam   a   complexidade   das   conexões   entre   os componentes e o ambiente externo.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/>
              <a:t>Padrões de Projeto - </a:t>
            </a:r>
            <a:r>
              <a:rPr lang="en-US" sz="3600"/>
              <a:t>Projeto de Software</a:t>
            </a:r>
            <a:endParaRPr b="1" i="0" sz="36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Para tentar administrar essa complexidade inerente de sistemas de  software, emergiu um conceito chamado Independência Funcional. Este conceito está intimamente ligado à modularidade, ocultação de informações e abstração. 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Em sistemas de software, a Independência Funcional pode ser medida através de dois critérios: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coesão e acoplamento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. 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● “Coesão é uma medida da força funcional relativa de um módulo”. Em outras palavras a coesão mede o grau com que as tarefas executadas por um único módulo se relacionam entre si. Em Orientação a Objetos, coesão também pode ser conceituada como sendo o quanto uma classe encapsula atributos e operações que estão fortemente relacionados uns com os outros. 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/>
              <a:t>Padrões de Projeto - </a:t>
            </a:r>
            <a:r>
              <a:rPr lang="en-US" sz="3600"/>
              <a:t>Projeto de Software</a:t>
            </a:r>
            <a:endParaRPr b="1" i="0" sz="36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● “Acoplamento é uma medida da interdependência relativa entre os módulos”. Para sistemas de software  orientados   a objetos  pode­-se definir  acoplamento  como   sendo  o  grau  com   o qual classes estão conectadas entre si. Existem métricas definidas na literatura para coesão de um módulo e acoplamento entre módulos.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Padrões de Projetos, entre outros benefícios, podem auxiliar na prevenção ao alto acoplamento, que causa basicamente dificuldade de manutenção e baixa coesão, que gera muita interdependência (não independência, o que é bom).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/>
              <a:t>Padrões de Projeto - </a:t>
            </a:r>
            <a:r>
              <a:rPr lang="en-US" sz="3600"/>
              <a:t>Projeto de Software</a:t>
            </a:r>
            <a:endParaRPr b="1" i="0" sz="36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 melhor cenário é: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500" y="2430697"/>
            <a:ext cx="7316100" cy="32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/>
              <a:t>Padrões de Projeto - </a:t>
            </a:r>
            <a:r>
              <a:rPr lang="en-US" sz="3600"/>
              <a:t>Projeto de Software</a:t>
            </a:r>
            <a:endParaRPr b="1" i="0" sz="36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Segundo Pressman (</a:t>
            </a:r>
            <a:r>
              <a:rPr i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Software engineering: A practitioner's approach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), projeto é uma representação significativa de algo coisa que será construído.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Projeto de Software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, em termos de Engenharia de Software, é a fase do desenvolvimento, na qual são criados os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modelos de entidades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que, posteriormente, formarão a base do projeto, determinados a partir do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levantamento de requisitos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do sistema. 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 Projeto de Software deve ter seu foco em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quatro áreas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: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dados, arquitetura, interface e componentes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. Para garantir a qualidade na construção de um projeto faz-se necessário realizar avaliações contínuas de pontos referentes à corretude, completude, clareza e consistência em relação aos requisitos do sistema.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/>
              <a:t>Padrões de Projeto - </a:t>
            </a:r>
            <a:r>
              <a:rPr lang="en-US" sz="3600"/>
              <a:t>Projeto de Software</a:t>
            </a:r>
            <a:endParaRPr b="1" i="0" sz="36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 principal vantagem em se projetar e construir sistemas baseados em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Padrões de Projeto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reside no fato de que esses padrões são decorrentes da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experiência adquirida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, compilada, analisada e documentada através dos anos pela comunidade mundial de desenvolvimento de software.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Como escreveu Sommerville (</a:t>
            </a:r>
            <a:r>
              <a:rPr i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Software Engineering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), Projeto de Software é a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descrição da estrutura do sistema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que será implementado, contendo os dados que farão parte do sistema, a interface entre os componentes do sistema, e algumas vezes, o algoritmo a ser utilizado. Um projeto, via de regra, passa por diversas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etapas de refinamento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, motivo pelo qual, deve ser organizado em versões, desde a inicial, mais simples e abrangente, evoluindo através dos vários modelos com diferentes níveis de abstração.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/>
              <a:t>Padrões de Projeto - </a:t>
            </a:r>
            <a:r>
              <a:rPr lang="en-US" sz="3600"/>
              <a:t>Projeto de Software</a:t>
            </a:r>
            <a:endParaRPr b="1" i="0" sz="36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 Engenharia de Software difere das demais engenharias uma vez que o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produto definido pelo projeto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, ou seja, o software em si,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é intangível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. Além disso, é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impossível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haver um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processo de software padrão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, devido à dificuldade de estabelecer uma relação entre o processo e o desenvolvimento do software, já que cada software produzido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tende a ser único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, tanto em termos tecnológicos quanto de funcionalidades (e funcionamento) implementadas.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 projeto de um sistema de software tem muitas características em comum com projetos de engenharia, do ponto de vista do mapeamento dos requisitos funcionais em soluções tecnológicas. 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/>
              <a:t>Padrões de Projeto - </a:t>
            </a:r>
            <a:r>
              <a:rPr lang="en-US" sz="3600"/>
              <a:t>Projeto de Software</a:t>
            </a:r>
            <a:endParaRPr b="1" i="0" sz="36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Segundo Peters (</a:t>
            </a:r>
            <a:r>
              <a:rPr i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Software Engineering: An Engineering Approach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), “projetar sistemas de software significa   determinar como os requisitos  funcionais   são   implementados   na   forma   de estruturas   de  software”. O   conjunto   dos   requisitos   para  o  produto  de software são mapeados no conjunto das soluções tecnológicas para a construção do software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Em comparação com as demais engenharias, a Engenharia de Software ainda é considerada como uma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arte indisciplinada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. Pois, nem sempre o que é projetado em modelos é o que realmente é construído no produto final. 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/>
              <a:t>Padrões de Projeto - </a:t>
            </a:r>
            <a:r>
              <a:rPr lang="en-US" sz="3600"/>
              <a:t>Projeto de Software</a:t>
            </a:r>
            <a:endParaRPr b="1" i="0" sz="36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 prática nos mostra que realmente há uma constante e grande diferença entre os artefatos gerados pela Engenharia de Software e os modelos criados no Projeto de Sotware, uma vez que o produto final contém, via de regra,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mais código e funcionalidades que seus modelos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. 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 processo de desenvolvimento de  software  está inserido no ciclo de vida do  software. O padrão do Institute of Electrical and Electronics Engineers (IEEE) para a criação de modelos de ciclo   de   vida   de  software  estabelece   que   os   principais   processos   da   fase   de   desenvolvimento   de software  são: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Requisitos,  Projeto  e Implementação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. Nos modelos de ciclo de vida,  a atividade de projeto recebe o resultado da atividade de requisitos e gera um modelo para a atividade de implementação ou codificação. 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/>
              <a:t>Padrões de Projeto - </a:t>
            </a:r>
            <a:r>
              <a:rPr lang="en-US" sz="3600"/>
              <a:t>Projeto de Software</a:t>
            </a:r>
            <a:endParaRPr b="1" i="0" sz="36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Em umas de suas muitas derivações, temos o modelo abaixo, que propõe um ciclo de Projeto de Software em quatro níveis, a saber: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"/>
              <a:buChar char="-"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Levantamento e Análise de Requisitos;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"/>
              <a:buChar char="-"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Modelagem de Software;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"/>
              <a:buChar char="-"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Codificação;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roid Sans"/>
              <a:buChar char="-"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Homologação.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225" y="4025850"/>
            <a:ext cx="54292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/>
              <a:t>Padrões de Projeto - </a:t>
            </a:r>
            <a:r>
              <a:rPr lang="en-US" sz="3600"/>
              <a:t>Projeto de Software</a:t>
            </a:r>
            <a:endParaRPr b="1" i="0" sz="36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Durante o projeto de  software é criada a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estrutura interna de um sistema de  software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. Esta estrutura interna   é   chamada   de   arquitetura.   Segundo Pressman, </a:t>
            </a:r>
            <a:r>
              <a:rPr b="1"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Arquitetura  de  Software</a:t>
            </a: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 pode   ser definida como a estrutura ou organização dos  componentes   do programa (módulos), a maneira com a qual estes   componentes interagem e a estrutura da informação que é usada por estes componentes.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725" y="3892375"/>
            <a:ext cx="3543652" cy="296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95262" y="268287"/>
            <a:ext cx="84978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Rambla"/>
              <a:buNone/>
            </a:pPr>
            <a:r>
              <a:rPr lang="en-US"/>
              <a:t>Padrões de Projeto - </a:t>
            </a:r>
            <a:r>
              <a:rPr lang="en-US" sz="3600"/>
              <a:t>Projeto de Software</a:t>
            </a:r>
            <a:endParaRPr b="1" i="0" sz="3600" u="none" cap="none" strike="noStrike">
              <a:solidFill>
                <a:schemeClr val="dk2"/>
              </a:solidFill>
              <a:latin typeface="Rambla"/>
              <a:ea typeface="Rambla"/>
              <a:cs typeface="Rambla"/>
              <a:sym typeface="Rambla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546350" y="1427150"/>
            <a:ext cx="8425200" cy="4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 arquitetura MVC é um exemplo de Arquitetura de Software em camadas (Padrão Arquitetural MVC).</a:t>
            </a:r>
            <a:endParaRPr sz="220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925" y="2973338"/>
            <a:ext cx="56197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匯合">
  <a:themeElements>
    <a:clrScheme name="匯合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匯合">
  <a:themeElements>
    <a:clrScheme name="匯合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