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Droid Sans"/>
      <p:regular r:id="rId24"/>
      <p:bold r:id="rId25"/>
    </p:embeddedFont>
    <p:embeddedFont>
      <p:font typeface="Ramb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roid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mbla-regular.fntdata"/><Relationship Id="rId25" Type="http://schemas.openxmlformats.org/officeDocument/2006/relationships/font" Target="fonts/DroidSans-bold.fntdata"/><Relationship Id="rId28" Type="http://schemas.openxmlformats.org/officeDocument/2006/relationships/font" Target="fonts/Rambla-italic.fntdata"/><Relationship Id="rId27" Type="http://schemas.openxmlformats.org/officeDocument/2006/relationships/font" Target="fonts/Ramb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mbl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6" name="Shape 6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0" name="Shape 13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7" name="Shape 13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4" name="Shape 14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1" name="Shape 15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8" name="Shape 15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5" name="Shape 1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2" name="Shape 17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9" name="Shape 17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6" name="Shape 18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3" name="Shape 7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0" name="Shape 8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4" name="Shape 9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1" name="Shape 10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8" name="Shape 108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5" name="Shape 11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2" name="Shape 122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3611607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379912" y="6408737"/>
            <a:ext cx="2351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47111" y="6408737"/>
            <a:ext cx="3667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939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3662" lvl="1" marL="620712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187" lvl="2" marL="858837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727825" y="6408737"/>
            <a:ext cx="1919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379912" y="6408737"/>
            <a:ext cx="2351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47111" y="6408737"/>
            <a:ext cx="36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4936282" y="2182339"/>
            <a:ext cx="55929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823050" y="-91209"/>
            <a:ext cx="55929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939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3662" lvl="1" marL="620712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187" lvl="2" marL="858837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727825" y="6408737"/>
            <a:ext cx="1919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379912" y="6408737"/>
            <a:ext cx="2351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47111" y="6408737"/>
            <a:ext cx="36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2379000" y="-440470"/>
            <a:ext cx="4386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939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3662" lvl="1" marL="620712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187" lvl="2" marL="858837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727825" y="6408737"/>
            <a:ext cx="1919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379912" y="6408737"/>
            <a:ext cx="2351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47111" y="6408737"/>
            <a:ext cx="36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6727825" y="6408737"/>
            <a:ext cx="1919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379912" y="6408737"/>
            <a:ext cx="2351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47111" y="6408737"/>
            <a:ext cx="36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12192" y="4953000"/>
            <a:ext cx="9162288" cy="1917191"/>
            <a:chOff x="0" y="0"/>
            <a:chExt cx="2147483646" cy="2147483647"/>
          </a:xfrm>
        </p:grpSpPr>
        <p:sp>
          <p:nvSpPr>
            <p:cNvPr id="12" name="Shape 12"/>
            <p:cNvSpPr/>
            <p:nvPr/>
          </p:nvSpPr>
          <p:spPr>
            <a:xfrm>
              <a:off x="398381857" y="0"/>
              <a:ext cx="1747673099" cy="54590517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1415820" y="318296703"/>
              <a:ext cx="2134639020" cy="8837594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Shape 14"/>
            <p:cNvGrpSpPr/>
            <p:nvPr/>
          </p:nvGrpSpPr>
          <p:grpSpPr>
            <a:xfrm>
              <a:off x="1428940" y="44383138"/>
              <a:ext cx="2146054706" cy="2103100508"/>
              <a:chOff x="0" y="0"/>
              <a:chExt cx="2147483647" cy="2147483647"/>
            </a:xfrm>
          </p:grpSpPr>
          <p:pic>
            <p:nvPicPr>
              <p:cNvPr id="15" name="Shape 15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Shape 16"/>
              <p:cNvSpPr txBox="1"/>
              <p:nvPr/>
            </p:nvSpPr>
            <p:spPr>
              <a:xfrm>
                <a:off x="1568127" y="9534511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" name="Shape 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37555631"/>
              <a:ext cx="2147483545" cy="914985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81137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939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3662" lvl="1" marL="620713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187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379912" y="6408737"/>
            <a:ext cx="2351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47111" y="6408737"/>
            <a:ext cx="3667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0062" y="5945187"/>
            <a:ext cx="4940400" cy="920699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FCBDC">
              <a:alpha val="3961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85775" y="5938837"/>
            <a:ext cx="3690900" cy="933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-12700" y="5784850"/>
            <a:ext cx="3414600" cy="1092300"/>
            <a:chOff x="-12700" y="5784850"/>
            <a:chExt cx="3414600" cy="1092300"/>
          </a:xfrm>
        </p:grpSpPr>
        <p:pic>
          <p:nvPicPr>
            <p:cNvPr id="33" name="Shape 3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12700" y="5784850"/>
              <a:ext cx="3414600" cy="109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277812" y="6421437"/>
              <a:ext cx="1700100" cy="36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2150"/>
            <a:ext cx="3421200" cy="11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6939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3662" lvl="1" marL="620712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187" lvl="2" marL="858837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27825" y="6408737"/>
            <a:ext cx="1919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379912" y="6408737"/>
            <a:ext cx="2351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47111" y="6408737"/>
            <a:ext cx="366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tutorialspoint.com/design_pattern/design_pattern_overview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tutorialspoint.com/design_pattern/factory_pattern.htm" TargetMode="External"/><Relationship Id="rId4" Type="http://schemas.openxmlformats.org/officeDocument/2006/relationships/hyperlink" Target="http://www.tutorialspoint.com/design_pattern/abstract_factory_pattern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tutorialspoint.com/design_pattern/singleton_pattern.htm" TargetMode="External"/><Relationship Id="rId4" Type="http://schemas.openxmlformats.org/officeDocument/2006/relationships/hyperlink" Target="http://www.tutorialspoint.com/design_pattern/builder_pattern.htm" TargetMode="External"/><Relationship Id="rId5" Type="http://schemas.openxmlformats.org/officeDocument/2006/relationships/hyperlink" Target="http://www.tutorialspoint.com/design_pattern/prototype_pattern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587362" y="851200"/>
            <a:ext cx="83694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23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Padrões de Projeto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85800" y="3611562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Fontes: Primeiros Passos com Padrões de Projeto, Marcos Brizeno. UFPR. UERJ. UFPE.</a:t>
            </a:r>
          </a:p>
          <a:p>
            <a:pPr indent="0" lvl="0" marL="0" marR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Revisão e adições: Prof. Paulo Bueno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de Criação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Factory Method, Abstract Factory, Builder, Prototype e Singleton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Padrões de Criação tem como intenção principal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abstrair o processo de criação de objetos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ou seja, a sua instanciação. Dessa maneira o sistema não precisa se preocupar com a lógica de criação de objetos, permitindo que ela evolua independente do resto.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Estruturais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Adapter, Bridge, Composite, Decorator, Facade, Flyweight, Proxy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Padrões Estruturais se preocupam em como as classes e objetos são compostos, ou seja, sua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estrutura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O objetivo destes </a:t>
            </a:r>
          </a:p>
          <a:p>
            <a:pPr indent="457200" lvl="0" marL="45720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é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facilitar o design do sistema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melhorando as</a:t>
            </a:r>
          </a:p>
          <a:p>
            <a:pPr indent="457200" lvl="0" marL="137160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maneiras de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relacionamento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entre as entidades.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Comportamentais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Interpreter, Template Method, Chain of Responsibility, Command, Iterator, Mediator, Memento, Observer, State, Stratefy, Visitor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Padrões Comportamentais atuam na distribuição das responsabilidades entre os objetos, ou seja, como eles se comportam. Estes padrões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facilitam a comunicação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entre os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objetos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distribuindo as responsabilidades.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Orientação a Objetos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Segundo Alan Kay, tido como criador do paradigma em 1967, podemos entender o paradigma Orientado a Objetos em duas partes: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1) objetos seriam como células biológicas, que se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comunicam 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apenas através de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mensagens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;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2) devem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esconder seus dados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pois cada objeto possui sua própria lógica para lidar com a informação sem precisar expô-las.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Ao definir uma classe é comum falar na “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interface do objeto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” como sendo a maneira como os objetos desta classe trocam mensagens, ou seja os seus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métodos públicos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Essa interface esconde o estado interno do objeto e permite que o desenvolvedor foque nas interações, simplificando o entendimento do programa.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As linguagens orientadas a objetos mais recentes tendem a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misturar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conceitos e funcionalidades de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diversos paradigmas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como, por exemplo,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representar métodos como objetos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 utilizar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lambdas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para passar blocos de código como parâmetros para outros métodos. Mas, por trás de todas essas novas funcionalidades, continua o pensamento de ocultar os dados para facilitar a comunicação entre objetos.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Design Orientado a Objetos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 design que se tornou mais famoso é o SOLID, criado por Robert C. Martin. O problema que levou a criação deles foi a dificuldade de gerenciar dependências entre objetos e classes, especialmente quando a aplicação começa a crescer.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Segundo Robert, um código que não consegue fazer um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bom gerenciamento de dependência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se torna difícil de manter, frágil e não reutilizável.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Princípios do SOLID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(Princípio da Responsabilidade Única): cada classe deve ter um, e apenas um, motivo para mudar;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Open Closed Principle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(Princípio Aberto Fechado): deve ser possível estender o comportamento de uma classe sem modificá-la;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Liskov Substitution Principle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(Princípio da Substituição de </a:t>
            </a:r>
          </a:p>
          <a:p>
            <a:pPr indent="387350" lvl="0" marL="45720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Liskov): classes derivadas devem ser compatíveis com sua </a:t>
            </a:r>
          </a:p>
          <a:p>
            <a:pPr indent="387350" lvl="0" marL="182880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classe base;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Interface Segregation Principle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(Princípio da Segregação de Interface): crie interfaces mínimas e específicas para o cliente;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Dependency Inversion Principle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(Princípio da Inversão de Dependência): dependa de abstrações ao invés de classes concretas.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Além so SOLID, podemos citar como princípios de design O.O. adotados por parões de projetos: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925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Prefira </a:t>
            </a:r>
            <a:r>
              <a:rPr b="1"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Composição ao invés de Herança</a:t>
            </a: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ao herdar de uma classe estamos aumentando o nível de acoplamento entre elas, portanto é preferível compor objetos e criar interfaces para expor sua lógica;</a:t>
            </a:r>
          </a:p>
          <a:p>
            <a:pPr indent="-34925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b="1"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Programe voltado à Interface</a:t>
            </a: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 não à Implementação: ao desenvolver uma classe não pense em como ela vai funcionar, mas sim </a:t>
            </a:r>
          </a:p>
          <a:p>
            <a:pPr indent="0" lvl="0" marL="914400" rtl="0" algn="just">
              <a:spcBef>
                <a:spcPts val="0"/>
              </a:spcBef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em como ela será utilizada. Exponha interfaces que façam sentido</a:t>
            </a:r>
          </a:p>
          <a:p>
            <a:pPr indent="457200" lvl="0" marL="1828800" rtl="0" algn="just">
              <a:spcBef>
                <a:spcPts val="0"/>
              </a:spcBef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 simplifiquem seu uso.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Link para o excelente material do Tutorials Point sobre padrões de projeto GoF, incluindo diagramas de classes e implementações Java: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Design Patterns - Tutorials Point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GoF de criação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 u="sng">
                <a:solidFill>
                  <a:schemeClr val="hlink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3"/>
              </a:rPr>
              <a:t>Factory Method</a:t>
            </a:r>
            <a:r>
              <a:rPr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- Esse padrão define uma interface para a criação de um objeto, deixando que as subclasses fiquem responsáveis por decidir qual classe instanciar.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1D202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 u="sng">
                <a:solidFill>
                  <a:schemeClr val="hlink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4"/>
              </a:rPr>
              <a:t>Abstract Factory</a:t>
            </a:r>
            <a:r>
              <a:rPr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- Permite elaborar uma interface para criação de famílias de objetos relacionados ou interdependentes, que não especifica suas classes concretas. A partir desse padrão consegue-se criar fábricas concretas, que são responsáveis pela criação de novos objetos para atender as necessidades do cliente. Portanto, essa prática ajuda a excluir a dependência entre o cliente e a classe dos objetos usados por ele.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1D202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GoF de criação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 u="sng">
                <a:solidFill>
                  <a:schemeClr val="hlink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3"/>
              </a:rPr>
              <a:t>Singleton</a:t>
            </a:r>
            <a:r>
              <a:rPr b="1"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- Usado quando desejado, que uma classe tenha apenas uma instância na aplicação. 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rgbClr val="1D202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 u="sng">
                <a:solidFill>
                  <a:schemeClr val="hlink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4"/>
              </a:rPr>
              <a:t>Builder</a:t>
            </a:r>
            <a:r>
              <a:rPr b="1"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- Fornece uma interface genérica para a construção incremental de agregações. Esse padrão esconde os detalhes de como os componentes são criados, representados e compostos.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rgbClr val="1D202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 u="sng">
                <a:solidFill>
                  <a:schemeClr val="hlink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5"/>
              </a:rPr>
              <a:t>Prototype</a:t>
            </a:r>
            <a:r>
              <a:rPr b="1"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200">
                <a:solidFill>
                  <a:srgbClr val="1D202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- Define os tipos de objetos a serem criados a partir de uma instância que funciona como um protótipo, fazendo com que novos objetos sejam criados com base nesse protótipo.</a:t>
            </a:r>
          </a:p>
          <a:p>
            <a:pPr indent="387350" lvl="0" marL="45720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200">
              <a:solidFill>
                <a:srgbClr val="1D202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1D2021"/>
              </a:solidFill>
              <a:highlight>
                <a:srgbClr val="FFFFFF"/>
              </a:highlight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 que são Padrões de Projeto?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Soluções provenientes de diversos projetos e utilizados por diversos programadores;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Documentados em catálogos como Padrões de Projeto (Design Patterns);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Catálogo GoF (Gang of Four); 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Visam a melhorar o acoplamento e a coesão do projeto de software;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Devem ser adaptados ao contexto;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Devem ser reutilizáveis.</a:t>
            </a: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Em 1995, Erich Gamma, Richard Helm, Ralph Johnson e John Vlissides descreveram os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23 padrões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que podem ser aplicados ao desenvolvimento de sistemas de software orientados a objetos.  Gamma e seus colaboradores são conhecidos como a Gangue dos Quatro (Gand of Four,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GoF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padrões não são invenções. São documentação de soluções obtidas através da experiência. Foram coletados de experiências de sucesso na indústria de software, principalmente de projetos em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C++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padrões GoF estão relacionados a questões de: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–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comportamento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de objetos;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–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ciclo de vida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de objetos;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–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interface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dos objetos;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–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relacionamentos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entre os objetos.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Permitem desenvolver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software de melhor qualidade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uma vez que utilizam eficientemente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polimorfismo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herança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modularidade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composição/agregação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abstração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para construir código reutilizável, eficiente, de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alta coesão e baixo acoplamento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Relembrando conceitos: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Polimorfismo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Polimorfismo é o princípio pelo qual duas ou mais classes derivadas de uma mesma superclasse podem invocar métodos que têm a mesma identificação (assinatura), mas comportamentos distintos, especializados para cada classe derivada, usando para tanto, uma referência a um objeto do tipo da superclasse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Herança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 herança é um princípio próprio à programação orientada a objetos que permite criar uma nova classe a partir de uma classe existente, que herda o comportamento da superclasse. Também é conhecida como derivação de classe. O interesse essencial da herança é poder definir novos atributos e novos métodos para a classe derivada, que vêm acrescentar-se </a:t>
            </a:r>
          </a:p>
          <a:p>
            <a:pPr indent="457200" lvl="0" marL="914400" rtl="0" algn="just">
              <a:spcBef>
                <a:spcPts val="0"/>
              </a:spcBef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aos herdados.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Relembrando conceitos: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Modularidade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modular denota a construção de programas pela composição de partes pequenas para formar partes maiores. As partes são chamadas módulos. A programação com módulos também pode ser chamada `programming in the large', contrastando com `programming in the small'.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Composição/Agregação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19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Agregação e composição são tipos especiais de associações entre objetos. Uma agregação representa um todo que é composto de várias partes. A composição, diferentemente da agregação, é um relacionamento de conteção. Um objeto (container) contém outros objetos (elementos).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Relembrando conceitos: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Agregação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objeto é composto por uma lista de outros objetos.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objetos contidos podem existir sem serem parte do objeto que os contém.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Exemplo: Veículo -&gt; Rodas. Você pode retirar as rodas do veículo antes de destruí-lo e elas podem ser colocadas em outro.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Composição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objeto contém uma lista de outros objetos.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objetos contidos não fazem sentido fora do contexto do objeto que os contém.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Exemplo: Pedido -&gt; Itens. Se você destruir o pedido, os itens</a:t>
            </a:r>
          </a:p>
          <a:p>
            <a:pPr indent="457200" lvl="0" marL="45720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também são destruídos, já que eles não tem sentido fora do </a:t>
            </a:r>
          </a:p>
          <a:p>
            <a:pPr indent="457200" lvl="0" marL="1828800" rtl="0" algn="just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pedido.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Os padrões GoF são divididos em três categorias: 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Criacionais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têm a ver com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inicialização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 configuração de objetos; 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Estruturais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têm a ver com o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desacoplamento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entre a interface e a implementação de objetos; 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Comportamentais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têm a ver com interações (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colaborações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 entre sociedades de objetos.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padrão GoF também é classificado segundo o seu escopo: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Classe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os relacionamentos que definem este padrão são definidos através de herança e em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tempo de compilação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pPr indent="-3683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Objeto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é encontrado no relacionamento entre os objetos definidos em tempo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 execução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Padrões de Projeto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387350" lvl="0" mar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304925"/>
            <a:ext cx="83439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