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Droid Sans"/>
      <p:regular r:id="rId35"/>
      <p:bold r:id="rId36"/>
    </p:embeddedFont>
    <p:embeddedFont>
      <p:font typeface="Rambl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ambla-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Droid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mbla-regular.fntdata"/><Relationship Id="rId14" Type="http://schemas.openxmlformats.org/officeDocument/2006/relationships/slide" Target="slides/slide9.xml"/><Relationship Id="rId36" Type="http://schemas.openxmlformats.org/officeDocument/2006/relationships/font" Target="fonts/DroidSans-bold.fntdata"/><Relationship Id="rId17" Type="http://schemas.openxmlformats.org/officeDocument/2006/relationships/slide" Target="slides/slide12.xml"/><Relationship Id="rId39" Type="http://schemas.openxmlformats.org/officeDocument/2006/relationships/font" Target="fonts/Rambla-italic.fntdata"/><Relationship Id="rId16" Type="http://schemas.openxmlformats.org/officeDocument/2006/relationships/slide" Target="slides/slide11.xml"/><Relationship Id="rId38" Type="http://schemas.openxmlformats.org/officeDocument/2006/relationships/font" Target="fonts/Rambl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66" name="Shape 66"/>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29" name="Shape 129"/>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5" name="Shape 13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36" name="Shape 136"/>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43" name="Shape 143"/>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50" name="Shape 15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57" name="Shape 15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64" name="Shape 164"/>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71" name="Shape 171"/>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78" name="Shape 178"/>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85" name="Shape 185"/>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92" name="Shape 192"/>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73" name="Shape 73"/>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99" name="Shape 199"/>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06" name="Shape 206"/>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13" name="Shape 213"/>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20" name="Shape 22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27" name="Shape 22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35" name="Shape 235"/>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43" name="Shape 243"/>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50" name="Shape 25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57" name="Shape 25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264" name="Shape 264"/>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9" name="Shape 7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0" name="Shape 8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94" name="Shape 94"/>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01" name="Shape 101"/>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08" name="Shape 108"/>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4" name="Shape 11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15" name="Shape 115"/>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122" name="Shape 122"/>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標題投影片">
    <p:spTree>
      <p:nvGrpSpPr>
        <p:cNvPr id="23" name="Shape 23"/>
        <p:cNvGrpSpPr/>
        <p:nvPr/>
      </p:nvGrpSpPr>
      <p:grpSpPr>
        <a:xfrm>
          <a:off x="0" y="0"/>
          <a:ext cx="0" cy="0"/>
          <a:chOff x="0" y="0"/>
          <a:chExt cx="0" cy="0"/>
        </a:xfrm>
      </p:grpSpPr>
      <p:sp>
        <p:nvSpPr>
          <p:cNvPr id="24" name="Shape 24"/>
          <p:cNvSpPr txBox="1"/>
          <p:nvPr>
            <p:ph type="ctrTitle"/>
          </p:nvPr>
        </p:nvSpPr>
        <p:spPr>
          <a:xfrm>
            <a:off x="685800" y="1752600"/>
            <a:ext cx="7772400" cy="1829760"/>
          </a:xfrm>
          <a:prstGeom prst="rect">
            <a:avLst/>
          </a:prstGeom>
          <a:noFill/>
          <a:ln>
            <a:noFill/>
          </a:ln>
        </p:spPr>
        <p:txBody>
          <a:bodyPr anchorCtr="0" anchor="b" bIns="91425" lIns="91425" rIns="91425" tIns="91425"/>
          <a:lstStyle>
            <a:lvl1pPr indent="0" lvl="0" marL="0" marR="0" rtl="0" algn="r">
              <a:spcBef>
                <a:spcPts val="0"/>
              </a:spcBef>
              <a:spcAft>
                <a:spcPts val="0"/>
              </a:spcAft>
              <a:buNone/>
              <a:defRPr b="1" i="0" sz="48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25" name="Shape 25"/>
          <p:cNvSpPr txBox="1"/>
          <p:nvPr>
            <p:ph idx="1" type="subTitle"/>
          </p:nvPr>
        </p:nvSpPr>
        <p:spPr>
          <a:xfrm>
            <a:off x="685800" y="3611607"/>
            <a:ext cx="7772400" cy="1199703"/>
          </a:xfrm>
          <a:prstGeom prst="rect">
            <a:avLst/>
          </a:prstGeom>
          <a:noFill/>
          <a:ln>
            <a:noFill/>
          </a:ln>
        </p:spPr>
        <p:txBody>
          <a:bodyPr anchorCtr="0" anchor="t" bIns="91425" lIns="91425" rIns="91425" tIns="91425"/>
          <a:lstStyle>
            <a:lvl1pPr indent="0" lvl="0" marL="0" marR="64008" rtl="0" algn="r">
              <a:spcBef>
                <a:spcPts val="400"/>
              </a:spcBef>
              <a:spcAft>
                <a:spcPts val="0"/>
              </a:spcAft>
              <a:buClr>
                <a:schemeClr val="accent1"/>
              </a:buClr>
              <a:buFont typeface="Noto Sans Symbols"/>
              <a:buNone/>
              <a:defRPr b="0" i="0" sz="2700" u="none" cap="none" strike="noStrike">
                <a:solidFill>
                  <a:schemeClr val="dk2"/>
                </a:solidFill>
                <a:latin typeface="Rambla"/>
                <a:ea typeface="Rambla"/>
                <a:cs typeface="Rambla"/>
                <a:sym typeface="Rambla"/>
              </a:defRPr>
            </a:lvl1pPr>
            <a:lvl2pPr indent="0" lvl="1" marL="457200" marR="0" rtl="0" algn="ctr">
              <a:spcBef>
                <a:spcPts val="325"/>
              </a:spcBef>
              <a:spcAft>
                <a:spcPts val="0"/>
              </a:spcAft>
              <a:buClr>
                <a:schemeClr val="accent1"/>
              </a:buClr>
              <a:buFont typeface="Verdana"/>
              <a:buNone/>
              <a:defRPr b="0" i="0" sz="2300" u="none" cap="none" strike="noStrike">
                <a:solidFill>
                  <a:schemeClr val="dk1"/>
                </a:solidFill>
                <a:latin typeface="Rambla"/>
                <a:ea typeface="Rambla"/>
                <a:cs typeface="Rambla"/>
                <a:sym typeface="Rambla"/>
              </a:defRPr>
            </a:lvl2pPr>
            <a:lvl3pPr indent="0" lvl="2" marL="914400" marR="0" rtl="0" algn="ctr">
              <a:spcBef>
                <a:spcPts val="350"/>
              </a:spcBef>
              <a:spcAft>
                <a:spcPts val="0"/>
              </a:spcAft>
              <a:buClr>
                <a:schemeClr val="accent2"/>
              </a:buClr>
              <a:buFont typeface="Noto Sans Symbols"/>
              <a:buNone/>
              <a:defRPr b="0" i="0" sz="2100" u="none" cap="none" strike="noStrike">
                <a:solidFill>
                  <a:schemeClr val="dk1"/>
                </a:solidFill>
                <a:latin typeface="Rambla"/>
                <a:ea typeface="Rambla"/>
                <a:cs typeface="Rambla"/>
                <a:sym typeface="Rambla"/>
              </a:defRPr>
            </a:lvl3pPr>
            <a:lvl4pPr indent="0" lvl="3" marL="1371600" marR="0" rtl="0" algn="ctr">
              <a:spcBef>
                <a:spcPts val="350"/>
              </a:spcBef>
              <a:spcAft>
                <a:spcPts val="0"/>
              </a:spcAft>
              <a:buClr>
                <a:schemeClr val="accent2"/>
              </a:buClr>
              <a:buFont typeface="Noto Sans Symbols"/>
              <a:buNone/>
              <a:defRPr b="0" i="0" sz="1900" u="none" cap="none" strike="noStrike">
                <a:solidFill>
                  <a:schemeClr val="dk1"/>
                </a:solidFill>
                <a:latin typeface="Rambla"/>
                <a:ea typeface="Rambla"/>
                <a:cs typeface="Rambla"/>
                <a:sym typeface="Rambla"/>
              </a:defRPr>
            </a:lvl4pPr>
            <a:lvl5pPr indent="0" lvl="4" marL="1828800" marR="0" rtl="0" algn="ctr">
              <a:spcBef>
                <a:spcPts val="350"/>
              </a:spcBef>
              <a:spcAft>
                <a:spcPts val="0"/>
              </a:spcAft>
              <a:buClr>
                <a:schemeClr val="accent2"/>
              </a:buClr>
              <a:buFont typeface="Noto Sans Symbols"/>
              <a:buNone/>
              <a:defRPr b="0" i="0" sz="1800" u="none" cap="none" strike="noStrike">
                <a:solidFill>
                  <a:schemeClr val="dk1"/>
                </a:solidFill>
                <a:latin typeface="Rambla"/>
                <a:ea typeface="Rambla"/>
                <a:cs typeface="Rambla"/>
                <a:sym typeface="Rambla"/>
              </a:defRPr>
            </a:lvl5pPr>
            <a:lvl6pPr indent="0" lvl="5" marL="2286000" marR="0" rtl="0" algn="ctr">
              <a:spcBef>
                <a:spcPts val="350"/>
              </a:spcBef>
              <a:buClr>
                <a:schemeClr val="accent3"/>
              </a:buClr>
              <a:buFont typeface="Noto Sans Symbols"/>
              <a:buNone/>
              <a:defRPr b="0" i="0" sz="1800" u="none" cap="none" strike="noStrike">
                <a:solidFill>
                  <a:schemeClr val="dk1"/>
                </a:solidFill>
                <a:latin typeface="Rambla"/>
                <a:ea typeface="Rambla"/>
                <a:cs typeface="Rambla"/>
                <a:sym typeface="Rambla"/>
              </a:defRPr>
            </a:lvl6pPr>
            <a:lvl7pPr indent="0" lvl="6" marL="27432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7pPr>
            <a:lvl8pPr indent="0" lvl="7" marL="32004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8pPr>
            <a:lvl9pPr indent="0" lvl="8" marL="3657600" marR="0" rtl="0" algn="ctr">
              <a:spcBef>
                <a:spcPts val="350"/>
              </a:spcBef>
              <a:buClr>
                <a:schemeClr val="accent3"/>
              </a:buClr>
              <a:buFont typeface="Noto Sans Symbols"/>
              <a:buNone/>
              <a:defRPr b="0" i="0" sz="1600" u="none" cap="none" strike="noStrike">
                <a:solidFill>
                  <a:schemeClr val="dk1"/>
                </a:solidFill>
                <a:latin typeface="Rambla"/>
                <a:ea typeface="Rambla"/>
                <a:cs typeface="Rambla"/>
                <a:sym typeface="Rambla"/>
              </a:defRPr>
            </a:lvl9pPr>
          </a:lstStyle>
          <a:p/>
        </p:txBody>
      </p:sp>
      <p:sp>
        <p:nvSpPr>
          <p:cNvPr id="26" name="Shape 26"/>
          <p:cNvSpPr txBox="1"/>
          <p:nvPr>
            <p:ph idx="10" type="dt"/>
          </p:nvPr>
        </p:nvSpPr>
        <p:spPr>
          <a:xfrm>
            <a:off x="6727825" y="6408737"/>
            <a:ext cx="1919287" cy="36512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rgbClr val="FFFFFF"/>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4379912" y="6408737"/>
            <a:ext cx="2351086" cy="36512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8647111" y="6408737"/>
            <a:ext cx="366711" cy="3651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Rambla"/>
              <a:buNone/>
            </a:pPr>
            <a:fld id="{00000000-1234-1234-1234-123412341234}" type="slidenum">
              <a:rPr b="0" i="0" lang="en-US" sz="1000" u="none">
                <a:solidFill>
                  <a:srgbClr val="FFFFFF"/>
                </a:solidFill>
                <a:latin typeface="Rambla"/>
                <a:ea typeface="Rambla"/>
                <a:cs typeface="Rambla"/>
                <a:sym typeface="Rambl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標題及物件">
    <p:spTree>
      <p:nvGrpSpPr>
        <p:cNvPr id="41" name="Shape 41"/>
        <p:cNvGrpSpPr/>
        <p:nvPr/>
      </p:nvGrpSpPr>
      <p:grpSpPr>
        <a:xfrm>
          <a:off x="0" y="0"/>
          <a:ext cx="0" cy="0"/>
          <a:chOff x="0" y="0"/>
          <a:chExt cx="0" cy="0"/>
        </a:xfrm>
      </p:grpSpPr>
      <p:sp>
        <p:nvSpPr>
          <p:cNvPr id="42" name="Shape 42"/>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spcAft>
                <a:spcPts val="0"/>
              </a:spcAft>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3" name="Shape 4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41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44" name="Shape 44"/>
          <p:cNvSpPr txBox="1"/>
          <p:nvPr>
            <p:ph idx="10" type="dt"/>
          </p:nvPr>
        </p:nvSpPr>
        <p:spPr>
          <a:xfrm>
            <a:off x="6727825" y="6408737"/>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chemeClr val="dk1"/>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4379912" y="6408737"/>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8647111" y="6408737"/>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Rambla"/>
              <a:buNone/>
            </a:pPr>
            <a:fld id="{00000000-1234-1234-1234-123412341234}" type="slidenum">
              <a:rPr b="0" i="0" lang="en-US" sz="1000" u="none">
                <a:solidFill>
                  <a:schemeClr val="dk1"/>
                </a:solidFill>
                <a:latin typeface="Rambla"/>
                <a:ea typeface="Rambla"/>
                <a:cs typeface="Rambla"/>
                <a:sym typeface="Rambl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直排標題及文字">
    <p:spTree>
      <p:nvGrpSpPr>
        <p:cNvPr id="47" name="Shape 47"/>
        <p:cNvGrpSpPr/>
        <p:nvPr/>
      </p:nvGrpSpPr>
      <p:grpSpPr>
        <a:xfrm>
          <a:off x="0" y="0"/>
          <a:ext cx="0" cy="0"/>
          <a:chOff x="0" y="0"/>
          <a:chExt cx="0" cy="0"/>
        </a:xfrm>
      </p:grpSpPr>
      <p:sp>
        <p:nvSpPr>
          <p:cNvPr id="48" name="Shape 48"/>
          <p:cNvSpPr txBox="1"/>
          <p:nvPr>
            <p:ph type="title"/>
          </p:nvPr>
        </p:nvSpPr>
        <p:spPr>
          <a:xfrm rot="5400000">
            <a:off x="4936282" y="2182339"/>
            <a:ext cx="5592900" cy="1777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41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49" name="Shape 49"/>
          <p:cNvSpPr txBox="1"/>
          <p:nvPr>
            <p:ph idx="1" type="body"/>
          </p:nvPr>
        </p:nvSpPr>
        <p:spPr>
          <a:xfrm rot="5400000">
            <a:off x="823050" y="-91209"/>
            <a:ext cx="5592900" cy="63246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sz="2700">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spcAft>
                <a:spcPts val="0"/>
              </a:spcAft>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0" name="Shape 50"/>
          <p:cNvSpPr txBox="1"/>
          <p:nvPr>
            <p:ph idx="10" type="dt"/>
          </p:nvPr>
        </p:nvSpPr>
        <p:spPr>
          <a:xfrm>
            <a:off x="6727825" y="6408737"/>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chemeClr val="dk1"/>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1" type="ftr"/>
          </p:nvPr>
        </p:nvSpPr>
        <p:spPr>
          <a:xfrm>
            <a:off x="4379912" y="6408737"/>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8647111" y="6408737"/>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Rambla"/>
              <a:buNone/>
            </a:pPr>
            <a:fld id="{00000000-1234-1234-1234-123412341234}" type="slidenum">
              <a:rPr b="0" i="0" lang="en-US" sz="1000" u="none">
                <a:solidFill>
                  <a:schemeClr val="dk1"/>
                </a:solidFill>
                <a:latin typeface="Rambla"/>
                <a:ea typeface="Rambla"/>
                <a:cs typeface="Rambla"/>
                <a:sym typeface="Rambl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標題及直排文字">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41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55" name="Shape 55"/>
          <p:cNvSpPr txBox="1"/>
          <p:nvPr>
            <p:ph idx="1" type="body"/>
          </p:nvPr>
        </p:nvSpPr>
        <p:spPr>
          <a:xfrm rot="5400000">
            <a:off x="2379000" y="-440470"/>
            <a:ext cx="4386000" cy="82296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sz="2700">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spcAft>
                <a:spcPts val="0"/>
              </a:spcAft>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6" name="Shape 56"/>
          <p:cNvSpPr txBox="1"/>
          <p:nvPr>
            <p:ph idx="10" type="dt"/>
          </p:nvPr>
        </p:nvSpPr>
        <p:spPr>
          <a:xfrm>
            <a:off x="6727825" y="6408737"/>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chemeClr val="dk1"/>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4379912" y="6408737"/>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8647111" y="6408737"/>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Rambla"/>
              <a:buNone/>
            </a:pPr>
            <a:fld id="{00000000-1234-1234-1234-123412341234}" type="slidenum">
              <a:rPr b="0" i="0" lang="en-US" sz="1000" u="none">
                <a:solidFill>
                  <a:schemeClr val="dk1"/>
                </a:solidFill>
                <a:latin typeface="Rambla"/>
                <a:ea typeface="Rambla"/>
                <a:cs typeface="Rambla"/>
                <a:sym typeface="Rambl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59" name="Shape 59"/>
        <p:cNvGrpSpPr/>
        <p:nvPr/>
      </p:nvGrpSpPr>
      <p:grpSpPr>
        <a:xfrm>
          <a:off x="0" y="0"/>
          <a:ext cx="0" cy="0"/>
          <a:chOff x="0" y="0"/>
          <a:chExt cx="0" cy="0"/>
        </a:xfrm>
      </p:grpSpPr>
      <p:sp>
        <p:nvSpPr>
          <p:cNvPr id="60" name="Shape 60"/>
          <p:cNvSpPr txBox="1"/>
          <p:nvPr>
            <p:ph idx="10" type="dt"/>
          </p:nvPr>
        </p:nvSpPr>
        <p:spPr>
          <a:xfrm>
            <a:off x="6727825" y="6408737"/>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chemeClr val="dk1"/>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4379912" y="6408737"/>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647111" y="6408737"/>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Rambla"/>
              <a:buNone/>
            </a:pPr>
            <a:fld id="{00000000-1234-1234-1234-123412341234}" type="slidenum">
              <a:rPr b="0" i="0" lang="en-US" sz="1000" u="none">
                <a:solidFill>
                  <a:schemeClr val="dk1"/>
                </a:solidFill>
                <a:latin typeface="Rambla"/>
                <a:ea typeface="Rambla"/>
                <a:cs typeface="Rambla"/>
                <a:sym typeface="Rambl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pn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4.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1" name="Shape 11"/>
          <p:cNvGrpSpPr/>
          <p:nvPr/>
        </p:nvGrpSpPr>
        <p:grpSpPr>
          <a:xfrm>
            <a:off x="-12192" y="4953000"/>
            <a:ext cx="9162288" cy="1917191"/>
            <a:chOff x="0" y="0"/>
            <a:chExt cx="2147483646" cy="2147483647"/>
          </a:xfrm>
        </p:grpSpPr>
        <p:sp>
          <p:nvSpPr>
            <p:cNvPr id="12" name="Shape 12"/>
            <p:cNvSpPr/>
            <p:nvPr/>
          </p:nvSpPr>
          <p:spPr>
            <a:xfrm>
              <a:off x="398381857" y="0"/>
              <a:ext cx="1747673099" cy="545905170"/>
            </a:xfrm>
            <a:custGeom>
              <a:pathLst>
                <a:path extrusionOk="0" h="120000" w="120000">
                  <a:moveTo>
                    <a:pt x="120000" y="0"/>
                  </a:moveTo>
                  <a:lnTo>
                    <a:pt x="120000" y="120000"/>
                  </a:lnTo>
                  <a:lnTo>
                    <a:pt x="0" y="71280"/>
                  </a:lnTo>
                  <a:lnTo>
                    <a:pt x="120000" y="0"/>
                  </a:lnTo>
                  <a:close/>
                </a:path>
              </a:pathLst>
            </a:custGeom>
            <a:solidFill>
              <a:srgbClr val="9FCBDC">
                <a:alpha val="39607"/>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Shape 13"/>
            <p:cNvSpPr/>
            <p:nvPr/>
          </p:nvSpPr>
          <p:spPr>
            <a:xfrm>
              <a:off x="11415820" y="318296703"/>
              <a:ext cx="2134639020" cy="883759407"/>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4" name="Shape 14"/>
            <p:cNvGrpSpPr/>
            <p:nvPr/>
          </p:nvGrpSpPr>
          <p:grpSpPr>
            <a:xfrm>
              <a:off x="1428940" y="44383138"/>
              <a:ext cx="2146054706" cy="2103100508"/>
              <a:chOff x="0" y="0"/>
              <a:chExt cx="2147483647" cy="2147483647"/>
            </a:xfrm>
          </p:grpSpPr>
          <p:pic>
            <p:nvPicPr>
              <p:cNvPr id="15" name="Shape 15"/>
              <p:cNvPicPr preferRelativeResize="0"/>
              <p:nvPr/>
            </p:nvPicPr>
            <p:blipFill rotWithShape="1">
              <a:blip r:embed="rId1">
                <a:alphaModFix/>
              </a:blip>
              <a:srcRect b="0" l="0" r="0" t="0"/>
              <a:stretch/>
            </p:blipFill>
            <p:spPr>
              <a:xfrm>
                <a:off x="0" y="0"/>
                <a:ext cx="2147483647" cy="2147483647"/>
              </a:xfrm>
              <a:prstGeom prst="rect">
                <a:avLst/>
              </a:prstGeom>
              <a:noFill/>
              <a:ln>
                <a:noFill/>
              </a:ln>
            </p:spPr>
          </p:pic>
          <p:sp>
            <p:nvSpPr>
              <p:cNvPr id="16" name="Shape 16"/>
              <p:cNvSpPr txBox="1"/>
              <p:nvPr/>
            </p:nvSpPr>
            <p:spPr>
              <a:xfrm>
                <a:off x="1568127" y="9534511"/>
                <a:ext cx="0" cy="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17" name="Shape 17"/>
            <p:cNvPicPr preferRelativeResize="0"/>
            <p:nvPr/>
          </p:nvPicPr>
          <p:blipFill rotWithShape="1">
            <a:blip r:embed="rId2">
              <a:alphaModFix/>
            </a:blip>
            <a:srcRect b="0" l="0" r="0" t="0"/>
            <a:stretch/>
          </p:blipFill>
          <p:spPr>
            <a:xfrm>
              <a:off x="0" y="37555631"/>
              <a:ext cx="2147483545" cy="914985490"/>
            </a:xfrm>
            <a:prstGeom prst="rect">
              <a:avLst/>
            </a:prstGeom>
            <a:noFill/>
            <a:ln>
              <a:noFill/>
            </a:ln>
          </p:spPr>
        </p:pic>
      </p:grpSp>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41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19" name="Shape 19"/>
          <p:cNvSpPr txBox="1"/>
          <p:nvPr>
            <p:ph idx="1" type="body"/>
          </p:nvPr>
        </p:nvSpPr>
        <p:spPr>
          <a:xfrm>
            <a:off x="457200" y="1481137"/>
            <a:ext cx="8229600" cy="4525961"/>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3"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8"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spcAft>
                <a:spcPts val="0"/>
              </a:spcAft>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0" name="Shape 20"/>
          <p:cNvSpPr txBox="1"/>
          <p:nvPr>
            <p:ph idx="10" type="dt"/>
          </p:nvPr>
        </p:nvSpPr>
        <p:spPr>
          <a:xfrm>
            <a:off x="6727825" y="6408737"/>
            <a:ext cx="1919287" cy="36512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rgbClr val="FFFFFF"/>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4379912" y="6408737"/>
            <a:ext cx="2351086" cy="36512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8647111" y="6408737"/>
            <a:ext cx="366711" cy="3651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Rambla"/>
              <a:buNone/>
            </a:pPr>
            <a:fld id="{00000000-1234-1234-1234-123412341234}" type="slidenum">
              <a:rPr b="0" i="0" lang="en-US" sz="1000" u="none">
                <a:solidFill>
                  <a:srgbClr val="FFFFFF"/>
                </a:solidFill>
                <a:latin typeface="Rambla"/>
                <a:ea typeface="Rambla"/>
                <a:cs typeface="Rambla"/>
                <a:sym typeface="Rambla"/>
              </a:rPr>
              <a:t>‹#›</a:t>
            </a:fld>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500062" y="5945187"/>
            <a:ext cx="4940400" cy="920699"/>
          </a:xfrm>
          <a:custGeom>
            <a:pathLst>
              <a:path extrusionOk="0" h="120000" w="120000">
                <a:moveTo>
                  <a:pt x="0" y="712"/>
                </a:moveTo>
                <a:lnTo>
                  <a:pt x="119999" y="120000"/>
                </a:lnTo>
                <a:lnTo>
                  <a:pt x="89106" y="120000"/>
                </a:lnTo>
                <a:lnTo>
                  <a:pt x="16" y="0"/>
                </a:lnTo>
              </a:path>
            </a:pathLst>
          </a:custGeom>
          <a:solidFill>
            <a:srgbClr val="9FCBDC">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Shape 31"/>
          <p:cNvSpPr/>
          <p:nvPr/>
        </p:nvSpPr>
        <p:spPr>
          <a:xfrm>
            <a:off x="485775" y="5938837"/>
            <a:ext cx="3690900" cy="933599"/>
          </a:xfrm>
          <a:custGeom>
            <a:pathLst>
              <a:path extrusionOk="0" h="120000" w="120000">
                <a:moveTo>
                  <a:pt x="0" y="0"/>
                </a:moveTo>
                <a:lnTo>
                  <a:pt x="119999" y="119387"/>
                </a:lnTo>
                <a:lnTo>
                  <a:pt x="94759" y="120000"/>
                </a:lnTo>
                <a:lnTo>
                  <a:pt x="257" y="816"/>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2" name="Shape 32"/>
          <p:cNvGrpSpPr/>
          <p:nvPr/>
        </p:nvGrpSpPr>
        <p:grpSpPr>
          <a:xfrm>
            <a:off x="-12700" y="5784850"/>
            <a:ext cx="3414600" cy="1092300"/>
            <a:chOff x="-12700" y="5784850"/>
            <a:chExt cx="3414600" cy="1092300"/>
          </a:xfrm>
        </p:grpSpPr>
        <p:pic>
          <p:nvPicPr>
            <p:cNvPr id="33" name="Shape 33"/>
            <p:cNvPicPr preferRelativeResize="0"/>
            <p:nvPr/>
          </p:nvPicPr>
          <p:blipFill rotWithShape="1">
            <a:blip r:embed="rId1">
              <a:alphaModFix/>
            </a:blip>
            <a:srcRect b="0" l="0" r="0" t="0"/>
            <a:stretch/>
          </p:blipFill>
          <p:spPr>
            <a:xfrm>
              <a:off x="-12700" y="5784850"/>
              <a:ext cx="3414600" cy="1092300"/>
            </a:xfrm>
            <a:prstGeom prst="rect">
              <a:avLst/>
            </a:prstGeom>
            <a:noFill/>
            <a:ln>
              <a:noFill/>
            </a:ln>
          </p:spPr>
        </p:pic>
        <p:sp>
          <p:nvSpPr>
            <p:cNvPr id="34" name="Shape 34"/>
            <p:cNvSpPr txBox="1"/>
            <p:nvPr/>
          </p:nvSpPr>
          <p:spPr>
            <a:xfrm>
              <a:off x="277812" y="6421437"/>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35" name="Shape 35"/>
          <p:cNvPicPr preferRelativeResize="0"/>
          <p:nvPr/>
        </p:nvPicPr>
        <p:blipFill rotWithShape="1">
          <a:blip r:embed="rId2">
            <a:alphaModFix/>
          </a:blip>
          <a:srcRect b="0" l="0" r="0" t="0"/>
          <a:stretch/>
        </p:blipFill>
        <p:spPr>
          <a:xfrm>
            <a:off x="-19050" y="5772150"/>
            <a:ext cx="3421200" cy="1109700"/>
          </a:xfrm>
          <a:prstGeom prst="rect">
            <a:avLst/>
          </a:prstGeom>
          <a:noFill/>
          <a:ln>
            <a:noFill/>
          </a:ln>
        </p:spPr>
      </p:pic>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4100" u="none" cap="none" strike="noStrike">
                <a:solidFill>
                  <a:schemeClr val="dk2"/>
                </a:solidFill>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37" name="Shape 37"/>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14300" lvl="4" marL="1371600" marR="0" rtl="0" algn="l">
              <a:spcBef>
                <a:spcPts val="350"/>
              </a:spcBef>
              <a:spcAft>
                <a:spcPts val="0"/>
              </a:spcAft>
              <a:buClr>
                <a:schemeClr val="accent2"/>
              </a:buClr>
              <a:buSzPct val="100000"/>
              <a:buFont typeface="Noto Sans Symbols"/>
              <a:buChar char="⚫"/>
              <a:defRPr b="0" i="0" sz="18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8" name="Shape 38"/>
          <p:cNvSpPr txBox="1"/>
          <p:nvPr>
            <p:ph idx="10" type="dt"/>
          </p:nvPr>
        </p:nvSpPr>
        <p:spPr>
          <a:xfrm>
            <a:off x="6727825" y="6408737"/>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000" u="none">
                <a:solidFill>
                  <a:schemeClr val="dk1"/>
                </a:solidFill>
                <a:latin typeface="Rambla"/>
                <a:ea typeface="Rambla"/>
                <a:cs typeface="Rambla"/>
                <a:sym typeface="Rambla"/>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1" type="ftr"/>
          </p:nvPr>
        </p:nvSpPr>
        <p:spPr>
          <a:xfrm>
            <a:off x="4379912" y="6408737"/>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8647111" y="6408737"/>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Rambla"/>
              <a:buNone/>
            </a:pPr>
            <a:fld id="{00000000-1234-1234-1234-123412341234}" type="slidenum">
              <a:rPr b="0" i="0" lang="en-US" sz="1000" u="none">
                <a:solidFill>
                  <a:schemeClr val="dk1"/>
                </a:solidFill>
                <a:latin typeface="Rambla"/>
                <a:ea typeface="Rambla"/>
                <a:cs typeface="Rambla"/>
                <a:sym typeface="Rambla"/>
              </a:rPr>
              <a:t>‹#›</a:t>
            </a:fld>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tutorialspoint.com/design_pattern/adapter_pattern.htm" TargetMode="External"/><Relationship Id="rId4" Type="http://schemas.openxmlformats.org/officeDocument/2006/relationships/hyperlink" Target="http://www.tutorialspoint.com/design_pattern/bridge_pattern.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journaldev.com/1557/facade-pattern-in-java-example-tutori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tutorialspoint.com/design_pattern/composite_pattern.htm" TargetMode="External"/><Relationship Id="rId4" Type="http://schemas.openxmlformats.org/officeDocument/2006/relationships/hyperlink" Target="http://www.tutorialspoint.com/design_pattern/decorator_pattern.htm" TargetMode="External"/><Relationship Id="rId5" Type="http://schemas.openxmlformats.org/officeDocument/2006/relationships/hyperlink" Target="http://www.tutorialspoint.com/design_pattern/facade_pattern.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tutorialspoint.com/design_pattern/flyweight_pattern.htm" TargetMode="External"/><Relationship Id="rId4" Type="http://schemas.openxmlformats.org/officeDocument/2006/relationships/hyperlink" Target="http://www.tutorialspoint.com/design_pattern/proxy_pattern.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tutorialspoint.com/design_pattern/chain_of_responsibility_pattern.htm" TargetMode="External"/><Relationship Id="rId4" Type="http://schemas.openxmlformats.org/officeDocument/2006/relationships/hyperlink" Target="http://www.tutorialspoint.com/design_pattern/command_pattern.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tutorialspoint.com/design_pattern/interpreter_pattern.htm" TargetMode="External"/><Relationship Id="rId4" Type="http://schemas.openxmlformats.org/officeDocument/2006/relationships/hyperlink" Target="http://www.tutorialspoint.com/design_pattern/iterator_pattern.htm" TargetMode="External"/><Relationship Id="rId5" Type="http://schemas.openxmlformats.org/officeDocument/2006/relationships/hyperlink" Target="http://www.tutorialspoint.com/design_pattern/mediator_pattern.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tutorialspoint.com/design_pattern/memento_pattern.htm" TargetMode="External"/><Relationship Id="rId4" Type="http://schemas.openxmlformats.org/officeDocument/2006/relationships/hyperlink" Target="http://www.tutorialspoint.com/design_pattern/observer_pattern.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utorialspoint.com/design_pattern/state_pattern.htm" TargetMode="External"/><Relationship Id="rId4" Type="http://schemas.openxmlformats.org/officeDocument/2006/relationships/hyperlink" Target="http://www.tutorialspoint.com/design_pattern/strategy_pattern.htm" TargetMode="External"/><Relationship Id="rId5" Type="http://schemas.openxmlformats.org/officeDocument/2006/relationships/hyperlink" Target="http://www.tutorialspoint.com/design_pattern/template_pattern.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tutorialspoint.com/design_pattern/visitor_pattern.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587362" y="851200"/>
            <a:ext cx="8369400" cy="1841400"/>
          </a:xfrm>
          <a:prstGeom prst="rect">
            <a:avLst/>
          </a:prstGeom>
          <a:noFill/>
          <a:ln>
            <a:noFill/>
          </a:ln>
        </p:spPr>
        <p:txBody>
          <a:bodyPr anchorCtr="0" anchor="b" bIns="45700" lIns="91425" rIns="91425" tIns="45700">
            <a:noAutofit/>
          </a:bodyPr>
          <a:lstStyle/>
          <a:p>
            <a:pPr lvl="0" rtl="0" algn="l">
              <a:lnSpc>
                <a:spcPct val="115000"/>
              </a:lnSpc>
              <a:spcBef>
                <a:spcPts val="2300"/>
              </a:spcBef>
              <a:spcAft>
                <a:spcPts val="600"/>
              </a:spcAft>
              <a:buClr>
                <a:schemeClr val="dk1"/>
              </a:buClr>
              <a:buSzPct val="25000"/>
              <a:buFont typeface="Arial"/>
              <a:buNone/>
            </a:pPr>
            <a:r>
              <a:rPr lang="en-US">
                <a:solidFill>
                  <a:schemeClr val="dk1"/>
                </a:solidFill>
                <a:highlight>
                  <a:srgbClr val="FFFFFF"/>
                </a:highlight>
              </a:rPr>
              <a:t>Padrões de Projeto</a:t>
            </a:r>
          </a:p>
        </p:txBody>
      </p:sp>
      <p:sp>
        <p:nvSpPr>
          <p:cNvPr id="69" name="Shape 69"/>
          <p:cNvSpPr txBox="1"/>
          <p:nvPr>
            <p:ph idx="1" type="subTitle"/>
          </p:nvPr>
        </p:nvSpPr>
        <p:spPr>
          <a:xfrm>
            <a:off x="685800" y="3191362"/>
            <a:ext cx="7772400" cy="1200300"/>
          </a:xfrm>
          <a:prstGeom prst="rect">
            <a:avLst/>
          </a:prstGeom>
          <a:noFill/>
          <a:ln>
            <a:noFill/>
          </a:ln>
        </p:spPr>
        <p:txBody>
          <a:bodyPr anchorCtr="0" anchor="t" bIns="45700" lIns="45700" rIns="45700" tIns="45700">
            <a:noAutofit/>
          </a:bodyPr>
          <a:lstStyle/>
          <a:p>
            <a:pPr indent="0" lvl="0" marL="0" marR="64008" rtl="0" algn="l">
              <a:lnSpc>
                <a:spcPct val="100000"/>
              </a:lnSpc>
              <a:spcBef>
                <a:spcPts val="0"/>
              </a:spcBef>
              <a:spcAft>
                <a:spcPts val="0"/>
              </a:spcAft>
              <a:buClr>
                <a:schemeClr val="accent1"/>
              </a:buClr>
              <a:buSzPct val="25000"/>
              <a:buFont typeface="Noto Sans Symbols"/>
              <a:buNone/>
            </a:pPr>
            <a:r>
              <a:rPr lang="en-US"/>
              <a:t>Fontes: Tutorials Point, javabuilding, Design Patterns: Elements of Reusable Object-Oriented Software, DevMedia</a:t>
            </a:r>
          </a:p>
          <a:p>
            <a:pPr indent="0" lvl="0" marL="0" marR="64008" rtl="0" algn="l">
              <a:lnSpc>
                <a:spcPct val="100000"/>
              </a:lnSpc>
              <a:spcBef>
                <a:spcPts val="0"/>
              </a:spcBef>
              <a:spcAft>
                <a:spcPts val="0"/>
              </a:spcAft>
              <a:buClr>
                <a:schemeClr val="accent1"/>
              </a:buClr>
              <a:buSzPct val="25000"/>
              <a:buFont typeface="Noto Sans Symbols"/>
              <a:buNone/>
            </a:pPr>
            <a:r>
              <a:rPr lang="en-US"/>
              <a:t>Revisão e adições: Prof. Paulo Bueno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32" name="Shape 132"/>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Exemplo de p</a:t>
            </a:r>
            <a:r>
              <a:rPr b="1" lang="en-US" sz="2200">
                <a:solidFill>
                  <a:schemeClr val="dk1"/>
                </a:solidFill>
                <a:latin typeface="Droid Sans"/>
                <a:ea typeface="Droid Sans"/>
                <a:cs typeface="Droid Sans"/>
                <a:sym typeface="Droid Sans"/>
              </a:rPr>
              <a:t>adrão Proxy (Estrutura)</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marL="0" rtl="0" algn="just">
              <a:spcBef>
                <a:spcPts val="0"/>
              </a:spcBef>
              <a:buClr>
                <a:schemeClr val="dk1"/>
              </a:buClr>
              <a:buSzPct val="50000"/>
              <a:buFont typeface="Arial"/>
              <a:buNone/>
            </a:pPr>
            <a:r>
              <a:rPr lang="en-US" sz="2200">
                <a:solidFill>
                  <a:schemeClr val="dk1"/>
                </a:solidFill>
                <a:latin typeface="Droid Sans"/>
                <a:ea typeface="Droid Sans"/>
                <a:cs typeface="Droid Sans"/>
                <a:sym typeface="Droid Sans"/>
              </a:rPr>
              <a:t>O objetivo principal do padrão Proxy é </a:t>
            </a:r>
            <a:r>
              <a:rPr b="1" lang="en-US" sz="2200">
                <a:solidFill>
                  <a:schemeClr val="dk1"/>
                </a:solidFill>
                <a:latin typeface="Droid Sans"/>
                <a:ea typeface="Droid Sans"/>
                <a:cs typeface="Droid Sans"/>
                <a:sym typeface="Droid Sans"/>
              </a:rPr>
              <a:t>encapsular um objeto através de um outro objeto que possui a mesma interface</a:t>
            </a:r>
            <a:r>
              <a:rPr lang="en-US" sz="2200">
                <a:solidFill>
                  <a:schemeClr val="dk1"/>
                </a:solidFill>
                <a:latin typeface="Droid Sans"/>
                <a:ea typeface="Droid Sans"/>
                <a:cs typeface="Droid Sans"/>
                <a:sym typeface="Droid Sans"/>
              </a:rPr>
              <a:t>, de forma que o segundo objeto, conhecido como “Proxy”, controla o acesso ao primeiro, que é o objeto real.</a:t>
            </a:r>
          </a:p>
          <a:p>
            <a:pPr indent="387350" lvl="0" marL="0" rtl="0" algn="just">
              <a:spcBef>
                <a:spcPts val="0"/>
              </a:spcBef>
              <a:buClr>
                <a:schemeClr val="dk1"/>
              </a:buClr>
              <a:buFont typeface="Arial"/>
              <a:buNone/>
            </a:pPr>
            <a:r>
              <a:t/>
            </a:r>
            <a:endParaRPr sz="2200">
              <a:solidFill>
                <a:schemeClr val="dk1"/>
              </a:solidFill>
              <a:latin typeface="Droid Sans"/>
              <a:ea typeface="Droid Sans"/>
              <a:cs typeface="Droid Sans"/>
              <a:sym typeface="Droid Sans"/>
            </a:endParaRPr>
          </a:p>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Algumas vantagens:</a:t>
            </a: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Permite deixar transparente o endereço do objeto real. O cliente não precisa conhecer se o objeto é remoto ou não. Denominado de Remote Proxy.</a:t>
            </a: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Útil para realizar otimizações, como cache de objetos. Também pode ser implementado rm rotinas de logs e controle de acesso (segurança). Denominado de Virtual Proxy.</a:t>
            </a:r>
          </a:p>
          <a:p>
            <a:pPr indent="387350" lvl="0" marL="0" rtl="0" algn="just">
              <a:spcBef>
                <a:spcPts val="0"/>
              </a:spcBef>
              <a:buClr>
                <a:schemeClr val="dk1"/>
              </a:buClr>
              <a:buFont typeface="Arial"/>
              <a:buNone/>
            </a:pPr>
            <a:r>
              <a:t/>
            </a:r>
            <a:endParaRPr sz="2200">
              <a:solidFill>
                <a:schemeClr val="dk1"/>
              </a:solidFill>
              <a:latin typeface="Droid Sans"/>
              <a:ea typeface="Droid Sans"/>
              <a:cs typeface="Droid Sans"/>
              <a:sym typeface="Droid Sans"/>
            </a:endParaRP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39" name="Shape 139"/>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Exemplo de p</a:t>
            </a:r>
            <a:r>
              <a:rPr b="1" lang="en-US" sz="2200">
                <a:solidFill>
                  <a:schemeClr val="dk1"/>
                </a:solidFill>
                <a:latin typeface="Droid Sans"/>
                <a:ea typeface="Droid Sans"/>
                <a:cs typeface="Droid Sans"/>
                <a:sym typeface="Droid Sans"/>
              </a:rPr>
              <a:t>adrão Proxy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Algumas tecnologias que faze uso do padrão Proxy:</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b="1" lang="en-US" sz="2200">
                <a:solidFill>
                  <a:schemeClr val="dk1"/>
                </a:solidFill>
                <a:latin typeface="Droid Sans"/>
                <a:ea typeface="Droid Sans"/>
                <a:cs typeface="Droid Sans"/>
                <a:sym typeface="Droid Sans"/>
              </a:rPr>
              <a:t>EJB, Enterprise Java Beans (JEE)</a:t>
            </a:r>
          </a:p>
          <a:p>
            <a:pPr lvl="0" rtl="0" algn="just">
              <a:spcBef>
                <a:spcPts val="0"/>
              </a:spcBef>
              <a:buNone/>
            </a:pPr>
            <a:r>
              <a:rPr lang="en-US" sz="2200">
                <a:solidFill>
                  <a:schemeClr val="dk1"/>
                </a:solidFill>
                <a:latin typeface="Droid Sans"/>
                <a:ea typeface="Droid Sans"/>
                <a:cs typeface="Droid Sans"/>
                <a:sym typeface="Droid Sans"/>
              </a:rPr>
              <a:t>	Permite chamada remota a objetos como se fossem locais.</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rPr b="1" lang="en-US" sz="2200">
                <a:solidFill>
                  <a:schemeClr val="dk1"/>
                </a:solidFill>
                <a:latin typeface="Droid Sans"/>
                <a:ea typeface="Droid Sans"/>
                <a:cs typeface="Droid Sans"/>
                <a:sym typeface="Droid Sans"/>
              </a:rPr>
              <a:t>	Hibernate (ORM)</a:t>
            </a:r>
          </a:p>
          <a:p>
            <a:pPr lvl="0" rtl="0" algn="just">
              <a:spcBef>
                <a:spcPts val="0"/>
              </a:spcBef>
              <a:buNone/>
            </a:pPr>
            <a:r>
              <a:rPr lang="en-US" sz="2200">
                <a:solidFill>
                  <a:schemeClr val="dk1"/>
                </a:solidFill>
                <a:latin typeface="Droid Sans"/>
                <a:ea typeface="Droid Sans"/>
                <a:cs typeface="Droid Sans"/>
                <a:sym typeface="Droid Sans"/>
              </a:rPr>
              <a:t>	Permite o uso da técnica de Lazy Loading.</a:t>
            </a:r>
          </a:p>
          <a:p>
            <a:pPr indent="387350" lvl="0" marL="0" rtl="0" algn="just">
              <a:spcBef>
                <a:spcPts val="0"/>
              </a:spcBef>
              <a:buClr>
                <a:schemeClr val="dk1"/>
              </a:buClr>
              <a:buFont typeface="Arial"/>
              <a:buNone/>
            </a:pPr>
            <a:r>
              <a:t/>
            </a:r>
            <a:endParaRPr sz="2200">
              <a:solidFill>
                <a:schemeClr val="dk1"/>
              </a:solidFill>
              <a:latin typeface="Droid Sans"/>
              <a:ea typeface="Droid Sans"/>
              <a:cs typeface="Droid Sans"/>
              <a:sym typeface="Droid Sans"/>
            </a:endParaRP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46" name="Shape 146"/>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nSpc>
                <a:spcPct val="159999"/>
              </a:lnSpc>
              <a:spcBef>
                <a:spcPts val="0"/>
              </a:spcBef>
              <a:buClr>
                <a:schemeClr val="dk1"/>
              </a:buClr>
              <a:buSzPct val="73333"/>
              <a:buFont typeface="Arial"/>
              <a:buNone/>
            </a:pPr>
            <a:r>
              <a:rPr lang="en-US" sz="1500">
                <a:solidFill>
                  <a:srgbClr val="1D2021"/>
                </a:solidFill>
                <a:highlight>
                  <a:srgbClr val="FFFFFF"/>
                </a:highlight>
                <a:latin typeface="Courier New"/>
                <a:ea typeface="Courier New"/>
                <a:cs typeface="Courier New"/>
                <a:sym typeface="Courier New"/>
              </a:rPr>
              <a:t>/**</a:t>
            </a:r>
            <a:br>
              <a:rPr lang="en-US" sz="1500">
                <a:solidFill>
                  <a:srgbClr val="1D2021"/>
                </a:solidFill>
                <a:highlight>
                  <a:srgbClr val="FFFFFF"/>
                </a:highlight>
                <a:latin typeface="Courier New"/>
                <a:ea typeface="Courier New"/>
                <a:cs typeface="Courier New"/>
                <a:sym typeface="Courier New"/>
              </a:rPr>
            </a:br>
            <a:r>
              <a:rPr lang="en-US" sz="1500">
                <a:solidFill>
                  <a:srgbClr val="1D2021"/>
                </a:solidFill>
                <a:highlight>
                  <a:srgbClr val="FFFFFF"/>
                </a:highlight>
                <a:latin typeface="Courier New"/>
                <a:ea typeface="Courier New"/>
                <a:cs typeface="Courier New"/>
                <a:sym typeface="Courier New"/>
              </a:rPr>
              <a:t> * Interface comum entre o objeto real e o Proxy</a:t>
            </a:r>
            <a:br>
              <a:rPr lang="en-US" sz="1500">
                <a:solidFill>
                  <a:srgbClr val="1D2021"/>
                </a:solidFill>
                <a:highlight>
                  <a:srgbClr val="FFFFFF"/>
                </a:highlight>
                <a:latin typeface="Courier New"/>
                <a:ea typeface="Courier New"/>
                <a:cs typeface="Courier New"/>
                <a:sym typeface="Courier New"/>
              </a:rPr>
            </a:br>
            <a:r>
              <a:rPr lang="en-US" sz="1500">
                <a:solidFill>
                  <a:srgbClr val="1D2021"/>
                </a:solidFill>
                <a:highlight>
                  <a:srgbClr val="FFFFFF"/>
                </a:highlight>
                <a:latin typeface="Courier New"/>
                <a:ea typeface="Courier New"/>
                <a:cs typeface="Courier New"/>
                <a:sym typeface="Courier New"/>
              </a:rPr>
              <a:t> */</a:t>
            </a:r>
            <a:br>
              <a:rPr lang="en-US" sz="1500">
                <a:solidFill>
                  <a:srgbClr val="1D2021"/>
                </a:solidFill>
                <a:highlight>
                  <a:srgbClr val="FFFFFF"/>
                </a:highlight>
                <a:latin typeface="Courier New"/>
                <a:ea typeface="Courier New"/>
                <a:cs typeface="Courier New"/>
                <a:sym typeface="Courier New"/>
              </a:rPr>
            </a:br>
          </a:p>
          <a:p>
            <a:pPr lvl="0" rtl="0">
              <a:lnSpc>
                <a:spcPct val="159999"/>
              </a:lnSpc>
              <a:spcBef>
                <a:spcPts val="0"/>
              </a:spcBef>
              <a:buClr>
                <a:schemeClr val="dk1"/>
              </a:buClr>
              <a:buSzPct val="73333"/>
              <a:buFont typeface="Arial"/>
              <a:buNone/>
            </a:pPr>
            <a:r>
              <a:rPr lang="en-US" sz="1500">
                <a:solidFill>
                  <a:srgbClr val="1D2021"/>
                </a:solidFill>
                <a:highlight>
                  <a:srgbClr val="FFFFFF"/>
                </a:highlight>
                <a:latin typeface="Courier New"/>
                <a:ea typeface="Courier New"/>
                <a:cs typeface="Courier New"/>
                <a:sym typeface="Courier New"/>
              </a:rPr>
              <a:t>public interface Pessoa {</a:t>
            </a:r>
            <a:br>
              <a:rPr lang="en-US" sz="1500">
                <a:solidFill>
                  <a:srgbClr val="1D2021"/>
                </a:solidFill>
                <a:highlight>
                  <a:srgbClr val="FFFFFF"/>
                </a:highlight>
                <a:latin typeface="Courier New"/>
                <a:ea typeface="Courier New"/>
                <a:cs typeface="Courier New"/>
                <a:sym typeface="Courier New"/>
              </a:rPr>
            </a:br>
            <a:r>
              <a:rPr lang="en-US" sz="1500">
                <a:solidFill>
                  <a:srgbClr val="1D2021"/>
                </a:solidFill>
                <a:highlight>
                  <a:srgbClr val="FFFFFF"/>
                </a:highlight>
                <a:latin typeface="Courier New"/>
                <a:ea typeface="Courier New"/>
                <a:cs typeface="Courier New"/>
                <a:sym typeface="Courier New"/>
              </a:rPr>
              <a:t>      public String getNome();</a:t>
            </a:r>
            <a:br>
              <a:rPr lang="en-US" sz="1500">
                <a:solidFill>
                  <a:srgbClr val="1D2021"/>
                </a:solidFill>
                <a:highlight>
                  <a:srgbClr val="FFFFFF"/>
                </a:highlight>
                <a:latin typeface="Courier New"/>
                <a:ea typeface="Courier New"/>
                <a:cs typeface="Courier New"/>
                <a:sym typeface="Courier New"/>
              </a:rPr>
            </a:br>
            <a:r>
              <a:rPr lang="en-US" sz="1500">
                <a:solidFill>
                  <a:srgbClr val="1D2021"/>
                </a:solidFill>
                <a:highlight>
                  <a:srgbClr val="FFFFFF"/>
                </a:highlight>
                <a:latin typeface="Courier New"/>
                <a:ea typeface="Courier New"/>
                <a:cs typeface="Courier New"/>
                <a:sym typeface="Courier New"/>
              </a:rPr>
              <a:t>      public String getId();</a:t>
            </a:r>
            <a:br>
              <a:rPr lang="en-US" sz="1500">
                <a:solidFill>
                  <a:srgbClr val="1D2021"/>
                </a:solidFill>
                <a:highlight>
                  <a:srgbClr val="FFFFFF"/>
                </a:highlight>
                <a:latin typeface="Courier New"/>
                <a:ea typeface="Courier New"/>
                <a:cs typeface="Courier New"/>
                <a:sym typeface="Courier New"/>
              </a:rPr>
            </a:br>
            <a:r>
              <a:rPr lang="en-US" sz="1500">
                <a:solidFill>
                  <a:srgbClr val="1D2021"/>
                </a:solidFill>
                <a:highlight>
                  <a:srgbClr val="FFFFFF"/>
                </a:highlight>
                <a:latin typeface="Courier New"/>
                <a:ea typeface="Courier New"/>
                <a:cs typeface="Courier New"/>
                <a:sym typeface="Courier New"/>
              </a:rPr>
              <a:t>}</a:t>
            </a:r>
          </a:p>
          <a:p>
            <a:pPr indent="-698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53" name="Shape 153"/>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Classe de implementação (geradora do objeto real)</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class PessoaImpl implements Pessoa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private String nome;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private String 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PessoaImpl(String id,String nome)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this.id       = 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this.nome = nome;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 simulação</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System.out.println("Retornou a pessoa do BD -&gt;  " + nome);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String getNome()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return nome;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String getId() {</a:t>
            </a:r>
          </a:p>
          <a:p>
            <a:pPr indent="387350" lvl="0" marL="45720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return this.id;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a:t>
            </a:r>
          </a:p>
          <a:p>
            <a:pPr lvl="0" rtl="0">
              <a:lnSpc>
                <a:spcPct val="159999"/>
              </a:lnSpc>
              <a:spcBef>
                <a:spcPts val="0"/>
              </a:spcBef>
              <a:buClr>
                <a:schemeClr val="dk1"/>
              </a:buClr>
              <a:buFont typeface="Arial"/>
              <a:buNone/>
            </a:pPr>
            <a:r>
              <a:t/>
            </a:r>
            <a:endParaRPr sz="1500">
              <a:solidFill>
                <a:srgbClr val="1D2021"/>
              </a:solidFill>
              <a:highlight>
                <a:srgbClr val="FFFFFF"/>
              </a:highlight>
              <a:latin typeface="Courier New"/>
              <a:ea typeface="Courier New"/>
              <a:cs typeface="Courier New"/>
              <a:sym typeface="Courier New"/>
            </a:endParaRPr>
          </a:p>
          <a:p>
            <a:pPr lvl="0" rtl="0">
              <a:lnSpc>
                <a:spcPct val="159999"/>
              </a:lnSpc>
              <a:spcBef>
                <a:spcPts val="0"/>
              </a:spcBef>
              <a:buClr>
                <a:schemeClr val="dk1"/>
              </a:buClr>
              <a:buFont typeface="Arial"/>
              <a:buNone/>
            </a:pPr>
            <a:r>
              <a:t/>
            </a:r>
            <a:endParaRPr sz="1500">
              <a:solidFill>
                <a:srgbClr val="1D2021"/>
              </a:solidFill>
              <a:highlight>
                <a:srgbClr val="FFFFFF"/>
              </a:highlight>
              <a:latin typeface="Courier New"/>
              <a:ea typeface="Courier New"/>
              <a:cs typeface="Courier New"/>
              <a:sym typeface="Courier New"/>
            </a:endParaRPr>
          </a:p>
          <a:p>
            <a:pPr lvl="0" rtl="0">
              <a:lnSpc>
                <a:spcPct val="159999"/>
              </a:lnSpc>
              <a:spcBef>
                <a:spcPts val="0"/>
              </a:spcBef>
              <a:buClr>
                <a:schemeClr val="dk1"/>
              </a:buClr>
              <a:buFont typeface="Arial"/>
              <a:buNone/>
            </a:pPr>
            <a:r>
              <a:t/>
            </a:r>
            <a:endParaRPr sz="1500">
              <a:solidFill>
                <a:srgbClr val="1D2021"/>
              </a:solidFill>
              <a:highlight>
                <a:srgbClr val="FFFFFF"/>
              </a:highlight>
              <a:latin typeface="Courier New"/>
              <a:ea typeface="Courier New"/>
              <a:cs typeface="Courier New"/>
              <a:sym typeface="Courier New"/>
            </a:endParaRPr>
          </a:p>
          <a:p>
            <a:pPr indent="-698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60" name="Shape 160"/>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public class ProxyPessoa implements Pessoa { // Classe Proxy</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private Integer 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private Pessoa pessoa; //mesma interface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ProxyPessoa(Integer id)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this.id = 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String getNome()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if (pessoa == null)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pessoa = PessoaDAO.getPessoaByID(this.id);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 Delega para o objeto real</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return pessoa.getNome();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public String getId() {</a:t>
            </a:r>
          </a:p>
          <a:p>
            <a:pPr indent="-69850" lvl="0" marL="91440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return this.id;</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a:t>
            </a:r>
          </a:p>
          <a:p>
            <a:pPr lvl="0" rtl="0">
              <a:lnSpc>
                <a:spcPct val="159999"/>
              </a:lnSpc>
              <a:spcBef>
                <a:spcPts val="0"/>
              </a:spcBef>
              <a:buClr>
                <a:schemeClr val="dk1"/>
              </a:buClr>
              <a:buFont typeface="Arial"/>
              <a:buNone/>
            </a:pPr>
            <a:r>
              <a:t/>
            </a:r>
            <a:endParaRPr sz="1300">
              <a:solidFill>
                <a:srgbClr val="1D2021"/>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67" name="Shape 167"/>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nSpc>
                <a:spcPct val="159999"/>
              </a:lnSpc>
              <a:spcBef>
                <a:spcPts val="0"/>
              </a:spcBef>
              <a:buClr>
                <a:schemeClr val="dk1"/>
              </a:buClr>
              <a:buSzPct val="84615"/>
              <a:buFont typeface="Arial"/>
              <a:buNone/>
            </a:pPr>
            <a:r>
              <a:rPr b="1" lang="en-US" sz="1300">
                <a:solidFill>
                  <a:srgbClr val="1D2021"/>
                </a:solidFill>
                <a:highlight>
                  <a:srgbClr val="FFFFFF"/>
                </a:highlight>
                <a:latin typeface="Courier New"/>
                <a:ea typeface="Courier New"/>
                <a:cs typeface="Courier New"/>
                <a:sym typeface="Courier New"/>
              </a:rPr>
              <a:t>Código com exemplo de execução:</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List&lt;Pessoa&gt; pessoas = new ArrayList&lt;Pessoa&gt;();</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Cria cada Proxy para encapsular o acesso a classe "PessoaImpl"</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pessoas.add(new ProxyPessoa(1));</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pessoas.add(new ProxyPessoa(2));</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pessoas.add(new ProxyPessoa(3));</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System.out.println("Nome: " + pessoas.get(0).getNome()); // busca no banco de dados</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System.out.println("Nome: " + pessoas.get(1).getNome()); // busca no banco de dados</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System.out.println("Nome: " + pessoas.get(0).getNome()); // já buscou esta pessoa, apenas retorna do cache</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 A terceira pessoa nunca será consultada no banco de dados (melhor performance - lazy loading)</a:t>
            </a:r>
          </a:p>
          <a:p>
            <a:pPr lvl="0" rtl="0">
              <a:lnSpc>
                <a:spcPct val="159999"/>
              </a:lnSpc>
              <a:spcBef>
                <a:spcPts val="0"/>
              </a:spcBef>
              <a:buClr>
                <a:schemeClr val="dk1"/>
              </a:buClr>
              <a:buSzPct val="84615"/>
              <a:buFont typeface="Arial"/>
              <a:buNone/>
            </a:pPr>
            <a:r>
              <a:rPr lang="en-US" sz="1300">
                <a:solidFill>
                  <a:srgbClr val="1D2021"/>
                </a:solidFill>
                <a:highlight>
                  <a:srgbClr val="FFFFFF"/>
                </a:highlight>
                <a:latin typeface="Courier New"/>
                <a:ea typeface="Courier New"/>
                <a:cs typeface="Courier New"/>
                <a:sym typeface="Courier New"/>
              </a:rPr>
              <a:t>System.out.println("Id da 3ª - " + pessoas.get(2).getId());//pode imprimir o ID do objeto e o proxy nao será inicializado.</a:t>
            </a:r>
          </a:p>
          <a:p>
            <a:pPr lvl="0" rtl="0">
              <a:lnSpc>
                <a:spcPct val="159999"/>
              </a:lnSpc>
              <a:spcBef>
                <a:spcPts val="0"/>
              </a:spcBef>
              <a:buClr>
                <a:schemeClr val="dk1"/>
              </a:buClr>
              <a:buFont typeface="Arial"/>
              <a:buNone/>
            </a:pPr>
            <a:r>
              <a:t/>
            </a:r>
            <a:endParaRPr sz="1300">
              <a:solidFill>
                <a:srgbClr val="1D2021"/>
              </a:solidFill>
              <a:highlight>
                <a:srgbClr val="FFFFFF"/>
              </a:highlight>
              <a:latin typeface="Courier New"/>
              <a:ea typeface="Courier New"/>
              <a:cs typeface="Courier New"/>
              <a:sym typeface="Courier New"/>
            </a:endParaRPr>
          </a:p>
          <a:p>
            <a:pPr lvl="0" rtl="0">
              <a:lnSpc>
                <a:spcPct val="159999"/>
              </a:lnSpc>
              <a:spcBef>
                <a:spcPts val="0"/>
              </a:spcBef>
              <a:buClr>
                <a:schemeClr val="dk1"/>
              </a:buClr>
              <a:buFont typeface="Arial"/>
              <a:buNone/>
            </a:pPr>
            <a:r>
              <a:t/>
            </a:r>
            <a:endParaRPr sz="1300">
              <a:solidFill>
                <a:srgbClr val="1D2021"/>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74" name="Shape 174"/>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Adapter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Adapter (Adaptador) é um padrão de projeto que permite que um objeto seja utilizado com um contrato diferente do seu. O contrato é o conjunto de métodos, parâmetros e funcionalidades públicos, ou seja, uma interface.</a:t>
            </a:r>
          </a:p>
          <a:p>
            <a:pPr lvl="0" rtl="0" algn="just">
              <a:spcBef>
                <a:spcPts val="0"/>
              </a:spcBef>
              <a:buNone/>
            </a:pPr>
            <a:r>
              <a:rPr lang="en-US" sz="2200">
                <a:solidFill>
                  <a:schemeClr val="dk1"/>
                </a:solidFill>
                <a:latin typeface="Droid Sans"/>
                <a:ea typeface="Droid Sans"/>
                <a:cs typeface="Droid Sans"/>
                <a:sym typeface="Droid Sans"/>
              </a:rPr>
              <a:t>	O padrão propõe que se construa um novo objeto, o Adapter. Este objeto terá a interface que o programa precisa mas ele delegará todos os comandos para um outro objeto que tem um contrato diferente. O Adapter encapsula o objeto que realmente irá realizar o trabalho em uma interface compatível com a que o é esperada. Por este motivo o padrão Adapter é também chamado de Wrapper ('que embrulha').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81" name="Shape 181"/>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Adapter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O padrão Adapter pode ser utilizando tanto quando o contrato original é especificada por uma classe java ou por uma interface. É mais fácil quando o contrato é definido por uma interface, porque desta forma você sabe que pode sempre criar um objeto com aquele contrato. Ao trabalhar com classes é mais complexo. Se a classe é final e não pode ser herdada criar um adaptador é impossível apenas usando a linguagem Java e terá que recorrer a bibliotecas avançadas de bytecode rewrite. Vejamos como seria a implementação quando o contrato é baseado em uma interface. Este é o caso mais comum.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88" name="Shape 188"/>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Adapter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Imaginemos que temos um objeto de uma classe chamada BalanceCalculator de um pacote legado que contém um conjunto de regras valioso que não queremos reimplementar. Este objeto tem o seguinte contrato.</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01.public class BalanceCalculator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02.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03.    // atributos e campos omitidos.</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04.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05.    public double calculateBalance(Integer account, Calendar date)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06.       // lógica omitida</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07.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08.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09.}</a:t>
            </a:r>
          </a:p>
          <a:p>
            <a:pPr lvl="0" rtl="0" algn="just">
              <a:spcBef>
                <a:spcPts val="0"/>
              </a:spcBef>
              <a:buClr>
                <a:schemeClr val="dk1"/>
              </a:buClr>
              <a:buFont typeface="Arial"/>
              <a:buNone/>
            </a:pPr>
            <a:r>
              <a:t/>
            </a:r>
            <a:endParaRPr sz="1300">
              <a:solidFill>
                <a:schemeClr val="dk1"/>
              </a:solidFill>
              <a:latin typeface="Courier New"/>
              <a:ea typeface="Courier New"/>
              <a:cs typeface="Courier New"/>
              <a:sym typeface="Courier New"/>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95" name="Shape 195"/>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Adapter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Queremos usar esta classe em um novo projeto que contém um contrato utilizado pelo sistema para calculo de saldos, contudo o contrato é diferente.</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rPr lang="en-US" sz="1300">
                <a:solidFill>
                  <a:schemeClr val="dk1"/>
                </a:solidFill>
                <a:latin typeface="Courier New"/>
                <a:ea typeface="Courier New"/>
                <a:cs typeface="Courier New"/>
                <a:sym typeface="Courier New"/>
              </a:rPr>
              <a:t>1.public interface BalanceResolver {</a:t>
            </a:r>
          </a:p>
          <a:p>
            <a:pPr lvl="0" rtl="0" algn="just">
              <a:spcBef>
                <a:spcPts val="0"/>
              </a:spcBef>
              <a:buNone/>
            </a:pPr>
            <a:r>
              <a:rPr lang="en-US" sz="1300">
                <a:solidFill>
                  <a:schemeClr val="dk1"/>
                </a:solidFill>
                <a:latin typeface="Courier New"/>
                <a:ea typeface="Courier New"/>
                <a:cs typeface="Courier New"/>
                <a:sym typeface="Courier New"/>
              </a:rPr>
              <a:t>2.     </a:t>
            </a:r>
          </a:p>
          <a:p>
            <a:pPr lvl="0" rtl="0" algn="just">
              <a:spcBef>
                <a:spcPts val="0"/>
              </a:spcBef>
              <a:buNone/>
            </a:pPr>
            <a:r>
              <a:rPr lang="en-US" sz="1300">
                <a:solidFill>
                  <a:schemeClr val="dk1"/>
                </a:solidFill>
                <a:latin typeface="Courier New"/>
                <a:ea typeface="Courier New"/>
                <a:cs typeface="Courier New"/>
                <a:sym typeface="Courier New"/>
              </a:rPr>
              <a:t>3.    public Money balanceFor(Account account, Date date);</a:t>
            </a:r>
          </a:p>
          <a:p>
            <a:pPr lvl="0" rtl="0" algn="just">
              <a:spcBef>
                <a:spcPts val="0"/>
              </a:spcBef>
              <a:buNone/>
            </a:pPr>
            <a:r>
              <a:rPr lang="en-US" sz="1300">
                <a:solidFill>
                  <a:schemeClr val="dk1"/>
                </a:solidFill>
                <a:latin typeface="Courier New"/>
                <a:ea typeface="Courier New"/>
                <a:cs typeface="Courier New"/>
                <a:sym typeface="Courier New"/>
              </a:rPr>
              <a:t>4. </a:t>
            </a:r>
          </a:p>
          <a:p>
            <a:pPr lvl="0" rtl="0" algn="just">
              <a:spcBef>
                <a:spcPts val="0"/>
              </a:spcBef>
              <a:buNone/>
            </a:pPr>
            <a:r>
              <a:rPr lang="en-US" sz="1300">
                <a:solidFill>
                  <a:schemeClr val="dk1"/>
                </a:solidFill>
                <a:latin typeface="Courier New"/>
                <a:ea typeface="Courier New"/>
                <a:cs typeface="Courier New"/>
                <a:sym typeface="Courier New"/>
              </a:rPr>
              <a:t>5.}</a:t>
            </a:r>
          </a:p>
          <a:p>
            <a:pPr lvl="0" rtl="0" algn="just">
              <a:spcBef>
                <a:spcPts val="0"/>
              </a:spcBef>
              <a:buNone/>
            </a:pPr>
            <a:r>
              <a:t/>
            </a:r>
            <a:endParaRPr sz="1300">
              <a:solidFill>
                <a:schemeClr val="dk1"/>
              </a:solidFill>
            </a:endParaRPr>
          </a:p>
          <a:p>
            <a:pPr indent="457200" lvl="0" rtl="0" algn="just">
              <a:spcBef>
                <a:spcPts val="0"/>
              </a:spcBef>
              <a:buNone/>
            </a:pPr>
            <a:r>
              <a:rPr lang="en-US" sz="2200">
                <a:solidFill>
                  <a:schemeClr val="dk1"/>
                </a:solidFill>
                <a:latin typeface="Droid Sans"/>
                <a:ea typeface="Droid Sans"/>
                <a:cs typeface="Droid Sans"/>
                <a:sym typeface="Droid Sans"/>
              </a:rPr>
              <a:t>O objetivo do padrão Adapter é criar um objeto com este contrato, mas que se utiliza do objeto anterior.</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76" name="Shape 76"/>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Estruturais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Adapter</a:t>
            </a:r>
            <a:r>
              <a:rPr lang="en-US" sz="2200">
                <a:solidFill>
                  <a:srgbClr val="1D2021"/>
                </a:solidFill>
                <a:highlight>
                  <a:srgbClr val="FFFFFF"/>
                </a:highlight>
                <a:latin typeface="Droid Sans"/>
                <a:ea typeface="Droid Sans"/>
                <a:cs typeface="Droid Sans"/>
                <a:sym typeface="Droid Sans"/>
              </a:rPr>
              <a:t> - A ação desse padrão converte a interface de uma classe em outra, esperada pelo objeto cliente. Através dessa conversão, permite que classes com incompatibilidade de interfaces possam ser adaptadas para que outros objetos consigam trabalhar em conjunto.</a:t>
            </a:r>
          </a:p>
          <a:p>
            <a:pPr indent="387350" lv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Bridge</a:t>
            </a:r>
            <a:r>
              <a:rPr lang="en-US" sz="2200">
                <a:solidFill>
                  <a:srgbClr val="1D2021"/>
                </a:solidFill>
                <a:highlight>
                  <a:srgbClr val="FFFFFF"/>
                </a:highlight>
                <a:latin typeface="Droid Sans"/>
                <a:ea typeface="Droid Sans"/>
                <a:cs typeface="Droid Sans"/>
                <a:sym typeface="Droid Sans"/>
              </a:rPr>
              <a:t> - Esse padrão separa uma abstração de sua implementação, permitindo que ambas possam variar de maneira independente através de uma ponte estabelecida entre elas.</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02" name="Shape 202"/>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gn="just">
              <a:spcBef>
                <a:spcPts val="0"/>
              </a:spcBef>
              <a:buNone/>
            </a:pPr>
            <a:r>
              <a:rPr lang="en-US" sz="1300">
                <a:solidFill>
                  <a:schemeClr val="dk1"/>
                </a:solidFill>
                <a:latin typeface="Courier New"/>
                <a:ea typeface="Courier New"/>
                <a:cs typeface="Courier New"/>
                <a:sym typeface="Courier New"/>
              </a:rPr>
              <a:t>01.public class BalanceCalculatorAdapter implements  BalanceResolver{</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02.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03.    BalanceCalculator original;</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04.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05.    public BalanceCalculatorAdapter(BalanceCalculator original, Locale locale){</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06.        this.original = original;</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07.        this.locale = locale;</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08.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09.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10.    public Money balanceFor(Account account, Date date)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11.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12.        Calendar calendar = Calendar.getInstance(locale);</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13.        calendar.setTime(date);</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14.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15.        return Money.valueOf(</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16.            original.calculateBalance(account.getId(), calendar),</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17.            Currency.getCurrency(locale)</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18.        )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19.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20.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21. </a:t>
            </a:r>
          </a:p>
          <a:p>
            <a:pPr lvl="0" rtl="0" algn="just">
              <a:spcBef>
                <a:spcPts val="0"/>
              </a:spcBef>
              <a:buClr>
                <a:schemeClr val="dk1"/>
              </a:buClr>
              <a:buSzPct val="84615"/>
              <a:buFont typeface="Arial"/>
              <a:buNone/>
            </a:pPr>
            <a:r>
              <a:rPr lang="en-US" sz="1300">
                <a:solidFill>
                  <a:schemeClr val="dk1"/>
                </a:solidFill>
                <a:latin typeface="Courier New"/>
                <a:ea typeface="Courier New"/>
                <a:cs typeface="Courier New"/>
                <a:sym typeface="Courier New"/>
              </a:rPr>
              <a:t>22.}</a:t>
            </a: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09" name="Shape 209"/>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Adapter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Este é um exemplo simplificado. Pode ser necessário adaptar também exceções que o objeto original lança e que o novo não. Pode ser necessário realizar algumas ações extra, como no caso em precisamos do Locale correto para podermos criar o Calendar e o Money.</a:t>
            </a:r>
          </a:p>
          <a:p>
            <a:pPr lvl="0" rtl="0" algn="just">
              <a:spcBef>
                <a:spcPts val="0"/>
              </a:spcBef>
              <a:buNone/>
            </a:pPr>
            <a:r>
              <a:t/>
            </a:r>
            <a:endParaRPr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lang="en-US" sz="2200">
                <a:solidFill>
                  <a:schemeClr val="dk1"/>
                </a:solidFill>
                <a:latin typeface="Droid Sans"/>
                <a:ea typeface="Droid Sans"/>
                <a:cs typeface="Droid Sans"/>
                <a:sym typeface="Droid Sans"/>
              </a:rPr>
              <a:t>O importante é que é agora possível utilizar o objeto BalanceCalculator onde for possível usar um BalanceResolver.</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16" name="Shape 216"/>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Facade (Estrutura)</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lang="en-US" sz="2200">
                <a:solidFill>
                  <a:schemeClr val="dk1"/>
                </a:solidFill>
                <a:latin typeface="Droid Sans"/>
                <a:ea typeface="Droid Sans"/>
                <a:cs typeface="Droid Sans"/>
                <a:sym typeface="Droid Sans"/>
              </a:rPr>
              <a:t>	</a:t>
            </a:r>
            <a:r>
              <a:rPr lang="en-US" sz="2200">
                <a:solidFill>
                  <a:schemeClr val="dk1"/>
                </a:solidFill>
                <a:latin typeface="Droid Sans"/>
                <a:ea typeface="Droid Sans"/>
                <a:cs typeface="Droid Sans"/>
                <a:sym typeface="Droid Sans"/>
              </a:rPr>
              <a:t>Como o nome sugere Facade, é realmente uma fachada. Podemos fazer a seguinte analogia: quando caminhamos em frente a um prédio com uma bela fachada, vemos as belas janelas as paredes bem decoradas, ou seja um ambiente bem amigável, e ignoramos toda a complexidade por trás da obra, a quantidade de salas, todas as empresas que estão neste prédio, deste modo o Facade também age nos projetos de software, dentre seus benefícios, alguns são: </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23" name="Shape 223"/>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Padrão Facade (Estrutura)</a:t>
            </a:r>
          </a:p>
          <a:p>
            <a:pPr lvl="0" rtl="0" algn="just">
              <a:spcBef>
                <a:spcPts val="0"/>
              </a:spcBef>
              <a:buNone/>
            </a:pPr>
            <a:r>
              <a:t/>
            </a:r>
            <a:endParaRPr b="1" sz="2200">
              <a:solidFill>
                <a:schemeClr val="dk1"/>
              </a:solidFill>
              <a:latin typeface="Droid Sans"/>
              <a:ea typeface="Droid Sans"/>
              <a:cs typeface="Droid Sans"/>
              <a:sym typeface="Droid Sans"/>
            </a:endParaRP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Reduz a complexidade de uma api, liberando acesso a métodos de alto nível encapsulando os demais.</a:t>
            </a: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Produz uma interface comum e simplificada.</a:t>
            </a: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Pode encapsular uma ou mais interfaces mal projetadas em uma mais concisa.</a:t>
            </a:r>
          </a:p>
          <a:p>
            <a:pPr indent="-368300" lvl="0" marL="457200" rtl="0" algn="just">
              <a:spcBef>
                <a:spcPts val="0"/>
              </a:spcBef>
              <a:buClr>
                <a:schemeClr val="dk1"/>
              </a:buClr>
              <a:buSzPct val="100000"/>
              <a:buFont typeface="Droid Sans"/>
              <a:buChar char="●"/>
            </a:pPr>
            <a:r>
              <a:rPr lang="en-US" sz="2200">
                <a:solidFill>
                  <a:schemeClr val="dk1"/>
                </a:solidFill>
                <a:latin typeface="Droid Sans"/>
                <a:ea typeface="Droid Sans"/>
                <a:cs typeface="Droid Sans"/>
                <a:sym typeface="Droid Sans"/>
              </a:rPr>
              <a:t>Reduz drasticamente o acoplamento entre as camadas do projeto.</a:t>
            </a: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30" name="Shape 230"/>
          <p:cNvSpPr txBox="1"/>
          <p:nvPr/>
        </p:nvSpPr>
        <p:spPr>
          <a:xfrm>
            <a:off x="576375" y="1245600"/>
            <a:ext cx="3636600" cy="4366800"/>
          </a:xfrm>
          <a:prstGeom prst="rect">
            <a:avLst/>
          </a:prstGeom>
          <a:noFill/>
          <a:ln>
            <a:noFill/>
          </a:ln>
        </p:spPr>
        <p:txBody>
          <a:bodyPr anchorCtr="0" anchor="t" bIns="91425" lIns="91425" rIns="91425" tIns="91425">
            <a:noAutofit/>
          </a:bodyPr>
          <a:lstStyle/>
          <a:p>
            <a:pPr lvl="0" rtl="0" algn="just">
              <a:spcBef>
                <a:spcPts val="0"/>
              </a:spcBef>
              <a:buNone/>
            </a:pPr>
            <a:r>
              <a:rPr b="1" lang="en-US" sz="2200">
                <a:solidFill>
                  <a:schemeClr val="dk1"/>
                </a:solidFill>
                <a:latin typeface="Droid Sans"/>
                <a:ea typeface="Droid Sans"/>
                <a:cs typeface="Droid Sans"/>
                <a:sym typeface="Droid Sans"/>
              </a:rPr>
              <a:t>Exemplo: sem Facade</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b="1" lang="en-US" sz="2200">
                <a:solidFill>
                  <a:schemeClr val="dk1"/>
                </a:solidFill>
                <a:latin typeface="Droid Sans"/>
                <a:ea typeface="Droid Sans"/>
                <a:cs typeface="Droid Sans"/>
                <a:sym typeface="Droid Sans"/>
              </a:rPr>
              <a:t>Objetivos:</a:t>
            </a:r>
          </a:p>
          <a:p>
            <a:pPr lvl="0" rtl="0" algn="just">
              <a:spcBef>
                <a:spcPts val="0"/>
              </a:spcBef>
              <a:buNone/>
            </a:pPr>
            <a:r>
              <a:t/>
            </a:r>
            <a:endParaRPr b="1" sz="2200">
              <a:solidFill>
                <a:schemeClr val="dk1"/>
              </a:solidFill>
              <a:latin typeface="Droid Sans"/>
              <a:ea typeface="Droid Sans"/>
              <a:cs typeface="Droid Sans"/>
              <a:sym typeface="Droid Sans"/>
            </a:endParaRPr>
          </a:p>
          <a:p>
            <a:pPr indent="-342900" lvl="0" marL="457200" rtl="0">
              <a:spcBef>
                <a:spcPts val="0"/>
              </a:spcBef>
              <a:buClr>
                <a:srgbClr val="1D2021"/>
              </a:buClr>
              <a:buSzPct val="100000"/>
              <a:buFont typeface="Droid Sans"/>
              <a:buChar char="●"/>
            </a:pPr>
            <a:r>
              <a:rPr lang="en-US" sz="1800">
                <a:solidFill>
                  <a:srgbClr val="1D2021"/>
                </a:solidFill>
                <a:highlight>
                  <a:srgbClr val="FFFFFF"/>
                </a:highlight>
                <a:latin typeface="Droid Sans"/>
                <a:ea typeface="Droid Sans"/>
                <a:cs typeface="Droid Sans"/>
                <a:sym typeface="Droid Sans"/>
              </a:rPr>
              <a:t>Diminuir o acoplamento entre camadas;</a:t>
            </a:r>
          </a:p>
          <a:p>
            <a:pPr indent="-342900" lvl="0" marL="457200" rtl="0">
              <a:spcBef>
                <a:spcPts val="0"/>
              </a:spcBef>
              <a:buClr>
                <a:srgbClr val="1D2021"/>
              </a:buClr>
              <a:buSzPct val="100000"/>
              <a:buFont typeface="Droid Sans"/>
              <a:buChar char="●"/>
            </a:pPr>
            <a:r>
              <a:rPr lang="en-US" sz="1800">
                <a:solidFill>
                  <a:srgbClr val="1D2021"/>
                </a:solidFill>
                <a:highlight>
                  <a:srgbClr val="FFFFFF"/>
                </a:highlight>
                <a:latin typeface="Droid Sans"/>
                <a:ea typeface="Droid Sans"/>
                <a:cs typeface="Droid Sans"/>
                <a:sym typeface="Droid Sans"/>
              </a:rPr>
              <a:t>Esconder a complexidade dos objetos de negócio para inserir uma única entidade cliente;</a:t>
            </a:r>
          </a:p>
          <a:p>
            <a:pPr indent="-342900" lvl="0" marL="457200" rtl="0">
              <a:spcBef>
                <a:spcPts val="0"/>
              </a:spcBef>
              <a:buClr>
                <a:srgbClr val="1D2021"/>
              </a:buClr>
              <a:buSzPct val="100000"/>
              <a:buFont typeface="Droid Sans"/>
              <a:buChar char="●"/>
            </a:pPr>
            <a:r>
              <a:rPr lang="en-US" sz="1800">
                <a:solidFill>
                  <a:srgbClr val="1D2021"/>
                </a:solidFill>
                <a:highlight>
                  <a:srgbClr val="FFFFFF"/>
                </a:highlight>
                <a:latin typeface="Droid Sans"/>
                <a:ea typeface="Droid Sans"/>
                <a:cs typeface="Droid Sans"/>
                <a:sym typeface="Droid Sans"/>
              </a:rPr>
              <a:t>Aumentar a facilidade de manutenção, na medida em que as classes de visualização e negócio forem aumentando em quantidade.</a:t>
            </a:r>
          </a:p>
          <a:p>
            <a:pPr lvl="0" rtl="0" algn="just">
              <a:spcBef>
                <a:spcPts val="0"/>
              </a:spcBef>
              <a:buNone/>
            </a:pPr>
            <a:r>
              <a:t/>
            </a:r>
            <a:endParaRPr sz="2200">
              <a:solidFill>
                <a:schemeClr val="dk1"/>
              </a:solidFill>
              <a:latin typeface="Droid Sans"/>
              <a:ea typeface="Droid Sans"/>
              <a:cs typeface="Droid Sans"/>
              <a:sym typeface="Droid Sans"/>
            </a:endParaRPr>
          </a:p>
        </p:txBody>
      </p:sp>
      <p:pic>
        <p:nvPicPr>
          <p:cNvPr id="231" name="Shape 231"/>
          <p:cNvPicPr preferRelativeResize="0"/>
          <p:nvPr/>
        </p:nvPicPr>
        <p:blipFill>
          <a:blip r:embed="rId3">
            <a:alphaModFix/>
          </a:blip>
          <a:stretch>
            <a:fillRect/>
          </a:stretch>
        </p:blipFill>
        <p:spPr>
          <a:xfrm>
            <a:off x="4607025" y="1215525"/>
            <a:ext cx="4364524" cy="5476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38" name="Shape 238"/>
          <p:cNvSpPr txBox="1"/>
          <p:nvPr/>
        </p:nvSpPr>
        <p:spPr>
          <a:xfrm>
            <a:off x="546350" y="1427150"/>
            <a:ext cx="3636600" cy="4366800"/>
          </a:xfrm>
          <a:prstGeom prst="rect">
            <a:avLst/>
          </a:prstGeom>
          <a:noFill/>
          <a:ln>
            <a:noFill/>
          </a:ln>
        </p:spPr>
        <p:txBody>
          <a:bodyPr anchorCtr="0" anchor="t" bIns="91425" lIns="91425" rIns="91425" tIns="91425">
            <a:noAutofit/>
          </a:bodyPr>
          <a:lstStyle/>
          <a:p>
            <a:pPr lvl="0" rtl="0" algn="just">
              <a:spcBef>
                <a:spcPts val="0"/>
              </a:spcBef>
              <a:buNone/>
            </a:pPr>
            <a:r>
              <a:rPr b="1" lang="en-US" sz="2200">
                <a:solidFill>
                  <a:schemeClr val="dk1"/>
                </a:solidFill>
                <a:latin typeface="Droid Sans"/>
                <a:ea typeface="Droid Sans"/>
                <a:cs typeface="Droid Sans"/>
                <a:sym typeface="Droid Sans"/>
              </a:rPr>
              <a:t>Exemplo: </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rPr b="1" lang="en-US" sz="2200">
                <a:solidFill>
                  <a:schemeClr val="dk1"/>
                </a:solidFill>
                <a:latin typeface="Droid Sans"/>
                <a:ea typeface="Droid Sans"/>
                <a:cs typeface="Droid Sans"/>
                <a:sym typeface="Droid Sans"/>
              </a:rPr>
              <a:t>aplicando </a:t>
            </a:r>
            <a:r>
              <a:rPr b="1" lang="en-US" sz="2200">
                <a:solidFill>
                  <a:schemeClr val="dk1"/>
                </a:solidFill>
                <a:latin typeface="Droid Sans"/>
                <a:ea typeface="Droid Sans"/>
                <a:cs typeface="Droid Sans"/>
                <a:sym typeface="Droid Sans"/>
              </a:rPr>
              <a:t>Facade.</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pic>
        <p:nvPicPr>
          <p:cNvPr id="239" name="Shape 239"/>
          <p:cNvPicPr preferRelativeResize="0"/>
          <p:nvPr/>
        </p:nvPicPr>
        <p:blipFill>
          <a:blip r:embed="rId3">
            <a:alphaModFix/>
          </a:blip>
          <a:stretch>
            <a:fillRect/>
          </a:stretch>
        </p:blipFill>
        <p:spPr>
          <a:xfrm>
            <a:off x="4757075" y="1099775"/>
            <a:ext cx="4219925" cy="5601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pic>
        <p:nvPicPr>
          <p:cNvPr id="246" name="Shape 246"/>
          <p:cNvPicPr preferRelativeResize="0"/>
          <p:nvPr/>
        </p:nvPicPr>
        <p:blipFill>
          <a:blip r:embed="rId3">
            <a:alphaModFix/>
          </a:blip>
          <a:stretch>
            <a:fillRect/>
          </a:stretch>
        </p:blipFill>
        <p:spPr>
          <a:xfrm>
            <a:off x="1609456" y="1736500"/>
            <a:ext cx="6843300" cy="435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53" name="Shape 253"/>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gn="ctr">
              <a:spcBef>
                <a:spcPts val="0"/>
              </a:spcBef>
              <a:buNone/>
            </a:pPr>
            <a:r>
              <a:rPr b="1" lang="en-US" sz="2200" u="sng">
                <a:solidFill>
                  <a:schemeClr val="hlink"/>
                </a:solidFill>
                <a:latin typeface="Droid Sans"/>
                <a:ea typeface="Droid Sans"/>
                <a:cs typeface="Droid Sans"/>
                <a:sym typeface="Droid Sans"/>
                <a:hlinkClick r:id="rId3"/>
              </a:rPr>
              <a:t>Exemplo de implementação de Facade, por Pankaj Kumar</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60" name="Shape 260"/>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gn="just">
              <a:spcBef>
                <a:spcPts val="0"/>
              </a:spcBef>
              <a:buNone/>
            </a:pPr>
            <a:r>
              <a:rPr b="1" lang="en-US" sz="2200">
                <a:solidFill>
                  <a:schemeClr val="dk1"/>
                </a:solidFill>
                <a:latin typeface="Droid Sans"/>
                <a:ea typeface="Droid Sans"/>
                <a:cs typeface="Droid Sans"/>
                <a:sym typeface="Droid Sans"/>
              </a:rPr>
              <a:t>Padrões Relacionados</a:t>
            </a:r>
          </a:p>
          <a:p>
            <a:pPr lvl="0" rtl="0" algn="just">
              <a:spcBef>
                <a:spcPts val="0"/>
              </a:spcBef>
              <a:buNone/>
            </a:pPr>
            <a:r>
              <a:t/>
            </a:r>
            <a:endParaRPr b="1" sz="2200">
              <a:solidFill>
                <a:schemeClr val="dk1"/>
              </a:solidFill>
              <a:latin typeface="Droid Sans"/>
              <a:ea typeface="Droid Sans"/>
              <a:cs typeface="Droid Sans"/>
              <a:sym typeface="Droid Sans"/>
            </a:endParaRPr>
          </a:p>
          <a:p>
            <a:pPr indent="457200" lvl="0" rtl="0" algn="just">
              <a:spcBef>
                <a:spcPts val="0"/>
              </a:spcBef>
              <a:buNone/>
            </a:pPr>
            <a:r>
              <a:rPr lang="en-US" sz="2200">
                <a:solidFill>
                  <a:schemeClr val="dk1"/>
                </a:solidFill>
                <a:latin typeface="Droid Sans"/>
                <a:ea typeface="Droid Sans"/>
                <a:cs typeface="Droid Sans"/>
                <a:sym typeface="Droid Sans"/>
              </a:rPr>
              <a:t>O padrão Adapter se relaciona a padrões como Decorator e Proxy e existe alguma semelhança entre as implementações. O padrão mais fácil de confundir com Adapter é o Proxy. Enquanto o Adapter visa apenas traduzir contratos entre o cliente e o objeto final o Proxy visa poder interferir entre a chamada do cliente e a execução do objeto real. Normalmente sem, sequer, alterar o contrato no caminho.</a:t>
            </a:r>
          </a:p>
          <a:p>
            <a:pPr indent="457200" lvl="0" rtl="0" algn="just">
              <a:spcBef>
                <a:spcPts val="0"/>
              </a:spcBef>
              <a:buNone/>
            </a:pPr>
            <a:r>
              <a:rPr lang="en-US" sz="2200">
                <a:solidFill>
                  <a:schemeClr val="dk1"/>
                </a:solidFill>
                <a:latin typeface="Droid Sans"/>
                <a:ea typeface="Droid Sans"/>
                <a:cs typeface="Droid Sans"/>
                <a:sym typeface="Droid Sans"/>
              </a:rPr>
              <a:t>Decorator não visa traduzir contratos mas aumentar o numero de operações possíveis com base num tipo previamente existente. Ou seja, o Decorator cria um contrato que não existia antes por adição a um contrato base.</a:t>
            </a:r>
          </a:p>
          <a:p>
            <a:pPr lvl="0" rtl="0" algn="just">
              <a:spcBef>
                <a:spcPts val="0"/>
              </a:spcBef>
              <a:buNone/>
            </a:pPr>
            <a:r>
              <a:t/>
            </a:r>
            <a:endParaRPr sz="2200">
              <a:solidFill>
                <a:schemeClr val="dk1"/>
              </a:solidFill>
              <a:latin typeface="Droid Sans"/>
              <a:ea typeface="Droid Sans"/>
              <a:cs typeface="Droid Sans"/>
              <a:sym typeface="Droid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267" name="Shape 267"/>
          <p:cNvSpPr txBox="1"/>
          <p:nvPr/>
        </p:nvSpPr>
        <p:spPr>
          <a:xfrm>
            <a:off x="546350" y="1427150"/>
            <a:ext cx="8425200" cy="4366800"/>
          </a:xfrm>
          <a:prstGeom prst="rect">
            <a:avLst/>
          </a:prstGeom>
          <a:noFill/>
          <a:ln>
            <a:noFill/>
          </a:ln>
        </p:spPr>
        <p:txBody>
          <a:bodyPr anchorCtr="0" anchor="t" bIns="91425" lIns="91425" rIns="91425" tIns="91425">
            <a:noAutofit/>
          </a:bodyPr>
          <a:lstStyle/>
          <a:p>
            <a:pPr lvl="0" rtl="0" algn="just">
              <a:spcBef>
                <a:spcPts val="0"/>
              </a:spcBef>
              <a:buNone/>
            </a:pPr>
            <a:r>
              <a:rPr b="1" lang="en-US" sz="2200">
                <a:solidFill>
                  <a:schemeClr val="dk1"/>
                </a:solidFill>
                <a:latin typeface="Droid Sans"/>
                <a:ea typeface="Droid Sans"/>
                <a:cs typeface="Droid Sans"/>
                <a:sym typeface="Droid Sans"/>
              </a:rPr>
              <a:t>Padrões Relacionados</a:t>
            </a:r>
          </a:p>
          <a:p>
            <a:pPr lvl="0" rtl="0" algn="just">
              <a:spcBef>
                <a:spcPts val="0"/>
              </a:spcBef>
              <a:buNone/>
            </a:pPr>
            <a:r>
              <a:t/>
            </a:r>
            <a:endParaRPr b="1" sz="2200">
              <a:solidFill>
                <a:schemeClr val="dk1"/>
              </a:solidFill>
              <a:latin typeface="Droid Sans"/>
              <a:ea typeface="Droid Sans"/>
              <a:cs typeface="Droid Sans"/>
              <a:sym typeface="Droid Sans"/>
            </a:endParaRPr>
          </a:p>
          <a:p>
            <a:pPr indent="457200" lvl="0" rtl="0" algn="just">
              <a:spcBef>
                <a:spcPts val="0"/>
              </a:spcBef>
              <a:buNone/>
            </a:pPr>
            <a:r>
              <a:rPr lang="en-US" sz="2200">
                <a:solidFill>
                  <a:schemeClr val="dk1"/>
                </a:solidFill>
                <a:latin typeface="Droid Sans"/>
                <a:ea typeface="Droid Sans"/>
                <a:cs typeface="Droid Sans"/>
                <a:sym typeface="Droid Sans"/>
              </a:rPr>
              <a:t>Adapter comunica apenas com um outro objeto e nunca com um conjunto de objetos. Se isso acontecer estaremos na presença de um Façade que visa simplificar a utilização de um conjunto de objetos encapsulando as operações mais comuns com esses objetos. Embora esteja sendo feita uma tradução de contratos, Façade vai um pouco mais além introduzindo uma lógica de cooperação entre os objetos chamados.</a:t>
            </a:r>
          </a:p>
          <a:p>
            <a:pPr lvl="0" rtl="0" algn="just">
              <a:spcBef>
                <a:spcPts val="0"/>
              </a:spcBef>
              <a:buNone/>
            </a:pPr>
            <a:r>
              <a:t/>
            </a:r>
            <a:endParaRPr b="1"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1300">
              <a:solidFill>
                <a:schemeClr val="dk1"/>
              </a:solidFill>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a:p>
            <a:pPr lvl="0" rtl="0" algn="just">
              <a:spcBef>
                <a:spcPts val="0"/>
              </a:spcBef>
              <a:buNone/>
            </a:pPr>
            <a:r>
              <a:t/>
            </a:r>
            <a:endParaRPr sz="2200">
              <a:solidFill>
                <a:schemeClr val="dk1"/>
              </a:solidFill>
              <a:latin typeface="Droid Sans"/>
              <a:ea typeface="Droid Sans"/>
              <a:cs typeface="Droid Sans"/>
              <a:sym typeface="Droid Sans"/>
            </a:endParaRPr>
          </a:p>
        </p:txBody>
      </p:sp>
      <p:pic>
        <p:nvPicPr>
          <p:cNvPr id="268" name="Shape 268"/>
          <p:cNvPicPr preferRelativeResize="0"/>
          <p:nvPr/>
        </p:nvPicPr>
        <p:blipFill>
          <a:blip r:embed="rId3">
            <a:alphaModFix/>
          </a:blip>
          <a:stretch>
            <a:fillRect/>
          </a:stretch>
        </p:blipFill>
        <p:spPr>
          <a:xfrm>
            <a:off x="1391775" y="4742075"/>
            <a:ext cx="7669825" cy="1374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83" name="Shape 83"/>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Estruturais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Composite</a:t>
            </a:r>
            <a:r>
              <a:rPr lang="en-US" sz="2200">
                <a:solidFill>
                  <a:srgbClr val="1D2021"/>
                </a:solidFill>
                <a:highlight>
                  <a:srgbClr val="FFFFFF"/>
                </a:highlight>
                <a:latin typeface="Droid Sans"/>
                <a:ea typeface="Droid Sans"/>
                <a:cs typeface="Droid Sans"/>
                <a:sym typeface="Droid Sans"/>
              </a:rPr>
              <a:t> - Compostos por objetos em árvores de agregação, fazendo que objetos agregados sejam tratados como um único objeto.</a:t>
            </a:r>
          </a:p>
          <a:p>
            <a:pPr indent="387350" lv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Decorator</a:t>
            </a:r>
            <a:r>
              <a:rPr lang="en-US" sz="2200">
                <a:solidFill>
                  <a:srgbClr val="1D2021"/>
                </a:solidFill>
                <a:highlight>
                  <a:srgbClr val="FFFFFF"/>
                </a:highlight>
                <a:latin typeface="Droid Sans"/>
                <a:ea typeface="Droid Sans"/>
                <a:cs typeface="Droid Sans"/>
                <a:sym typeface="Droid Sans"/>
              </a:rPr>
              <a:t> - Esse padrão busca em oferecer uma alternativa flexível para extensão de novas funcionalidades de objeto dinâmicos, sem o uso da herança. </a:t>
            </a:r>
          </a:p>
          <a:p>
            <a:pPr indent="387350" lv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5"/>
              </a:rPr>
              <a:t>Facade</a:t>
            </a:r>
            <a:r>
              <a:rPr lang="en-US" sz="2200">
                <a:solidFill>
                  <a:srgbClr val="1D2021"/>
                </a:solidFill>
                <a:highlight>
                  <a:srgbClr val="FFFFFF"/>
                </a:highlight>
                <a:latin typeface="Droid Sans"/>
                <a:ea typeface="Droid Sans"/>
                <a:cs typeface="Droid Sans"/>
                <a:sym typeface="Droid Sans"/>
              </a:rPr>
              <a:t> - Oferece uma interface unificada para um conjunto de objetos que consistem um subsistema, definindo uma interface de alto nível que facilita o uso.</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90" name="Shape 90"/>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Estruturais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Flyweight</a:t>
            </a:r>
            <a:r>
              <a:rPr lang="en-US" sz="2200">
                <a:solidFill>
                  <a:srgbClr val="1D2021"/>
                </a:solidFill>
                <a:highlight>
                  <a:srgbClr val="FFFFFF"/>
                </a:highlight>
                <a:latin typeface="Droid Sans"/>
                <a:ea typeface="Droid Sans"/>
                <a:cs typeface="Droid Sans"/>
                <a:sym typeface="Droid Sans"/>
              </a:rPr>
              <a:t> - Utiliza o compartilhamento para dar suporte eficiente a um grande número de objetos com alto nível de granularidade. Esse padrão, cria modelos de referência para cada objeto, que concentra todas as características em comum em um único objeto.</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Proxy</a:t>
            </a:r>
            <a:r>
              <a:rPr lang="en-US" sz="2200">
                <a:solidFill>
                  <a:srgbClr val="1D2021"/>
                </a:solidFill>
                <a:highlight>
                  <a:srgbClr val="FFFFFF"/>
                </a:highlight>
                <a:latin typeface="Droid Sans"/>
                <a:ea typeface="Droid Sans"/>
                <a:cs typeface="Droid Sans"/>
                <a:sym typeface="Droid Sans"/>
              </a:rPr>
              <a:t> - Permite que o acesso a um objeto seja controlado por meio de outro objeto, que atua como substituto. Geralmente utilizado na programação orientada a aspectos (p.ex.: AOP), tendo como objetivo ajudar a separar, encapsular e modularizar métodos e organizar o código de acordo com a importância.</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97" name="Shape 97"/>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Comportamentais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Chain of Responsibility</a:t>
            </a:r>
            <a:r>
              <a:rPr lang="en-US" sz="2200">
                <a:solidFill>
                  <a:srgbClr val="1D2021"/>
                </a:solidFill>
                <a:highlight>
                  <a:srgbClr val="FFFFFF"/>
                </a:highlight>
                <a:latin typeface="Droid Sans"/>
                <a:ea typeface="Droid Sans"/>
                <a:cs typeface="Droid Sans"/>
                <a:sym typeface="Droid Sans"/>
              </a:rPr>
              <a:t> - O padrão encadeia vários objetos receptores que transporta uma solicitação, sendo aguardada até que um dos objetos responda. Com isso, evita-se o acoplamento entre o remetente de uma solicitação e seu destinatário, dando oportunidade para mais de um objeto tratar a solicitação.</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Command</a:t>
            </a:r>
            <a:r>
              <a:rPr lang="en-US" sz="2200">
                <a:solidFill>
                  <a:srgbClr val="1D2021"/>
                </a:solidFill>
                <a:highlight>
                  <a:srgbClr val="FFFFFF"/>
                </a:highlight>
                <a:latin typeface="Droid Sans"/>
                <a:ea typeface="Droid Sans"/>
                <a:cs typeface="Droid Sans"/>
                <a:sym typeface="Droid Sans"/>
              </a:rPr>
              <a:t> - Encapsula uma mensagem ou solicitação como um objeto, de modo que se possa parametrizar clientes com diferente mensagens.</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04" name="Shape 104"/>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Comportamentais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mar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Interpreter</a:t>
            </a:r>
            <a:r>
              <a:rPr b="1" lang="en-US" sz="2200">
                <a:solidFill>
                  <a:srgbClr val="1D2021"/>
                </a:solidFill>
                <a:highlight>
                  <a:srgbClr val="FFFFFF"/>
                </a:highlight>
                <a:latin typeface="Droid Sans"/>
                <a:ea typeface="Droid Sans"/>
                <a:cs typeface="Droid Sans"/>
                <a:sym typeface="Droid Sans"/>
              </a:rPr>
              <a:t> - </a:t>
            </a:r>
            <a:r>
              <a:rPr lang="en-US" sz="2200">
                <a:solidFill>
                  <a:srgbClr val="1D2021"/>
                </a:solidFill>
                <a:highlight>
                  <a:srgbClr val="FFFFFF"/>
                </a:highlight>
                <a:latin typeface="Droid Sans"/>
                <a:ea typeface="Droid Sans"/>
                <a:cs typeface="Droid Sans"/>
                <a:sym typeface="Droid Sans"/>
              </a:rPr>
              <a:t>São representações de gramáticas e abstrações para análise sintática, sendo usado mais para definição de linguagem.</a:t>
            </a: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Iterator</a:t>
            </a:r>
            <a:r>
              <a:rPr b="1" lang="en-US" sz="2200">
                <a:solidFill>
                  <a:srgbClr val="1D2021"/>
                </a:solidFill>
                <a:highlight>
                  <a:srgbClr val="FFFFFF"/>
                </a:highlight>
                <a:latin typeface="Droid Sans"/>
                <a:ea typeface="Droid Sans"/>
                <a:cs typeface="Droid Sans"/>
                <a:sym typeface="Droid Sans"/>
              </a:rPr>
              <a:t> - </a:t>
            </a:r>
            <a:r>
              <a:rPr lang="en-US" sz="2200">
                <a:solidFill>
                  <a:srgbClr val="1D2021"/>
                </a:solidFill>
                <a:highlight>
                  <a:srgbClr val="FFFFFF"/>
                </a:highlight>
                <a:latin typeface="Droid Sans"/>
                <a:ea typeface="Droid Sans"/>
                <a:cs typeface="Droid Sans"/>
                <a:sym typeface="Droid Sans"/>
              </a:rPr>
              <a:t>Usado para prover um modo de acessar elementos de uma coleção de objetos de forma sequencial, sem exposição das suas estruturas internas.</a:t>
            </a: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5"/>
              </a:rPr>
              <a:t>Mediator</a:t>
            </a:r>
            <a:r>
              <a:rPr b="1" lang="en-US" sz="2200">
                <a:solidFill>
                  <a:srgbClr val="1D2021"/>
                </a:solidFill>
                <a:highlight>
                  <a:srgbClr val="FFFFFF"/>
                </a:highlight>
                <a:latin typeface="Droid Sans"/>
                <a:ea typeface="Droid Sans"/>
                <a:cs typeface="Droid Sans"/>
                <a:sym typeface="Droid Sans"/>
              </a:rPr>
              <a:t> - </a:t>
            </a:r>
            <a:r>
              <a:rPr lang="en-US" sz="2200">
                <a:solidFill>
                  <a:srgbClr val="1D2021"/>
                </a:solidFill>
                <a:highlight>
                  <a:srgbClr val="FFFFFF"/>
                </a:highlight>
                <a:latin typeface="Droid Sans"/>
                <a:ea typeface="Droid Sans"/>
                <a:cs typeface="Droid Sans"/>
                <a:sym typeface="Droid Sans"/>
              </a:rPr>
              <a:t>Tem como objetivo desacoplar e gerenciar as colaborações entre um grupo de objetos. Esse processo acontece no momento em que é definido um objeto que encapsula a </a:t>
            </a:r>
          </a:p>
          <a:p>
            <a:pPr indent="387350" lvl="0" marL="457200" rtl="0" algn="just">
              <a:spcBef>
                <a:spcPts val="0"/>
              </a:spcBef>
              <a:buClr>
                <a:schemeClr val="dk1"/>
              </a:buClr>
              <a:buSzPct val="50000"/>
              <a:buFont typeface="Arial"/>
              <a:buNone/>
            </a:pPr>
            <a:r>
              <a:rPr lang="en-US" sz="2200">
                <a:solidFill>
                  <a:srgbClr val="1D2021"/>
                </a:solidFill>
                <a:highlight>
                  <a:srgbClr val="FFFFFF"/>
                </a:highlight>
                <a:latin typeface="Droid Sans"/>
                <a:ea typeface="Droid Sans"/>
                <a:cs typeface="Droid Sans"/>
                <a:sym typeface="Droid Sans"/>
              </a:rPr>
              <a:t>forma como ocorrem as interações.</a:t>
            </a: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11" name="Shape 111"/>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Comportamentais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Memento</a:t>
            </a:r>
            <a:r>
              <a:rPr b="1" lang="en-US" sz="2200">
                <a:solidFill>
                  <a:srgbClr val="1D2021"/>
                </a:solidFill>
                <a:highlight>
                  <a:srgbClr val="FFFFFF"/>
                </a:highlight>
                <a:latin typeface="Droid Sans"/>
                <a:ea typeface="Droid Sans"/>
                <a:cs typeface="Droid Sans"/>
                <a:sym typeface="Droid Sans"/>
              </a:rPr>
              <a:t> - </a:t>
            </a:r>
            <a:r>
              <a:rPr lang="en-US" sz="2200">
                <a:solidFill>
                  <a:srgbClr val="1D2021"/>
                </a:solidFill>
                <a:highlight>
                  <a:srgbClr val="FFFFFF"/>
                </a:highlight>
                <a:latin typeface="Droid Sans"/>
                <a:ea typeface="Droid Sans"/>
                <a:cs typeface="Droid Sans"/>
                <a:sym typeface="Droid Sans"/>
              </a:rPr>
              <a:t>Funciona como um “snapshot”, pois captura e externaliza o estado interno de um objeto, sem violar o encapsulamento, permitindo que o objeto consiga ser restaurado a esse estado futuramente. Um exemplo disso são em operações que precisam ser desfeitas, de forma que o estado anterior do objeto seja depois restaurado.</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Observer</a:t>
            </a:r>
            <a:r>
              <a:rPr b="1" lang="en-US" sz="2200">
                <a:solidFill>
                  <a:srgbClr val="1D2021"/>
                </a:solidFill>
                <a:highlight>
                  <a:srgbClr val="FFFFFF"/>
                </a:highlight>
                <a:latin typeface="Droid Sans"/>
                <a:ea typeface="Droid Sans"/>
                <a:cs typeface="Droid Sans"/>
                <a:sym typeface="Droid Sans"/>
              </a:rPr>
              <a:t> - </a:t>
            </a:r>
            <a:r>
              <a:rPr lang="en-US" sz="2200">
                <a:solidFill>
                  <a:srgbClr val="1D2021"/>
                </a:solidFill>
                <a:highlight>
                  <a:srgbClr val="FFFFFF"/>
                </a:highlight>
                <a:latin typeface="Droid Sans"/>
                <a:ea typeface="Droid Sans"/>
                <a:cs typeface="Droid Sans"/>
                <a:sym typeface="Droid Sans"/>
              </a:rPr>
              <a:t>Usado para sincronizar, coordenar ou manter a consistência entre objetos relacionados. Quando o estado de um objeto muda, todos os que dependem dele são notificados e atualizados automaticamente.</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18" name="Shape 118"/>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Comportamentais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State</a:t>
            </a:r>
            <a:r>
              <a:rPr lang="en-US" sz="2200">
                <a:solidFill>
                  <a:srgbClr val="1D2021"/>
                </a:solidFill>
                <a:highlight>
                  <a:srgbClr val="FFFFFF"/>
                </a:highlight>
                <a:latin typeface="Droid Sans"/>
                <a:ea typeface="Droid Sans"/>
                <a:cs typeface="Droid Sans"/>
                <a:sym typeface="Droid Sans"/>
              </a:rPr>
              <a:t> - Permite que um objeto mude seu comportamento quando seu estado interno é alterado.</a:t>
            </a:r>
          </a:p>
          <a:p>
            <a:pPr indent="387350" lv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4"/>
              </a:rPr>
              <a:t>Strategy</a:t>
            </a:r>
            <a:r>
              <a:rPr lang="en-US" sz="2200">
                <a:solidFill>
                  <a:srgbClr val="1D2021"/>
                </a:solidFill>
                <a:highlight>
                  <a:srgbClr val="FFFFFF"/>
                </a:highlight>
                <a:latin typeface="Droid Sans"/>
                <a:ea typeface="Droid Sans"/>
                <a:cs typeface="Droid Sans"/>
                <a:sym typeface="Droid Sans"/>
              </a:rPr>
              <a:t> - Permite definir novas conjunto de algoritmos sem alterar as classes dos elementos sobre os quais opera.</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5"/>
              </a:rPr>
              <a:t>Template Method</a:t>
            </a:r>
            <a:r>
              <a:rPr lang="en-US" sz="2200">
                <a:solidFill>
                  <a:srgbClr val="1D2021"/>
                </a:solidFill>
                <a:highlight>
                  <a:srgbClr val="FFFFFF"/>
                </a:highlight>
                <a:latin typeface="Droid Sans"/>
                <a:ea typeface="Droid Sans"/>
                <a:cs typeface="Droid Sans"/>
                <a:sym typeface="Droid Sans"/>
              </a:rPr>
              <a:t> - Adequa o esqueleto de um algoritmo em uma operação, permitindo que subclasses componham o algoritmo e tenham a possibilidade de redefinir certos passos a serem tomados no processo, sem mudá-lo.</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45720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95262" y="268287"/>
            <a:ext cx="8497800" cy="1158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Rambla"/>
              <a:buNone/>
            </a:pPr>
            <a:r>
              <a:rPr lang="en-US"/>
              <a:t>Padrões de Projeto</a:t>
            </a:r>
          </a:p>
        </p:txBody>
      </p:sp>
      <p:sp>
        <p:nvSpPr>
          <p:cNvPr id="125" name="Shape 125"/>
          <p:cNvSpPr txBox="1"/>
          <p:nvPr/>
        </p:nvSpPr>
        <p:spPr>
          <a:xfrm>
            <a:off x="546350" y="1427150"/>
            <a:ext cx="8425200" cy="4366800"/>
          </a:xfrm>
          <a:prstGeom prst="rect">
            <a:avLst/>
          </a:prstGeom>
          <a:noFill/>
          <a:ln>
            <a:noFill/>
          </a:ln>
        </p:spPr>
        <p:txBody>
          <a:bodyPr anchorCtr="0" anchor="t" bIns="91425" lIns="91425" rIns="91425" tIns="91425">
            <a:noAutofit/>
          </a:bodyPr>
          <a:lstStyle/>
          <a:p>
            <a:pPr indent="387350" lvl="0" marL="0" rtl="0" algn="just">
              <a:spcBef>
                <a:spcPts val="0"/>
              </a:spcBef>
              <a:buClr>
                <a:schemeClr val="dk1"/>
              </a:buClr>
              <a:buSzPct val="50000"/>
              <a:buFont typeface="Arial"/>
              <a:buNone/>
            </a:pPr>
            <a:r>
              <a:rPr b="1" lang="en-US" sz="2200">
                <a:solidFill>
                  <a:schemeClr val="dk1"/>
                </a:solidFill>
                <a:latin typeface="Droid Sans"/>
                <a:ea typeface="Droid Sans"/>
                <a:cs typeface="Droid Sans"/>
                <a:sym typeface="Droid Sans"/>
              </a:rPr>
              <a:t>Padrões GoF Comportamentais</a:t>
            </a:r>
          </a:p>
          <a:p>
            <a:pPr indent="387350" lvl="0" marL="0" rtl="0" algn="just">
              <a:spcBef>
                <a:spcPts val="0"/>
              </a:spcBef>
              <a:buClr>
                <a:schemeClr val="dk1"/>
              </a:buClr>
              <a:buFont typeface="Arial"/>
              <a:buNone/>
            </a:pPr>
            <a:r>
              <a:t/>
            </a:r>
            <a:endParaRPr b="1" sz="2200">
              <a:solidFill>
                <a:schemeClr val="dk1"/>
              </a:solidFill>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u="sng">
                <a:solidFill>
                  <a:schemeClr val="hlink"/>
                </a:solidFill>
                <a:highlight>
                  <a:srgbClr val="FFFFFF"/>
                </a:highlight>
                <a:latin typeface="Droid Sans"/>
                <a:ea typeface="Droid Sans"/>
                <a:cs typeface="Droid Sans"/>
                <a:sym typeface="Droid Sans"/>
                <a:hlinkClick r:id="rId3"/>
              </a:rPr>
              <a:t>Visitor</a:t>
            </a:r>
            <a:r>
              <a:rPr lang="en-US" sz="2200">
                <a:solidFill>
                  <a:srgbClr val="1D2021"/>
                </a:solidFill>
                <a:highlight>
                  <a:srgbClr val="FFFFFF"/>
                </a:highlight>
                <a:latin typeface="Droid Sans"/>
                <a:ea typeface="Droid Sans"/>
                <a:cs typeface="Droid Sans"/>
                <a:sym typeface="Droid Sans"/>
              </a:rPr>
              <a:t> - Representa uma operação a ser realizada sobre elementos da estrutura de um objeto, sendo permitida a criação de uma nova operação sem que mude a classe dos elementos sobre as quais é operado.</a:t>
            </a:r>
          </a:p>
          <a:p>
            <a:pPr indent="387350" lvl="0" rtl="0" algn="just">
              <a:spcBef>
                <a:spcPts val="0"/>
              </a:spcBef>
              <a:buClr>
                <a:schemeClr val="dk1"/>
              </a:buClr>
              <a:buFont typeface="Arial"/>
              <a:buNone/>
            </a:pPr>
            <a:r>
              <a:t/>
            </a:r>
            <a:endParaRPr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SzPct val="50000"/>
              <a:buFont typeface="Arial"/>
              <a:buNone/>
            </a:pPr>
            <a:r>
              <a:rPr b="1" lang="en-US" sz="2200">
                <a:solidFill>
                  <a:srgbClr val="1D2021"/>
                </a:solidFill>
                <a:highlight>
                  <a:srgbClr val="FFFFFF"/>
                </a:highlight>
                <a:latin typeface="Droid Sans"/>
                <a:ea typeface="Droid Sans"/>
                <a:cs typeface="Droid Sans"/>
                <a:sym typeface="Droid Sans"/>
              </a:rPr>
              <a:t>A seguir alguns exemplos de alguns dos principais Design Pattern GoF.</a:t>
            </a: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45720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a:p>
            <a:pPr indent="387350" lvl="0" marL="0" rtl="0" algn="just">
              <a:spcBef>
                <a:spcPts val="0"/>
              </a:spcBef>
              <a:buClr>
                <a:schemeClr val="dk1"/>
              </a:buClr>
              <a:buFont typeface="Arial"/>
              <a:buNone/>
            </a:pPr>
            <a:r>
              <a:t/>
            </a:r>
            <a:endParaRPr b="1" sz="2200">
              <a:solidFill>
                <a:srgbClr val="1D2021"/>
              </a:solidFill>
              <a:highlight>
                <a:srgbClr val="FFFFFF"/>
              </a:highlight>
              <a:latin typeface="Droid Sans"/>
              <a:ea typeface="Droid Sans"/>
              <a:cs typeface="Droid Sans"/>
              <a:sym typeface="Droid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匯合">
  <a:themeElements>
    <a:clrScheme name="匯合">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匯合">
  <a:themeElements>
    <a:clrScheme name="匯合">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