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SQL DE CADA dia</a:t>
            </a:r>
          </a:p>
        </p:txBody>
      </p:sp>
      <p:pic>
        <p:nvPicPr>
          <p:cNvPr id="8194" name="Picture 2" descr="Imagem relacion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2996952"/>
            <a:ext cx="2143125" cy="2143125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467544" y="551723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Aprenda </a:t>
            </a:r>
            <a:r>
              <a:rPr lang="pt-BR" b="1" dirty="0"/>
              <a:t>SQL</a:t>
            </a:r>
            <a:r>
              <a:rPr lang="pt-BR" dirty="0"/>
              <a:t> de uma maneira divertida, porém com qualidade.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MODELO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Modelo entidade relacional. ‘A Lei do Mundo’.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Entidade = representação gráfica de um componente do mundo real. Abstração. Toda entidade tem atributos. </a:t>
            </a:r>
          </a:p>
        </p:txBody>
      </p:sp>
      <p:pic>
        <p:nvPicPr>
          <p:cNvPr id="6148" name="Picture 4" descr="Imagem relacion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708920"/>
            <a:ext cx="3886200" cy="1181101"/>
          </a:xfrm>
          <a:prstGeom prst="rect">
            <a:avLst/>
          </a:prstGeom>
          <a:noFill/>
        </p:spPr>
      </p:pic>
      <p:pic>
        <p:nvPicPr>
          <p:cNvPr id="6152" name="Picture 8" descr="Imagem relacionada"/>
          <p:cNvPicPr>
            <a:picLocks noChangeAspect="1" noChangeArrowheads="1"/>
          </p:cNvPicPr>
          <p:nvPr/>
        </p:nvPicPr>
        <p:blipFill>
          <a:blip r:embed="rId3" cstate="print">
            <a:lum contrast="40000"/>
          </a:blip>
          <a:srcRect/>
          <a:stretch>
            <a:fillRect/>
          </a:stretch>
        </p:blipFill>
        <p:spPr bwMode="auto">
          <a:xfrm>
            <a:off x="5940152" y="2420888"/>
            <a:ext cx="2496277" cy="1872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MODELO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RELAÇÕES (TABELAS)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95536" y="220486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Potência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Placa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Gol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ABC1234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95536" y="3429000"/>
          <a:ext cx="4876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João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323528" y="4797152"/>
            <a:ext cx="20162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Motorista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004048" y="4725144"/>
            <a:ext cx="20162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Carro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732240" y="2348880"/>
            <a:ext cx="1656184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Registros, tuplas, linhas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220072" y="1340768"/>
            <a:ext cx="1656184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Colunas, atributos</a:t>
            </a:r>
          </a:p>
        </p:txBody>
      </p:sp>
      <p:sp>
        <p:nvSpPr>
          <p:cNvPr id="10" name="Losango 9"/>
          <p:cNvSpPr/>
          <p:nvPr/>
        </p:nvSpPr>
        <p:spPr>
          <a:xfrm>
            <a:off x="3131840" y="4437112"/>
            <a:ext cx="1080120" cy="108012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>
            <a:stCxn id="6" idx="3"/>
            <a:endCxn id="10" idx="1"/>
          </p:cNvCxnSpPr>
          <p:nvPr/>
        </p:nvCxnSpPr>
        <p:spPr>
          <a:xfrm flipV="1">
            <a:off x="2339752" y="4977172"/>
            <a:ext cx="792088" cy="4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V="1">
            <a:off x="4211960" y="4941168"/>
            <a:ext cx="792088" cy="4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7236296" y="4149080"/>
            <a:ext cx="1656184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Cardinalidade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355976" y="515719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1,1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2411760" y="515719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1,1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275856" y="47971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Dirige</a:t>
            </a: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457200" y="5594994"/>
            <a:ext cx="8686800" cy="49830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Relacionamento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  <p:bldP spid="10" grpId="0" animBg="1"/>
      <p:bldP spid="15" grpId="0" animBg="1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SQL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SQL = Linguagem de Consulta Estruturada, para banco de dados relacional.</a:t>
            </a:r>
          </a:p>
          <a:p>
            <a:endParaRPr lang="pt-BR" dirty="0"/>
          </a:p>
        </p:txBody>
      </p:sp>
      <p:pic>
        <p:nvPicPr>
          <p:cNvPr id="7" name="Picture 14" descr="Resultado de imagem para harddis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4221088"/>
            <a:ext cx="1817712" cy="1817712"/>
          </a:xfrm>
          <a:prstGeom prst="rect">
            <a:avLst/>
          </a:prstGeom>
          <a:noFill/>
        </p:spPr>
      </p:pic>
      <p:pic>
        <p:nvPicPr>
          <p:cNvPr id="8" name="Picture 10" descr="Imagem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4221088"/>
            <a:ext cx="1008112" cy="1008112"/>
          </a:xfrm>
          <a:prstGeom prst="rect">
            <a:avLst/>
          </a:prstGeom>
          <a:noFill/>
        </p:spPr>
      </p:pic>
      <p:sp>
        <p:nvSpPr>
          <p:cNvPr id="9" name="Elipse 8"/>
          <p:cNvSpPr/>
          <p:nvPr/>
        </p:nvSpPr>
        <p:spPr>
          <a:xfrm>
            <a:off x="3275856" y="3744416"/>
            <a:ext cx="2880320" cy="2492896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995936" y="3212976"/>
            <a:ext cx="1656184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SGBD</a:t>
            </a:r>
          </a:p>
        </p:txBody>
      </p:sp>
      <p:sp>
        <p:nvSpPr>
          <p:cNvPr id="11" name="Seta para baixo 10"/>
          <p:cNvSpPr/>
          <p:nvPr/>
        </p:nvSpPr>
        <p:spPr>
          <a:xfrm rot="18588412">
            <a:off x="2060935" y="3552606"/>
            <a:ext cx="1008112" cy="108012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baixo 11"/>
          <p:cNvSpPr/>
          <p:nvPr/>
        </p:nvSpPr>
        <p:spPr>
          <a:xfrm rot="13646848">
            <a:off x="6030795" y="3409456"/>
            <a:ext cx="1008112" cy="108012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475656" y="3068960"/>
            <a:ext cx="1656184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INSERT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588224" y="3068960"/>
            <a:ext cx="1656184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SELECT</a:t>
            </a:r>
          </a:p>
        </p:txBody>
      </p:sp>
      <p:sp>
        <p:nvSpPr>
          <p:cNvPr id="15" name="Seta para baixo 14"/>
          <p:cNvSpPr/>
          <p:nvPr/>
        </p:nvSpPr>
        <p:spPr>
          <a:xfrm rot="16200000">
            <a:off x="2141223" y="4918052"/>
            <a:ext cx="1008112" cy="108012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23528" y="5229200"/>
            <a:ext cx="1656184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DELETE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animBg="1"/>
      <p:bldP spid="10" grpId="0" animBg="1"/>
      <p:bldP spid="13" grpId="0" animBg="1"/>
      <p:bldP spid="14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Tipos de comandos:</a:t>
            </a:r>
          </a:p>
          <a:p>
            <a:r>
              <a:rPr lang="pt-BR" dirty="0">
                <a:solidFill>
                  <a:srgbClr val="FF0000"/>
                </a:solidFill>
              </a:rPr>
              <a:t>1. DML </a:t>
            </a:r>
            <a:r>
              <a:rPr lang="pt-BR" dirty="0"/>
              <a:t>– Linguagem de Manipulação de Dados. Ex: INSERT, UPDATE, DELETE.</a:t>
            </a:r>
          </a:p>
          <a:p>
            <a:r>
              <a:rPr lang="pt-BR" dirty="0">
                <a:solidFill>
                  <a:srgbClr val="FF0000"/>
                </a:solidFill>
              </a:rPr>
              <a:t>2. DDL </a:t>
            </a:r>
            <a:r>
              <a:rPr lang="pt-BR" dirty="0"/>
              <a:t>– Linguagem de Definição de Dados. Ex: CREATE, DROP.</a:t>
            </a:r>
          </a:p>
          <a:p>
            <a:r>
              <a:rPr lang="pt-BR" dirty="0">
                <a:solidFill>
                  <a:srgbClr val="FF0000"/>
                </a:solidFill>
              </a:rPr>
              <a:t>3. DCL </a:t>
            </a:r>
            <a:r>
              <a:rPr lang="pt-BR" dirty="0"/>
              <a:t>– Linguagem de Controle de Dados. Ex: GRANT, REVOKE.</a:t>
            </a:r>
          </a:p>
          <a:p>
            <a:r>
              <a:rPr lang="pt-BR" dirty="0">
                <a:solidFill>
                  <a:srgbClr val="FF0000"/>
                </a:solidFill>
              </a:rPr>
              <a:t>4. DQL </a:t>
            </a:r>
            <a:r>
              <a:rPr lang="pt-BR" dirty="0"/>
              <a:t>– Linguagem de Consulta de Dados. Ex: SELECT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1787</TotalTime>
  <Words>183</Words>
  <Application>Microsoft Office PowerPoint</Application>
  <PresentationFormat>Apresentação na tela (4:3)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Franklin Gothic Book</vt:lpstr>
      <vt:lpstr>Franklin Gothic Medium</vt:lpstr>
      <vt:lpstr>Wingdings 2</vt:lpstr>
      <vt:lpstr>Viagem</vt:lpstr>
      <vt:lpstr>SQL DE CADA dia</vt:lpstr>
      <vt:lpstr>1. MODELO DE DADOS</vt:lpstr>
      <vt:lpstr>1. MODELO DE DADOS</vt:lpstr>
      <vt:lpstr>1. SQL</vt:lpstr>
      <vt:lpstr>1.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Aprendendo SQL</dc:title>
  <dc:creator>Roger</dc:creator>
  <cp:lastModifiedBy>Fabio Devigilli</cp:lastModifiedBy>
  <cp:revision>32</cp:revision>
  <dcterms:created xsi:type="dcterms:W3CDTF">2019-07-24T09:59:52Z</dcterms:created>
  <dcterms:modified xsi:type="dcterms:W3CDTF">2020-05-17T19:50:36Z</dcterms:modified>
</cp:coreProperties>
</file>