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70" r:id="rId6"/>
    <p:sldId id="265" r:id="rId7"/>
    <p:sldId id="264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201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025471-43B4-41DE-BF3E-F4B1CA1E629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D8C2506-40B1-4A08-AC2F-549D3FC98250}">
      <dgm:prSet phldrT="[Texto]"/>
      <dgm:spPr/>
      <dgm:t>
        <a:bodyPr/>
        <a:lstStyle/>
        <a:p>
          <a:r>
            <a:rPr lang="pt-BR" dirty="0"/>
            <a:t>1. Entendimento Regras de Negócio</a:t>
          </a:r>
        </a:p>
      </dgm:t>
    </dgm:pt>
    <dgm:pt modelId="{24B813EB-F514-4B1C-B48A-17C5C52E664F}" type="parTrans" cxnId="{429A1152-C98F-44F6-B529-C6922132EB63}">
      <dgm:prSet/>
      <dgm:spPr/>
    </dgm:pt>
    <dgm:pt modelId="{F7D6D8B2-D035-4AC7-BB97-B1B36D495693}" type="sibTrans" cxnId="{429A1152-C98F-44F6-B529-C6922132EB63}">
      <dgm:prSet/>
      <dgm:spPr/>
    </dgm:pt>
    <dgm:pt modelId="{754AD078-87E2-4437-A209-0763FF6308C9}">
      <dgm:prSet phldrT="[Texto]"/>
      <dgm:spPr/>
      <dgm:t>
        <a:bodyPr/>
        <a:lstStyle/>
        <a:p>
          <a:r>
            <a:rPr lang="pt-BR" dirty="0"/>
            <a:t>2. Construção do Modelo Conceitual e Lógico</a:t>
          </a:r>
        </a:p>
      </dgm:t>
    </dgm:pt>
    <dgm:pt modelId="{0D728C64-8BE4-48E2-B578-6ED509083F46}" type="parTrans" cxnId="{13D24534-9183-40DB-A88C-00982252072C}">
      <dgm:prSet/>
      <dgm:spPr/>
    </dgm:pt>
    <dgm:pt modelId="{1FCCEBC5-B44B-4D75-9D0B-1FE744CE71ED}" type="sibTrans" cxnId="{13D24534-9183-40DB-A88C-00982252072C}">
      <dgm:prSet/>
      <dgm:spPr/>
    </dgm:pt>
    <dgm:pt modelId="{2386A58D-990F-4CE0-A9AA-DB5DE692B83C}">
      <dgm:prSet phldrT="[Texto]"/>
      <dgm:spPr/>
      <dgm:t>
        <a:bodyPr/>
        <a:lstStyle/>
        <a:p>
          <a:r>
            <a:rPr lang="pt-BR" dirty="0"/>
            <a:t>3. Construção do Modelo Físico</a:t>
          </a:r>
        </a:p>
      </dgm:t>
    </dgm:pt>
    <dgm:pt modelId="{603CB6E1-E10F-4AA8-B80C-B81A7985A8E6}" type="parTrans" cxnId="{FF016EA7-7041-4138-9EA3-D1448C4E1F33}">
      <dgm:prSet/>
      <dgm:spPr/>
    </dgm:pt>
    <dgm:pt modelId="{F18AE6EB-D0AD-4E2D-A232-0E24E3F0E875}" type="sibTrans" cxnId="{FF016EA7-7041-4138-9EA3-D1448C4E1F33}">
      <dgm:prSet/>
      <dgm:spPr/>
    </dgm:pt>
    <dgm:pt modelId="{500D9699-7257-46A6-B493-D92346881FFA}" type="pres">
      <dgm:prSet presAssocID="{A0025471-43B4-41DE-BF3E-F4B1CA1E629C}" presName="Name0" presStyleCnt="0">
        <dgm:presLayoutVars>
          <dgm:dir/>
          <dgm:resizeHandles val="exact"/>
        </dgm:presLayoutVars>
      </dgm:prSet>
      <dgm:spPr/>
    </dgm:pt>
    <dgm:pt modelId="{798AF8E8-F6FB-49AF-8589-896681AD839B}" type="pres">
      <dgm:prSet presAssocID="{6D8C2506-40B1-4A08-AC2F-549D3FC98250}" presName="parTxOnly" presStyleLbl="node1" presStyleIdx="0" presStyleCnt="3">
        <dgm:presLayoutVars>
          <dgm:bulletEnabled val="1"/>
        </dgm:presLayoutVars>
      </dgm:prSet>
      <dgm:spPr/>
    </dgm:pt>
    <dgm:pt modelId="{97908B7D-AC90-4F19-BC4A-6A384F920069}" type="pres">
      <dgm:prSet presAssocID="{F7D6D8B2-D035-4AC7-BB97-B1B36D495693}" presName="parSpace" presStyleCnt="0"/>
      <dgm:spPr/>
    </dgm:pt>
    <dgm:pt modelId="{0AA957E5-D6B1-41AE-871E-BD6D18B8295C}" type="pres">
      <dgm:prSet presAssocID="{754AD078-87E2-4437-A209-0763FF6308C9}" presName="parTxOnly" presStyleLbl="node1" presStyleIdx="1" presStyleCnt="3">
        <dgm:presLayoutVars>
          <dgm:bulletEnabled val="1"/>
        </dgm:presLayoutVars>
      </dgm:prSet>
      <dgm:spPr/>
    </dgm:pt>
    <dgm:pt modelId="{3D50CB71-E272-486E-883F-FC3C0CA5B8DF}" type="pres">
      <dgm:prSet presAssocID="{1FCCEBC5-B44B-4D75-9D0B-1FE744CE71ED}" presName="parSpace" presStyleCnt="0"/>
      <dgm:spPr/>
    </dgm:pt>
    <dgm:pt modelId="{D528BCC0-FB48-42BE-9554-4D122C75E505}" type="pres">
      <dgm:prSet presAssocID="{2386A58D-990F-4CE0-A9AA-DB5DE692B83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F4C8720D-5C07-49F8-8039-FCBC3AE96FA2}" type="presOf" srcId="{754AD078-87E2-4437-A209-0763FF6308C9}" destId="{0AA957E5-D6B1-41AE-871E-BD6D18B8295C}" srcOrd="0" destOrd="0" presId="urn:microsoft.com/office/officeart/2005/8/layout/hChevron3"/>
    <dgm:cxn modelId="{13D24534-9183-40DB-A88C-00982252072C}" srcId="{A0025471-43B4-41DE-BF3E-F4B1CA1E629C}" destId="{754AD078-87E2-4437-A209-0763FF6308C9}" srcOrd="1" destOrd="0" parTransId="{0D728C64-8BE4-48E2-B578-6ED509083F46}" sibTransId="{1FCCEBC5-B44B-4D75-9D0B-1FE744CE71ED}"/>
    <dgm:cxn modelId="{410C6B38-8C49-4501-A79C-91C2568D591E}" type="presOf" srcId="{A0025471-43B4-41DE-BF3E-F4B1CA1E629C}" destId="{500D9699-7257-46A6-B493-D92346881FFA}" srcOrd="0" destOrd="0" presId="urn:microsoft.com/office/officeart/2005/8/layout/hChevron3"/>
    <dgm:cxn modelId="{429A1152-C98F-44F6-B529-C6922132EB63}" srcId="{A0025471-43B4-41DE-BF3E-F4B1CA1E629C}" destId="{6D8C2506-40B1-4A08-AC2F-549D3FC98250}" srcOrd="0" destOrd="0" parTransId="{24B813EB-F514-4B1C-B48A-17C5C52E664F}" sibTransId="{F7D6D8B2-D035-4AC7-BB97-B1B36D495693}"/>
    <dgm:cxn modelId="{77D14798-ED61-4FB4-81AE-65963E06057B}" type="presOf" srcId="{2386A58D-990F-4CE0-A9AA-DB5DE692B83C}" destId="{D528BCC0-FB48-42BE-9554-4D122C75E505}" srcOrd="0" destOrd="0" presId="urn:microsoft.com/office/officeart/2005/8/layout/hChevron3"/>
    <dgm:cxn modelId="{C99735A0-75B3-49C7-AF80-8290A1721331}" type="presOf" srcId="{6D8C2506-40B1-4A08-AC2F-549D3FC98250}" destId="{798AF8E8-F6FB-49AF-8589-896681AD839B}" srcOrd="0" destOrd="0" presId="urn:microsoft.com/office/officeart/2005/8/layout/hChevron3"/>
    <dgm:cxn modelId="{FF016EA7-7041-4138-9EA3-D1448C4E1F33}" srcId="{A0025471-43B4-41DE-BF3E-F4B1CA1E629C}" destId="{2386A58D-990F-4CE0-A9AA-DB5DE692B83C}" srcOrd="2" destOrd="0" parTransId="{603CB6E1-E10F-4AA8-B80C-B81A7985A8E6}" sibTransId="{F18AE6EB-D0AD-4E2D-A232-0E24E3F0E875}"/>
    <dgm:cxn modelId="{9E03740C-45E0-40D0-A1F3-C1ED41E96BD2}" type="presParOf" srcId="{500D9699-7257-46A6-B493-D92346881FFA}" destId="{798AF8E8-F6FB-49AF-8589-896681AD839B}" srcOrd="0" destOrd="0" presId="urn:microsoft.com/office/officeart/2005/8/layout/hChevron3"/>
    <dgm:cxn modelId="{E4CCA01B-21B6-4E93-9DCF-45208774B19A}" type="presParOf" srcId="{500D9699-7257-46A6-B493-D92346881FFA}" destId="{97908B7D-AC90-4F19-BC4A-6A384F920069}" srcOrd="1" destOrd="0" presId="urn:microsoft.com/office/officeart/2005/8/layout/hChevron3"/>
    <dgm:cxn modelId="{CCED5531-3DB3-41AE-A48B-96B8DB4E2489}" type="presParOf" srcId="{500D9699-7257-46A6-B493-D92346881FFA}" destId="{0AA957E5-D6B1-41AE-871E-BD6D18B8295C}" srcOrd="2" destOrd="0" presId="urn:microsoft.com/office/officeart/2005/8/layout/hChevron3"/>
    <dgm:cxn modelId="{FC382997-BA43-4108-9C90-AE7232B14E96}" type="presParOf" srcId="{500D9699-7257-46A6-B493-D92346881FFA}" destId="{3D50CB71-E272-486E-883F-FC3C0CA5B8DF}" srcOrd="3" destOrd="0" presId="urn:microsoft.com/office/officeart/2005/8/layout/hChevron3"/>
    <dgm:cxn modelId="{B99074B3-BA44-411C-B039-8662B0AAB583}" type="presParOf" srcId="{500D9699-7257-46A6-B493-D92346881FFA}" destId="{D528BCC0-FB48-42BE-9554-4D122C75E50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AF8E8-F6FB-49AF-8589-896681AD839B}">
      <dsp:nvSpPr>
        <dsp:cNvPr id="0" name=""/>
        <dsp:cNvSpPr/>
      </dsp:nvSpPr>
      <dsp:spPr>
        <a:xfrm>
          <a:off x="3817" y="1595352"/>
          <a:ext cx="3338140" cy="133525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1. Entendimento Regras de Negócio</a:t>
          </a:r>
        </a:p>
      </dsp:txBody>
      <dsp:txXfrm>
        <a:off x="3817" y="1595352"/>
        <a:ext cx="3338140" cy="1335256"/>
      </dsp:txXfrm>
    </dsp:sp>
    <dsp:sp modelId="{0AA957E5-D6B1-41AE-871E-BD6D18B8295C}">
      <dsp:nvSpPr>
        <dsp:cNvPr id="0" name=""/>
        <dsp:cNvSpPr/>
      </dsp:nvSpPr>
      <dsp:spPr>
        <a:xfrm>
          <a:off x="2674329" y="1595352"/>
          <a:ext cx="3338140" cy="13352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2. Construção do Modelo Conceitual e Lógico</a:t>
          </a:r>
        </a:p>
      </dsp:txBody>
      <dsp:txXfrm>
        <a:off x="2674329" y="1595352"/>
        <a:ext cx="3338140" cy="1335256"/>
      </dsp:txXfrm>
    </dsp:sp>
    <dsp:sp modelId="{D528BCC0-FB48-42BE-9554-4D122C75E505}">
      <dsp:nvSpPr>
        <dsp:cNvPr id="0" name=""/>
        <dsp:cNvSpPr/>
      </dsp:nvSpPr>
      <dsp:spPr>
        <a:xfrm>
          <a:off x="5344842" y="1595352"/>
          <a:ext cx="3338140" cy="13352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3. Construção do Modelo Físico</a:t>
          </a:r>
        </a:p>
      </dsp:txBody>
      <dsp:txXfrm>
        <a:off x="5344842" y="1595352"/>
        <a:ext cx="3338140" cy="1335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SQL DE CADA dia</a:t>
            </a:r>
          </a:p>
        </p:txBody>
      </p:sp>
      <p:pic>
        <p:nvPicPr>
          <p:cNvPr id="8194" name="Picture 2" descr="Imagem relacion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2996952"/>
            <a:ext cx="2143125" cy="2143125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>
            <a:off x="467544" y="5517232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Aprenda </a:t>
            </a:r>
            <a:r>
              <a:rPr lang="pt-BR" b="1" dirty="0"/>
              <a:t>SQL</a:t>
            </a:r>
            <a:r>
              <a:rPr lang="pt-BR" dirty="0"/>
              <a:t> de uma maneira divertida, porém com qualidade.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:\Users\Roger\Documents\Pendrive\UCB 11-11-2013\Outros Semestres\2º Semestre 2012\Banco de Dados II\Projeto Final\modelo logic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8640"/>
            <a:ext cx="7096125" cy="6669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Users\Roger\Documents\Pendrive\UCB 11-11-2013\Outros Semestres\2º Semestre 2012\Banco de Dados II\Projeto Final\modelo fisi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60648"/>
            <a:ext cx="6923088" cy="63515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Tipos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 dirty="0"/>
              <a:t>Existem 4 tipos:</a:t>
            </a:r>
          </a:p>
          <a:p>
            <a:pPr algn="just"/>
            <a:r>
              <a:rPr lang="pt-BR" b="1" dirty="0"/>
              <a:t>1 – Integridade Semântica </a:t>
            </a:r>
            <a:r>
              <a:rPr lang="pt-BR" dirty="0"/>
              <a:t>= dado de uma coluna será do mesmo tipo de dado definido na criação da coluna.</a:t>
            </a:r>
          </a:p>
          <a:p>
            <a:pPr algn="just"/>
            <a:r>
              <a:rPr lang="pt-BR" b="1" dirty="0"/>
              <a:t>2 – Integridade de Entidade </a:t>
            </a:r>
            <a:r>
              <a:rPr lang="pt-BR" dirty="0"/>
              <a:t>= cada linha tem um indicador que garante a unicidade. Chave primária.</a:t>
            </a:r>
          </a:p>
          <a:p>
            <a:pPr algn="just"/>
            <a:r>
              <a:rPr lang="pt-BR" b="1" dirty="0"/>
              <a:t>3 – Integridade Referencial </a:t>
            </a:r>
            <a:r>
              <a:rPr lang="pt-BR" dirty="0"/>
              <a:t>= relacionamentos lógicos forçados pelo SGBD. Chave estrangeira.</a:t>
            </a:r>
          </a:p>
          <a:p>
            <a:pPr algn="just"/>
            <a:r>
              <a:rPr lang="pt-BR" b="1" dirty="0"/>
              <a:t>4 – Integridade de Domínio </a:t>
            </a:r>
            <a:r>
              <a:rPr lang="pt-BR" dirty="0"/>
              <a:t>= conjuntos de valores definidos no qual uma coluna só pode conter valores pertencentes a esse domínio.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Tipos de integridade - SEMÂNTICA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467544" y="141277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Carro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Potência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Placa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Gol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ABC1234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827584" y="2924944"/>
            <a:ext cx="165618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VARYING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15816" y="2996952"/>
            <a:ext cx="122413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Inteiro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283968" y="2996952"/>
            <a:ext cx="122413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Real</a:t>
            </a:r>
          </a:p>
        </p:txBody>
      </p:sp>
      <p:pic>
        <p:nvPicPr>
          <p:cNvPr id="10" name="Picture 4" descr="Imagem relacion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924944"/>
            <a:ext cx="3096344" cy="941047"/>
          </a:xfrm>
          <a:prstGeom prst="rect">
            <a:avLst/>
          </a:prstGeom>
          <a:noFill/>
        </p:spPr>
      </p:pic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429000"/>
            <a:ext cx="8686800" cy="452596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Tipos de Dados:</a:t>
            </a:r>
          </a:p>
          <a:p>
            <a:pPr algn="just"/>
            <a:r>
              <a:rPr lang="pt-BR" dirty="0"/>
              <a:t>1 – DATE (datas)</a:t>
            </a:r>
          </a:p>
          <a:p>
            <a:pPr algn="just"/>
            <a:r>
              <a:rPr lang="pt-BR" dirty="0"/>
              <a:t>2 – DECIMAL (valores decimais)</a:t>
            </a:r>
          </a:p>
          <a:p>
            <a:pPr algn="just"/>
            <a:r>
              <a:rPr lang="pt-BR" dirty="0"/>
              <a:t>3 – INTEIRO</a:t>
            </a:r>
          </a:p>
          <a:p>
            <a:pPr algn="just"/>
            <a:r>
              <a:rPr lang="pt-BR" dirty="0"/>
              <a:t>4 – REAL</a:t>
            </a:r>
          </a:p>
          <a:p>
            <a:pPr algn="just"/>
            <a:r>
              <a:rPr lang="pt-BR" dirty="0"/>
              <a:t>5 – VARYING -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Tipos de integridade - SEMÂNTICA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67544" y="1412776"/>
          <a:ext cx="3657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Carro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VARCHAR 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VARCHAR 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Potência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Placa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VARCHAR (7)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283968" y="1412776"/>
            <a:ext cx="3096344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Definição no momento da criação do modelo físico, na criação da Tabela Carro.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Tipos de integridade - ENTIDADE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Carro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Potência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Placa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Gol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ABC1234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Gol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444208" y="1556792"/>
            <a:ext cx="2520280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Quem pode ser a chave primária? Placa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251520" y="3212976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Garante</a:t>
            </a:r>
            <a:r>
              <a:rPr kumimoji="0" lang="pt-BR" sz="32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 cada registro seja </a:t>
            </a:r>
            <a:r>
              <a:rPr kumimoji="0" lang="pt-BR" sz="32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único</a:t>
            </a:r>
            <a:r>
              <a:rPr kumimoji="0" lang="pt-BR" sz="32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Evite </a:t>
            </a: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redundância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23528" y="4365104"/>
          <a:ext cx="53285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2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Carro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VARCHAR 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VARCHAR 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Potência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Placa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VARCHAR (7) </a:t>
                      </a:r>
                      <a:r>
                        <a:rPr lang="pt-BR" b="1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Tipos de integridade - REFERENCIAL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95536" y="1628800"/>
            <a:ext cx="20162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Motorista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076056" y="1556792"/>
            <a:ext cx="20162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Carro</a:t>
            </a:r>
          </a:p>
        </p:txBody>
      </p:sp>
      <p:sp>
        <p:nvSpPr>
          <p:cNvPr id="6" name="Losango 5"/>
          <p:cNvSpPr/>
          <p:nvPr/>
        </p:nvSpPr>
        <p:spPr>
          <a:xfrm>
            <a:off x="3203848" y="1268760"/>
            <a:ext cx="1080120" cy="108012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>
            <a:stCxn id="4" idx="3"/>
            <a:endCxn id="6" idx="1"/>
          </p:cNvCxnSpPr>
          <p:nvPr/>
        </p:nvCxnSpPr>
        <p:spPr>
          <a:xfrm flipV="1">
            <a:off x="2411760" y="1808820"/>
            <a:ext cx="792088" cy="4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V="1">
            <a:off x="4283968" y="1772816"/>
            <a:ext cx="792088" cy="4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3275856" y="16195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Dirige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395536" y="227687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Carro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Potência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Placa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Gol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ABC1234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467544" y="3861048"/>
          <a:ext cx="4876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Pessoa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João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5652120" y="3861048"/>
          <a:ext cx="243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Dirige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Placa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ABC1234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539552" y="5207000"/>
          <a:ext cx="8136904" cy="149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4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469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Dirige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VARCHAR (10)</a:t>
                      </a:r>
                      <a:r>
                        <a:rPr lang="pt-BR" sz="1600" b="1" dirty="0"/>
                        <a:t> FK REFERENCES MOTORISTA</a:t>
                      </a:r>
                      <a:r>
                        <a:rPr lang="pt-BR" sz="1600" b="1" baseline="0" dirty="0"/>
                        <a:t> </a:t>
                      </a:r>
                      <a:r>
                        <a:rPr lang="pt-BR" sz="1600" b="1" dirty="0"/>
                        <a:t>(RG)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946">
                <a:tc>
                  <a:txBody>
                    <a:bodyPr/>
                    <a:lstStyle/>
                    <a:p>
                      <a:r>
                        <a:rPr lang="pt-BR" sz="1600" dirty="0"/>
                        <a:t>Placa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VARCHAR (7)</a:t>
                      </a:r>
                      <a:r>
                        <a:rPr lang="pt-BR" sz="1600" b="1" dirty="0"/>
                        <a:t> FK REFERENCES CARRO (PLACA)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Tipos de integridade - DOMÍNIO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67544" y="1666776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Carro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Potência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/>
                        <a:t>Placa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Gol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ABC1234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Gol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G5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XZY1212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4139952" y="3212976"/>
            <a:ext cx="259228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Valores entre 1.0 e 3.0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804248" y="1628800"/>
            <a:ext cx="1440160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Obrigatório </a:t>
            </a:r>
          </a:p>
          <a:p>
            <a:r>
              <a:rPr lang="pt-BR" b="1" dirty="0"/>
              <a:t>PLACA!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PROCESSO DE MODELAGEm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Roger\Documents\Pendrive\UCB 11-11-2013\Outros Semestres\2º Semestre 2012\Banco de Dados II\Projeto Final\modelo conceitu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04799"/>
            <a:ext cx="4608512" cy="67532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3314</TotalTime>
  <Words>370</Words>
  <Application>Microsoft Office PowerPoint</Application>
  <PresentationFormat>Apresentação na tela (4:3)</PresentationFormat>
  <Paragraphs>132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Franklin Gothic Book</vt:lpstr>
      <vt:lpstr>Franklin Gothic Medium</vt:lpstr>
      <vt:lpstr>Wingdings 2</vt:lpstr>
      <vt:lpstr>Viagem</vt:lpstr>
      <vt:lpstr>SQL DE CADA dia</vt:lpstr>
      <vt:lpstr>1. Tipos de integridade</vt:lpstr>
      <vt:lpstr>1. Tipos de integridade - SEMÂNTICA</vt:lpstr>
      <vt:lpstr>1. Tipos de integridade - SEMÂNTICA</vt:lpstr>
      <vt:lpstr>1. Tipos de integridade - ENTIDADE</vt:lpstr>
      <vt:lpstr>1. Tipos de integridade - REFERENCIAL</vt:lpstr>
      <vt:lpstr>1. Tipos de integridade - DOMÍNIO</vt:lpstr>
      <vt:lpstr>1. PROCESSO DE MODELAGEm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Aprendendo SQL</dc:title>
  <dc:creator>Roger</dc:creator>
  <cp:lastModifiedBy>Fabio Devigilli</cp:lastModifiedBy>
  <cp:revision>56</cp:revision>
  <dcterms:created xsi:type="dcterms:W3CDTF">2019-07-24T09:59:52Z</dcterms:created>
  <dcterms:modified xsi:type="dcterms:W3CDTF">2020-05-17T20:00:37Z</dcterms:modified>
</cp:coreProperties>
</file>