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1"/>
  </p:sldMasterIdLst>
  <p:notesMasterIdLst>
    <p:notesMasterId r:id="rId26"/>
  </p:notesMasterIdLst>
  <p:sldIdLst>
    <p:sldId id="256" r:id="rId2"/>
    <p:sldId id="279" r:id="rId3"/>
    <p:sldId id="280" r:id="rId4"/>
    <p:sldId id="281" r:id="rId5"/>
    <p:sldId id="270" r:id="rId6"/>
    <p:sldId id="257" r:id="rId7"/>
    <p:sldId id="258" r:id="rId8"/>
    <p:sldId id="259" r:id="rId9"/>
    <p:sldId id="260" r:id="rId10"/>
    <p:sldId id="275" r:id="rId11"/>
    <p:sldId id="276" r:id="rId12"/>
    <p:sldId id="277" r:id="rId13"/>
    <p:sldId id="278" r:id="rId14"/>
    <p:sldId id="261" r:id="rId15"/>
    <p:sldId id="262" r:id="rId16"/>
    <p:sldId id="263" r:id="rId17"/>
    <p:sldId id="264" r:id="rId18"/>
    <p:sldId id="271" r:id="rId19"/>
    <p:sldId id="272" r:id="rId20"/>
    <p:sldId id="273" r:id="rId21"/>
    <p:sldId id="274" r:id="rId22"/>
    <p:sldId id="283" r:id="rId23"/>
    <p:sldId id="282"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1"/>
    <p:restoredTop sz="94653"/>
  </p:normalViewPr>
  <p:slideViewPr>
    <p:cSldViewPr snapToGrid="0" snapToObjects="1">
      <p:cViewPr varScale="1">
        <p:scale>
          <a:sx n="146" d="100"/>
          <a:sy n="146"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53F02-AEF2-8A44-ACF3-BE1FD2EFEC6D}" type="datetimeFigureOut">
              <a:rPr lang="it-IT" smtClean="0"/>
              <a:t>18/03/19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016C8-531D-1C49-AC4A-92B29ADA87DD}" type="slidenum">
              <a:rPr lang="it-IT" smtClean="0"/>
              <a:t>‹N›</a:t>
            </a:fld>
            <a:endParaRPr lang="it-IT"/>
          </a:p>
        </p:txBody>
      </p:sp>
    </p:spTree>
    <p:extLst>
      <p:ext uri="{BB962C8B-B14F-4D97-AF65-F5344CB8AC3E}">
        <p14:creationId xmlns:p14="http://schemas.microsoft.com/office/powerpoint/2010/main" val="68298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7308D0-6E2F-6E43-9D64-C13BBEB34E8C}" type="datetime1">
              <a:rPr lang="it-IT" smtClean="0"/>
              <a:t>18/03/19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64599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A2B3018C-06BC-FB4E-85D8-BBF4D755E598}"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379554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1F56F666-3459-2E42-AA4F-532E9076F72A}"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71963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F4D38912-8F50-044E-9635-E3FA91EAD23A}"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129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7A628A87-7DA1-0A40-AA11-60D00DD5F09C}"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485788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3" name="Date Placeholder 2"/>
          <p:cNvSpPr>
            <a:spLocks noGrp="1"/>
          </p:cNvSpPr>
          <p:nvPr>
            <p:ph type="dt" sz="half" idx="10"/>
          </p:nvPr>
        </p:nvSpPr>
        <p:spPr/>
        <p:txBody>
          <a:bodyPr/>
          <a:lstStyle/>
          <a:p>
            <a:fld id="{5F22A22A-CDE6-EB48-B48F-97399CB2A7AD}"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56512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3" name="Date Placeholder 2"/>
          <p:cNvSpPr>
            <a:spLocks noGrp="1"/>
          </p:cNvSpPr>
          <p:nvPr>
            <p:ph type="dt" sz="half" idx="10"/>
          </p:nvPr>
        </p:nvSpPr>
        <p:spPr/>
        <p:txBody>
          <a:bodyPr/>
          <a:lstStyle/>
          <a:p>
            <a:fld id="{B673E2D7-52C7-2A4D-AD94-824399537E77}"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85899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A485D3CB-2328-134D-8995-CEC6344F6207}"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448270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144E6A71-8E29-1A49-9945-5C7EAD41C25D}"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395970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BDAFFF7-6484-9A41-90E0-099DDC2AC7FC}"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60405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909306E5-A57C-134B-ABEC-E89B8FFF09EA}"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05411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D0BAB139-83F8-C040-A98C-36EC8ECB3296}"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04319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EA1A8D2A-F4EB-B443-B91B-154EF1251C1B}" type="datetime1">
              <a:rPr lang="it-IT" smtClean="0"/>
              <a:t>18/03/19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12172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604E7B4-4AF6-214B-A49F-9C75858C67CD}"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16901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6BA88-0F8F-0842-B461-D8A595CCE0CE}" type="datetime1">
              <a:rPr lang="it-IT" smtClean="0"/>
              <a:t>18/03/19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0894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35781CB8-EF00-D84B-9E31-B19A417D62B2}"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8917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E0D0D741-7B48-4440-BB5D-6295B94042E3}" type="datetime1">
              <a:rPr lang="it-IT" smtClean="0"/>
              <a:t>18/03/19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62416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ACDB30-6396-F940-AAD5-CBDB9783E061}" type="datetime1">
              <a:rPr lang="it-IT" smtClean="0"/>
              <a:t>18/03/19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E0E36F-87E7-4D41-B618-E29DDAD95AA2}" type="slidenum">
              <a:rPr lang="en-US" smtClean="0"/>
              <a:t>‹N›</a:t>
            </a:fld>
            <a:endParaRPr lang="en-US"/>
          </a:p>
        </p:txBody>
      </p:sp>
    </p:spTree>
    <p:extLst>
      <p:ext uri="{BB962C8B-B14F-4D97-AF65-F5344CB8AC3E}">
        <p14:creationId xmlns:p14="http://schemas.microsoft.com/office/powerpoint/2010/main" val="3362328086"/>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21.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tif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4D5CF-49D6-9C41-8B52-4788D677806B}"/>
              </a:ext>
            </a:extLst>
          </p:cNvPr>
          <p:cNvSpPr>
            <a:spLocks noGrp="1"/>
          </p:cNvSpPr>
          <p:nvPr>
            <p:ph type="ctrTitle"/>
          </p:nvPr>
        </p:nvSpPr>
        <p:spPr>
          <a:xfrm>
            <a:off x="1700212" y="290405"/>
            <a:ext cx="8791575" cy="1736246"/>
          </a:xfrm>
        </p:spPr>
        <p:txBody>
          <a:bodyPr/>
          <a:lstStyle/>
          <a:p>
            <a:r>
              <a:rPr lang="en-US" dirty="0"/>
              <a:t>The meb-poc manufacturing system </a:t>
            </a:r>
          </a:p>
        </p:txBody>
      </p:sp>
      <p:sp>
        <p:nvSpPr>
          <p:cNvPr id="3" name="Sottotitolo 2">
            <a:extLst>
              <a:ext uri="{FF2B5EF4-FFF2-40B4-BE49-F238E27FC236}">
                <a16:creationId xmlns:a16="http://schemas.microsoft.com/office/drawing/2014/main" id="{CC00A8AF-B04F-124E-BE2A-C3198D97A9F8}"/>
              </a:ext>
            </a:extLst>
          </p:cNvPr>
          <p:cNvSpPr>
            <a:spLocks noGrp="1"/>
          </p:cNvSpPr>
          <p:nvPr>
            <p:ph type="subTitle" idx="1"/>
          </p:nvPr>
        </p:nvSpPr>
        <p:spPr>
          <a:xfrm>
            <a:off x="3623161" y="2383323"/>
            <a:ext cx="5298100" cy="3748673"/>
          </a:xfrm>
        </p:spPr>
        <p:txBody>
          <a:bodyPr>
            <a:normAutofit/>
          </a:bodyPr>
          <a:lstStyle/>
          <a:p>
            <a:pPr algn="just"/>
            <a:r>
              <a:rPr lang="en-US" sz="2800" b="1" dirty="0"/>
              <a:t>Team Tfls</a:t>
            </a:r>
            <a:r>
              <a:rPr lang="en-US" dirty="0"/>
              <a:t>: </a:t>
            </a:r>
          </a:p>
          <a:p>
            <a:pPr marL="342900" indent="-342900" algn="just">
              <a:buFont typeface="Arial" panose="020B0604020202020204" pitchFamily="34" charset="0"/>
              <a:buChar char="•"/>
            </a:pPr>
            <a:r>
              <a:rPr lang="en-US" dirty="0"/>
              <a:t>Tiziano Santilli              </a:t>
            </a:r>
          </a:p>
          <a:p>
            <a:pPr marL="342900" indent="-342900" algn="just">
              <a:buFont typeface="Arial" panose="020B0604020202020204" pitchFamily="34" charset="0"/>
              <a:buChar char="•"/>
            </a:pPr>
            <a:r>
              <a:rPr lang="en-US" dirty="0"/>
              <a:t>Fabio di Silvestro </a:t>
            </a:r>
          </a:p>
          <a:p>
            <a:pPr marL="342900" indent="-342900" algn="just">
              <a:buFont typeface="Arial" panose="020B0604020202020204" pitchFamily="34" charset="0"/>
              <a:buChar char="•"/>
            </a:pPr>
            <a:r>
              <a:rPr lang="en-US" dirty="0"/>
              <a:t>Leonardo Marrancone</a:t>
            </a:r>
          </a:p>
          <a:p>
            <a:pPr marL="342900" indent="-342900" algn="just">
              <a:buFont typeface="Arial" panose="020B0604020202020204" pitchFamily="34" charset="0"/>
              <a:buChar char="•"/>
            </a:pPr>
            <a:r>
              <a:rPr lang="en-US" dirty="0"/>
              <a:t>Sahil babel                                                                                         </a:t>
            </a:r>
          </a:p>
          <a:p>
            <a:pPr algn="ctr"/>
            <a:endParaRPr lang="en-US" dirty="0"/>
          </a:p>
          <a:p>
            <a:r>
              <a:rPr lang="en-US" dirty="0"/>
              <a:t>	</a:t>
            </a:r>
          </a:p>
        </p:txBody>
      </p:sp>
      <p:sp>
        <p:nvSpPr>
          <p:cNvPr id="4" name="CasellaDiTesto 3">
            <a:extLst>
              <a:ext uri="{FF2B5EF4-FFF2-40B4-BE49-F238E27FC236}">
                <a16:creationId xmlns:a16="http://schemas.microsoft.com/office/drawing/2014/main" id="{2B521063-DDE2-BF47-833C-BEDA0EF6701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48AA52D1-98A4-EA42-9DCC-30A43AED7703}"/>
              </a:ext>
            </a:extLst>
          </p:cNvPr>
          <p:cNvPicPr>
            <a:picLocks noChangeAspect="1"/>
          </p:cNvPicPr>
          <p:nvPr/>
        </p:nvPicPr>
        <p:blipFill>
          <a:blip r:embed="rId2"/>
          <a:stretch>
            <a:fillRect/>
          </a:stretch>
        </p:blipFill>
        <p:spPr>
          <a:xfrm>
            <a:off x="11723027" y="6312022"/>
            <a:ext cx="388257" cy="483642"/>
          </a:xfrm>
          <a:prstGeom prst="rect">
            <a:avLst/>
          </a:prstGeom>
        </p:spPr>
      </p:pic>
      <p:sp>
        <p:nvSpPr>
          <p:cNvPr id="7" name="Segnaposto numero diapositiva 6">
            <a:extLst>
              <a:ext uri="{FF2B5EF4-FFF2-40B4-BE49-F238E27FC236}">
                <a16:creationId xmlns:a16="http://schemas.microsoft.com/office/drawing/2014/main" id="{D5F65CD7-FF72-4A43-BE5B-51F1C0BB77B9}"/>
              </a:ext>
            </a:extLst>
          </p:cNvPr>
          <p:cNvSpPr>
            <a:spLocks noGrp="1"/>
          </p:cNvSpPr>
          <p:nvPr>
            <p:ph type="sldNum" sz="quarter" idx="12"/>
          </p:nvPr>
        </p:nvSpPr>
        <p:spPr/>
        <p:txBody>
          <a:bodyPr/>
          <a:lstStyle/>
          <a:p>
            <a:fld id="{35E0E36F-87E7-4D41-B618-E29DDAD95AA2}" type="slidenum">
              <a:rPr lang="en-US" smtClean="0"/>
              <a:t>1</a:t>
            </a:fld>
            <a:endParaRPr lang="en-US"/>
          </a:p>
        </p:txBody>
      </p:sp>
    </p:spTree>
    <p:extLst>
      <p:ext uri="{BB962C8B-B14F-4D97-AF65-F5344CB8AC3E}">
        <p14:creationId xmlns:p14="http://schemas.microsoft.com/office/powerpoint/2010/main" val="71314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27EDE-4A73-934A-98A3-506C0544336A}"/>
              </a:ext>
            </a:extLst>
          </p:cNvPr>
          <p:cNvSpPr>
            <a:spLocks noGrp="1"/>
          </p:cNvSpPr>
          <p:nvPr>
            <p:ph type="title"/>
          </p:nvPr>
        </p:nvSpPr>
        <p:spPr>
          <a:xfrm>
            <a:off x="1141413" y="618518"/>
            <a:ext cx="9905998" cy="1478570"/>
          </a:xfrm>
        </p:spPr>
        <p:txBody>
          <a:bodyPr/>
          <a:lstStyle/>
          <a:p>
            <a:r>
              <a:rPr lang="en-US" dirty="0"/>
              <a:t>fault tolerance</a:t>
            </a:r>
          </a:p>
        </p:txBody>
      </p:sp>
      <p:sp>
        <p:nvSpPr>
          <p:cNvPr id="3" name="Segnaposto contenuto 2">
            <a:extLst>
              <a:ext uri="{FF2B5EF4-FFF2-40B4-BE49-F238E27FC236}">
                <a16:creationId xmlns:a16="http://schemas.microsoft.com/office/drawing/2014/main" id="{2F8C2F27-E6C3-FD44-AEF6-A047844788C3}"/>
              </a:ext>
            </a:extLst>
          </p:cNvPr>
          <p:cNvSpPr>
            <a:spLocks noGrp="1"/>
          </p:cNvSpPr>
          <p:nvPr>
            <p:ph idx="1"/>
          </p:nvPr>
        </p:nvSpPr>
        <p:spPr/>
        <p:txBody>
          <a:bodyPr>
            <a:normAutofit lnSpcReduction="10000"/>
          </a:bodyPr>
          <a:lstStyle/>
          <a:p>
            <a:r>
              <a:rPr lang="en-US" dirty="0"/>
              <a:t>Solace is one of the most reliable message broker.</a:t>
            </a:r>
          </a:p>
          <a:p>
            <a:pPr marL="0" indent="0">
              <a:buNone/>
            </a:pPr>
            <a:endParaRPr lang="en-US" dirty="0"/>
          </a:p>
          <a:p>
            <a:r>
              <a:rPr lang="en-US" dirty="0"/>
              <a:t>Apache spark</a:t>
            </a:r>
          </a:p>
          <a:p>
            <a:pPr marL="0" indent="0">
              <a:buNone/>
            </a:pPr>
            <a:endParaRPr lang="en-US" dirty="0"/>
          </a:p>
          <a:p>
            <a:r>
              <a:rPr lang="en-US" dirty="0"/>
              <a:t>Elasticsearch is based on a cluster architecture, this consent to use multiple nodes. A node can be a copy (replica) or can be “shards”, it means that we can distribute the system.</a:t>
            </a:r>
          </a:p>
          <a:p>
            <a:endParaRPr lang="en-US" dirty="0"/>
          </a:p>
        </p:txBody>
      </p:sp>
      <p:sp>
        <p:nvSpPr>
          <p:cNvPr id="4" name="Segnaposto numero diapositiva 3">
            <a:extLst>
              <a:ext uri="{FF2B5EF4-FFF2-40B4-BE49-F238E27FC236}">
                <a16:creationId xmlns:a16="http://schemas.microsoft.com/office/drawing/2014/main" id="{67E09E5A-9E4B-6049-AB07-21E123E833D8}"/>
              </a:ext>
            </a:extLst>
          </p:cNvPr>
          <p:cNvSpPr>
            <a:spLocks noGrp="1"/>
          </p:cNvSpPr>
          <p:nvPr>
            <p:ph type="sldNum" sz="quarter" idx="12"/>
          </p:nvPr>
        </p:nvSpPr>
        <p:spPr>
          <a:xfrm>
            <a:off x="10276321" y="5883274"/>
            <a:ext cx="771089" cy="365125"/>
          </a:xfrm>
        </p:spPr>
        <p:txBody>
          <a:bodyPr/>
          <a:lstStyle/>
          <a:p>
            <a:fld id="{35E0E36F-87E7-4D41-B618-E29DDAD95AA2}" type="slidenum">
              <a:rPr lang="en-US" smtClean="0"/>
              <a:t>10</a:t>
            </a:fld>
            <a:endParaRPr lang="en-US"/>
          </a:p>
        </p:txBody>
      </p:sp>
      <p:pic>
        <p:nvPicPr>
          <p:cNvPr id="5" name="Immagine 4">
            <a:extLst>
              <a:ext uri="{FF2B5EF4-FFF2-40B4-BE49-F238E27FC236}">
                <a16:creationId xmlns:a16="http://schemas.microsoft.com/office/drawing/2014/main" id="{F79508EB-43A7-594C-964B-D25672E6DBCB}"/>
              </a:ext>
            </a:extLst>
          </p:cNvPr>
          <p:cNvPicPr>
            <a:picLocks noChangeAspect="1"/>
          </p:cNvPicPr>
          <p:nvPr/>
        </p:nvPicPr>
        <p:blipFill>
          <a:blip r:embed="rId2"/>
          <a:stretch>
            <a:fillRect/>
          </a:stretch>
        </p:blipFill>
        <p:spPr>
          <a:xfrm>
            <a:off x="3742944" y="3032030"/>
            <a:ext cx="5518150" cy="1162050"/>
          </a:xfrm>
          <a:prstGeom prst="rect">
            <a:avLst/>
          </a:prstGeom>
        </p:spPr>
      </p:pic>
      <p:sp>
        <p:nvSpPr>
          <p:cNvPr id="6" name="CasellaDiTesto 5">
            <a:extLst>
              <a:ext uri="{FF2B5EF4-FFF2-40B4-BE49-F238E27FC236}">
                <a16:creationId xmlns:a16="http://schemas.microsoft.com/office/drawing/2014/main" id="{CF65ECDE-9C58-B24C-AA6F-26F1B002B3EE}"/>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7" name="Immagine 6">
            <a:extLst>
              <a:ext uri="{FF2B5EF4-FFF2-40B4-BE49-F238E27FC236}">
                <a16:creationId xmlns:a16="http://schemas.microsoft.com/office/drawing/2014/main" id="{A53FD8A2-8708-1C4A-9649-03BD89DB0753}"/>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56505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A09C20-1BF3-4048-A4A0-F0D3C973EF93}"/>
              </a:ext>
            </a:extLst>
          </p:cNvPr>
          <p:cNvSpPr>
            <a:spLocks noGrp="1"/>
          </p:cNvSpPr>
          <p:nvPr>
            <p:ph type="title"/>
          </p:nvPr>
        </p:nvSpPr>
        <p:spPr/>
        <p:txBody>
          <a:bodyPr/>
          <a:lstStyle/>
          <a:p>
            <a:r>
              <a:rPr lang="en-US" dirty="0"/>
              <a:t>costs</a:t>
            </a:r>
          </a:p>
        </p:txBody>
      </p:sp>
      <p:sp>
        <p:nvSpPr>
          <p:cNvPr id="3" name="Segnaposto contenuto 2">
            <a:extLst>
              <a:ext uri="{FF2B5EF4-FFF2-40B4-BE49-F238E27FC236}">
                <a16:creationId xmlns:a16="http://schemas.microsoft.com/office/drawing/2014/main" id="{D975D33F-F14D-8441-B5DB-E572820A289C}"/>
              </a:ext>
            </a:extLst>
          </p:cNvPr>
          <p:cNvSpPr>
            <a:spLocks noGrp="1"/>
          </p:cNvSpPr>
          <p:nvPr>
            <p:ph idx="1"/>
          </p:nvPr>
        </p:nvSpPr>
        <p:spPr/>
        <p:txBody>
          <a:bodyPr/>
          <a:lstStyle/>
          <a:p>
            <a:r>
              <a:rPr lang="en-US" dirty="0"/>
              <a:t>Solace has a free basic plan that is enough for our specification. Is not free if you exceed 10000 messages/second or 1000 simultaneous connections.</a:t>
            </a:r>
          </a:p>
          <a:p>
            <a:r>
              <a:rPr lang="en-US" dirty="0"/>
              <a:t>Apache Spark is completely free and open source.</a:t>
            </a:r>
          </a:p>
          <a:p>
            <a:r>
              <a:rPr lang="en-US" dirty="0"/>
              <a:t>Elasticsearch and Kibana are completely free and open source.</a:t>
            </a:r>
          </a:p>
        </p:txBody>
      </p:sp>
      <p:sp>
        <p:nvSpPr>
          <p:cNvPr id="4" name="Segnaposto numero diapositiva 3">
            <a:extLst>
              <a:ext uri="{FF2B5EF4-FFF2-40B4-BE49-F238E27FC236}">
                <a16:creationId xmlns:a16="http://schemas.microsoft.com/office/drawing/2014/main" id="{ACB9C9F3-D01B-C240-88F3-7B09286B4511}"/>
              </a:ext>
            </a:extLst>
          </p:cNvPr>
          <p:cNvSpPr>
            <a:spLocks noGrp="1"/>
          </p:cNvSpPr>
          <p:nvPr>
            <p:ph type="sldNum" sz="quarter" idx="12"/>
          </p:nvPr>
        </p:nvSpPr>
        <p:spPr/>
        <p:txBody>
          <a:bodyPr/>
          <a:lstStyle/>
          <a:p>
            <a:fld id="{35E0E36F-87E7-4D41-B618-E29DDAD95AA2}" type="slidenum">
              <a:rPr lang="en-US" smtClean="0"/>
              <a:t>11</a:t>
            </a:fld>
            <a:endParaRPr lang="en-US"/>
          </a:p>
        </p:txBody>
      </p:sp>
      <p:sp>
        <p:nvSpPr>
          <p:cNvPr id="5" name="CasellaDiTesto 4">
            <a:extLst>
              <a:ext uri="{FF2B5EF4-FFF2-40B4-BE49-F238E27FC236}">
                <a16:creationId xmlns:a16="http://schemas.microsoft.com/office/drawing/2014/main" id="{33388130-7E67-A04B-93E0-45ABE2A0637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0C33C674-A0A7-0847-9830-65DAE96E8B8F}"/>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4182477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F2A91-DCE4-3240-AE70-C866C34FB4EB}"/>
              </a:ext>
            </a:extLst>
          </p:cNvPr>
          <p:cNvSpPr>
            <a:spLocks noGrp="1"/>
          </p:cNvSpPr>
          <p:nvPr>
            <p:ph type="title"/>
          </p:nvPr>
        </p:nvSpPr>
        <p:spPr/>
        <p:txBody>
          <a:bodyPr/>
          <a:lstStyle/>
          <a:p>
            <a:r>
              <a:rPr lang="en-US" dirty="0"/>
              <a:t>scalability</a:t>
            </a:r>
          </a:p>
        </p:txBody>
      </p:sp>
      <p:sp>
        <p:nvSpPr>
          <p:cNvPr id="3" name="Segnaposto contenuto 2">
            <a:extLst>
              <a:ext uri="{FF2B5EF4-FFF2-40B4-BE49-F238E27FC236}">
                <a16:creationId xmlns:a16="http://schemas.microsoft.com/office/drawing/2014/main" id="{E984C297-EA7A-114F-B879-BBB47DEBD6BC}"/>
              </a:ext>
            </a:extLst>
          </p:cNvPr>
          <p:cNvSpPr>
            <a:spLocks noGrp="1"/>
          </p:cNvSpPr>
          <p:nvPr>
            <p:ph idx="1"/>
          </p:nvPr>
        </p:nvSpPr>
        <p:spPr/>
        <p:txBody>
          <a:bodyPr/>
          <a:lstStyle/>
          <a:p>
            <a:r>
              <a:rPr lang="en-US" dirty="0"/>
              <a:t>With solace the scalability is not a problem, because a single node can manage over 200000 messages per second.</a:t>
            </a:r>
          </a:p>
          <a:p>
            <a:r>
              <a:rPr lang="en-US" dirty="0"/>
              <a:t>Apache spark is born to manage Big Data and is scalable.</a:t>
            </a:r>
          </a:p>
          <a:p>
            <a:r>
              <a:rPr lang="en-US" dirty="0"/>
              <a:t>Elasticsearch lies on the concept of scalability because you can easily create as much node as you need.</a:t>
            </a:r>
          </a:p>
        </p:txBody>
      </p:sp>
      <p:sp>
        <p:nvSpPr>
          <p:cNvPr id="4" name="Segnaposto numero diapositiva 3">
            <a:extLst>
              <a:ext uri="{FF2B5EF4-FFF2-40B4-BE49-F238E27FC236}">
                <a16:creationId xmlns:a16="http://schemas.microsoft.com/office/drawing/2014/main" id="{8BFC55BB-B099-904F-8089-50B6A689E730}"/>
              </a:ext>
            </a:extLst>
          </p:cNvPr>
          <p:cNvSpPr>
            <a:spLocks noGrp="1"/>
          </p:cNvSpPr>
          <p:nvPr>
            <p:ph type="sldNum" sz="quarter" idx="12"/>
          </p:nvPr>
        </p:nvSpPr>
        <p:spPr/>
        <p:txBody>
          <a:bodyPr/>
          <a:lstStyle/>
          <a:p>
            <a:fld id="{35E0E36F-87E7-4D41-B618-E29DDAD95AA2}" type="slidenum">
              <a:rPr lang="en-US" smtClean="0"/>
              <a:t>12</a:t>
            </a:fld>
            <a:endParaRPr lang="en-US"/>
          </a:p>
        </p:txBody>
      </p:sp>
      <p:sp>
        <p:nvSpPr>
          <p:cNvPr id="5" name="CasellaDiTesto 4">
            <a:extLst>
              <a:ext uri="{FF2B5EF4-FFF2-40B4-BE49-F238E27FC236}">
                <a16:creationId xmlns:a16="http://schemas.microsoft.com/office/drawing/2014/main" id="{0279A9FA-A18C-4842-9C6D-BE7D7435C77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F147CDF9-7D7F-FB49-A2A3-255DF29794C0}"/>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98665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0616BF-D001-9941-A6B3-16233201B888}"/>
              </a:ext>
            </a:extLst>
          </p:cNvPr>
          <p:cNvSpPr>
            <a:spLocks noGrp="1"/>
          </p:cNvSpPr>
          <p:nvPr>
            <p:ph type="title"/>
          </p:nvPr>
        </p:nvSpPr>
        <p:spPr>
          <a:xfrm>
            <a:off x="1141413" y="618518"/>
            <a:ext cx="4459286" cy="1478570"/>
          </a:xfrm>
        </p:spPr>
        <p:txBody>
          <a:bodyPr>
            <a:normAutofit/>
          </a:bodyPr>
          <a:lstStyle/>
          <a:p>
            <a:r>
              <a:rPr lang="en-US" sz="3200" dirty="0"/>
              <a:t>Iot protocols support</a:t>
            </a:r>
          </a:p>
        </p:txBody>
      </p:sp>
      <p:sp>
        <p:nvSpPr>
          <p:cNvPr id="3" name="Segnaposto contenuto 2">
            <a:extLst>
              <a:ext uri="{FF2B5EF4-FFF2-40B4-BE49-F238E27FC236}">
                <a16:creationId xmlns:a16="http://schemas.microsoft.com/office/drawing/2014/main" id="{F45834F2-6B77-E14E-851A-C4F72F22D031}"/>
              </a:ext>
            </a:extLst>
          </p:cNvPr>
          <p:cNvSpPr>
            <a:spLocks noGrp="1"/>
          </p:cNvSpPr>
          <p:nvPr>
            <p:ph idx="1"/>
          </p:nvPr>
        </p:nvSpPr>
        <p:spPr>
          <a:xfrm>
            <a:off x="1141412" y="2249487"/>
            <a:ext cx="4459287" cy="3965046"/>
          </a:xfrm>
        </p:spPr>
        <p:txBody>
          <a:bodyPr>
            <a:normAutofit/>
          </a:bodyPr>
          <a:lstStyle/>
          <a:p>
            <a:r>
              <a:rPr lang="en-US" sz="2000" dirty="0"/>
              <a:t>Our prototype is IoT ready, because we use the MQTT message protocol and all the technology that we used are ready to manage IoT data.</a:t>
            </a:r>
          </a:p>
        </p:txBody>
      </p:sp>
      <p:pic>
        <p:nvPicPr>
          <p:cNvPr id="6" name="Immagine 5" descr="Immagine che contiene testo&#10;&#10;Descrizione generata automaticamente">
            <a:extLst>
              <a:ext uri="{FF2B5EF4-FFF2-40B4-BE49-F238E27FC236}">
                <a16:creationId xmlns:a16="http://schemas.microsoft.com/office/drawing/2014/main" id="{207DB967-BFD8-A14F-B2DB-59D50318478C}"/>
              </a:ext>
            </a:extLst>
          </p:cNvPr>
          <p:cNvPicPr>
            <a:picLocks noChangeAspect="1"/>
          </p:cNvPicPr>
          <p:nvPr/>
        </p:nvPicPr>
        <p:blipFill>
          <a:blip r:embed="rId2"/>
          <a:stretch>
            <a:fillRect/>
          </a:stretch>
        </p:blipFill>
        <p:spPr>
          <a:xfrm>
            <a:off x="6096000" y="1595493"/>
            <a:ext cx="5456279" cy="364206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egnaposto numero diapositiva 3">
            <a:extLst>
              <a:ext uri="{FF2B5EF4-FFF2-40B4-BE49-F238E27FC236}">
                <a16:creationId xmlns:a16="http://schemas.microsoft.com/office/drawing/2014/main" id="{55E783A1-35DE-CC46-84C3-5BD573DCE905}"/>
              </a:ext>
            </a:extLst>
          </p:cNvPr>
          <p:cNvSpPr>
            <a:spLocks noGrp="1"/>
          </p:cNvSpPr>
          <p:nvPr>
            <p:ph type="sldNum" sz="quarter" idx="12"/>
          </p:nvPr>
        </p:nvSpPr>
        <p:spPr>
          <a:xfrm>
            <a:off x="10276321" y="6340472"/>
            <a:ext cx="771089" cy="365125"/>
          </a:xfrm>
        </p:spPr>
        <p:txBody>
          <a:bodyPr>
            <a:normAutofit/>
          </a:bodyPr>
          <a:lstStyle/>
          <a:p>
            <a:pPr>
              <a:spcAft>
                <a:spcPts val="600"/>
              </a:spcAft>
            </a:pPr>
            <a:fld id="{35E0E36F-87E7-4D41-B618-E29DDAD95AA2}" type="slidenum">
              <a:rPr lang="en-US" smtClean="0"/>
              <a:pPr>
                <a:spcAft>
                  <a:spcPts val="600"/>
                </a:spcAft>
              </a:pPr>
              <a:t>13</a:t>
            </a:fld>
            <a:endParaRPr lang="en-US"/>
          </a:p>
        </p:txBody>
      </p:sp>
      <p:sp>
        <p:nvSpPr>
          <p:cNvPr id="43" name="CasellaDiTesto 42">
            <a:extLst>
              <a:ext uri="{FF2B5EF4-FFF2-40B4-BE49-F238E27FC236}">
                <a16:creationId xmlns:a16="http://schemas.microsoft.com/office/drawing/2014/main" id="{C03C6DFF-3667-4849-B830-214867335060}"/>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44" name="Immagine 43">
            <a:extLst>
              <a:ext uri="{FF2B5EF4-FFF2-40B4-BE49-F238E27FC236}">
                <a16:creationId xmlns:a16="http://schemas.microsoft.com/office/drawing/2014/main" id="{755E60CF-D505-6F41-A080-E58964F6A7F1}"/>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094728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8D004-4130-EB42-9287-30178B2F4ABA}"/>
              </a:ext>
            </a:extLst>
          </p:cNvPr>
          <p:cNvSpPr>
            <a:spLocks noGrp="1"/>
          </p:cNvSpPr>
          <p:nvPr>
            <p:ph type="title"/>
          </p:nvPr>
        </p:nvSpPr>
        <p:spPr/>
        <p:txBody>
          <a:bodyPr/>
          <a:lstStyle/>
          <a:p>
            <a:r>
              <a:rPr lang="en-US" dirty="0"/>
              <a:t>Architectural pattern 1/2</a:t>
            </a:r>
          </a:p>
        </p:txBody>
      </p:sp>
      <p:sp>
        <p:nvSpPr>
          <p:cNvPr id="3" name="Segnaposto contenuto 2">
            <a:extLst>
              <a:ext uri="{FF2B5EF4-FFF2-40B4-BE49-F238E27FC236}">
                <a16:creationId xmlns:a16="http://schemas.microsoft.com/office/drawing/2014/main" id="{918B727A-97CF-F049-9B7F-15A7506FAFF8}"/>
              </a:ext>
            </a:extLst>
          </p:cNvPr>
          <p:cNvSpPr>
            <a:spLocks noGrp="1"/>
          </p:cNvSpPr>
          <p:nvPr>
            <p:ph idx="1"/>
          </p:nvPr>
        </p:nvSpPr>
        <p:spPr/>
        <p:txBody>
          <a:bodyPr/>
          <a:lstStyle/>
          <a:p>
            <a:r>
              <a:rPr lang="en-US" dirty="0"/>
              <a:t>Our architectural patter is an hybrid: </a:t>
            </a:r>
            <a:r>
              <a:rPr lang="en-US" sz="3200" b="1" dirty="0"/>
              <a:t>Publish/Subscribe + Layered</a:t>
            </a:r>
          </a:p>
          <a:p>
            <a:pPr marL="0" indent="0">
              <a:buNone/>
            </a:pPr>
            <a:endParaRPr lang="en-US" dirty="0"/>
          </a:p>
          <a:p>
            <a:r>
              <a:rPr lang="en-US" b="1" dirty="0"/>
              <a:t>Layered</a:t>
            </a:r>
            <a:r>
              <a:rPr lang="en-US" dirty="0"/>
              <a:t> because our system can be divided into four layer: Message Broker, Processor, Storage and Dashboard.</a:t>
            </a:r>
          </a:p>
          <a:p>
            <a:r>
              <a:rPr lang="en-US" b="1" dirty="0"/>
              <a:t>Publish/Subscribe</a:t>
            </a:r>
            <a:r>
              <a:rPr lang="en-US" dirty="0"/>
              <a:t> the first layer is based on a pure P/S Architecture. </a:t>
            </a:r>
          </a:p>
        </p:txBody>
      </p:sp>
      <p:sp>
        <p:nvSpPr>
          <p:cNvPr id="4" name="Segnaposto numero diapositiva 3">
            <a:extLst>
              <a:ext uri="{FF2B5EF4-FFF2-40B4-BE49-F238E27FC236}">
                <a16:creationId xmlns:a16="http://schemas.microsoft.com/office/drawing/2014/main" id="{F0E29F51-751E-D245-B61A-66B017C4F16A}"/>
              </a:ext>
            </a:extLst>
          </p:cNvPr>
          <p:cNvSpPr>
            <a:spLocks noGrp="1"/>
          </p:cNvSpPr>
          <p:nvPr>
            <p:ph type="sldNum" sz="quarter" idx="12"/>
          </p:nvPr>
        </p:nvSpPr>
        <p:spPr/>
        <p:txBody>
          <a:bodyPr/>
          <a:lstStyle/>
          <a:p>
            <a:fld id="{35E0E36F-87E7-4D41-B618-E29DDAD95AA2}" type="slidenum">
              <a:rPr lang="en-US" smtClean="0"/>
              <a:t>14</a:t>
            </a:fld>
            <a:endParaRPr lang="en-US"/>
          </a:p>
        </p:txBody>
      </p:sp>
      <p:sp>
        <p:nvSpPr>
          <p:cNvPr id="5" name="CasellaDiTesto 4">
            <a:extLst>
              <a:ext uri="{FF2B5EF4-FFF2-40B4-BE49-F238E27FC236}">
                <a16:creationId xmlns:a16="http://schemas.microsoft.com/office/drawing/2014/main" id="{B010693B-CDAA-7849-9B5E-C6BB5CE04C2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076727D7-38F3-0D42-AEFB-0D513FC42212}"/>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08484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660A7F-A96F-344F-BE62-5D4FC1156CC1}"/>
              </a:ext>
            </a:extLst>
          </p:cNvPr>
          <p:cNvSpPr>
            <a:spLocks noGrp="1"/>
          </p:cNvSpPr>
          <p:nvPr>
            <p:ph type="title"/>
          </p:nvPr>
        </p:nvSpPr>
        <p:spPr>
          <a:xfrm>
            <a:off x="1143001" y="451829"/>
            <a:ext cx="9905998" cy="1478570"/>
          </a:xfrm>
        </p:spPr>
        <p:txBody>
          <a:bodyPr/>
          <a:lstStyle/>
          <a:p>
            <a:r>
              <a:rPr lang="en-US" dirty="0"/>
              <a:t>Architectural </a:t>
            </a:r>
            <a:r>
              <a:rPr lang="en-US"/>
              <a:t>pattern 2/2</a:t>
            </a:r>
            <a:endParaRPr lang="en-US" dirty="0"/>
          </a:p>
        </p:txBody>
      </p:sp>
      <p:sp>
        <p:nvSpPr>
          <p:cNvPr id="4" name="Rettangolo 3">
            <a:extLst>
              <a:ext uri="{FF2B5EF4-FFF2-40B4-BE49-F238E27FC236}">
                <a16:creationId xmlns:a16="http://schemas.microsoft.com/office/drawing/2014/main" id="{598DAB15-4C68-5545-9133-CC95BF58A561}"/>
              </a:ext>
            </a:extLst>
          </p:cNvPr>
          <p:cNvSpPr/>
          <p:nvPr/>
        </p:nvSpPr>
        <p:spPr>
          <a:xfrm>
            <a:off x="7766756" y="4695736"/>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broker</a:t>
            </a:r>
          </a:p>
        </p:txBody>
      </p:sp>
      <p:sp>
        <p:nvSpPr>
          <p:cNvPr id="5" name="Rettangolo 4">
            <a:extLst>
              <a:ext uri="{FF2B5EF4-FFF2-40B4-BE49-F238E27FC236}">
                <a16:creationId xmlns:a16="http://schemas.microsoft.com/office/drawing/2014/main" id="{4098F68E-3D83-9644-9E8B-D23EF4CE395A}"/>
              </a:ext>
            </a:extLst>
          </p:cNvPr>
          <p:cNvSpPr/>
          <p:nvPr/>
        </p:nvSpPr>
        <p:spPr>
          <a:xfrm>
            <a:off x="7766756" y="3860358"/>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6" name="Rettangolo 5">
            <a:extLst>
              <a:ext uri="{FF2B5EF4-FFF2-40B4-BE49-F238E27FC236}">
                <a16:creationId xmlns:a16="http://schemas.microsoft.com/office/drawing/2014/main" id="{3D5734AA-85E3-874F-B835-D019DD9DD53B}"/>
              </a:ext>
            </a:extLst>
          </p:cNvPr>
          <p:cNvSpPr/>
          <p:nvPr/>
        </p:nvSpPr>
        <p:spPr>
          <a:xfrm>
            <a:off x="7766755" y="3024980"/>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pic>
        <p:nvPicPr>
          <p:cNvPr id="8" name="Immagine 7">
            <a:extLst>
              <a:ext uri="{FF2B5EF4-FFF2-40B4-BE49-F238E27FC236}">
                <a16:creationId xmlns:a16="http://schemas.microsoft.com/office/drawing/2014/main" id="{B1CCF67F-9DBB-1949-8E3B-B815C9E97D87}"/>
              </a:ext>
            </a:extLst>
          </p:cNvPr>
          <p:cNvPicPr>
            <a:picLocks noChangeAspect="1"/>
          </p:cNvPicPr>
          <p:nvPr/>
        </p:nvPicPr>
        <p:blipFill>
          <a:blip r:embed="rId2"/>
          <a:stretch>
            <a:fillRect/>
          </a:stretch>
        </p:blipFill>
        <p:spPr>
          <a:xfrm>
            <a:off x="1424070" y="3908765"/>
            <a:ext cx="1896533" cy="841614"/>
          </a:xfrm>
          <a:prstGeom prst="rect">
            <a:avLst/>
          </a:prstGeom>
        </p:spPr>
      </p:pic>
      <p:pic>
        <p:nvPicPr>
          <p:cNvPr id="10" name="Immagine 9">
            <a:extLst>
              <a:ext uri="{FF2B5EF4-FFF2-40B4-BE49-F238E27FC236}">
                <a16:creationId xmlns:a16="http://schemas.microsoft.com/office/drawing/2014/main" id="{20E150A0-097F-E648-8449-D17011408C02}"/>
              </a:ext>
            </a:extLst>
          </p:cNvPr>
          <p:cNvPicPr>
            <a:picLocks noChangeAspect="1"/>
          </p:cNvPicPr>
          <p:nvPr/>
        </p:nvPicPr>
        <p:blipFill>
          <a:blip r:embed="rId3"/>
          <a:stretch>
            <a:fillRect/>
          </a:stretch>
        </p:blipFill>
        <p:spPr>
          <a:xfrm>
            <a:off x="2534614" y="3908765"/>
            <a:ext cx="1896533" cy="841614"/>
          </a:xfrm>
          <a:prstGeom prst="rect">
            <a:avLst/>
          </a:prstGeom>
        </p:spPr>
      </p:pic>
      <p:sp>
        <p:nvSpPr>
          <p:cNvPr id="3" name="Segnaposto numero diapositiva 2">
            <a:extLst>
              <a:ext uri="{FF2B5EF4-FFF2-40B4-BE49-F238E27FC236}">
                <a16:creationId xmlns:a16="http://schemas.microsoft.com/office/drawing/2014/main" id="{995F9F0B-4E86-884E-BD5A-6656C540F819}"/>
              </a:ext>
            </a:extLst>
          </p:cNvPr>
          <p:cNvSpPr>
            <a:spLocks noGrp="1"/>
          </p:cNvSpPr>
          <p:nvPr>
            <p:ph type="sldNum" sz="quarter" idx="12"/>
          </p:nvPr>
        </p:nvSpPr>
        <p:spPr/>
        <p:txBody>
          <a:bodyPr/>
          <a:lstStyle/>
          <a:p>
            <a:fld id="{35E0E36F-87E7-4D41-B618-E29DDAD95AA2}" type="slidenum">
              <a:rPr lang="en-US" smtClean="0"/>
              <a:t>15</a:t>
            </a:fld>
            <a:endParaRPr lang="en-US"/>
          </a:p>
        </p:txBody>
      </p:sp>
      <p:sp>
        <p:nvSpPr>
          <p:cNvPr id="9" name="CasellaDiTesto 8">
            <a:extLst>
              <a:ext uri="{FF2B5EF4-FFF2-40B4-BE49-F238E27FC236}">
                <a16:creationId xmlns:a16="http://schemas.microsoft.com/office/drawing/2014/main" id="{CC965AAD-3B41-BE41-A82B-4C2924B62A6A}"/>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1" name="Immagine 10">
            <a:extLst>
              <a:ext uri="{FF2B5EF4-FFF2-40B4-BE49-F238E27FC236}">
                <a16:creationId xmlns:a16="http://schemas.microsoft.com/office/drawing/2014/main" id="{39CBA91C-6C8E-F44F-B77E-404348D01735}"/>
              </a:ext>
            </a:extLst>
          </p:cNvPr>
          <p:cNvPicPr>
            <a:picLocks noChangeAspect="1"/>
          </p:cNvPicPr>
          <p:nvPr/>
        </p:nvPicPr>
        <p:blipFill>
          <a:blip r:embed="rId4"/>
          <a:stretch>
            <a:fillRect/>
          </a:stretch>
        </p:blipFill>
        <p:spPr>
          <a:xfrm>
            <a:off x="11723027" y="6312022"/>
            <a:ext cx="388257" cy="483642"/>
          </a:xfrm>
          <a:prstGeom prst="rect">
            <a:avLst/>
          </a:prstGeom>
        </p:spPr>
      </p:pic>
      <p:sp>
        <p:nvSpPr>
          <p:cNvPr id="12" name="Rettangolo 11">
            <a:extLst>
              <a:ext uri="{FF2B5EF4-FFF2-40B4-BE49-F238E27FC236}">
                <a16:creationId xmlns:a16="http://schemas.microsoft.com/office/drawing/2014/main" id="{2ED1C238-B991-B141-89A1-441752F26D05}"/>
              </a:ext>
            </a:extLst>
          </p:cNvPr>
          <p:cNvSpPr/>
          <p:nvPr/>
        </p:nvSpPr>
        <p:spPr>
          <a:xfrm>
            <a:off x="7766754" y="2189602"/>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
        <p:nvSpPr>
          <p:cNvPr id="7" name="Parentesi graffa chiusa 6">
            <a:extLst>
              <a:ext uri="{FF2B5EF4-FFF2-40B4-BE49-F238E27FC236}">
                <a16:creationId xmlns:a16="http://schemas.microsoft.com/office/drawing/2014/main" id="{F7EF56A4-13B7-7A45-A2AA-7451BE7D4FBB}"/>
              </a:ext>
            </a:extLst>
          </p:cNvPr>
          <p:cNvSpPr/>
          <p:nvPr/>
        </p:nvSpPr>
        <p:spPr>
          <a:xfrm flipH="1">
            <a:off x="3497146" y="1930399"/>
            <a:ext cx="641873" cy="3754893"/>
          </a:xfrm>
          <a:prstGeom prst="rightBrace">
            <a:avLst>
              <a:gd name="adj1" fmla="val 8333"/>
              <a:gd name="adj2" fmla="val 4962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3" name="Parentesi graffa chiusa 12">
            <a:extLst>
              <a:ext uri="{FF2B5EF4-FFF2-40B4-BE49-F238E27FC236}">
                <a16:creationId xmlns:a16="http://schemas.microsoft.com/office/drawing/2014/main" id="{A1BEA27E-FFD9-5B4F-A66F-835ED00B8B74}"/>
              </a:ext>
            </a:extLst>
          </p:cNvPr>
          <p:cNvSpPr/>
          <p:nvPr/>
        </p:nvSpPr>
        <p:spPr>
          <a:xfrm flipH="1">
            <a:off x="3105747" y="4570356"/>
            <a:ext cx="606256" cy="1086138"/>
          </a:xfrm>
          <a:prstGeom prst="rightBrace">
            <a:avLst>
              <a:gd name="adj1" fmla="val 8333"/>
              <a:gd name="adj2" fmla="val 5259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4" name="CasellaDiTesto 13">
            <a:extLst>
              <a:ext uri="{FF2B5EF4-FFF2-40B4-BE49-F238E27FC236}">
                <a16:creationId xmlns:a16="http://schemas.microsoft.com/office/drawing/2014/main" id="{F2FD2D35-13E7-BF4B-AEAD-CC848E4D9D95}"/>
              </a:ext>
            </a:extLst>
          </p:cNvPr>
          <p:cNvSpPr txBox="1"/>
          <p:nvPr/>
        </p:nvSpPr>
        <p:spPr>
          <a:xfrm>
            <a:off x="2213803" y="3497541"/>
            <a:ext cx="1195071" cy="461665"/>
          </a:xfrm>
          <a:prstGeom prst="rect">
            <a:avLst/>
          </a:prstGeom>
          <a:noFill/>
        </p:spPr>
        <p:txBody>
          <a:bodyPr wrap="none" rtlCol="0">
            <a:spAutoFit/>
          </a:bodyPr>
          <a:lstStyle/>
          <a:p>
            <a:r>
              <a:rPr lang="it-IT" sz="2400" b="1" dirty="0" err="1"/>
              <a:t>Layered</a:t>
            </a:r>
            <a:endParaRPr lang="it-IT" b="1" dirty="0"/>
          </a:p>
        </p:txBody>
      </p:sp>
      <p:sp>
        <p:nvSpPr>
          <p:cNvPr id="15" name="CasellaDiTesto 14">
            <a:extLst>
              <a:ext uri="{FF2B5EF4-FFF2-40B4-BE49-F238E27FC236}">
                <a16:creationId xmlns:a16="http://schemas.microsoft.com/office/drawing/2014/main" id="{305C2672-AAFD-5040-A8AF-A31C6D509B91}"/>
              </a:ext>
            </a:extLst>
          </p:cNvPr>
          <p:cNvSpPr txBox="1"/>
          <p:nvPr/>
        </p:nvSpPr>
        <p:spPr>
          <a:xfrm>
            <a:off x="2486464" y="4943681"/>
            <a:ext cx="606256" cy="461665"/>
          </a:xfrm>
          <a:prstGeom prst="rect">
            <a:avLst/>
          </a:prstGeom>
          <a:noFill/>
        </p:spPr>
        <p:txBody>
          <a:bodyPr wrap="none" rtlCol="0">
            <a:spAutoFit/>
          </a:bodyPr>
          <a:lstStyle/>
          <a:p>
            <a:r>
              <a:rPr lang="it-IT" sz="2400" b="1" dirty="0" err="1"/>
              <a:t>P</a:t>
            </a:r>
            <a:r>
              <a:rPr lang="it-IT" sz="2400" b="1" dirty="0"/>
              <a:t>/</a:t>
            </a:r>
            <a:r>
              <a:rPr lang="it-IT" sz="2400" b="1" dirty="0" err="1"/>
              <a:t>S</a:t>
            </a:r>
            <a:endParaRPr lang="it-IT" sz="2400" b="1" dirty="0"/>
          </a:p>
        </p:txBody>
      </p:sp>
    </p:spTree>
    <p:extLst>
      <p:ext uri="{BB962C8B-B14F-4D97-AF65-F5344CB8AC3E}">
        <p14:creationId xmlns:p14="http://schemas.microsoft.com/office/powerpoint/2010/main" val="39779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1.85185E-6 L -0.24531 -1.85185E-6 " pathEditMode="relative" rAng="0" ptsTypes="AA">
                                      <p:cBhvr>
                                        <p:cTn id="6" dur="2000" fill="hold"/>
                                        <p:tgtEl>
                                          <p:spTgt spid="4"/>
                                        </p:tgtEl>
                                        <p:attrNameLst>
                                          <p:attrName>ppt_x</p:attrName>
                                          <p:attrName>ppt_y</p:attrName>
                                        </p:attrNameLst>
                                      </p:cBhvr>
                                      <p:rCtr x="-12266" y="0"/>
                                    </p:animMotion>
                                  </p:childTnLst>
                                </p:cTn>
                              </p:par>
                              <p:par>
                                <p:cTn id="7" presetID="0" presetClass="path" presetSubtype="0" accel="50000" decel="50000" fill="hold" grpId="0" nodeType="withEffect">
                                  <p:stCondLst>
                                    <p:cond delay="0"/>
                                  </p:stCondLst>
                                  <p:childTnLst>
                                    <p:animMotion origin="layout" path="M -1.66667E-6 -2.59259E-6 L -0.24531 -2.59259E-6 " pathEditMode="relative" rAng="0" ptsTypes="AA">
                                      <p:cBhvr>
                                        <p:cTn id="8" dur="2000" fill="hold"/>
                                        <p:tgtEl>
                                          <p:spTgt spid="5"/>
                                        </p:tgtEl>
                                        <p:attrNameLst>
                                          <p:attrName>ppt_x</p:attrName>
                                          <p:attrName>ppt_y</p:attrName>
                                        </p:attrNameLst>
                                      </p:cBhvr>
                                      <p:rCtr x="-12266" y="0"/>
                                    </p:animMotion>
                                  </p:childTnLst>
                                </p:cTn>
                              </p:par>
                              <p:par>
                                <p:cTn id="9" presetID="0" presetClass="path" presetSubtype="0" accel="50000" decel="50000" fill="hold" grpId="0" nodeType="withEffect">
                                  <p:stCondLst>
                                    <p:cond delay="0"/>
                                  </p:stCondLst>
                                  <p:childTnLst>
                                    <p:animMotion origin="layout" path="M -1.66667E-6 -1.85185E-6 L -0.24531 -1.85185E-6 " pathEditMode="relative" rAng="0" ptsTypes="AA">
                                      <p:cBhvr>
                                        <p:cTn id="10" dur="2000" fill="hold"/>
                                        <p:tgtEl>
                                          <p:spTgt spid="6"/>
                                        </p:tgtEl>
                                        <p:attrNameLst>
                                          <p:attrName>ppt_x</p:attrName>
                                          <p:attrName>ppt_y</p:attrName>
                                        </p:attrNameLst>
                                      </p:cBhvr>
                                      <p:rCtr x="-12266" y="0"/>
                                    </p:animMotion>
                                  </p:childTnLst>
                                </p:cTn>
                              </p:par>
                              <p:par>
                                <p:cTn id="11" presetID="0" presetClass="path" presetSubtype="0" accel="50000" decel="50000" fill="hold" grpId="0" nodeType="withEffect">
                                  <p:stCondLst>
                                    <p:cond delay="0"/>
                                  </p:stCondLst>
                                  <p:childTnLst>
                                    <p:animMotion origin="layout" path="M -1.66667E-6 -2.59259E-6 L -0.24531 -2.59259E-6 " pathEditMode="relative" rAng="0" ptsTypes="AA">
                                      <p:cBhvr>
                                        <p:cTn id="12" dur="2000" fill="hold"/>
                                        <p:tgtEl>
                                          <p:spTgt spid="12"/>
                                        </p:tgtEl>
                                        <p:attrNameLst>
                                          <p:attrName>ppt_x</p:attrName>
                                          <p:attrName>ppt_y</p:attrName>
                                        </p:attrNameLst>
                                      </p:cBhvr>
                                      <p:rCtr x="-12266" y="0"/>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1.25E-6 1.11022E-16 L 0.25781 0.12176 " pathEditMode="relative" rAng="0" ptsTypes="AA">
                                      <p:cBhvr>
                                        <p:cTn id="16" dur="2000" fill="hold"/>
                                        <p:tgtEl>
                                          <p:spTgt spid="8"/>
                                        </p:tgtEl>
                                        <p:attrNameLst>
                                          <p:attrName>ppt_x</p:attrName>
                                          <p:attrName>ppt_y</p:attrName>
                                        </p:attrNameLst>
                                      </p:cBhvr>
                                      <p:rCtr x="12891" y="6088"/>
                                    </p:animMotion>
                                  </p:childTnLst>
                                </p:cTn>
                              </p:par>
                              <p:par>
                                <p:cTn id="17" presetID="0" presetClass="path" presetSubtype="0" accel="50000" decel="50000" fill="hold" nodeType="withEffect">
                                  <p:stCondLst>
                                    <p:cond delay="0"/>
                                  </p:stCondLst>
                                  <p:childTnLst>
                                    <p:animMotion origin="layout" path="M 2.91667E-6 1.11022E-16 L 0.26015 0.12176 " pathEditMode="relative" rAng="0" ptsTypes="AA">
                                      <p:cBhvr>
                                        <p:cTn id="18" dur="2000" fill="hold"/>
                                        <p:tgtEl>
                                          <p:spTgt spid="10"/>
                                        </p:tgtEl>
                                        <p:attrNameLst>
                                          <p:attrName>ppt_x</p:attrName>
                                          <p:attrName>ppt_y</p:attrName>
                                        </p:attrNameLst>
                                      </p:cBhvr>
                                      <p:rCtr x="13008" y="6088"/>
                                    </p:animMotion>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2" grpId="0" animBg="1"/>
      <p:bldP spid="7" grpId="0" animBg="1"/>
      <p:bldP spid="13" grpId="0" animBg="1"/>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146F24-B829-A94B-B95B-93679F832790}"/>
              </a:ext>
            </a:extLst>
          </p:cNvPr>
          <p:cNvSpPr>
            <a:spLocks noGrp="1"/>
          </p:cNvSpPr>
          <p:nvPr>
            <p:ph type="title"/>
          </p:nvPr>
        </p:nvSpPr>
        <p:spPr>
          <a:xfrm>
            <a:off x="1141413" y="0"/>
            <a:ext cx="9905998" cy="1478570"/>
          </a:xfrm>
        </p:spPr>
        <p:txBody>
          <a:bodyPr/>
          <a:lstStyle/>
          <a:p>
            <a:r>
              <a:rPr lang="en-US" dirty="0"/>
              <a:t>Informal System description</a:t>
            </a:r>
          </a:p>
        </p:txBody>
      </p:sp>
      <p:pic>
        <p:nvPicPr>
          <p:cNvPr id="4" name="Segnaposto contenuto 3">
            <a:extLst>
              <a:ext uri="{FF2B5EF4-FFF2-40B4-BE49-F238E27FC236}">
                <a16:creationId xmlns:a16="http://schemas.microsoft.com/office/drawing/2014/main" id="{8B9DBAAD-06F1-9F48-9FA2-6CAD9194FCC4}"/>
              </a:ext>
            </a:extLst>
          </p:cNvPr>
          <p:cNvPicPr>
            <a:picLocks noGrp="1" noChangeAspect="1"/>
          </p:cNvPicPr>
          <p:nvPr>
            <p:ph idx="1"/>
          </p:nvPr>
        </p:nvPicPr>
        <p:blipFill>
          <a:blip r:embed="rId2"/>
          <a:stretch>
            <a:fillRect/>
          </a:stretch>
        </p:blipFill>
        <p:spPr>
          <a:xfrm>
            <a:off x="2266909" y="1120599"/>
            <a:ext cx="7655006" cy="5459251"/>
          </a:xfrm>
          <a:prstGeom prst="rect">
            <a:avLst/>
          </a:prstGeom>
        </p:spPr>
      </p:pic>
      <p:sp>
        <p:nvSpPr>
          <p:cNvPr id="5" name="Rettangolo 4">
            <a:extLst>
              <a:ext uri="{FF2B5EF4-FFF2-40B4-BE49-F238E27FC236}">
                <a16:creationId xmlns:a16="http://schemas.microsoft.com/office/drawing/2014/main" id="{B559D226-FCAC-A24D-AB83-79A82C313394}"/>
              </a:ext>
            </a:extLst>
          </p:cNvPr>
          <p:cNvSpPr/>
          <p:nvPr/>
        </p:nvSpPr>
        <p:spPr>
          <a:xfrm>
            <a:off x="7394222" y="2302933"/>
            <a:ext cx="2449689" cy="945346"/>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a16="http://schemas.microsoft.com/office/drawing/2014/main" id="{34EC863F-64B2-594C-991F-174EAA48C7E2}"/>
              </a:ext>
            </a:extLst>
          </p:cNvPr>
          <p:cNvSpPr txBox="1"/>
          <p:nvPr/>
        </p:nvSpPr>
        <p:spPr>
          <a:xfrm>
            <a:off x="7237822" y="1656602"/>
            <a:ext cx="2762488" cy="646331"/>
          </a:xfrm>
          <a:prstGeom prst="rect">
            <a:avLst/>
          </a:prstGeom>
          <a:noFill/>
        </p:spPr>
        <p:txBody>
          <a:bodyPr wrap="none" rtlCol="0">
            <a:spAutoFit/>
          </a:bodyPr>
          <a:lstStyle/>
          <a:p>
            <a:r>
              <a:rPr lang="en-US" dirty="0">
                <a:solidFill>
                  <a:schemeClr val="bg1"/>
                </a:solidFill>
              </a:rPr>
              <a:t>External part simulated by</a:t>
            </a:r>
          </a:p>
          <a:p>
            <a:r>
              <a:rPr lang="en-US" dirty="0">
                <a:solidFill>
                  <a:schemeClr val="bg1"/>
                </a:solidFill>
              </a:rPr>
              <a:t> an SQL DB that we created</a:t>
            </a:r>
          </a:p>
        </p:txBody>
      </p:sp>
      <p:sp>
        <p:nvSpPr>
          <p:cNvPr id="7" name="Rettangolo 6">
            <a:extLst>
              <a:ext uri="{FF2B5EF4-FFF2-40B4-BE49-F238E27FC236}">
                <a16:creationId xmlns:a16="http://schemas.microsoft.com/office/drawing/2014/main" id="{0FC92B5A-2F18-CF4B-B679-CBD0E05F82C3}"/>
              </a:ext>
            </a:extLst>
          </p:cNvPr>
          <p:cNvSpPr/>
          <p:nvPr/>
        </p:nvSpPr>
        <p:spPr>
          <a:xfrm>
            <a:off x="4504267" y="5238044"/>
            <a:ext cx="2733555" cy="1341806"/>
          </a:xfrm>
          <a:prstGeom prst="rect">
            <a:avLst/>
          </a:prstGeom>
          <a:solidFill>
            <a:schemeClr val="bg2">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B6F1DB4E-49F1-5346-8CAE-1D31CD08C030}"/>
              </a:ext>
            </a:extLst>
          </p:cNvPr>
          <p:cNvSpPr txBox="1"/>
          <p:nvPr/>
        </p:nvSpPr>
        <p:spPr>
          <a:xfrm>
            <a:off x="4504267" y="4603715"/>
            <a:ext cx="3303853" cy="646331"/>
          </a:xfrm>
          <a:prstGeom prst="rect">
            <a:avLst/>
          </a:prstGeom>
          <a:noFill/>
        </p:spPr>
        <p:txBody>
          <a:bodyPr wrap="none" rtlCol="0">
            <a:spAutoFit/>
          </a:bodyPr>
          <a:lstStyle/>
          <a:p>
            <a:r>
              <a:rPr lang="en-US" dirty="0">
                <a:solidFill>
                  <a:schemeClr val="bg1"/>
                </a:solidFill>
              </a:rPr>
              <a:t>External part simulated by an</a:t>
            </a:r>
          </a:p>
          <a:p>
            <a:r>
              <a:rPr lang="en-US" dirty="0">
                <a:solidFill>
                  <a:schemeClr val="bg1"/>
                </a:solidFill>
              </a:rPr>
              <a:t> XML event creator that we made</a:t>
            </a:r>
            <a:r>
              <a:rPr lang="en-US" dirty="0"/>
              <a:t>.</a:t>
            </a:r>
          </a:p>
        </p:txBody>
      </p:sp>
      <p:sp>
        <p:nvSpPr>
          <p:cNvPr id="9" name="Rettangolo 8">
            <a:extLst>
              <a:ext uri="{FF2B5EF4-FFF2-40B4-BE49-F238E27FC236}">
                <a16:creationId xmlns:a16="http://schemas.microsoft.com/office/drawing/2014/main" id="{AD54C925-C79C-8849-9F4E-E85B38D76DF6}"/>
              </a:ext>
            </a:extLst>
          </p:cNvPr>
          <p:cNvSpPr/>
          <p:nvPr/>
        </p:nvSpPr>
        <p:spPr>
          <a:xfrm>
            <a:off x="2415822" y="1230489"/>
            <a:ext cx="4380089" cy="1174044"/>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D7B8F632-FBF3-EB4C-9FE4-FF10DC73643D}"/>
              </a:ext>
            </a:extLst>
          </p:cNvPr>
          <p:cNvSpPr txBox="1"/>
          <p:nvPr/>
        </p:nvSpPr>
        <p:spPr>
          <a:xfrm>
            <a:off x="2619023" y="990878"/>
            <a:ext cx="2478179" cy="369332"/>
          </a:xfrm>
          <a:prstGeom prst="rect">
            <a:avLst/>
          </a:prstGeom>
          <a:noFill/>
        </p:spPr>
        <p:txBody>
          <a:bodyPr wrap="none" rtlCol="0">
            <a:spAutoFit/>
          </a:bodyPr>
          <a:lstStyle/>
          <a:p>
            <a:r>
              <a:rPr lang="en-US" dirty="0">
                <a:solidFill>
                  <a:schemeClr val="bg1"/>
                </a:solidFill>
              </a:rPr>
              <a:t>Kibana and Elasticsearch</a:t>
            </a:r>
          </a:p>
        </p:txBody>
      </p:sp>
      <p:sp>
        <p:nvSpPr>
          <p:cNvPr id="11" name="Rettangolo 10">
            <a:extLst>
              <a:ext uri="{FF2B5EF4-FFF2-40B4-BE49-F238E27FC236}">
                <a16:creationId xmlns:a16="http://schemas.microsoft.com/office/drawing/2014/main" id="{2B02CB9C-2AD8-194B-8D2F-4DB5643C5CC5}"/>
              </a:ext>
            </a:extLst>
          </p:cNvPr>
          <p:cNvSpPr/>
          <p:nvPr/>
        </p:nvSpPr>
        <p:spPr>
          <a:xfrm>
            <a:off x="4899378" y="3850224"/>
            <a:ext cx="1896533" cy="857243"/>
          </a:xfrm>
          <a:prstGeom prst="rect">
            <a:avLst/>
          </a:prstGeom>
          <a:solidFill>
            <a:schemeClr val="bg2">
              <a:lumMod val="60000"/>
              <a:lumOff val="4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a:extLst>
              <a:ext uri="{FF2B5EF4-FFF2-40B4-BE49-F238E27FC236}">
                <a16:creationId xmlns:a16="http://schemas.microsoft.com/office/drawing/2014/main" id="{B7F359B4-293F-C34E-A6DD-04BFFAF26897}"/>
              </a:ext>
            </a:extLst>
          </p:cNvPr>
          <p:cNvSpPr txBox="1"/>
          <p:nvPr/>
        </p:nvSpPr>
        <p:spPr>
          <a:xfrm>
            <a:off x="6754328" y="4039349"/>
            <a:ext cx="2304413" cy="369332"/>
          </a:xfrm>
          <a:prstGeom prst="rect">
            <a:avLst/>
          </a:prstGeom>
          <a:noFill/>
        </p:spPr>
        <p:txBody>
          <a:bodyPr wrap="none" rtlCol="0">
            <a:spAutoFit/>
          </a:bodyPr>
          <a:lstStyle/>
          <a:p>
            <a:r>
              <a:rPr lang="en-US" dirty="0">
                <a:solidFill>
                  <a:schemeClr val="bg1"/>
                </a:solidFill>
              </a:rPr>
              <a:t>Solace message Broker</a:t>
            </a:r>
          </a:p>
        </p:txBody>
      </p:sp>
      <p:sp>
        <p:nvSpPr>
          <p:cNvPr id="13" name="Rettangolo 12">
            <a:extLst>
              <a:ext uri="{FF2B5EF4-FFF2-40B4-BE49-F238E27FC236}">
                <a16:creationId xmlns:a16="http://schemas.microsoft.com/office/drawing/2014/main" id="{F40FF0C0-833C-B441-87EE-968FC053C5F9}"/>
              </a:ext>
            </a:extLst>
          </p:cNvPr>
          <p:cNvSpPr/>
          <p:nvPr/>
        </p:nvSpPr>
        <p:spPr>
          <a:xfrm>
            <a:off x="4763911" y="2517422"/>
            <a:ext cx="2032000" cy="730857"/>
          </a:xfrm>
          <a:prstGeom prst="rect">
            <a:avLst/>
          </a:prstGeom>
          <a:solidFill>
            <a:schemeClr val="bg2">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05B70285-1B20-8148-8C97-AF38529D4BCD}"/>
              </a:ext>
            </a:extLst>
          </p:cNvPr>
          <p:cNvSpPr txBox="1"/>
          <p:nvPr/>
        </p:nvSpPr>
        <p:spPr>
          <a:xfrm>
            <a:off x="3324000" y="2669530"/>
            <a:ext cx="1506566" cy="369332"/>
          </a:xfrm>
          <a:prstGeom prst="rect">
            <a:avLst/>
          </a:prstGeom>
          <a:noFill/>
        </p:spPr>
        <p:txBody>
          <a:bodyPr wrap="none" rtlCol="0">
            <a:spAutoFit/>
          </a:bodyPr>
          <a:lstStyle/>
          <a:p>
            <a:r>
              <a:rPr lang="en-US" dirty="0">
                <a:solidFill>
                  <a:schemeClr val="bg1"/>
                </a:solidFill>
              </a:rPr>
              <a:t>Apache Spark</a:t>
            </a:r>
          </a:p>
        </p:txBody>
      </p:sp>
      <p:sp>
        <p:nvSpPr>
          <p:cNvPr id="3" name="Segnaposto numero diapositiva 2">
            <a:extLst>
              <a:ext uri="{FF2B5EF4-FFF2-40B4-BE49-F238E27FC236}">
                <a16:creationId xmlns:a16="http://schemas.microsoft.com/office/drawing/2014/main" id="{0B0897E5-F26F-4A49-83B6-764731D9B0D6}"/>
              </a:ext>
            </a:extLst>
          </p:cNvPr>
          <p:cNvSpPr>
            <a:spLocks noGrp="1"/>
          </p:cNvSpPr>
          <p:nvPr>
            <p:ph type="sldNum" sz="quarter" idx="12"/>
          </p:nvPr>
        </p:nvSpPr>
        <p:spPr/>
        <p:txBody>
          <a:bodyPr/>
          <a:lstStyle/>
          <a:p>
            <a:fld id="{35E0E36F-87E7-4D41-B618-E29DDAD95AA2}" type="slidenum">
              <a:rPr lang="en-US" smtClean="0"/>
              <a:t>16</a:t>
            </a:fld>
            <a:endParaRPr lang="en-US"/>
          </a:p>
        </p:txBody>
      </p:sp>
      <p:sp>
        <p:nvSpPr>
          <p:cNvPr id="15" name="CasellaDiTesto 14">
            <a:extLst>
              <a:ext uri="{FF2B5EF4-FFF2-40B4-BE49-F238E27FC236}">
                <a16:creationId xmlns:a16="http://schemas.microsoft.com/office/drawing/2014/main" id="{55003424-5C79-314C-A0E9-5AC1B4D9EBB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6" name="Immagine 15">
            <a:extLst>
              <a:ext uri="{FF2B5EF4-FFF2-40B4-BE49-F238E27FC236}">
                <a16:creationId xmlns:a16="http://schemas.microsoft.com/office/drawing/2014/main" id="{65DF201A-BBEA-5D41-B414-689281456333}"/>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9032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87B87F-4D47-7343-B515-2A72A0255789}"/>
              </a:ext>
            </a:extLst>
          </p:cNvPr>
          <p:cNvSpPr>
            <a:spLocks noGrp="1"/>
          </p:cNvSpPr>
          <p:nvPr>
            <p:ph type="title"/>
          </p:nvPr>
        </p:nvSpPr>
        <p:spPr/>
        <p:txBody>
          <a:bodyPr/>
          <a:lstStyle/>
          <a:p>
            <a:r>
              <a:rPr lang="en-US" dirty="0"/>
              <a:t>Focus on requirements</a:t>
            </a:r>
          </a:p>
        </p:txBody>
      </p:sp>
      <p:sp>
        <p:nvSpPr>
          <p:cNvPr id="3" name="Segnaposto contenuto 2">
            <a:extLst>
              <a:ext uri="{FF2B5EF4-FFF2-40B4-BE49-F238E27FC236}">
                <a16:creationId xmlns:a16="http://schemas.microsoft.com/office/drawing/2014/main" id="{B3918A7C-CE3E-E043-876A-CCE399C678B1}"/>
              </a:ext>
            </a:extLst>
          </p:cNvPr>
          <p:cNvSpPr>
            <a:spLocks noGrp="1"/>
          </p:cNvSpPr>
          <p:nvPr>
            <p:ph idx="1"/>
          </p:nvPr>
        </p:nvSpPr>
        <p:spPr/>
        <p:txBody>
          <a:bodyPr/>
          <a:lstStyle/>
          <a:p>
            <a:pPr marL="0" indent="0">
              <a:buNone/>
            </a:pPr>
            <a:r>
              <a:rPr lang="en-US" dirty="0"/>
              <a:t>The baseline of our project was to reach all the requirement in the best way.</a:t>
            </a:r>
          </a:p>
          <a:p>
            <a:pPr marL="0" indent="0">
              <a:buNone/>
            </a:pPr>
            <a:r>
              <a:rPr lang="en-US" dirty="0"/>
              <a:t>When we were developing the prototype, always kept in mind two important concepts:</a:t>
            </a:r>
          </a:p>
          <a:p>
            <a:r>
              <a:rPr lang="en-US" dirty="0"/>
              <a:t>Verification: </a:t>
            </a:r>
            <a:r>
              <a:rPr lang="en" dirty="0"/>
              <a:t>Are we building the product right? </a:t>
            </a:r>
            <a:endParaRPr lang="en-US" dirty="0"/>
          </a:p>
          <a:p>
            <a:r>
              <a:rPr lang="en-US" dirty="0"/>
              <a:t>Validation: </a:t>
            </a:r>
            <a:r>
              <a:rPr lang="en" dirty="0"/>
              <a:t>Are we building the right product? </a:t>
            </a:r>
          </a:p>
          <a:p>
            <a:pPr marL="0" indent="0">
              <a:buNone/>
            </a:pPr>
            <a:endParaRPr lang="en-US" dirty="0"/>
          </a:p>
        </p:txBody>
      </p:sp>
      <p:sp>
        <p:nvSpPr>
          <p:cNvPr id="4" name="Segnaposto numero diapositiva 3">
            <a:extLst>
              <a:ext uri="{FF2B5EF4-FFF2-40B4-BE49-F238E27FC236}">
                <a16:creationId xmlns:a16="http://schemas.microsoft.com/office/drawing/2014/main" id="{7DBE0080-2C7D-294C-A02A-D285D646AAE6}"/>
              </a:ext>
            </a:extLst>
          </p:cNvPr>
          <p:cNvSpPr>
            <a:spLocks noGrp="1"/>
          </p:cNvSpPr>
          <p:nvPr>
            <p:ph type="sldNum" sz="quarter" idx="12"/>
          </p:nvPr>
        </p:nvSpPr>
        <p:spPr/>
        <p:txBody>
          <a:bodyPr/>
          <a:lstStyle/>
          <a:p>
            <a:fld id="{35E0E36F-87E7-4D41-B618-E29DDAD95AA2}" type="slidenum">
              <a:rPr lang="en-US" smtClean="0"/>
              <a:t>17</a:t>
            </a:fld>
            <a:endParaRPr lang="en-US"/>
          </a:p>
        </p:txBody>
      </p:sp>
      <p:sp>
        <p:nvSpPr>
          <p:cNvPr id="5" name="CasellaDiTesto 4">
            <a:extLst>
              <a:ext uri="{FF2B5EF4-FFF2-40B4-BE49-F238E27FC236}">
                <a16:creationId xmlns:a16="http://schemas.microsoft.com/office/drawing/2014/main" id="{94624C4C-BEED-3947-ABA8-35B88DE3BE26}"/>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E54D1BD7-4C75-7E4D-BBCF-3CE88C88508D}"/>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086264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959"/>
            <a:ext cx="9905998" cy="1478570"/>
          </a:xfrm>
        </p:spPr>
        <p:txBody>
          <a:bodyPr/>
          <a:lstStyle/>
          <a:p>
            <a:r>
              <a:rPr lang="en-US" dirty="0"/>
              <a:t>Functional requirements 1/2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p:txBody>
          <a:bodyPr/>
          <a:lstStyle/>
          <a:p>
            <a:fld id="{35E0E36F-87E7-4D41-B618-E29DDAD95AA2}" type="slidenum">
              <a:rPr lang="en-US" smtClean="0"/>
              <a:t>18</a:t>
            </a:fld>
            <a:endParaRPr lang="en-US"/>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160410"/>
            <a:ext cx="7626255"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has to </a:t>
            </a:r>
            <a:r>
              <a:rPr lang="en" sz="2400" b="1" u="sng" dirty="0"/>
              <a:t>manage events intercepted from tools</a:t>
            </a:r>
            <a:r>
              <a:rPr lang="en"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1807983"/>
            <a:ext cx="7052562" cy="830997"/>
          </a:xfrm>
          <a:prstGeom prst="rect">
            <a:avLst/>
          </a:prstGeom>
          <a:noFill/>
        </p:spPr>
        <p:txBody>
          <a:bodyPr wrap="square" rtlCol="0">
            <a:spAutoFit/>
          </a:bodyPr>
          <a:lstStyle/>
          <a:p>
            <a:r>
              <a:rPr lang="en" sz="2400" dirty="0"/>
              <a:t>The events are collected via Solace and managed using Apache Spark.</a:t>
            </a:r>
            <a:endParaRPr lang="it-IT" sz="2400" dirty="0"/>
          </a:p>
        </p:txBody>
      </p:sp>
      <p:cxnSp>
        <p:nvCxnSpPr>
          <p:cNvPr id="10" name="Connettore 4 9">
            <a:extLst>
              <a:ext uri="{FF2B5EF4-FFF2-40B4-BE49-F238E27FC236}">
                <a16:creationId xmlns:a16="http://schemas.microsoft.com/office/drawing/2014/main" id="{5CC819CA-7CB7-994D-852C-BCB7CBAB9687}"/>
              </a:ext>
            </a:extLst>
          </p:cNvPr>
          <p:cNvCxnSpPr>
            <a:endCxn id="8" idx="1"/>
          </p:cNvCxnSpPr>
          <p:nvPr/>
        </p:nvCxnSpPr>
        <p:spPr>
          <a:xfrm>
            <a:off x="2125683" y="1622075"/>
            <a:ext cx="2164071" cy="601407"/>
          </a:xfrm>
          <a:prstGeom prst="bentConnector3">
            <a:avLst>
              <a:gd name="adj1" fmla="val -4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2874269"/>
            <a:ext cx="10490607" cy="830997"/>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has to </a:t>
            </a:r>
            <a:r>
              <a:rPr lang="en" sz="2400" b="1" u="sng" dirty="0"/>
              <a:t>compute</a:t>
            </a:r>
            <a:r>
              <a:rPr lang="en" sz="2400" dirty="0"/>
              <a:t> these </a:t>
            </a:r>
            <a:r>
              <a:rPr lang="en" sz="2400" b="1" u="sng" dirty="0"/>
              <a:t>events</a:t>
            </a:r>
            <a:r>
              <a:rPr lang="en" sz="2400" dirty="0"/>
              <a:t> and </a:t>
            </a:r>
            <a:r>
              <a:rPr lang="en" sz="2400" b="1" u="sng" dirty="0"/>
              <a:t>gets additional information from the raw_data database</a:t>
            </a:r>
            <a:r>
              <a:rPr lang="en" sz="2400" dirty="0"/>
              <a:t>.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3660537"/>
            <a:ext cx="7052562" cy="830997"/>
          </a:xfrm>
          <a:prstGeom prst="rect">
            <a:avLst/>
          </a:prstGeom>
          <a:noFill/>
        </p:spPr>
        <p:txBody>
          <a:bodyPr wrap="square" rtlCol="0">
            <a:spAutoFit/>
          </a:bodyPr>
          <a:lstStyle/>
          <a:p>
            <a:r>
              <a:rPr lang="en" sz="2400" dirty="0"/>
              <a:t>Our system computes the events and gets additional information from raw_data using Apache Spark.</a:t>
            </a:r>
            <a:endParaRPr lang="it-IT"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3891174"/>
            <a:ext cx="2164071" cy="184862"/>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893583"/>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212" y="2666549"/>
            <a:ext cx="914400" cy="914400"/>
          </a:xfrm>
          <a:prstGeom prst="rect">
            <a:avLst/>
          </a:prstGeom>
        </p:spPr>
      </p:pic>
      <p:sp>
        <p:nvSpPr>
          <p:cNvPr id="33" name="CasellaDiTesto 32">
            <a:extLst>
              <a:ext uri="{FF2B5EF4-FFF2-40B4-BE49-F238E27FC236}">
                <a16:creationId xmlns:a16="http://schemas.microsoft.com/office/drawing/2014/main" id="{D7E0AE2C-49E4-AF47-8247-0F626AD91F6C}"/>
              </a:ext>
            </a:extLst>
          </p:cNvPr>
          <p:cNvSpPr txBox="1"/>
          <p:nvPr/>
        </p:nvSpPr>
        <p:spPr>
          <a:xfrm>
            <a:off x="1141412" y="4631134"/>
            <a:ext cx="10490607" cy="461665"/>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has to provide a </a:t>
            </a:r>
            <a:r>
              <a:rPr lang="en" sz="2400" b="1" u="sng" dirty="0"/>
              <a:t>user-friendly dashboard</a:t>
            </a:r>
            <a:r>
              <a:rPr lang="en" sz="2400" dirty="0"/>
              <a:t>.</a:t>
            </a:r>
          </a:p>
        </p:txBody>
      </p:sp>
      <p:sp>
        <p:nvSpPr>
          <p:cNvPr id="34" name="CasellaDiTesto 33">
            <a:extLst>
              <a:ext uri="{FF2B5EF4-FFF2-40B4-BE49-F238E27FC236}">
                <a16:creationId xmlns:a16="http://schemas.microsoft.com/office/drawing/2014/main" id="{962CA6CF-1647-DA47-A06D-3C6B51DE8DC1}"/>
              </a:ext>
            </a:extLst>
          </p:cNvPr>
          <p:cNvSpPr txBox="1"/>
          <p:nvPr/>
        </p:nvSpPr>
        <p:spPr>
          <a:xfrm>
            <a:off x="4289754" y="5417402"/>
            <a:ext cx="7052562" cy="1200329"/>
          </a:xfrm>
          <a:prstGeom prst="rect">
            <a:avLst/>
          </a:prstGeom>
          <a:noFill/>
        </p:spPr>
        <p:txBody>
          <a:bodyPr wrap="square" rtlCol="0">
            <a:spAutoFit/>
          </a:bodyPr>
          <a:lstStyle/>
          <a:p>
            <a:r>
              <a:rPr lang="en" sz="2400" dirty="0"/>
              <a:t>Our system integrates Kibana that provide a GUI for visualizing and querying. The dashboard is reachable within the LAN through a web browser.</a:t>
            </a:r>
            <a:endParaRPr lang="it-IT" sz="2400" dirty="0"/>
          </a:p>
        </p:txBody>
      </p:sp>
      <p:cxnSp>
        <p:nvCxnSpPr>
          <p:cNvPr id="35" name="Connettore 4 34">
            <a:extLst>
              <a:ext uri="{FF2B5EF4-FFF2-40B4-BE49-F238E27FC236}">
                <a16:creationId xmlns:a16="http://schemas.microsoft.com/office/drawing/2014/main" id="{A1BEB93F-AA16-2946-A41B-154DAC64B323}"/>
              </a:ext>
            </a:extLst>
          </p:cNvPr>
          <p:cNvCxnSpPr>
            <a:cxnSpLocks/>
          </p:cNvCxnSpPr>
          <p:nvPr/>
        </p:nvCxnSpPr>
        <p:spPr>
          <a:xfrm>
            <a:off x="2125683" y="5232399"/>
            <a:ext cx="2164071" cy="834719"/>
          </a:xfrm>
          <a:prstGeom prst="bentConnector3">
            <a:avLst>
              <a:gd name="adj1" fmla="val -115"/>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6" name="Elemento grafico 35" descr="Segno di spunta">
            <a:extLst>
              <a:ext uri="{FF2B5EF4-FFF2-40B4-BE49-F238E27FC236}">
                <a16:creationId xmlns:a16="http://schemas.microsoft.com/office/drawing/2014/main" id="{592B3D29-13B6-A24B-B44F-1846590526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4385390"/>
            <a:ext cx="914400" cy="914400"/>
          </a:xfrm>
          <a:prstGeom prst="rect">
            <a:avLst/>
          </a:prstGeom>
        </p:spPr>
      </p:pic>
      <p:sp>
        <p:nvSpPr>
          <p:cNvPr id="16" name="CasellaDiTesto 15">
            <a:extLst>
              <a:ext uri="{FF2B5EF4-FFF2-40B4-BE49-F238E27FC236}">
                <a16:creationId xmlns:a16="http://schemas.microsoft.com/office/drawing/2014/main" id="{8F9D76F2-6F7F-8344-9CDE-13E869C99AEF}"/>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20" name="Immagine 19">
            <a:extLst>
              <a:ext uri="{FF2B5EF4-FFF2-40B4-BE49-F238E27FC236}">
                <a16:creationId xmlns:a16="http://schemas.microsoft.com/office/drawing/2014/main" id="{21F23BAB-F603-174F-B711-2A199EA512DF}"/>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409835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nodeType="withEffect">
                                  <p:stCondLst>
                                    <p:cond delay="100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par>
                                <p:cTn id="33" presetID="9" presetClass="entr" presetSubtype="0" fill="hold" nodeType="withEffect">
                                  <p:stCondLst>
                                    <p:cond delay="100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33570"/>
            <a:ext cx="9905998" cy="1478570"/>
          </a:xfrm>
        </p:spPr>
        <p:txBody>
          <a:bodyPr/>
          <a:lstStyle/>
          <a:p>
            <a:r>
              <a:rPr lang="en-US" dirty="0"/>
              <a:t>Functional requirements 2/2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19</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713313"/>
            <a:ext cx="741632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The system has to </a:t>
            </a:r>
            <a:r>
              <a:rPr lang="en-US" sz="2400" b="1" u="sng" dirty="0"/>
              <a:t>store</a:t>
            </a:r>
            <a:r>
              <a:rPr lang="en-US" sz="2400" dirty="0"/>
              <a:t> the computed </a:t>
            </a:r>
            <a:r>
              <a:rPr lang="en-US" sz="2400" b="1" u="sng" dirty="0"/>
              <a:t>data for querying</a:t>
            </a:r>
            <a:r>
              <a:rPr lang="en-US"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2360886"/>
            <a:ext cx="7052562" cy="830997"/>
          </a:xfrm>
          <a:prstGeom prst="rect">
            <a:avLst/>
          </a:prstGeom>
          <a:noFill/>
        </p:spPr>
        <p:txBody>
          <a:bodyPr wrap="square" rtlCol="0">
            <a:spAutoFit/>
          </a:bodyPr>
          <a:lstStyle/>
          <a:p>
            <a:r>
              <a:rPr lang="en-US" sz="2400" dirty="0"/>
              <a:t>Our system stores the data in Elasticsearch NoSQL database.</a:t>
            </a:r>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2174978"/>
            <a:ext cx="2164071" cy="601407"/>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3427172"/>
            <a:ext cx="1049060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dashboard needs to provide a </a:t>
            </a:r>
            <a:r>
              <a:rPr lang="en-US" sz="2400" b="1" u="sng" dirty="0"/>
              <a:t>complete system of filtering</a:t>
            </a:r>
            <a:r>
              <a:rPr lang="en-US" sz="2400" dirty="0"/>
              <a:t>.</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4213440"/>
            <a:ext cx="7052562" cy="1200329"/>
          </a:xfrm>
          <a:prstGeom prst="rect">
            <a:avLst/>
          </a:prstGeom>
          <a:noFill/>
        </p:spPr>
        <p:txBody>
          <a:bodyPr wrap="square" rtlCol="0">
            <a:spAutoFit/>
          </a:bodyPr>
          <a:lstStyle/>
          <a:p>
            <a:r>
              <a:rPr lang="en-US" sz="2400" dirty="0"/>
              <a:t>With Kibana the end-user can set all the filter that needs through the GUI. We saved a bunch of filters ready to use.</a:t>
            </a:r>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3981903"/>
            <a:ext cx="2164071" cy="831702"/>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14464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181428"/>
            <a:ext cx="914400" cy="914400"/>
          </a:xfrm>
          <a:prstGeom prst="rect">
            <a:avLst/>
          </a:prstGeom>
        </p:spPr>
      </p:pic>
      <p:sp>
        <p:nvSpPr>
          <p:cNvPr id="12" name="CasellaDiTesto 11">
            <a:extLst>
              <a:ext uri="{FF2B5EF4-FFF2-40B4-BE49-F238E27FC236}">
                <a16:creationId xmlns:a16="http://schemas.microsoft.com/office/drawing/2014/main" id="{065CD0CD-E61A-C240-81BC-67A80734285D}"/>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424EF3DA-7402-4542-B20B-1C42F4D4BC62}"/>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1543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nodeType="withEffect">
                                  <p:stCondLst>
                                    <p:cond delay="100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D7971C-1978-1E43-947E-46087DE7254D}"/>
              </a:ext>
            </a:extLst>
          </p:cNvPr>
          <p:cNvSpPr>
            <a:spLocks noGrp="1"/>
          </p:cNvSpPr>
          <p:nvPr>
            <p:ph type="title"/>
          </p:nvPr>
        </p:nvSpPr>
        <p:spPr/>
        <p:txBody>
          <a:bodyPr/>
          <a:lstStyle/>
          <a:p>
            <a:r>
              <a:rPr lang="en-US" dirty="0"/>
              <a:t>Domain and problem that we are solving </a:t>
            </a:r>
          </a:p>
        </p:txBody>
      </p:sp>
      <p:sp>
        <p:nvSpPr>
          <p:cNvPr id="3" name="Segnaposto contenuto 2">
            <a:extLst>
              <a:ext uri="{FF2B5EF4-FFF2-40B4-BE49-F238E27FC236}">
                <a16:creationId xmlns:a16="http://schemas.microsoft.com/office/drawing/2014/main" id="{0F205321-7101-4D4F-930C-968B87891F91}"/>
              </a:ext>
            </a:extLst>
          </p:cNvPr>
          <p:cNvSpPr>
            <a:spLocks noGrp="1"/>
          </p:cNvSpPr>
          <p:nvPr>
            <p:ph idx="1"/>
          </p:nvPr>
        </p:nvSpPr>
        <p:spPr/>
        <p:txBody>
          <a:bodyPr/>
          <a:lstStyle/>
          <a:p>
            <a:r>
              <a:rPr lang="en-US" dirty="0"/>
              <a:t>We have several tools that send messages (160.000 every 30 minutes).</a:t>
            </a:r>
          </a:p>
          <a:p>
            <a:r>
              <a:rPr lang="en-US" dirty="0"/>
              <a:t>These messages needs to be stored in a database and shown in a dashboard.</a:t>
            </a:r>
          </a:p>
          <a:p>
            <a:r>
              <a:rPr lang="en-US" dirty="0"/>
              <a:t>We have to manage the path of the messages from the tools to the database and the dashboard.</a:t>
            </a:r>
          </a:p>
          <a:p>
            <a:pPr marL="0" indent="0">
              <a:buNone/>
            </a:pPr>
            <a:endParaRPr lang="en-US" dirty="0"/>
          </a:p>
        </p:txBody>
      </p:sp>
      <p:sp>
        <p:nvSpPr>
          <p:cNvPr id="4" name="Segnaposto numero diapositiva 3">
            <a:extLst>
              <a:ext uri="{FF2B5EF4-FFF2-40B4-BE49-F238E27FC236}">
                <a16:creationId xmlns:a16="http://schemas.microsoft.com/office/drawing/2014/main" id="{1F868413-9909-CD44-96AD-F01880F3E8E2}"/>
              </a:ext>
            </a:extLst>
          </p:cNvPr>
          <p:cNvSpPr>
            <a:spLocks noGrp="1"/>
          </p:cNvSpPr>
          <p:nvPr>
            <p:ph type="sldNum" sz="quarter" idx="12"/>
          </p:nvPr>
        </p:nvSpPr>
        <p:spPr/>
        <p:txBody>
          <a:bodyPr/>
          <a:lstStyle/>
          <a:p>
            <a:fld id="{35E0E36F-87E7-4D41-B618-E29DDAD95AA2}" type="slidenum">
              <a:rPr lang="en-US" smtClean="0"/>
              <a:t>2</a:t>
            </a:fld>
            <a:endParaRPr lang="en-US"/>
          </a:p>
        </p:txBody>
      </p:sp>
    </p:spTree>
    <p:extLst>
      <p:ext uri="{BB962C8B-B14F-4D97-AF65-F5344CB8AC3E}">
        <p14:creationId xmlns:p14="http://schemas.microsoft.com/office/powerpoint/2010/main" val="162827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33570"/>
            <a:ext cx="9905998" cy="1478570"/>
          </a:xfrm>
        </p:spPr>
        <p:txBody>
          <a:bodyPr/>
          <a:lstStyle/>
          <a:p>
            <a:r>
              <a:rPr lang="en-US" dirty="0"/>
              <a:t>Non-Functional requirements 1/2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20</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713313"/>
            <a:ext cx="7111177"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must be </a:t>
            </a:r>
            <a:r>
              <a:rPr lang="en" sz="2400" b="1" u="sng" dirty="0"/>
              <a:t>without</a:t>
            </a:r>
            <a:r>
              <a:rPr lang="en" sz="2400" dirty="0"/>
              <a:t> a </a:t>
            </a:r>
            <a:r>
              <a:rPr lang="en" sz="2400" b="1" u="sng" dirty="0"/>
              <a:t>single point of failure</a:t>
            </a:r>
            <a:r>
              <a:rPr lang="en"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2360886"/>
            <a:ext cx="7052562" cy="1569660"/>
          </a:xfrm>
          <a:prstGeom prst="rect">
            <a:avLst/>
          </a:prstGeom>
          <a:noFill/>
        </p:spPr>
        <p:txBody>
          <a:bodyPr wrap="square" rtlCol="0">
            <a:spAutoFit/>
          </a:bodyPr>
          <a:lstStyle/>
          <a:p>
            <a:r>
              <a:rPr lang="en" sz="2400" dirty="0"/>
              <a:t>All the technologies that we used are without point of failure. Solace, Elasticsearch and Spark lie on the concept of Clusters and Nodes. It means that there are distributed nodes and replicas.</a:t>
            </a:r>
            <a:endParaRPr lang="en-US" sz="2400" dirty="0"/>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2174978"/>
            <a:ext cx="2164071" cy="970738"/>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4086400"/>
            <a:ext cx="9810123" cy="830997"/>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must </a:t>
            </a:r>
            <a:r>
              <a:rPr lang="en" sz="2400" b="1" u="sng" dirty="0"/>
              <a:t>manage peaks of 160000 messages every 30 minutes </a:t>
            </a:r>
            <a:r>
              <a:rPr lang="en" sz="2400" dirty="0"/>
              <a:t>and must </a:t>
            </a:r>
            <a:r>
              <a:rPr lang="en" sz="2400" b="1" u="sng" dirty="0"/>
              <a:t>scale</a:t>
            </a:r>
            <a:r>
              <a:rPr lang="en" sz="2400" dirty="0"/>
              <a:t>.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4872668"/>
            <a:ext cx="7052562" cy="1569660"/>
          </a:xfrm>
          <a:prstGeom prst="rect">
            <a:avLst/>
          </a:prstGeom>
          <a:noFill/>
        </p:spPr>
        <p:txBody>
          <a:bodyPr wrap="square" rtlCol="0">
            <a:spAutoFit/>
          </a:bodyPr>
          <a:lstStyle/>
          <a:p>
            <a:r>
              <a:rPr lang="en" sz="2400" dirty="0"/>
              <a:t>Our System can manage approximately 216000 messages every 30 minutes in almost real time (&lt;2.5sec) and both Elasticsearch and Spark are scalable on multiple nodes.</a:t>
            </a:r>
            <a:endParaRPr lang="en-US"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4872668"/>
            <a:ext cx="2164071" cy="784830"/>
          </a:xfrm>
          <a:prstGeom prst="bentConnector3">
            <a:avLst>
              <a:gd name="adj1" fmla="val -115"/>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14464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840656"/>
            <a:ext cx="914400" cy="914400"/>
          </a:xfrm>
          <a:prstGeom prst="rect">
            <a:avLst/>
          </a:prstGeom>
        </p:spPr>
      </p:pic>
      <p:sp>
        <p:nvSpPr>
          <p:cNvPr id="12" name="CasellaDiTesto 11">
            <a:extLst>
              <a:ext uri="{FF2B5EF4-FFF2-40B4-BE49-F238E27FC236}">
                <a16:creationId xmlns:a16="http://schemas.microsoft.com/office/drawing/2014/main" id="{87976A42-4FF3-E04F-97BD-5AEF9E3E76B7}"/>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02281CB6-8F37-5A4B-A835-FC9C6F0BE06B}"/>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69006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100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130194"/>
            <a:ext cx="9905998" cy="1478570"/>
          </a:xfrm>
        </p:spPr>
        <p:txBody>
          <a:bodyPr/>
          <a:lstStyle/>
          <a:p>
            <a:r>
              <a:rPr lang="en-US" dirty="0"/>
              <a:t>Non-Functional requirements 2/2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21</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128513"/>
            <a:ext cx="4581447"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must be up 99.999%.</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1776086"/>
            <a:ext cx="7052562" cy="1569660"/>
          </a:xfrm>
          <a:prstGeom prst="rect">
            <a:avLst/>
          </a:prstGeom>
          <a:noFill/>
        </p:spPr>
        <p:txBody>
          <a:bodyPr wrap="square" rtlCol="0">
            <a:spAutoFit/>
          </a:bodyPr>
          <a:lstStyle/>
          <a:p>
            <a:r>
              <a:rPr lang="en" sz="2400" dirty="0"/>
              <a:t>We can’t prove mathematically that our system can reach the three 9, but we tested with about 1 million messages without errors, so we think that we achieved the target.</a:t>
            </a:r>
            <a:endParaRPr lang="en-US" sz="2400" dirty="0"/>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1590178"/>
            <a:ext cx="2164071" cy="970738"/>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3427170"/>
            <a:ext cx="9810123" cy="1200329"/>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needs to take no more than 5 minutes from the time the message is broadcasted from the tool to the time it is stored in the analytics database. However, the lower the delay the better.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3732028" y="4605853"/>
            <a:ext cx="7577562" cy="1938992"/>
          </a:xfrm>
          <a:prstGeom prst="rect">
            <a:avLst/>
          </a:prstGeom>
          <a:noFill/>
        </p:spPr>
        <p:txBody>
          <a:bodyPr wrap="square" rtlCol="0">
            <a:spAutoFit/>
          </a:bodyPr>
          <a:lstStyle/>
          <a:p>
            <a:r>
              <a:rPr lang="en" sz="2400" dirty="0"/>
              <a:t>Our system takes at most 1.5 seconds from the time the message is broadcasted from the tools to the time it is stored in the Elasticsearch database, we have to add another second to make the data searchable from the Kibana dashboard.</a:t>
            </a:r>
            <a:endParaRPr lang="en-US"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092957" y="4605853"/>
            <a:ext cx="1639071" cy="969496"/>
          </a:xfrm>
          <a:prstGeom prst="bentConnector3">
            <a:avLst>
              <a:gd name="adj1" fmla="val -598"/>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8616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181426"/>
            <a:ext cx="914400" cy="914400"/>
          </a:xfrm>
          <a:prstGeom prst="rect">
            <a:avLst/>
          </a:prstGeom>
        </p:spPr>
      </p:pic>
      <p:sp>
        <p:nvSpPr>
          <p:cNvPr id="12" name="CasellaDiTesto 11">
            <a:extLst>
              <a:ext uri="{FF2B5EF4-FFF2-40B4-BE49-F238E27FC236}">
                <a16:creationId xmlns:a16="http://schemas.microsoft.com/office/drawing/2014/main" id="{06035B40-0F67-2D44-BDF5-15A65E798751}"/>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85F09782-0106-7949-9FC7-4D29DF494AA8}"/>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1195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100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100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blip>
          <a:stretch/>
        </a:blipFill>
        <a:effectLst/>
      </p:bgPr>
    </p:bg>
    <p:spTree>
      <p:nvGrpSpPr>
        <p:cNvPr id="1" name=""/>
        <p:cNvGrpSpPr/>
        <p:nvPr/>
      </p:nvGrpSpPr>
      <p:grpSpPr>
        <a:xfrm>
          <a:off x="0" y="0"/>
          <a:ext cx="0" cy="0"/>
          <a:chOff x="0" y="0"/>
          <a:chExt cx="0" cy="0"/>
        </a:xfrm>
      </p:grpSpPr>
      <p:sp useBgFill="1">
        <p:nvSpPr>
          <p:cNvPr id="50" name="Rectangle 1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F48CE8D-4077-FA45-9BD0-9B4C2D089D64}"/>
              </a:ext>
            </a:extLst>
          </p:cNvPr>
          <p:cNvSpPr>
            <a:spLocks noGrp="1"/>
          </p:cNvSpPr>
          <p:nvPr>
            <p:ph type="title"/>
          </p:nvPr>
        </p:nvSpPr>
        <p:spPr>
          <a:xfrm>
            <a:off x="1141413" y="618518"/>
            <a:ext cx="4459286" cy="1478570"/>
          </a:xfrm>
        </p:spPr>
        <p:txBody>
          <a:bodyPr>
            <a:normAutofit/>
          </a:bodyPr>
          <a:lstStyle/>
          <a:p>
            <a:r>
              <a:rPr lang="en-US" sz="3200"/>
              <a:t>Interface</a:t>
            </a:r>
          </a:p>
        </p:txBody>
      </p:sp>
      <p:sp>
        <p:nvSpPr>
          <p:cNvPr id="3" name="Segnaposto contenuto 2">
            <a:extLst>
              <a:ext uri="{FF2B5EF4-FFF2-40B4-BE49-F238E27FC236}">
                <a16:creationId xmlns:a16="http://schemas.microsoft.com/office/drawing/2014/main" id="{F709FFB7-A7E5-894E-9CA3-234EDC09B43A}"/>
              </a:ext>
            </a:extLst>
          </p:cNvPr>
          <p:cNvSpPr>
            <a:spLocks noGrp="1"/>
          </p:cNvSpPr>
          <p:nvPr>
            <p:ph idx="1"/>
          </p:nvPr>
        </p:nvSpPr>
        <p:spPr>
          <a:xfrm>
            <a:off x="1141412" y="2249487"/>
            <a:ext cx="4459287" cy="3965046"/>
          </a:xfrm>
        </p:spPr>
        <p:txBody>
          <a:bodyPr>
            <a:normAutofit/>
          </a:bodyPr>
          <a:lstStyle/>
          <a:p>
            <a:r>
              <a:rPr lang="en-US" sz="2000"/>
              <a:t>Our system is IoT ready, that mean that we offer an MQTT interface where all the devices (or tools in this domain) can publish on the message broker using this message protocol.</a:t>
            </a:r>
          </a:p>
          <a:p>
            <a:endParaRPr lang="en-US" sz="2000"/>
          </a:p>
        </p:txBody>
      </p:sp>
      <p:pic>
        <p:nvPicPr>
          <p:cNvPr id="8" name="Immagine 7" descr="Immagine che contiene testo&#10;&#10;Descrizione generata automaticamente">
            <a:extLst>
              <a:ext uri="{FF2B5EF4-FFF2-40B4-BE49-F238E27FC236}">
                <a16:creationId xmlns:a16="http://schemas.microsoft.com/office/drawing/2014/main" id="{3872D2D7-886A-0F4D-8105-C61D1CFC9BE8}"/>
              </a:ext>
            </a:extLst>
          </p:cNvPr>
          <p:cNvPicPr>
            <a:picLocks noChangeAspect="1"/>
          </p:cNvPicPr>
          <p:nvPr/>
        </p:nvPicPr>
        <p:blipFill>
          <a:blip r:embed="rId4"/>
          <a:stretch>
            <a:fillRect/>
          </a:stretch>
        </p:blipFill>
        <p:spPr>
          <a:xfrm>
            <a:off x="6096000" y="1335143"/>
            <a:ext cx="5456279" cy="416276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2" name="Group 1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4" name="Segnaposto numero diapositiva 3">
            <a:extLst>
              <a:ext uri="{FF2B5EF4-FFF2-40B4-BE49-F238E27FC236}">
                <a16:creationId xmlns:a16="http://schemas.microsoft.com/office/drawing/2014/main" id="{50F1F18D-CD92-4A45-BEF0-7927CD8ECBE6}"/>
              </a:ext>
            </a:extLst>
          </p:cNvPr>
          <p:cNvSpPr>
            <a:spLocks noGrp="1"/>
          </p:cNvSpPr>
          <p:nvPr>
            <p:ph type="sldNum" sz="quarter" idx="12"/>
          </p:nvPr>
        </p:nvSpPr>
        <p:spPr>
          <a:xfrm>
            <a:off x="10276321" y="6340472"/>
            <a:ext cx="771089" cy="365125"/>
          </a:xfrm>
        </p:spPr>
        <p:txBody>
          <a:bodyPr>
            <a:normAutofit/>
          </a:bodyPr>
          <a:lstStyle/>
          <a:p>
            <a:pPr>
              <a:spcAft>
                <a:spcPts val="600"/>
              </a:spcAft>
            </a:pPr>
            <a:fld id="{35E0E36F-87E7-4D41-B618-E29DDAD95AA2}" type="slidenum">
              <a:rPr lang="en-US" smtClean="0"/>
              <a:pPr>
                <a:spcAft>
                  <a:spcPts val="600"/>
                </a:spcAft>
              </a:pPr>
              <a:t>22</a:t>
            </a:fld>
            <a:endParaRPr lang="en-US"/>
          </a:p>
        </p:txBody>
      </p:sp>
    </p:spTree>
    <p:extLst>
      <p:ext uri="{BB962C8B-B14F-4D97-AF65-F5344CB8AC3E}">
        <p14:creationId xmlns:p14="http://schemas.microsoft.com/office/powerpoint/2010/main" val="913694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FCC12F-2CD3-C741-A357-F49E2ACBC8A8}"/>
              </a:ext>
            </a:extLst>
          </p:cNvPr>
          <p:cNvSpPr>
            <a:spLocks noGrp="1"/>
          </p:cNvSpPr>
          <p:nvPr>
            <p:ph type="title"/>
          </p:nvPr>
        </p:nvSpPr>
        <p:spPr/>
        <p:txBody>
          <a:bodyPr/>
          <a:lstStyle/>
          <a:p>
            <a:endParaRPr lang="en-US" dirty="0"/>
          </a:p>
        </p:txBody>
      </p:sp>
      <p:pic>
        <p:nvPicPr>
          <p:cNvPr id="6" name="Segnaposto contenuto 5" descr="Immagine che contiene screenshot&#10;&#10;Descrizione generata automaticamente">
            <a:extLst>
              <a:ext uri="{FF2B5EF4-FFF2-40B4-BE49-F238E27FC236}">
                <a16:creationId xmlns:a16="http://schemas.microsoft.com/office/drawing/2014/main" id="{4A744640-EAA7-5445-B4DD-4698805AFA8E}"/>
              </a:ext>
            </a:extLst>
          </p:cNvPr>
          <p:cNvPicPr>
            <a:picLocks noGrp="1" noChangeAspect="1"/>
          </p:cNvPicPr>
          <p:nvPr>
            <p:ph idx="1"/>
          </p:nvPr>
        </p:nvPicPr>
        <p:blipFill>
          <a:blip r:embed="rId2"/>
          <a:stretch>
            <a:fillRect/>
          </a:stretch>
        </p:blipFill>
        <p:spPr>
          <a:xfrm>
            <a:off x="0" y="0"/>
            <a:ext cx="9413238" cy="5883274"/>
          </a:xfrm>
        </p:spPr>
      </p:pic>
      <p:sp>
        <p:nvSpPr>
          <p:cNvPr id="4" name="Segnaposto numero diapositiva 3">
            <a:extLst>
              <a:ext uri="{FF2B5EF4-FFF2-40B4-BE49-F238E27FC236}">
                <a16:creationId xmlns:a16="http://schemas.microsoft.com/office/drawing/2014/main" id="{43F93C04-C844-174C-AFCD-813C219EB0D5}"/>
              </a:ext>
            </a:extLst>
          </p:cNvPr>
          <p:cNvSpPr>
            <a:spLocks noGrp="1"/>
          </p:cNvSpPr>
          <p:nvPr>
            <p:ph type="sldNum" sz="quarter" idx="12"/>
          </p:nvPr>
        </p:nvSpPr>
        <p:spPr/>
        <p:txBody>
          <a:bodyPr/>
          <a:lstStyle/>
          <a:p>
            <a:fld id="{35E0E36F-87E7-4D41-B618-E29DDAD95AA2}" type="slidenum">
              <a:rPr lang="en-US" smtClean="0"/>
              <a:t>23</a:t>
            </a:fld>
            <a:endParaRPr lang="en-US"/>
          </a:p>
        </p:txBody>
      </p:sp>
      <p:sp>
        <p:nvSpPr>
          <p:cNvPr id="8" name="Ovale 7">
            <a:extLst>
              <a:ext uri="{FF2B5EF4-FFF2-40B4-BE49-F238E27FC236}">
                <a16:creationId xmlns:a16="http://schemas.microsoft.com/office/drawing/2014/main" id="{9C3D40CB-0CCE-BA4C-9FE7-E6833AF79640}"/>
              </a:ext>
            </a:extLst>
          </p:cNvPr>
          <p:cNvSpPr/>
          <p:nvPr/>
        </p:nvSpPr>
        <p:spPr>
          <a:xfrm>
            <a:off x="840828" y="618518"/>
            <a:ext cx="3373821" cy="285372"/>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ttore 2 9">
            <a:extLst>
              <a:ext uri="{FF2B5EF4-FFF2-40B4-BE49-F238E27FC236}">
                <a16:creationId xmlns:a16="http://schemas.microsoft.com/office/drawing/2014/main" id="{DD697806-8BDA-6949-910F-331F89D4FD6E}"/>
              </a:ext>
            </a:extLst>
          </p:cNvPr>
          <p:cNvCxnSpPr>
            <a:cxnSpLocks/>
            <a:stCxn id="8" idx="6"/>
            <a:endCxn id="13" idx="1"/>
          </p:cNvCxnSpPr>
          <p:nvPr/>
        </p:nvCxnSpPr>
        <p:spPr>
          <a:xfrm flipV="1">
            <a:off x="4214649" y="729318"/>
            <a:ext cx="5549561" cy="31886"/>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A8CF2A69-062A-BD4B-B44F-286D3A18ED91}"/>
              </a:ext>
            </a:extLst>
          </p:cNvPr>
          <p:cNvSpPr txBox="1"/>
          <p:nvPr/>
        </p:nvSpPr>
        <p:spPr>
          <a:xfrm>
            <a:off x="9764210" y="406152"/>
            <a:ext cx="1818318" cy="646331"/>
          </a:xfrm>
          <a:prstGeom prst="rect">
            <a:avLst/>
          </a:prstGeom>
          <a:noFill/>
        </p:spPr>
        <p:txBody>
          <a:bodyPr wrap="none" rtlCol="0">
            <a:spAutoFit/>
          </a:bodyPr>
          <a:lstStyle/>
          <a:p>
            <a:r>
              <a:rPr lang="en-US" dirty="0"/>
              <a:t>Advanced Custom</a:t>
            </a:r>
          </a:p>
          <a:p>
            <a:r>
              <a:rPr lang="en-US" dirty="0"/>
              <a:t>Filtering System</a:t>
            </a:r>
          </a:p>
        </p:txBody>
      </p:sp>
      <p:sp>
        <p:nvSpPr>
          <p:cNvPr id="14" name="Ovale 13">
            <a:extLst>
              <a:ext uri="{FF2B5EF4-FFF2-40B4-BE49-F238E27FC236}">
                <a16:creationId xmlns:a16="http://schemas.microsoft.com/office/drawing/2014/main" id="{99250B22-CC46-BA40-B735-3A984AF5658B}"/>
              </a:ext>
            </a:extLst>
          </p:cNvPr>
          <p:cNvSpPr/>
          <p:nvPr/>
        </p:nvSpPr>
        <p:spPr>
          <a:xfrm>
            <a:off x="680931" y="1052483"/>
            <a:ext cx="1251866" cy="3618260"/>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Connettore 2 14">
            <a:extLst>
              <a:ext uri="{FF2B5EF4-FFF2-40B4-BE49-F238E27FC236}">
                <a16:creationId xmlns:a16="http://schemas.microsoft.com/office/drawing/2014/main" id="{837F2907-B6B2-AA41-9D9F-51B52E071942}"/>
              </a:ext>
            </a:extLst>
          </p:cNvPr>
          <p:cNvCxnSpPr>
            <a:cxnSpLocks/>
          </p:cNvCxnSpPr>
          <p:nvPr/>
        </p:nvCxnSpPr>
        <p:spPr>
          <a:xfrm>
            <a:off x="1306864" y="4670743"/>
            <a:ext cx="0" cy="1486217"/>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FE310609-09F0-9441-B608-18B6E7DE9C42}"/>
              </a:ext>
            </a:extLst>
          </p:cNvPr>
          <p:cNvSpPr txBox="1"/>
          <p:nvPr/>
        </p:nvSpPr>
        <p:spPr>
          <a:xfrm>
            <a:off x="313862" y="6063754"/>
            <a:ext cx="2213876" cy="369332"/>
          </a:xfrm>
          <a:prstGeom prst="rect">
            <a:avLst/>
          </a:prstGeom>
          <a:noFill/>
        </p:spPr>
        <p:txBody>
          <a:bodyPr wrap="none" rtlCol="0">
            <a:spAutoFit/>
          </a:bodyPr>
          <a:lstStyle/>
          <a:p>
            <a:r>
              <a:rPr lang="en-US" dirty="0"/>
              <a:t>Quick Filtering System</a:t>
            </a:r>
          </a:p>
        </p:txBody>
      </p:sp>
      <p:sp>
        <p:nvSpPr>
          <p:cNvPr id="23" name="Ovale 22">
            <a:extLst>
              <a:ext uri="{FF2B5EF4-FFF2-40B4-BE49-F238E27FC236}">
                <a16:creationId xmlns:a16="http://schemas.microsoft.com/office/drawing/2014/main" id="{E22EDB2E-5D13-9444-9BEA-51570C018035}"/>
              </a:ext>
            </a:extLst>
          </p:cNvPr>
          <p:cNvSpPr/>
          <p:nvPr/>
        </p:nvSpPr>
        <p:spPr>
          <a:xfrm>
            <a:off x="2169948" y="4258491"/>
            <a:ext cx="7304963" cy="1767469"/>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Connettore 2 23">
            <a:extLst>
              <a:ext uri="{FF2B5EF4-FFF2-40B4-BE49-F238E27FC236}">
                <a16:creationId xmlns:a16="http://schemas.microsoft.com/office/drawing/2014/main" id="{FEBCD419-ECF6-9248-8805-D84A11B9F98D}"/>
              </a:ext>
            </a:extLst>
          </p:cNvPr>
          <p:cNvCxnSpPr>
            <a:cxnSpLocks/>
            <a:stCxn id="23" idx="6"/>
          </p:cNvCxnSpPr>
          <p:nvPr/>
        </p:nvCxnSpPr>
        <p:spPr>
          <a:xfrm>
            <a:off x="9474911" y="5142226"/>
            <a:ext cx="444152"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C4002B44-D1BF-E74B-ACBE-CE03493F6F95}"/>
              </a:ext>
            </a:extLst>
          </p:cNvPr>
          <p:cNvSpPr txBox="1"/>
          <p:nvPr/>
        </p:nvSpPr>
        <p:spPr>
          <a:xfrm>
            <a:off x="9764210" y="4819059"/>
            <a:ext cx="1580882" cy="646331"/>
          </a:xfrm>
          <a:prstGeom prst="rect">
            <a:avLst/>
          </a:prstGeom>
          <a:noFill/>
        </p:spPr>
        <p:txBody>
          <a:bodyPr wrap="none" rtlCol="0">
            <a:spAutoFit/>
          </a:bodyPr>
          <a:lstStyle/>
          <a:p>
            <a:r>
              <a:rPr lang="en-US" dirty="0"/>
              <a:t>Compact Data </a:t>
            </a:r>
          </a:p>
          <a:p>
            <a:pPr algn="ctr"/>
            <a:r>
              <a:rPr lang="en-US" dirty="0"/>
              <a:t>Visualization</a:t>
            </a:r>
          </a:p>
        </p:txBody>
      </p:sp>
      <p:sp>
        <p:nvSpPr>
          <p:cNvPr id="28" name="Ovale 27">
            <a:extLst>
              <a:ext uri="{FF2B5EF4-FFF2-40B4-BE49-F238E27FC236}">
                <a16:creationId xmlns:a16="http://schemas.microsoft.com/office/drawing/2014/main" id="{E41B8E86-4E72-5941-9898-4E7C06476B2D}"/>
              </a:ext>
            </a:extLst>
          </p:cNvPr>
          <p:cNvSpPr/>
          <p:nvPr/>
        </p:nvSpPr>
        <p:spPr>
          <a:xfrm>
            <a:off x="2299063" y="1654636"/>
            <a:ext cx="3518263" cy="2461166"/>
          </a:xfrm>
          <a:prstGeom prst="ellipse">
            <a:avLst/>
          </a:prstGeom>
          <a:solidFill>
            <a:schemeClr val="accent1">
              <a:alpha val="1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Connettore 2 28">
            <a:extLst>
              <a:ext uri="{FF2B5EF4-FFF2-40B4-BE49-F238E27FC236}">
                <a16:creationId xmlns:a16="http://schemas.microsoft.com/office/drawing/2014/main" id="{8CE1B512-ADD3-6444-8684-69ECE126780A}"/>
              </a:ext>
            </a:extLst>
          </p:cNvPr>
          <p:cNvCxnSpPr>
            <a:cxnSpLocks/>
          </p:cNvCxnSpPr>
          <p:nvPr/>
        </p:nvCxnSpPr>
        <p:spPr>
          <a:xfrm flipV="1">
            <a:off x="5817327" y="2891246"/>
            <a:ext cx="4075610" cy="1"/>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A314226D-12CA-894E-AF07-DF871AD6B63A}"/>
              </a:ext>
            </a:extLst>
          </p:cNvPr>
          <p:cNvSpPr txBox="1"/>
          <p:nvPr/>
        </p:nvSpPr>
        <p:spPr>
          <a:xfrm>
            <a:off x="9837761" y="2635469"/>
            <a:ext cx="1648208" cy="646331"/>
          </a:xfrm>
          <a:prstGeom prst="rect">
            <a:avLst/>
          </a:prstGeom>
          <a:noFill/>
        </p:spPr>
        <p:txBody>
          <a:bodyPr wrap="none" rtlCol="0">
            <a:spAutoFit/>
          </a:bodyPr>
          <a:lstStyle/>
          <a:p>
            <a:r>
              <a:rPr lang="en-US" dirty="0"/>
              <a:t>Complete Data </a:t>
            </a:r>
          </a:p>
          <a:p>
            <a:pPr algn="ctr"/>
            <a:r>
              <a:rPr lang="en-US" dirty="0"/>
              <a:t>Visualization</a:t>
            </a:r>
          </a:p>
        </p:txBody>
      </p:sp>
    </p:spTree>
    <p:extLst>
      <p:ext uri="{BB962C8B-B14F-4D97-AF65-F5344CB8AC3E}">
        <p14:creationId xmlns:p14="http://schemas.microsoft.com/office/powerpoint/2010/main" val="155412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ppt_x"/>
                                          </p:val>
                                        </p:tav>
                                        <p:tav tm="100000">
                                          <p:val>
                                            <p:strVal val="#ppt_x"/>
                                          </p:val>
                                        </p:tav>
                                      </p:tavLst>
                                    </p:anim>
                                    <p:anim calcmode="lin" valueType="num">
                                      <p:cBhvr additive="base">
                                        <p:cTn id="36" dur="500" fill="hold"/>
                                        <p:tgtEl>
                                          <p:spTgt spid="2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ppt_x"/>
                                          </p:val>
                                        </p:tav>
                                        <p:tav tm="100000">
                                          <p:val>
                                            <p:strVal val="#ppt_x"/>
                                          </p:val>
                                        </p:tav>
                                      </p:tavLst>
                                    </p:anim>
                                    <p:anim calcmode="lin" valueType="num">
                                      <p:cBhvr additive="base">
                                        <p:cTn id="4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fill="hold"/>
                                        <p:tgtEl>
                                          <p:spTgt spid="27"/>
                                        </p:tgtEl>
                                        <p:attrNameLst>
                                          <p:attrName>ppt_x</p:attrName>
                                        </p:attrNameLst>
                                      </p:cBhvr>
                                      <p:tavLst>
                                        <p:tav tm="0">
                                          <p:val>
                                            <p:strVal val="#ppt_x"/>
                                          </p:val>
                                        </p:tav>
                                        <p:tav tm="100000">
                                          <p:val>
                                            <p:strVal val="#ppt_x"/>
                                          </p:val>
                                        </p:tav>
                                      </p:tavLst>
                                    </p:anim>
                                    <p:anim calcmode="lin" valueType="num">
                                      <p:cBhvr additive="base">
                                        <p:cTn id="6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3" grpId="0"/>
      <p:bldP spid="14" grpId="0" animBg="1"/>
      <p:bldP spid="22" grpId="0"/>
      <p:bldP spid="23" grpId="0" animBg="1"/>
      <p:bldP spid="27" grpId="0"/>
      <p:bldP spid="28"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FBD297-42FB-6847-850A-BD95ECA726BB}"/>
              </a:ext>
            </a:extLst>
          </p:cNvPr>
          <p:cNvSpPr>
            <a:spLocks noGrp="1"/>
          </p:cNvSpPr>
          <p:nvPr>
            <p:ph type="title"/>
          </p:nvPr>
        </p:nvSpPr>
        <p:spPr>
          <a:xfrm>
            <a:off x="1141412" y="1158771"/>
            <a:ext cx="9905998" cy="1478570"/>
          </a:xfrm>
        </p:spPr>
        <p:txBody>
          <a:bodyPr/>
          <a:lstStyle/>
          <a:p>
            <a:pPr algn="ctr"/>
            <a:r>
              <a:rPr lang="en-US" sz="5400" b="1" dirty="0"/>
              <a:t>Thank you</a:t>
            </a:r>
            <a:br>
              <a:rPr lang="en-US" dirty="0"/>
            </a:br>
            <a:r>
              <a:rPr lang="en-US" dirty="0"/>
              <a:t>for your attention. </a:t>
            </a:r>
          </a:p>
        </p:txBody>
      </p:sp>
      <p:sp>
        <p:nvSpPr>
          <p:cNvPr id="3" name="Segnaposto numero diapositiva 2">
            <a:extLst>
              <a:ext uri="{FF2B5EF4-FFF2-40B4-BE49-F238E27FC236}">
                <a16:creationId xmlns:a16="http://schemas.microsoft.com/office/drawing/2014/main" id="{660809A6-6711-7943-AAFC-5CE0C6C547DC}"/>
              </a:ext>
            </a:extLst>
          </p:cNvPr>
          <p:cNvSpPr>
            <a:spLocks noGrp="1"/>
          </p:cNvSpPr>
          <p:nvPr>
            <p:ph type="sldNum" sz="quarter" idx="12"/>
          </p:nvPr>
        </p:nvSpPr>
        <p:spPr/>
        <p:txBody>
          <a:bodyPr/>
          <a:lstStyle/>
          <a:p>
            <a:fld id="{35E0E36F-87E7-4D41-B618-E29DDAD95AA2}" type="slidenum">
              <a:rPr lang="en-US" smtClean="0"/>
              <a:t>24</a:t>
            </a:fld>
            <a:endParaRPr lang="en-US"/>
          </a:p>
        </p:txBody>
      </p:sp>
      <p:sp>
        <p:nvSpPr>
          <p:cNvPr id="4" name="CasellaDiTesto 3">
            <a:extLst>
              <a:ext uri="{FF2B5EF4-FFF2-40B4-BE49-F238E27FC236}">
                <a16:creationId xmlns:a16="http://schemas.microsoft.com/office/drawing/2014/main" id="{EFC62A72-C31E-5A43-B539-E369FB829077}"/>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5" name="Immagine 4">
            <a:extLst>
              <a:ext uri="{FF2B5EF4-FFF2-40B4-BE49-F238E27FC236}">
                <a16:creationId xmlns:a16="http://schemas.microsoft.com/office/drawing/2014/main" id="{CEE36137-E065-5941-AC22-464369F8C887}"/>
              </a:ext>
            </a:extLst>
          </p:cNvPr>
          <p:cNvPicPr>
            <a:picLocks noChangeAspect="1"/>
          </p:cNvPicPr>
          <p:nvPr/>
        </p:nvPicPr>
        <p:blipFill>
          <a:blip r:embed="rId2"/>
          <a:stretch>
            <a:fillRect/>
          </a:stretch>
        </p:blipFill>
        <p:spPr>
          <a:xfrm>
            <a:off x="11723027" y="6312022"/>
            <a:ext cx="388257" cy="483642"/>
          </a:xfrm>
          <a:prstGeom prst="rect">
            <a:avLst/>
          </a:prstGeom>
        </p:spPr>
      </p:pic>
      <p:sp>
        <p:nvSpPr>
          <p:cNvPr id="9" name="CasellaDiTesto 8">
            <a:extLst>
              <a:ext uri="{FF2B5EF4-FFF2-40B4-BE49-F238E27FC236}">
                <a16:creationId xmlns:a16="http://schemas.microsoft.com/office/drawing/2014/main" id="{98BB9290-6B13-AC44-8BC7-E0C06919F742}"/>
              </a:ext>
            </a:extLst>
          </p:cNvPr>
          <p:cNvSpPr txBox="1"/>
          <p:nvPr/>
        </p:nvSpPr>
        <p:spPr>
          <a:xfrm>
            <a:off x="0" y="3534013"/>
            <a:ext cx="4906537" cy="3323987"/>
          </a:xfrm>
          <a:prstGeom prst="rect">
            <a:avLst/>
          </a:prstGeom>
          <a:noFill/>
        </p:spPr>
        <p:txBody>
          <a:bodyPr wrap="square" rtlCol="0">
            <a:spAutoFit/>
          </a:bodyPr>
          <a:lstStyle/>
          <a:p>
            <a:r>
              <a:rPr lang="en-US" sz="1600" dirty="0"/>
              <a:t>The system has been developed on the following machines:</a:t>
            </a:r>
          </a:p>
          <a:p>
            <a:pPr marL="285750" indent="-285750">
              <a:buFont typeface="Arial" panose="020B0604020202020204" pitchFamily="34" charset="0"/>
              <a:buChar char="•"/>
            </a:pPr>
            <a:r>
              <a:rPr lang="en-US" sz="1600" dirty="0"/>
              <a:t>Solace: Virtual Box VM, 2 Virtual CPU, 8 GB Ram</a:t>
            </a:r>
          </a:p>
          <a:p>
            <a:pPr marL="285750" indent="-285750">
              <a:buFont typeface="Arial" panose="020B0604020202020204" pitchFamily="34" charset="0"/>
              <a:buChar char="•"/>
            </a:pPr>
            <a:r>
              <a:rPr lang="en-US" sz="1600" dirty="0"/>
              <a:t>Elasticsearch, Kibana, Spark: MacOS, Intel i7, 16 GB Ram</a:t>
            </a:r>
          </a:p>
          <a:p>
            <a:pPr marL="285750" indent="-285750">
              <a:buFont typeface="Arial" panose="020B0604020202020204" pitchFamily="34" charset="0"/>
              <a:buChar char="•"/>
            </a:pPr>
            <a:r>
              <a:rPr lang="en-US" sz="1600" dirty="0"/>
              <a:t>Tools: MacOS, Intel i5, 4GB Ram</a:t>
            </a:r>
          </a:p>
          <a:p>
            <a:r>
              <a:rPr lang="en-US" sz="1600" dirty="0"/>
              <a:t>Implementation technologies:</a:t>
            </a:r>
          </a:p>
          <a:p>
            <a:pPr marL="285750" indent="-285750">
              <a:buFont typeface="Arial" panose="020B0604020202020204" pitchFamily="34" charset="0"/>
              <a:buChar char="•"/>
            </a:pPr>
            <a:r>
              <a:rPr lang="en-US" sz="1600" dirty="0"/>
              <a:t>Java 1.8</a:t>
            </a:r>
          </a:p>
          <a:p>
            <a:pPr marL="285750" indent="-285750">
              <a:buFont typeface="Arial" panose="020B0604020202020204" pitchFamily="34" charset="0"/>
              <a:buChar char="•"/>
            </a:pPr>
            <a:r>
              <a:rPr lang="en-US" sz="1600" dirty="0"/>
              <a:t>Maven</a:t>
            </a:r>
          </a:p>
          <a:p>
            <a:pPr marL="285750" indent="-285750">
              <a:buFont typeface="Arial" panose="020B0604020202020204" pitchFamily="34" charset="0"/>
              <a:buChar char="•"/>
            </a:pPr>
            <a:r>
              <a:rPr lang="en-US" sz="1600" dirty="0"/>
              <a:t>Eclipse </a:t>
            </a:r>
            <a:r>
              <a:rPr lang="en-US" sz="1600" dirty="0" err="1"/>
              <a:t>Paho</a:t>
            </a:r>
            <a:endParaRPr lang="en-US" sz="1600" dirty="0"/>
          </a:p>
          <a:p>
            <a:pPr marL="285750" indent="-285750">
              <a:buFont typeface="Arial" panose="020B0604020202020204" pitchFamily="34" charset="0"/>
              <a:buChar char="•"/>
            </a:pPr>
            <a:r>
              <a:rPr lang="en-US" sz="1600" dirty="0"/>
              <a:t>Spark APIs</a:t>
            </a:r>
          </a:p>
          <a:p>
            <a:pPr marL="285750" indent="-285750">
              <a:buFont typeface="Arial" panose="020B0604020202020204" pitchFamily="34" charset="0"/>
              <a:buChar char="•"/>
            </a:pPr>
            <a:r>
              <a:rPr lang="en-US" sz="1600" dirty="0"/>
              <a:t>Elasticsearch APIs</a:t>
            </a:r>
          </a:p>
          <a:p>
            <a:endParaRPr lang="en-US" dirty="0"/>
          </a:p>
        </p:txBody>
      </p:sp>
    </p:spTree>
    <p:extLst>
      <p:ext uri="{BB962C8B-B14F-4D97-AF65-F5344CB8AC3E}">
        <p14:creationId xmlns:p14="http://schemas.microsoft.com/office/powerpoint/2010/main" val="245742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E056B4-F9F2-C240-8635-D9C710181D43}"/>
              </a:ext>
            </a:extLst>
          </p:cNvPr>
          <p:cNvSpPr>
            <a:spLocks noGrp="1"/>
          </p:cNvSpPr>
          <p:nvPr>
            <p:ph type="title"/>
          </p:nvPr>
        </p:nvSpPr>
        <p:spPr/>
        <p:txBody>
          <a:bodyPr/>
          <a:lstStyle/>
          <a:p>
            <a:r>
              <a:rPr lang="en-US" dirty="0"/>
              <a:t>Functional requirements</a:t>
            </a:r>
          </a:p>
        </p:txBody>
      </p:sp>
      <p:sp>
        <p:nvSpPr>
          <p:cNvPr id="3" name="Segnaposto contenuto 2">
            <a:extLst>
              <a:ext uri="{FF2B5EF4-FFF2-40B4-BE49-F238E27FC236}">
                <a16:creationId xmlns:a16="http://schemas.microsoft.com/office/drawing/2014/main" id="{691E5478-FABF-F94C-A23E-B6FD1FC9633B}"/>
              </a:ext>
            </a:extLst>
          </p:cNvPr>
          <p:cNvSpPr>
            <a:spLocks noGrp="1"/>
          </p:cNvSpPr>
          <p:nvPr>
            <p:ph idx="1"/>
          </p:nvPr>
        </p:nvSpPr>
        <p:spPr/>
        <p:txBody>
          <a:bodyPr>
            <a:normAutofit/>
          </a:bodyPr>
          <a:lstStyle/>
          <a:p>
            <a:r>
              <a:rPr lang="en" dirty="0"/>
              <a:t>The system has to </a:t>
            </a:r>
            <a:r>
              <a:rPr lang="en" b="1" u="sng" dirty="0"/>
              <a:t>manage events intercepted from tools</a:t>
            </a:r>
            <a:r>
              <a:rPr lang="en" dirty="0"/>
              <a:t>.</a:t>
            </a:r>
          </a:p>
          <a:p>
            <a:r>
              <a:rPr lang="en" dirty="0"/>
              <a:t>The system has to </a:t>
            </a:r>
            <a:r>
              <a:rPr lang="en" b="1" u="sng" dirty="0"/>
              <a:t>compute</a:t>
            </a:r>
            <a:r>
              <a:rPr lang="en" dirty="0"/>
              <a:t> these </a:t>
            </a:r>
            <a:r>
              <a:rPr lang="en" b="1" u="sng" dirty="0"/>
              <a:t>events</a:t>
            </a:r>
            <a:r>
              <a:rPr lang="en" dirty="0"/>
              <a:t> and </a:t>
            </a:r>
            <a:r>
              <a:rPr lang="en" b="1" u="sng" dirty="0"/>
              <a:t>gets additional information from the raw_data database</a:t>
            </a:r>
            <a:r>
              <a:rPr lang="en" dirty="0"/>
              <a:t>. </a:t>
            </a:r>
          </a:p>
          <a:p>
            <a:r>
              <a:rPr lang="en" dirty="0"/>
              <a:t>The system has to provide a </a:t>
            </a:r>
            <a:r>
              <a:rPr lang="en" b="1" u="sng" dirty="0"/>
              <a:t>user-friendly dashboard</a:t>
            </a:r>
            <a:r>
              <a:rPr lang="en" dirty="0"/>
              <a:t>.</a:t>
            </a:r>
          </a:p>
          <a:p>
            <a:r>
              <a:rPr lang="en-US" dirty="0"/>
              <a:t>The system has to </a:t>
            </a:r>
            <a:r>
              <a:rPr lang="en-US" b="1" u="sng" dirty="0"/>
              <a:t>store</a:t>
            </a:r>
            <a:r>
              <a:rPr lang="en-US" dirty="0"/>
              <a:t> the computed </a:t>
            </a:r>
            <a:r>
              <a:rPr lang="en-US" b="1" u="sng" dirty="0"/>
              <a:t>data for querying</a:t>
            </a:r>
            <a:r>
              <a:rPr lang="en-US" dirty="0"/>
              <a:t>.</a:t>
            </a:r>
            <a:endParaRPr lang="en" dirty="0"/>
          </a:p>
          <a:p>
            <a:r>
              <a:rPr lang="en-US" dirty="0"/>
              <a:t>The dashboard needs to provide a </a:t>
            </a:r>
            <a:r>
              <a:rPr lang="en-US" b="1" u="sng" dirty="0"/>
              <a:t>complete system of filtering</a:t>
            </a:r>
            <a:r>
              <a:rPr lang="en-US" dirty="0"/>
              <a:t>.</a:t>
            </a:r>
          </a:p>
          <a:p>
            <a:endParaRPr lang="en" dirty="0"/>
          </a:p>
          <a:p>
            <a:endParaRPr lang="en" dirty="0"/>
          </a:p>
          <a:p>
            <a:endParaRPr lang="en-US" dirty="0"/>
          </a:p>
        </p:txBody>
      </p:sp>
      <p:sp>
        <p:nvSpPr>
          <p:cNvPr id="4" name="Segnaposto numero diapositiva 3">
            <a:extLst>
              <a:ext uri="{FF2B5EF4-FFF2-40B4-BE49-F238E27FC236}">
                <a16:creationId xmlns:a16="http://schemas.microsoft.com/office/drawing/2014/main" id="{66CC82AA-7836-8049-9466-BE60086562D1}"/>
              </a:ext>
            </a:extLst>
          </p:cNvPr>
          <p:cNvSpPr>
            <a:spLocks noGrp="1"/>
          </p:cNvSpPr>
          <p:nvPr>
            <p:ph type="sldNum" sz="quarter" idx="12"/>
          </p:nvPr>
        </p:nvSpPr>
        <p:spPr/>
        <p:txBody>
          <a:bodyPr/>
          <a:lstStyle/>
          <a:p>
            <a:fld id="{35E0E36F-87E7-4D41-B618-E29DDAD95AA2}" type="slidenum">
              <a:rPr lang="en-US" smtClean="0"/>
              <a:t>3</a:t>
            </a:fld>
            <a:endParaRPr lang="en-US"/>
          </a:p>
        </p:txBody>
      </p:sp>
    </p:spTree>
    <p:extLst>
      <p:ext uri="{BB962C8B-B14F-4D97-AF65-F5344CB8AC3E}">
        <p14:creationId xmlns:p14="http://schemas.microsoft.com/office/powerpoint/2010/main" val="409034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0FD143-54AF-F148-94D4-678C9414AC60}"/>
              </a:ext>
            </a:extLst>
          </p:cNvPr>
          <p:cNvSpPr>
            <a:spLocks noGrp="1"/>
          </p:cNvSpPr>
          <p:nvPr>
            <p:ph type="title"/>
          </p:nvPr>
        </p:nvSpPr>
        <p:spPr/>
        <p:txBody>
          <a:bodyPr/>
          <a:lstStyle/>
          <a:p>
            <a:r>
              <a:rPr lang="en-US" dirty="0"/>
              <a:t>Non functional requirements</a:t>
            </a:r>
          </a:p>
        </p:txBody>
      </p:sp>
      <p:sp>
        <p:nvSpPr>
          <p:cNvPr id="3" name="Segnaposto contenuto 2">
            <a:extLst>
              <a:ext uri="{FF2B5EF4-FFF2-40B4-BE49-F238E27FC236}">
                <a16:creationId xmlns:a16="http://schemas.microsoft.com/office/drawing/2014/main" id="{1BBE452D-ABBA-B448-86F7-790DA092BABE}"/>
              </a:ext>
            </a:extLst>
          </p:cNvPr>
          <p:cNvSpPr>
            <a:spLocks noGrp="1"/>
          </p:cNvSpPr>
          <p:nvPr>
            <p:ph idx="1"/>
          </p:nvPr>
        </p:nvSpPr>
        <p:spPr/>
        <p:txBody>
          <a:bodyPr>
            <a:normAutofit lnSpcReduction="10000"/>
          </a:bodyPr>
          <a:lstStyle/>
          <a:p>
            <a:r>
              <a:rPr lang="en" dirty="0"/>
              <a:t>The system must be </a:t>
            </a:r>
            <a:r>
              <a:rPr lang="en" b="1" u="sng" dirty="0"/>
              <a:t>without</a:t>
            </a:r>
            <a:r>
              <a:rPr lang="en" dirty="0"/>
              <a:t> a </a:t>
            </a:r>
            <a:r>
              <a:rPr lang="en" b="1" u="sng" dirty="0"/>
              <a:t>single point of failure</a:t>
            </a:r>
            <a:r>
              <a:rPr lang="en" dirty="0"/>
              <a:t>.</a:t>
            </a:r>
          </a:p>
          <a:p>
            <a:r>
              <a:rPr lang="en" dirty="0"/>
              <a:t>The system must </a:t>
            </a:r>
            <a:r>
              <a:rPr lang="en" b="1" u="sng" dirty="0"/>
              <a:t>manage peaks of 160000 messages every 30 minutes </a:t>
            </a:r>
            <a:r>
              <a:rPr lang="en" dirty="0"/>
              <a:t>and must </a:t>
            </a:r>
            <a:r>
              <a:rPr lang="en" b="1" u="sng" dirty="0"/>
              <a:t>scale</a:t>
            </a:r>
            <a:r>
              <a:rPr lang="en" dirty="0"/>
              <a:t>. </a:t>
            </a:r>
          </a:p>
          <a:p>
            <a:r>
              <a:rPr lang="en" dirty="0"/>
              <a:t>The system must be up 99.999%.</a:t>
            </a:r>
          </a:p>
          <a:p>
            <a:r>
              <a:rPr lang="en" dirty="0"/>
              <a:t>The system needs to take no more than 5 minutes from the time the message is broadcasted from the tool to the time it is stored in the analytics database. However, the lower the delay the better. </a:t>
            </a:r>
          </a:p>
          <a:p>
            <a:endParaRPr lang="en" dirty="0"/>
          </a:p>
          <a:p>
            <a:endParaRPr lang="en" dirty="0"/>
          </a:p>
          <a:p>
            <a:endParaRPr lang="en" dirty="0"/>
          </a:p>
          <a:p>
            <a:endParaRPr lang="en-US" dirty="0"/>
          </a:p>
        </p:txBody>
      </p:sp>
      <p:sp>
        <p:nvSpPr>
          <p:cNvPr id="4" name="Segnaposto numero diapositiva 3">
            <a:extLst>
              <a:ext uri="{FF2B5EF4-FFF2-40B4-BE49-F238E27FC236}">
                <a16:creationId xmlns:a16="http://schemas.microsoft.com/office/drawing/2014/main" id="{C86A73E3-2440-F94A-9202-2D7F7BD3FD45}"/>
              </a:ext>
            </a:extLst>
          </p:cNvPr>
          <p:cNvSpPr>
            <a:spLocks noGrp="1"/>
          </p:cNvSpPr>
          <p:nvPr>
            <p:ph type="sldNum" sz="quarter" idx="12"/>
          </p:nvPr>
        </p:nvSpPr>
        <p:spPr/>
        <p:txBody>
          <a:bodyPr/>
          <a:lstStyle/>
          <a:p>
            <a:fld id="{35E0E36F-87E7-4D41-B618-E29DDAD95AA2}" type="slidenum">
              <a:rPr lang="en-US" smtClean="0"/>
              <a:t>4</a:t>
            </a:fld>
            <a:endParaRPr lang="en-US"/>
          </a:p>
        </p:txBody>
      </p:sp>
    </p:spTree>
    <p:extLst>
      <p:ext uri="{BB962C8B-B14F-4D97-AF65-F5344CB8AC3E}">
        <p14:creationId xmlns:p14="http://schemas.microsoft.com/office/powerpoint/2010/main" val="135992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746261-3FAD-DE48-879C-7F7DCFF34BD2}"/>
              </a:ext>
            </a:extLst>
          </p:cNvPr>
          <p:cNvSpPr>
            <a:spLocks noGrp="1"/>
          </p:cNvSpPr>
          <p:nvPr>
            <p:ph type="title"/>
          </p:nvPr>
        </p:nvSpPr>
        <p:spPr>
          <a:xfrm>
            <a:off x="1013822" y="-157574"/>
            <a:ext cx="9905998" cy="1478570"/>
          </a:xfrm>
        </p:spPr>
        <p:txBody>
          <a:bodyPr/>
          <a:lstStyle/>
          <a:p>
            <a:r>
              <a:rPr lang="en-US" dirty="0"/>
              <a:t>Design Decisions</a:t>
            </a:r>
          </a:p>
        </p:txBody>
      </p:sp>
      <p:sp>
        <p:nvSpPr>
          <p:cNvPr id="4" name="Segnaposto numero diapositiva 3">
            <a:extLst>
              <a:ext uri="{FF2B5EF4-FFF2-40B4-BE49-F238E27FC236}">
                <a16:creationId xmlns:a16="http://schemas.microsoft.com/office/drawing/2014/main" id="{09BFBCF2-392F-4844-AF60-3B2A013315F6}"/>
              </a:ext>
            </a:extLst>
          </p:cNvPr>
          <p:cNvSpPr>
            <a:spLocks noGrp="1"/>
          </p:cNvSpPr>
          <p:nvPr>
            <p:ph type="sldNum" sz="quarter" idx="12"/>
          </p:nvPr>
        </p:nvSpPr>
        <p:spPr/>
        <p:txBody>
          <a:bodyPr/>
          <a:lstStyle/>
          <a:p>
            <a:fld id="{35E0E36F-87E7-4D41-B618-E29DDAD95AA2}" type="slidenum">
              <a:rPr lang="en-US" smtClean="0"/>
              <a:t>5</a:t>
            </a:fld>
            <a:endParaRPr lang="en-US"/>
          </a:p>
        </p:txBody>
      </p:sp>
      <p:pic>
        <p:nvPicPr>
          <p:cNvPr id="6" name="Immagine 5">
            <a:extLst>
              <a:ext uri="{FF2B5EF4-FFF2-40B4-BE49-F238E27FC236}">
                <a16:creationId xmlns:a16="http://schemas.microsoft.com/office/drawing/2014/main" id="{D48C1B4D-5771-E347-9CBF-6AB9D1A1EBB4}"/>
              </a:ext>
            </a:extLst>
          </p:cNvPr>
          <p:cNvPicPr/>
          <p:nvPr/>
        </p:nvPicPr>
        <p:blipFill>
          <a:blip r:embed="rId2"/>
          <a:stretch>
            <a:fillRect/>
          </a:stretch>
        </p:blipFill>
        <p:spPr>
          <a:xfrm>
            <a:off x="772440" y="1080182"/>
            <a:ext cx="4241800" cy="2461260"/>
          </a:xfrm>
          <a:prstGeom prst="rect">
            <a:avLst/>
          </a:prstGeom>
        </p:spPr>
      </p:pic>
      <p:pic>
        <p:nvPicPr>
          <p:cNvPr id="7" name="Immagine 6">
            <a:extLst>
              <a:ext uri="{FF2B5EF4-FFF2-40B4-BE49-F238E27FC236}">
                <a16:creationId xmlns:a16="http://schemas.microsoft.com/office/drawing/2014/main" id="{1F556749-0A9E-144E-9D1B-76C83493EC8A}"/>
              </a:ext>
            </a:extLst>
          </p:cNvPr>
          <p:cNvPicPr/>
          <p:nvPr/>
        </p:nvPicPr>
        <p:blipFill>
          <a:blip r:embed="rId3"/>
          <a:stretch>
            <a:fillRect/>
          </a:stretch>
        </p:blipFill>
        <p:spPr>
          <a:xfrm>
            <a:off x="5966821" y="1080182"/>
            <a:ext cx="4236720" cy="2458085"/>
          </a:xfrm>
          <a:prstGeom prst="rect">
            <a:avLst/>
          </a:prstGeom>
        </p:spPr>
      </p:pic>
      <p:pic>
        <p:nvPicPr>
          <p:cNvPr id="8" name="Immagine 7">
            <a:extLst>
              <a:ext uri="{FF2B5EF4-FFF2-40B4-BE49-F238E27FC236}">
                <a16:creationId xmlns:a16="http://schemas.microsoft.com/office/drawing/2014/main" id="{E1530176-E570-A84A-B147-AC25FB315FEE}"/>
              </a:ext>
            </a:extLst>
          </p:cNvPr>
          <p:cNvPicPr/>
          <p:nvPr/>
        </p:nvPicPr>
        <p:blipFill>
          <a:blip r:embed="rId4"/>
          <a:stretch>
            <a:fillRect/>
          </a:stretch>
        </p:blipFill>
        <p:spPr>
          <a:xfrm>
            <a:off x="5966821" y="1009301"/>
            <a:ext cx="4462780" cy="2600325"/>
          </a:xfrm>
          <a:prstGeom prst="rect">
            <a:avLst/>
          </a:prstGeom>
        </p:spPr>
      </p:pic>
      <p:pic>
        <p:nvPicPr>
          <p:cNvPr id="9" name="Immagine 8">
            <a:extLst>
              <a:ext uri="{FF2B5EF4-FFF2-40B4-BE49-F238E27FC236}">
                <a16:creationId xmlns:a16="http://schemas.microsoft.com/office/drawing/2014/main" id="{F30769AE-8FB6-BE47-9C40-E5E931D8C463}"/>
              </a:ext>
            </a:extLst>
          </p:cNvPr>
          <p:cNvPicPr/>
          <p:nvPr/>
        </p:nvPicPr>
        <p:blipFill>
          <a:blip r:embed="rId5"/>
          <a:stretch>
            <a:fillRect/>
          </a:stretch>
        </p:blipFill>
        <p:spPr>
          <a:xfrm>
            <a:off x="824510" y="4069179"/>
            <a:ext cx="4189730" cy="2411095"/>
          </a:xfrm>
          <a:prstGeom prst="rect">
            <a:avLst/>
          </a:prstGeom>
        </p:spPr>
      </p:pic>
      <p:pic>
        <p:nvPicPr>
          <p:cNvPr id="10" name="Immagine 9">
            <a:extLst>
              <a:ext uri="{FF2B5EF4-FFF2-40B4-BE49-F238E27FC236}">
                <a16:creationId xmlns:a16="http://schemas.microsoft.com/office/drawing/2014/main" id="{46A4C6BC-C1B5-D944-9D7A-203B4BC8BA4F}"/>
              </a:ext>
            </a:extLst>
          </p:cNvPr>
          <p:cNvPicPr/>
          <p:nvPr/>
        </p:nvPicPr>
        <p:blipFill>
          <a:blip r:embed="rId6"/>
          <a:stretch>
            <a:fillRect/>
          </a:stretch>
        </p:blipFill>
        <p:spPr>
          <a:xfrm>
            <a:off x="5970631" y="3951070"/>
            <a:ext cx="4458970" cy="2647315"/>
          </a:xfrm>
          <a:prstGeom prst="rect">
            <a:avLst/>
          </a:prstGeom>
        </p:spPr>
      </p:pic>
      <p:sp>
        <p:nvSpPr>
          <p:cNvPr id="11" name="CasellaDiTesto 10">
            <a:extLst>
              <a:ext uri="{FF2B5EF4-FFF2-40B4-BE49-F238E27FC236}">
                <a16:creationId xmlns:a16="http://schemas.microsoft.com/office/drawing/2014/main" id="{AF52E383-620B-B741-9EDA-4C202C125281}"/>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2" name="Immagine 11">
            <a:extLst>
              <a:ext uri="{FF2B5EF4-FFF2-40B4-BE49-F238E27FC236}">
                <a16:creationId xmlns:a16="http://schemas.microsoft.com/office/drawing/2014/main" id="{07E7C3E5-DF3B-864D-BF8A-07481FDA2AA2}"/>
              </a:ext>
            </a:extLst>
          </p:cNvPr>
          <p:cNvPicPr>
            <a:picLocks noChangeAspect="1"/>
          </p:cNvPicPr>
          <p:nvPr/>
        </p:nvPicPr>
        <p:blipFill>
          <a:blip r:embed="rId7"/>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3547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FB11D3-2BC8-534E-9376-548C2D619142}"/>
              </a:ext>
            </a:extLst>
          </p:cNvPr>
          <p:cNvSpPr>
            <a:spLocks noGrp="1"/>
          </p:cNvSpPr>
          <p:nvPr>
            <p:ph type="title"/>
          </p:nvPr>
        </p:nvSpPr>
        <p:spPr/>
        <p:txBody>
          <a:bodyPr/>
          <a:lstStyle/>
          <a:p>
            <a:r>
              <a:rPr lang="en-US" dirty="0"/>
              <a:t>TECHNOLOGIES</a:t>
            </a:r>
          </a:p>
        </p:txBody>
      </p:sp>
      <p:sp>
        <p:nvSpPr>
          <p:cNvPr id="3" name="Segnaposto contenuto 2">
            <a:extLst>
              <a:ext uri="{FF2B5EF4-FFF2-40B4-BE49-F238E27FC236}">
                <a16:creationId xmlns:a16="http://schemas.microsoft.com/office/drawing/2014/main" id="{57A0E15B-9507-264B-B618-16B45BF7D5FD}"/>
              </a:ext>
            </a:extLst>
          </p:cNvPr>
          <p:cNvSpPr>
            <a:spLocks noGrp="1"/>
          </p:cNvSpPr>
          <p:nvPr>
            <p:ph idx="1"/>
          </p:nvPr>
        </p:nvSpPr>
        <p:spPr>
          <a:xfrm>
            <a:off x="1141412" y="1758462"/>
            <a:ext cx="9905999" cy="578895"/>
          </a:xfrm>
        </p:spPr>
        <p:txBody>
          <a:bodyPr>
            <a:normAutofit/>
          </a:bodyPr>
          <a:lstStyle/>
          <a:p>
            <a:pPr marL="0" indent="0">
              <a:buNone/>
            </a:pPr>
            <a:r>
              <a:rPr lang="en-US" dirty="0"/>
              <a:t>In our project we used four main technologies:</a:t>
            </a:r>
          </a:p>
        </p:txBody>
      </p:sp>
      <p:sp>
        <p:nvSpPr>
          <p:cNvPr id="4" name="Segnaposto numero diapositiva 3">
            <a:extLst>
              <a:ext uri="{FF2B5EF4-FFF2-40B4-BE49-F238E27FC236}">
                <a16:creationId xmlns:a16="http://schemas.microsoft.com/office/drawing/2014/main" id="{A32E3A8D-8D92-C347-AFD8-E9AFF909EE15}"/>
              </a:ext>
            </a:extLst>
          </p:cNvPr>
          <p:cNvSpPr>
            <a:spLocks noGrp="1"/>
          </p:cNvSpPr>
          <p:nvPr>
            <p:ph type="sldNum" sz="quarter" idx="12"/>
          </p:nvPr>
        </p:nvSpPr>
        <p:spPr/>
        <p:txBody>
          <a:bodyPr/>
          <a:lstStyle/>
          <a:p>
            <a:fld id="{35E0E36F-87E7-4D41-B618-E29DDAD95AA2}" type="slidenum">
              <a:rPr lang="en-US" smtClean="0"/>
              <a:t>6</a:t>
            </a:fld>
            <a:endParaRPr lang="en-US"/>
          </a:p>
        </p:txBody>
      </p:sp>
      <p:sp>
        <p:nvSpPr>
          <p:cNvPr id="5" name="CasellaDiTesto 4">
            <a:extLst>
              <a:ext uri="{FF2B5EF4-FFF2-40B4-BE49-F238E27FC236}">
                <a16:creationId xmlns:a16="http://schemas.microsoft.com/office/drawing/2014/main" id="{95E00015-17AF-C04F-8D78-A520913674E2}"/>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8930BDB3-75EB-3C4E-B4FE-987110CFD3E9}"/>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7E829B84-6E10-FD4B-A462-0371F4F9F6BE}"/>
              </a:ext>
            </a:extLst>
          </p:cNvPr>
          <p:cNvPicPr>
            <a:picLocks noChangeAspect="1"/>
          </p:cNvPicPr>
          <p:nvPr/>
        </p:nvPicPr>
        <p:blipFill>
          <a:blip r:embed="rId3"/>
          <a:stretch>
            <a:fillRect/>
          </a:stretch>
        </p:blipFill>
        <p:spPr>
          <a:xfrm>
            <a:off x="7666080" y="1490530"/>
            <a:ext cx="2610241" cy="1213115"/>
          </a:xfrm>
          <a:prstGeom prst="rect">
            <a:avLst/>
          </a:prstGeom>
        </p:spPr>
      </p:pic>
      <p:pic>
        <p:nvPicPr>
          <p:cNvPr id="8" name="Immagine 7">
            <a:extLst>
              <a:ext uri="{FF2B5EF4-FFF2-40B4-BE49-F238E27FC236}">
                <a16:creationId xmlns:a16="http://schemas.microsoft.com/office/drawing/2014/main" id="{D9C2BF8B-6C1F-D548-863E-6B224FAE4E83}"/>
              </a:ext>
            </a:extLst>
          </p:cNvPr>
          <p:cNvPicPr>
            <a:picLocks noChangeAspect="1"/>
          </p:cNvPicPr>
          <p:nvPr/>
        </p:nvPicPr>
        <p:blipFill>
          <a:blip r:embed="rId4"/>
          <a:stretch>
            <a:fillRect/>
          </a:stretch>
        </p:blipFill>
        <p:spPr>
          <a:xfrm>
            <a:off x="7656399" y="2703645"/>
            <a:ext cx="2619922" cy="1478570"/>
          </a:xfrm>
          <a:prstGeom prst="rect">
            <a:avLst/>
          </a:prstGeom>
        </p:spPr>
      </p:pic>
      <p:pic>
        <p:nvPicPr>
          <p:cNvPr id="9" name="Immagine 8">
            <a:extLst>
              <a:ext uri="{FF2B5EF4-FFF2-40B4-BE49-F238E27FC236}">
                <a16:creationId xmlns:a16="http://schemas.microsoft.com/office/drawing/2014/main" id="{B339D0DF-BD36-3247-AF33-1E1521247DBD}"/>
              </a:ext>
            </a:extLst>
          </p:cNvPr>
          <p:cNvPicPr>
            <a:picLocks noChangeAspect="1"/>
          </p:cNvPicPr>
          <p:nvPr/>
        </p:nvPicPr>
        <p:blipFill>
          <a:blip r:embed="rId5"/>
          <a:stretch>
            <a:fillRect/>
          </a:stretch>
        </p:blipFill>
        <p:spPr>
          <a:xfrm>
            <a:off x="6437139" y="4173453"/>
            <a:ext cx="3839182" cy="879915"/>
          </a:xfrm>
          <a:prstGeom prst="rect">
            <a:avLst/>
          </a:prstGeom>
        </p:spPr>
      </p:pic>
      <p:pic>
        <p:nvPicPr>
          <p:cNvPr id="10" name="Immagine 9">
            <a:extLst>
              <a:ext uri="{FF2B5EF4-FFF2-40B4-BE49-F238E27FC236}">
                <a16:creationId xmlns:a16="http://schemas.microsoft.com/office/drawing/2014/main" id="{B4EC312C-50A7-764F-9593-DEB53211D1C7}"/>
              </a:ext>
            </a:extLst>
          </p:cNvPr>
          <p:cNvPicPr>
            <a:picLocks noChangeAspect="1"/>
          </p:cNvPicPr>
          <p:nvPr/>
        </p:nvPicPr>
        <p:blipFill>
          <a:blip r:embed="rId6"/>
          <a:stretch>
            <a:fillRect/>
          </a:stretch>
        </p:blipFill>
        <p:spPr>
          <a:xfrm>
            <a:off x="7452586" y="5048680"/>
            <a:ext cx="2823734" cy="959004"/>
          </a:xfrm>
          <a:prstGeom prst="rect">
            <a:avLst/>
          </a:prstGeom>
        </p:spPr>
      </p:pic>
      <p:sp>
        <p:nvSpPr>
          <p:cNvPr id="12" name="CasellaDiTesto 11">
            <a:extLst>
              <a:ext uri="{FF2B5EF4-FFF2-40B4-BE49-F238E27FC236}">
                <a16:creationId xmlns:a16="http://schemas.microsoft.com/office/drawing/2014/main" id="{34C779DB-700E-9948-B833-86F3B88A55B6}"/>
              </a:ext>
            </a:extLst>
          </p:cNvPr>
          <p:cNvSpPr txBox="1"/>
          <p:nvPr/>
        </p:nvSpPr>
        <p:spPr>
          <a:xfrm>
            <a:off x="1033154" y="2430113"/>
            <a:ext cx="7588333"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Solace</a:t>
            </a:r>
            <a:r>
              <a:rPr lang="en-US" sz="2400" dirty="0"/>
              <a:t> as message broker with </a:t>
            </a:r>
            <a:r>
              <a:rPr lang="en-US" sz="2400" b="1" dirty="0"/>
              <a:t>MQTT</a:t>
            </a:r>
            <a:r>
              <a:rPr lang="en-US" sz="2400" dirty="0"/>
              <a:t> IoT protocol </a:t>
            </a:r>
          </a:p>
        </p:txBody>
      </p:sp>
      <p:sp>
        <p:nvSpPr>
          <p:cNvPr id="13" name="CasellaDiTesto 12">
            <a:extLst>
              <a:ext uri="{FF2B5EF4-FFF2-40B4-BE49-F238E27FC236}">
                <a16:creationId xmlns:a16="http://schemas.microsoft.com/office/drawing/2014/main" id="{6158F43A-54E6-8348-91AF-B11FA5227D56}"/>
              </a:ext>
            </a:extLst>
          </p:cNvPr>
          <p:cNvSpPr txBox="1"/>
          <p:nvPr/>
        </p:nvSpPr>
        <p:spPr>
          <a:xfrm>
            <a:off x="1033154" y="3177549"/>
            <a:ext cx="4604979"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Apache Spark</a:t>
            </a:r>
            <a:r>
              <a:rPr lang="en-US" sz="2400" dirty="0"/>
              <a:t> as analytic engine</a:t>
            </a:r>
          </a:p>
        </p:txBody>
      </p:sp>
      <p:sp>
        <p:nvSpPr>
          <p:cNvPr id="14" name="CasellaDiTesto 13">
            <a:extLst>
              <a:ext uri="{FF2B5EF4-FFF2-40B4-BE49-F238E27FC236}">
                <a16:creationId xmlns:a16="http://schemas.microsoft.com/office/drawing/2014/main" id="{6F4759AE-3F1B-224F-ABA8-2B3620D47227}"/>
              </a:ext>
            </a:extLst>
          </p:cNvPr>
          <p:cNvSpPr txBox="1"/>
          <p:nvPr/>
        </p:nvSpPr>
        <p:spPr>
          <a:xfrm>
            <a:off x="1033154" y="3989974"/>
            <a:ext cx="4748416"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Elasticsearch</a:t>
            </a:r>
            <a:r>
              <a:rPr lang="en-US" sz="2400" dirty="0"/>
              <a:t> as NoSQL database</a:t>
            </a:r>
          </a:p>
        </p:txBody>
      </p:sp>
      <p:sp>
        <p:nvSpPr>
          <p:cNvPr id="15" name="CasellaDiTesto 14">
            <a:extLst>
              <a:ext uri="{FF2B5EF4-FFF2-40B4-BE49-F238E27FC236}">
                <a16:creationId xmlns:a16="http://schemas.microsoft.com/office/drawing/2014/main" id="{3EF935CA-595D-5D44-AA80-3266709FB4E7}"/>
              </a:ext>
            </a:extLst>
          </p:cNvPr>
          <p:cNvSpPr txBox="1"/>
          <p:nvPr/>
        </p:nvSpPr>
        <p:spPr>
          <a:xfrm>
            <a:off x="1033154" y="4741882"/>
            <a:ext cx="3185487"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Kibana</a:t>
            </a:r>
            <a:r>
              <a:rPr lang="en-US" sz="2400" dirty="0"/>
              <a:t> as dashboard</a:t>
            </a:r>
          </a:p>
        </p:txBody>
      </p:sp>
    </p:spTree>
    <p:extLst>
      <p:ext uri="{BB962C8B-B14F-4D97-AF65-F5344CB8AC3E}">
        <p14:creationId xmlns:p14="http://schemas.microsoft.com/office/powerpoint/2010/main" val="42256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E0DE6-5806-144B-A1FD-AE3A24E4EC6A}"/>
              </a:ext>
            </a:extLst>
          </p:cNvPr>
          <p:cNvSpPr>
            <a:spLocks noGrp="1"/>
          </p:cNvSpPr>
          <p:nvPr>
            <p:ph type="title"/>
          </p:nvPr>
        </p:nvSpPr>
        <p:spPr/>
        <p:txBody>
          <a:bodyPr/>
          <a:lstStyle/>
          <a:p>
            <a:r>
              <a:rPr lang="en-US" dirty="0"/>
              <a:t>Design Decisions 1/3</a:t>
            </a:r>
          </a:p>
        </p:txBody>
      </p:sp>
      <p:sp>
        <p:nvSpPr>
          <p:cNvPr id="3" name="Segnaposto contenuto 2">
            <a:extLst>
              <a:ext uri="{FF2B5EF4-FFF2-40B4-BE49-F238E27FC236}">
                <a16:creationId xmlns:a16="http://schemas.microsoft.com/office/drawing/2014/main" id="{B671C2B5-4278-3C4C-B85C-B416AD0320E3}"/>
              </a:ext>
            </a:extLst>
          </p:cNvPr>
          <p:cNvSpPr>
            <a:spLocks noGrp="1"/>
          </p:cNvSpPr>
          <p:nvPr>
            <p:ph idx="1"/>
          </p:nvPr>
        </p:nvSpPr>
        <p:spPr>
          <a:xfrm>
            <a:off x="1104811" y="1774278"/>
            <a:ext cx="5425642" cy="2142441"/>
          </a:xfrm>
        </p:spPr>
        <p:txBody>
          <a:bodyPr>
            <a:noAutofit/>
          </a:bodyPr>
          <a:lstStyle/>
          <a:p>
            <a:r>
              <a:rPr lang="en-US" dirty="0"/>
              <a:t>We used Solace because is one of the </a:t>
            </a:r>
            <a:r>
              <a:rPr lang="en-US" b="1" dirty="0"/>
              <a:t>fastest</a:t>
            </a:r>
            <a:r>
              <a:rPr lang="en-US" dirty="0"/>
              <a:t> message broker, is </a:t>
            </a:r>
            <a:r>
              <a:rPr lang="en-US" b="1" dirty="0"/>
              <a:t>fault tolerant</a:t>
            </a:r>
            <a:r>
              <a:rPr lang="en-US" dirty="0"/>
              <a:t>, </a:t>
            </a:r>
            <a:r>
              <a:rPr lang="en-US" b="1" dirty="0"/>
              <a:t>supports </a:t>
            </a:r>
            <a:r>
              <a:rPr lang="en-US" b="1"/>
              <a:t>IoT </a:t>
            </a:r>
            <a:r>
              <a:rPr lang="en-US"/>
              <a:t>protocols. </a:t>
            </a:r>
            <a:r>
              <a:rPr lang="en-US" dirty="0"/>
              <a:t>Solace is not free, but the basic plan is free and is more then enough for the project specification.</a:t>
            </a:r>
          </a:p>
        </p:txBody>
      </p:sp>
      <p:sp>
        <p:nvSpPr>
          <p:cNvPr id="4" name="CasellaDiTesto 3">
            <a:extLst>
              <a:ext uri="{FF2B5EF4-FFF2-40B4-BE49-F238E27FC236}">
                <a16:creationId xmlns:a16="http://schemas.microsoft.com/office/drawing/2014/main" id="{0C9A8C3C-C7C0-714E-8A20-6E83AE6D6EF0}"/>
              </a:ext>
            </a:extLst>
          </p:cNvPr>
          <p:cNvSpPr txBox="1"/>
          <p:nvPr/>
        </p:nvSpPr>
        <p:spPr>
          <a:xfrm>
            <a:off x="777214" y="4818842"/>
            <a:ext cx="9499107" cy="1477328"/>
          </a:xfrm>
          <a:prstGeom prst="rect">
            <a:avLst/>
          </a:prstGeom>
          <a:noFill/>
        </p:spPr>
        <p:txBody>
          <a:bodyPr wrap="square" rtlCol="0">
            <a:spAutoFit/>
          </a:bodyPr>
          <a:lstStyle/>
          <a:p>
            <a:r>
              <a:rPr lang="en-US" sz="2400" dirty="0"/>
              <a:t>Options rejected:</a:t>
            </a:r>
          </a:p>
          <a:p>
            <a:pPr marL="342900" indent="-342900">
              <a:buFont typeface="Arial" panose="020B0604020202020204" pitchFamily="34" charset="0"/>
              <a:buChar char="•"/>
            </a:pPr>
            <a:r>
              <a:rPr lang="en-US" sz="2400" dirty="0"/>
              <a:t>Apache Kafka because it doesn’t support IoT message protocol.</a:t>
            </a:r>
          </a:p>
          <a:p>
            <a:pPr marL="342900" indent="-342900">
              <a:buFont typeface="Arial" panose="020B0604020202020204" pitchFamily="34" charset="0"/>
              <a:buChar char="•"/>
            </a:pPr>
            <a:r>
              <a:rPr lang="en-US" sz="2400" dirty="0"/>
              <a:t>Mosquito because can’t scale properly. </a:t>
            </a:r>
          </a:p>
          <a:p>
            <a:endParaRPr lang="en-US" dirty="0"/>
          </a:p>
        </p:txBody>
      </p:sp>
      <p:sp>
        <p:nvSpPr>
          <p:cNvPr id="5" name="Segnaposto numero diapositiva 4">
            <a:extLst>
              <a:ext uri="{FF2B5EF4-FFF2-40B4-BE49-F238E27FC236}">
                <a16:creationId xmlns:a16="http://schemas.microsoft.com/office/drawing/2014/main" id="{2AF7A075-4DDC-AD4F-B6FA-E46FEF1C28AC}"/>
              </a:ext>
            </a:extLst>
          </p:cNvPr>
          <p:cNvSpPr>
            <a:spLocks noGrp="1"/>
          </p:cNvSpPr>
          <p:nvPr>
            <p:ph type="sldNum" sz="quarter" idx="12"/>
          </p:nvPr>
        </p:nvSpPr>
        <p:spPr/>
        <p:txBody>
          <a:bodyPr/>
          <a:lstStyle/>
          <a:p>
            <a:fld id="{35E0E36F-87E7-4D41-B618-E29DDAD95AA2}" type="slidenum">
              <a:rPr lang="en-US" smtClean="0"/>
              <a:t>7</a:t>
            </a:fld>
            <a:endParaRPr lang="en-US"/>
          </a:p>
        </p:txBody>
      </p:sp>
      <p:sp>
        <p:nvSpPr>
          <p:cNvPr id="6" name="CasellaDiTesto 5">
            <a:extLst>
              <a:ext uri="{FF2B5EF4-FFF2-40B4-BE49-F238E27FC236}">
                <a16:creationId xmlns:a16="http://schemas.microsoft.com/office/drawing/2014/main" id="{A5EA8F64-2D4A-614A-8347-19D9CD26A799}"/>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7" name="Immagine 6">
            <a:extLst>
              <a:ext uri="{FF2B5EF4-FFF2-40B4-BE49-F238E27FC236}">
                <a16:creationId xmlns:a16="http://schemas.microsoft.com/office/drawing/2014/main" id="{11051FC2-5A68-BA4B-A347-6F973A8D92C5}"/>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8" name="Immagine 7">
            <a:extLst>
              <a:ext uri="{FF2B5EF4-FFF2-40B4-BE49-F238E27FC236}">
                <a16:creationId xmlns:a16="http://schemas.microsoft.com/office/drawing/2014/main" id="{57F9ECB3-D7A0-EA42-A5A9-2F37D2C940E9}"/>
              </a:ext>
            </a:extLst>
          </p:cNvPr>
          <p:cNvPicPr>
            <a:picLocks noChangeAspect="1"/>
          </p:cNvPicPr>
          <p:nvPr/>
        </p:nvPicPr>
        <p:blipFill>
          <a:blip r:embed="rId3"/>
          <a:stretch>
            <a:fillRect/>
          </a:stretch>
        </p:blipFill>
        <p:spPr>
          <a:xfrm>
            <a:off x="8192953" y="962880"/>
            <a:ext cx="1765037" cy="820305"/>
          </a:xfrm>
          <a:prstGeom prst="rect">
            <a:avLst/>
          </a:prstGeom>
        </p:spPr>
      </p:pic>
      <p:pic>
        <p:nvPicPr>
          <p:cNvPr id="9" name="Immagine 8">
            <a:extLst>
              <a:ext uri="{FF2B5EF4-FFF2-40B4-BE49-F238E27FC236}">
                <a16:creationId xmlns:a16="http://schemas.microsoft.com/office/drawing/2014/main" id="{AED2F448-4D0E-B540-BBC6-00796A3D9ED9}"/>
              </a:ext>
            </a:extLst>
          </p:cNvPr>
          <p:cNvPicPr>
            <a:picLocks noChangeAspect="1"/>
          </p:cNvPicPr>
          <p:nvPr/>
        </p:nvPicPr>
        <p:blipFill>
          <a:blip r:embed="rId4"/>
          <a:stretch>
            <a:fillRect/>
          </a:stretch>
        </p:blipFill>
        <p:spPr>
          <a:xfrm>
            <a:off x="9957990" y="1277577"/>
            <a:ext cx="1765037" cy="479279"/>
          </a:xfrm>
          <a:prstGeom prst="rect">
            <a:avLst/>
          </a:prstGeom>
        </p:spPr>
      </p:pic>
      <p:pic>
        <p:nvPicPr>
          <p:cNvPr id="10" name="Immagine 9">
            <a:extLst>
              <a:ext uri="{FF2B5EF4-FFF2-40B4-BE49-F238E27FC236}">
                <a16:creationId xmlns:a16="http://schemas.microsoft.com/office/drawing/2014/main" id="{1E752DC0-52B0-DF48-A578-267DC18315B5}"/>
              </a:ext>
            </a:extLst>
          </p:cNvPr>
          <p:cNvPicPr>
            <a:picLocks noChangeAspect="1"/>
          </p:cNvPicPr>
          <p:nvPr/>
        </p:nvPicPr>
        <p:blipFill>
          <a:blip r:embed="rId5"/>
          <a:stretch>
            <a:fillRect/>
          </a:stretch>
        </p:blipFill>
        <p:spPr>
          <a:xfrm>
            <a:off x="6858049" y="1756856"/>
            <a:ext cx="4864978" cy="3344288"/>
          </a:xfrm>
          <a:prstGeom prst="rect">
            <a:avLst/>
          </a:prstGeom>
        </p:spPr>
      </p:pic>
    </p:spTree>
    <p:extLst>
      <p:ext uri="{BB962C8B-B14F-4D97-AF65-F5344CB8AC3E}">
        <p14:creationId xmlns:p14="http://schemas.microsoft.com/office/powerpoint/2010/main" val="12716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5BA6C0-37A1-AC4C-83A1-43A9376789CB}"/>
              </a:ext>
            </a:extLst>
          </p:cNvPr>
          <p:cNvSpPr>
            <a:spLocks noGrp="1"/>
          </p:cNvSpPr>
          <p:nvPr>
            <p:ph type="title"/>
          </p:nvPr>
        </p:nvSpPr>
        <p:spPr>
          <a:xfrm>
            <a:off x="1141413" y="618518"/>
            <a:ext cx="9905998" cy="1478570"/>
          </a:xfrm>
        </p:spPr>
        <p:txBody>
          <a:bodyPr/>
          <a:lstStyle/>
          <a:p>
            <a:r>
              <a:rPr lang="en-US" dirty="0"/>
              <a:t>Design Decisions 2/3</a:t>
            </a:r>
          </a:p>
        </p:txBody>
      </p:sp>
      <p:sp>
        <p:nvSpPr>
          <p:cNvPr id="3" name="Segnaposto contenuto 2">
            <a:extLst>
              <a:ext uri="{FF2B5EF4-FFF2-40B4-BE49-F238E27FC236}">
                <a16:creationId xmlns:a16="http://schemas.microsoft.com/office/drawing/2014/main" id="{C3E7C712-DC69-6842-AEC3-82756E671C47}"/>
              </a:ext>
            </a:extLst>
          </p:cNvPr>
          <p:cNvSpPr>
            <a:spLocks noGrp="1"/>
          </p:cNvSpPr>
          <p:nvPr>
            <p:ph idx="1"/>
          </p:nvPr>
        </p:nvSpPr>
        <p:spPr/>
        <p:txBody>
          <a:bodyPr/>
          <a:lstStyle/>
          <a:p>
            <a:r>
              <a:rPr lang="en-US" dirty="0"/>
              <a:t>We used Apache Spark as analytic engine because is really </a:t>
            </a:r>
            <a:r>
              <a:rPr lang="en-US" b="1" dirty="0"/>
              <a:t>fast</a:t>
            </a:r>
            <a:r>
              <a:rPr lang="en-US" dirty="0"/>
              <a:t>, </a:t>
            </a:r>
            <a:r>
              <a:rPr lang="en-US" b="1" dirty="0"/>
              <a:t>fault tolerant</a:t>
            </a:r>
            <a:r>
              <a:rPr lang="en-US" dirty="0"/>
              <a:t>, it was built to manage </a:t>
            </a:r>
            <a:r>
              <a:rPr lang="en-US" b="1" dirty="0"/>
              <a:t>Big Data </a:t>
            </a:r>
            <a:r>
              <a:rPr lang="en-US" dirty="0"/>
              <a:t>and is highly </a:t>
            </a:r>
            <a:r>
              <a:rPr lang="en-US" b="1" dirty="0"/>
              <a:t>scalable</a:t>
            </a:r>
            <a:r>
              <a:rPr lang="en-US" dirty="0"/>
              <a:t>.</a:t>
            </a:r>
          </a:p>
          <a:p>
            <a:pPr marL="0" indent="0">
              <a:buNone/>
            </a:pPr>
            <a:r>
              <a:rPr lang="en-US" dirty="0"/>
              <a:t>Options rejected:</a:t>
            </a:r>
          </a:p>
          <a:p>
            <a:r>
              <a:rPr lang="en-US" dirty="0"/>
              <a:t>Handmade analytic engine because we can’t proof performance with Big Data and we can’t reach the reliability of Apache Spark.</a:t>
            </a:r>
          </a:p>
        </p:txBody>
      </p:sp>
      <p:sp>
        <p:nvSpPr>
          <p:cNvPr id="4" name="Segnaposto numero diapositiva 3">
            <a:extLst>
              <a:ext uri="{FF2B5EF4-FFF2-40B4-BE49-F238E27FC236}">
                <a16:creationId xmlns:a16="http://schemas.microsoft.com/office/drawing/2014/main" id="{B858A2E0-3DD9-0146-884A-BE8BA1E77837}"/>
              </a:ext>
            </a:extLst>
          </p:cNvPr>
          <p:cNvSpPr>
            <a:spLocks noGrp="1"/>
          </p:cNvSpPr>
          <p:nvPr>
            <p:ph type="sldNum" sz="quarter" idx="12"/>
          </p:nvPr>
        </p:nvSpPr>
        <p:spPr/>
        <p:txBody>
          <a:bodyPr/>
          <a:lstStyle/>
          <a:p>
            <a:fld id="{35E0E36F-87E7-4D41-B618-E29DDAD95AA2}" type="slidenum">
              <a:rPr lang="en-US" smtClean="0"/>
              <a:t>8</a:t>
            </a:fld>
            <a:endParaRPr lang="en-US"/>
          </a:p>
        </p:txBody>
      </p:sp>
      <p:sp>
        <p:nvSpPr>
          <p:cNvPr id="5" name="CasellaDiTesto 4">
            <a:extLst>
              <a:ext uri="{FF2B5EF4-FFF2-40B4-BE49-F238E27FC236}">
                <a16:creationId xmlns:a16="http://schemas.microsoft.com/office/drawing/2014/main" id="{F86937A5-5961-8F46-8ED3-93EB5D64B5C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B8277778-326C-4A42-8E11-13D87F297182}"/>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7737AAAA-517E-3C4F-9F8A-DB6B7092281C}"/>
              </a:ext>
            </a:extLst>
          </p:cNvPr>
          <p:cNvPicPr>
            <a:picLocks noChangeAspect="1"/>
          </p:cNvPicPr>
          <p:nvPr/>
        </p:nvPicPr>
        <p:blipFill>
          <a:blip r:embed="rId3"/>
          <a:stretch>
            <a:fillRect/>
          </a:stretch>
        </p:blipFill>
        <p:spPr>
          <a:xfrm>
            <a:off x="8469491" y="4925010"/>
            <a:ext cx="2192374" cy="1689142"/>
          </a:xfrm>
          <a:prstGeom prst="rect">
            <a:avLst/>
          </a:prstGeom>
        </p:spPr>
      </p:pic>
      <p:pic>
        <p:nvPicPr>
          <p:cNvPr id="8" name="Immagine 7">
            <a:extLst>
              <a:ext uri="{FF2B5EF4-FFF2-40B4-BE49-F238E27FC236}">
                <a16:creationId xmlns:a16="http://schemas.microsoft.com/office/drawing/2014/main" id="{7905DDD8-2CEB-1643-BCAB-97AC06AA9F22}"/>
              </a:ext>
            </a:extLst>
          </p:cNvPr>
          <p:cNvPicPr>
            <a:picLocks noChangeAspect="1"/>
          </p:cNvPicPr>
          <p:nvPr/>
        </p:nvPicPr>
        <p:blipFill>
          <a:blip r:embed="rId4"/>
          <a:stretch>
            <a:fillRect/>
          </a:stretch>
        </p:blipFill>
        <p:spPr>
          <a:xfrm>
            <a:off x="2424126" y="4833452"/>
            <a:ext cx="2619922" cy="1478570"/>
          </a:xfrm>
          <a:prstGeom prst="rect">
            <a:avLst/>
          </a:prstGeom>
        </p:spPr>
      </p:pic>
    </p:spTree>
    <p:extLst>
      <p:ext uri="{BB962C8B-B14F-4D97-AF65-F5344CB8AC3E}">
        <p14:creationId xmlns:p14="http://schemas.microsoft.com/office/powerpoint/2010/main" val="169387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48A1D-78BE-AB4D-B3FC-6F409BC17225}"/>
              </a:ext>
            </a:extLst>
          </p:cNvPr>
          <p:cNvSpPr>
            <a:spLocks noGrp="1"/>
          </p:cNvSpPr>
          <p:nvPr>
            <p:ph type="title"/>
          </p:nvPr>
        </p:nvSpPr>
        <p:spPr/>
        <p:txBody>
          <a:bodyPr/>
          <a:lstStyle/>
          <a:p>
            <a:r>
              <a:rPr lang="en-US" dirty="0"/>
              <a:t>Design Decisions 3/3</a:t>
            </a:r>
          </a:p>
        </p:txBody>
      </p:sp>
      <p:sp>
        <p:nvSpPr>
          <p:cNvPr id="3" name="Segnaposto contenuto 2">
            <a:extLst>
              <a:ext uri="{FF2B5EF4-FFF2-40B4-BE49-F238E27FC236}">
                <a16:creationId xmlns:a16="http://schemas.microsoft.com/office/drawing/2014/main" id="{BB21BBAE-653F-3848-825C-378B18BA7FE1}"/>
              </a:ext>
            </a:extLst>
          </p:cNvPr>
          <p:cNvSpPr>
            <a:spLocks noGrp="1"/>
          </p:cNvSpPr>
          <p:nvPr>
            <p:ph idx="1"/>
          </p:nvPr>
        </p:nvSpPr>
        <p:spPr/>
        <p:txBody>
          <a:bodyPr/>
          <a:lstStyle/>
          <a:p>
            <a:r>
              <a:rPr lang="en-US" dirty="0"/>
              <a:t>Elasticsearch and Kibana: we used these technologies because they are </a:t>
            </a:r>
            <a:r>
              <a:rPr lang="en-US" b="1" dirty="0"/>
              <a:t>fault tolerant</a:t>
            </a:r>
            <a:r>
              <a:rPr lang="en-US" dirty="0"/>
              <a:t> and they are extremely </a:t>
            </a:r>
            <a:r>
              <a:rPr lang="en-US" b="1" dirty="0"/>
              <a:t>fast</a:t>
            </a:r>
            <a:r>
              <a:rPr lang="en-US" dirty="0"/>
              <a:t> for searching the data and Kibana has a great </a:t>
            </a:r>
            <a:r>
              <a:rPr lang="en-US" b="1" dirty="0"/>
              <a:t>filtering system</a:t>
            </a:r>
            <a:r>
              <a:rPr lang="en-US" dirty="0"/>
              <a:t>.</a:t>
            </a:r>
          </a:p>
          <a:p>
            <a:pPr marL="0" indent="0">
              <a:buNone/>
            </a:pPr>
            <a:r>
              <a:rPr lang="en-US" dirty="0"/>
              <a:t>Options rejected:</a:t>
            </a:r>
          </a:p>
          <a:p>
            <a:r>
              <a:rPr lang="en-US" dirty="0"/>
              <a:t>SQL Database because is not too much scalable and is slower for inserting data and for query search.</a:t>
            </a:r>
          </a:p>
        </p:txBody>
      </p:sp>
      <p:sp>
        <p:nvSpPr>
          <p:cNvPr id="4" name="Segnaposto numero diapositiva 3">
            <a:extLst>
              <a:ext uri="{FF2B5EF4-FFF2-40B4-BE49-F238E27FC236}">
                <a16:creationId xmlns:a16="http://schemas.microsoft.com/office/drawing/2014/main" id="{C2C4C5BA-313A-1C4A-B54D-98F989362E80}"/>
              </a:ext>
            </a:extLst>
          </p:cNvPr>
          <p:cNvSpPr>
            <a:spLocks noGrp="1"/>
          </p:cNvSpPr>
          <p:nvPr>
            <p:ph type="sldNum" sz="quarter" idx="12"/>
          </p:nvPr>
        </p:nvSpPr>
        <p:spPr/>
        <p:txBody>
          <a:bodyPr/>
          <a:lstStyle/>
          <a:p>
            <a:fld id="{35E0E36F-87E7-4D41-B618-E29DDAD95AA2}" type="slidenum">
              <a:rPr lang="en-US" smtClean="0"/>
              <a:t>9</a:t>
            </a:fld>
            <a:endParaRPr lang="en-US"/>
          </a:p>
        </p:txBody>
      </p:sp>
      <p:sp>
        <p:nvSpPr>
          <p:cNvPr id="5" name="CasellaDiTesto 4">
            <a:extLst>
              <a:ext uri="{FF2B5EF4-FFF2-40B4-BE49-F238E27FC236}">
                <a16:creationId xmlns:a16="http://schemas.microsoft.com/office/drawing/2014/main" id="{D5E0225B-02DF-CA4F-B029-667CD77A6C56}"/>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784A4698-4554-044A-9203-6939C4280FA5}"/>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5B902170-2EF3-0545-8118-7F4D5FE9170C}"/>
              </a:ext>
            </a:extLst>
          </p:cNvPr>
          <p:cNvPicPr>
            <a:picLocks noChangeAspect="1"/>
          </p:cNvPicPr>
          <p:nvPr/>
        </p:nvPicPr>
        <p:blipFill>
          <a:blip r:embed="rId3"/>
          <a:stretch>
            <a:fillRect/>
          </a:stretch>
        </p:blipFill>
        <p:spPr>
          <a:xfrm>
            <a:off x="6943694" y="5351747"/>
            <a:ext cx="2993077" cy="896652"/>
          </a:xfrm>
          <a:prstGeom prst="rect">
            <a:avLst/>
          </a:prstGeom>
        </p:spPr>
      </p:pic>
      <p:pic>
        <p:nvPicPr>
          <p:cNvPr id="8" name="Immagine 7">
            <a:extLst>
              <a:ext uri="{FF2B5EF4-FFF2-40B4-BE49-F238E27FC236}">
                <a16:creationId xmlns:a16="http://schemas.microsoft.com/office/drawing/2014/main" id="{FA92EA1D-0F2D-7C41-8F9A-9D3BD7644975}"/>
              </a:ext>
            </a:extLst>
          </p:cNvPr>
          <p:cNvPicPr>
            <a:picLocks noChangeAspect="1"/>
          </p:cNvPicPr>
          <p:nvPr/>
        </p:nvPicPr>
        <p:blipFill>
          <a:blip r:embed="rId4"/>
          <a:stretch>
            <a:fillRect/>
          </a:stretch>
        </p:blipFill>
        <p:spPr>
          <a:xfrm>
            <a:off x="2255229" y="5351243"/>
            <a:ext cx="3839182" cy="879915"/>
          </a:xfrm>
          <a:prstGeom prst="rect">
            <a:avLst/>
          </a:prstGeom>
        </p:spPr>
      </p:pic>
    </p:spTree>
    <p:extLst>
      <p:ext uri="{BB962C8B-B14F-4D97-AF65-F5344CB8AC3E}">
        <p14:creationId xmlns:p14="http://schemas.microsoft.com/office/powerpoint/2010/main" val="189568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1462</Words>
  <Application>Microsoft Macintosh PowerPoint</Application>
  <PresentationFormat>Widescreen</PresentationFormat>
  <Paragraphs>172</Paragraphs>
  <Slides>24</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Arial</vt:lpstr>
      <vt:lpstr>Calibri</vt:lpstr>
      <vt:lpstr>Tw Cen MT</vt:lpstr>
      <vt:lpstr>Circuito</vt:lpstr>
      <vt:lpstr>The meb-poc manufacturing system </vt:lpstr>
      <vt:lpstr>Domain and problem that we are solving </vt:lpstr>
      <vt:lpstr>Functional requirements</vt:lpstr>
      <vt:lpstr>Non functional requirements</vt:lpstr>
      <vt:lpstr>Design Decisions</vt:lpstr>
      <vt:lpstr>TECHNOLOGIES</vt:lpstr>
      <vt:lpstr>Design Decisions 1/3</vt:lpstr>
      <vt:lpstr>Design Decisions 2/3</vt:lpstr>
      <vt:lpstr>Design Decisions 3/3</vt:lpstr>
      <vt:lpstr>fault tolerance</vt:lpstr>
      <vt:lpstr>costs</vt:lpstr>
      <vt:lpstr>scalability</vt:lpstr>
      <vt:lpstr>Iot protocols support</vt:lpstr>
      <vt:lpstr>Architectural pattern 1/2</vt:lpstr>
      <vt:lpstr>Architectural pattern 2/2</vt:lpstr>
      <vt:lpstr>Informal System description</vt:lpstr>
      <vt:lpstr>Focus on requirements</vt:lpstr>
      <vt:lpstr>Functional requirements 1/2</vt:lpstr>
      <vt:lpstr>Functional requirements 2/2</vt:lpstr>
      <vt:lpstr>Non-Functional requirements 1/2</vt:lpstr>
      <vt:lpstr>Non-Functional requirements 2/2</vt:lpstr>
      <vt:lpstr>Interface</vt:lpstr>
      <vt:lpstr>Presentazione standard di PowerPoint</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meb-poc manufacturing system </dc:title>
  <dc:creator>Tiziano Santilli</dc:creator>
  <cp:lastModifiedBy>Tiziano Santilli</cp:lastModifiedBy>
  <cp:revision>1</cp:revision>
  <dcterms:created xsi:type="dcterms:W3CDTF">2019-03-18T15:20:34Z</dcterms:created>
  <dcterms:modified xsi:type="dcterms:W3CDTF">2019-03-18T15:22:58Z</dcterms:modified>
</cp:coreProperties>
</file>