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37BF710-69E8-40F9-9701-7743857222E8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16000" y="216000"/>
            <a:ext cx="88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880" cy="72288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360000" y="1080000"/>
            <a:ext cx="9216000" cy="367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AR" sz="2200" spc="-1" strike="noStrike">
                <a:latin typeface="Arial"/>
              </a:rPr>
              <a:t>PATRONES DE DISEÑO</a:t>
            </a:r>
            <a:endParaRPr b="0" lang="es-AR" sz="2200" spc="-1" strike="noStrike">
              <a:latin typeface="Arial"/>
            </a:endParaRPr>
          </a:p>
          <a:p>
            <a:endParaRPr b="0" lang="es-AR" sz="2200" spc="-1" strike="noStrike">
              <a:latin typeface="Arial"/>
            </a:endParaRPr>
          </a:p>
          <a:p>
            <a:endParaRPr b="0" lang="es-AR" sz="2200" spc="-1" strike="noStrike">
              <a:latin typeface="Arial"/>
            </a:endParaRPr>
          </a:p>
          <a:p>
            <a:endParaRPr b="0" lang="es-AR" sz="2200" spc="-1" strike="noStrike">
              <a:latin typeface="Arial"/>
            </a:endParaRPr>
          </a:p>
          <a:p>
            <a:r>
              <a:rPr b="1" lang="es-AR" sz="2000" spc="-1" strike="noStrike">
                <a:latin typeface="Arial"/>
              </a:rPr>
              <a:t>PATRÓN FACTORY</a:t>
            </a:r>
            <a:endParaRPr b="0" lang="es-AR" sz="2000" spc="-1" strike="noStrike">
              <a:latin typeface="Arial"/>
            </a:endParaRPr>
          </a:p>
          <a:p>
            <a:endParaRPr b="0" lang="es-AR" sz="2000" spc="-1" strike="noStrike">
              <a:latin typeface="Arial"/>
            </a:endParaRPr>
          </a:p>
          <a:p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16000" y="216000"/>
            <a:ext cx="88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880" cy="722880"/>
          </a:xfrm>
          <a:prstGeom prst="rect">
            <a:avLst/>
          </a:prstGeom>
          <a:ln>
            <a:noFill/>
          </a:ln>
        </p:spPr>
      </p:pic>
      <p:sp>
        <p:nvSpPr>
          <p:cNvPr id="86" name="TextShape 2"/>
          <p:cNvSpPr txBox="1"/>
          <p:nvPr/>
        </p:nvSpPr>
        <p:spPr>
          <a:xfrm>
            <a:off x="360000" y="1080000"/>
            <a:ext cx="43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EJEMPLO EN JAVA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3867480" y="1946520"/>
            <a:ext cx="2466720" cy="184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16000" y="216000"/>
            <a:ext cx="88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880" cy="722880"/>
          </a:xfrm>
          <a:prstGeom prst="rect">
            <a:avLst/>
          </a:prstGeom>
          <a:ln>
            <a:noFill/>
          </a:ln>
        </p:spPr>
      </p:pic>
      <p:sp>
        <p:nvSpPr>
          <p:cNvPr id="90" name="TextShape 2"/>
          <p:cNvSpPr txBox="1"/>
          <p:nvPr/>
        </p:nvSpPr>
        <p:spPr>
          <a:xfrm>
            <a:off x="360000" y="1080000"/>
            <a:ext cx="43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EJEMPLO EN TYPESCRIPT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3791160" y="1998720"/>
            <a:ext cx="2619000" cy="174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16000" y="216000"/>
            <a:ext cx="88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880" cy="722880"/>
          </a:xfrm>
          <a:prstGeom prst="rect">
            <a:avLst/>
          </a:prstGeom>
          <a:ln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360000" y="1080000"/>
            <a:ext cx="928800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AR" sz="1800" spc="-1" strike="noStrike">
                <a:latin typeface="Arial"/>
              </a:rPr>
              <a:t>VENTAJAS</a:t>
            </a:r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- Flexibilidad de uso</a:t>
            </a:r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- Mantenibilidad y legibilidad del código</a:t>
            </a:r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- Facilita la conexión entre jerarquías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1" lang="es-AR" sz="1800" spc="-1" strike="noStrike">
                <a:latin typeface="Arial"/>
              </a:rPr>
              <a:t>DESVENTAJAS</a:t>
            </a:r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- Obliga a definir subclases de la clase Creator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Está relacionado con los patrones Singleton y Prototype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16000" y="216000"/>
            <a:ext cx="88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880" cy="72288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360000" y="1080000"/>
            <a:ext cx="928800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AR" sz="1800" spc="-1" strike="noStrike">
                <a:latin typeface="Arial"/>
              </a:rPr>
              <a:t>Algunos ejemplos de uso pueden ser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1- En los call-center, los representantes de servicio responden las quejas de los clientes desde una aplicación de escritorio hecha en .NET y las respuestas son enviadas a diferentes fuentes (Un chat de Facebook, un Tweet, un msj de Instagram, etc.).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2- En el cálculo del IVA de una factura, la factoría instancia la forma de cálculo en función al tipo de contribuyente que se factura, en tipo de ejecución.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3- La generación del sistema se realiza en el dispositivo correspondiente según el tipo de contribuyente en tiempo de ejecución (factura electrónica, impresora fiscal, etc).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16000" y="216000"/>
            <a:ext cx="88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880" cy="722880"/>
          </a:xfrm>
          <a:prstGeom prst="rect">
            <a:avLst/>
          </a:prstGeom>
          <a:ln>
            <a:noFill/>
          </a:ln>
        </p:spPr>
      </p:pic>
      <p:sp>
        <p:nvSpPr>
          <p:cNvPr id="100" name="TextShape 2"/>
          <p:cNvSpPr txBox="1"/>
          <p:nvPr/>
        </p:nvSpPr>
        <p:spPr>
          <a:xfrm>
            <a:off x="360000" y="1080000"/>
            <a:ext cx="928800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AR" sz="1800" spc="-1" strike="noStrike">
                <a:latin typeface="Arial"/>
              </a:rPr>
              <a:t>PREGUNTAS??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1" lang="es-AR" sz="1800" spc="-1" strike="noStrike">
                <a:latin typeface="Arial"/>
              </a:rPr>
              <a:t>MUCHAS GRACIAS!!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1" lang="es-AR" sz="1800" spc="-1" strike="noStrike">
                <a:latin typeface="Arial"/>
              </a:rPr>
              <a:t>:-)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16000" y="216000"/>
            <a:ext cx="88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880" cy="722880"/>
          </a:xfrm>
          <a:prstGeom prst="rect">
            <a:avLst/>
          </a:prstGeom>
          <a:ln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360000" y="1080000"/>
            <a:ext cx="9216000" cy="415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AR" sz="2200" spc="-1" strike="noStrike">
                <a:latin typeface="Arial"/>
              </a:rPr>
              <a:t>Patrón Factory</a:t>
            </a:r>
            <a:endParaRPr b="0" lang="es-AR" sz="2200" spc="-1" strike="noStrike">
              <a:latin typeface="Arial"/>
            </a:endParaRPr>
          </a:p>
          <a:p>
            <a:endParaRPr b="0" lang="es-AR" sz="2200" spc="-1" strike="noStrike">
              <a:latin typeface="Arial"/>
            </a:endParaRPr>
          </a:p>
          <a:p>
            <a:pPr algn="just"/>
            <a:r>
              <a:rPr b="1" lang="es-AR" sz="2200" spc="-1" strike="noStrike">
                <a:latin typeface="Arial"/>
              </a:rPr>
              <a:t>- Problema que resuelve: </a:t>
            </a:r>
            <a:r>
              <a:rPr b="0" lang="es-AR" sz="2200" spc="-1" strike="noStrike">
                <a:latin typeface="Arial"/>
              </a:rPr>
              <a:t>en ocasiones, no se puede saber con anticipación el tipo de objeto a instanciar o el método a invocar.</a:t>
            </a:r>
            <a:endParaRPr b="0" lang="es-AR" sz="2200" spc="-1" strike="noStrike">
              <a:latin typeface="Arial"/>
            </a:endParaRPr>
          </a:p>
          <a:p>
            <a:pPr algn="just"/>
            <a:r>
              <a:rPr b="0" lang="es-AR" sz="2200" spc="-1" strike="noStrike">
                <a:latin typeface="Arial"/>
              </a:rPr>
              <a:t>Se trata de un patrón creacional con dos variantes según si es de clase o de objeto.</a:t>
            </a:r>
            <a:endParaRPr b="0" lang="es-AR" sz="2200" spc="-1" strike="noStrike">
              <a:latin typeface="Arial"/>
            </a:endParaRPr>
          </a:p>
          <a:p>
            <a:pPr algn="just"/>
            <a:endParaRPr b="0" lang="es-AR" sz="2200" spc="-1" strike="noStrike">
              <a:latin typeface="Arial"/>
            </a:endParaRPr>
          </a:p>
          <a:p>
            <a:pPr algn="just"/>
            <a:r>
              <a:rPr b="1" lang="es-AR" sz="2200" spc="-1" strike="noStrike">
                <a:latin typeface="Arial"/>
              </a:rPr>
              <a:t>- Solución: </a:t>
            </a:r>
            <a:r>
              <a:rPr b="0" lang="es-AR" sz="2200" spc="-1" strike="noStrike">
                <a:latin typeface="Arial"/>
              </a:rPr>
              <a:t>delegar a una clase (la factoría) la responsabilidad de crear los objetos o llamar al método en cuestión.</a:t>
            </a:r>
            <a:endParaRPr b="0" lang="es-AR" sz="2200" spc="-1" strike="noStrike">
              <a:latin typeface="Arial"/>
            </a:endParaRPr>
          </a:p>
          <a:p>
            <a:pPr algn="just"/>
            <a:endParaRPr b="0" lang="es-AR" sz="2200" spc="-1" strike="noStrike">
              <a:latin typeface="Arial"/>
            </a:endParaRPr>
          </a:p>
          <a:p>
            <a:pPr algn="just"/>
            <a:r>
              <a:rPr b="1" lang="es-AR" sz="2200" spc="-1" strike="noStrike">
                <a:latin typeface="Arial"/>
              </a:rPr>
              <a:t>- Variantes</a:t>
            </a:r>
            <a:endParaRPr b="0" lang="es-AR" sz="2200" spc="-1" strike="noStrike">
              <a:latin typeface="Arial"/>
            </a:endParaRPr>
          </a:p>
          <a:p>
            <a:pPr algn="just"/>
            <a:r>
              <a:rPr b="0" lang="es-AR" sz="2200" spc="-1" strike="noStrike">
                <a:latin typeface="Arial"/>
              </a:rPr>
              <a:t>a. Factory method (Clase)</a:t>
            </a:r>
            <a:endParaRPr b="0" lang="es-AR" sz="2200" spc="-1" strike="noStrike">
              <a:latin typeface="Arial"/>
            </a:endParaRPr>
          </a:p>
          <a:p>
            <a:pPr algn="just"/>
            <a:r>
              <a:rPr b="0" lang="es-AR" sz="2200" spc="-1" strike="noStrike">
                <a:latin typeface="Arial"/>
              </a:rPr>
              <a:t>b. Abstract Factory (Objeto)</a:t>
            </a:r>
            <a:endParaRPr b="0" lang="es-A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216000" y="216000"/>
            <a:ext cx="88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880" cy="722880"/>
          </a:xfrm>
          <a:prstGeom prst="rect">
            <a:avLst/>
          </a:prstGeom>
          <a:ln>
            <a:noFill/>
          </a:ln>
        </p:spPr>
      </p:pic>
      <p:sp>
        <p:nvSpPr>
          <p:cNvPr id="49" name="TextShape 2"/>
          <p:cNvSpPr txBox="1"/>
          <p:nvPr/>
        </p:nvSpPr>
        <p:spPr>
          <a:xfrm>
            <a:off x="360000" y="720000"/>
            <a:ext cx="619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AR" sz="1800" spc="-1" strike="noStrike">
                <a:latin typeface="Arial"/>
              </a:rPr>
              <a:t>Problema</a:t>
            </a:r>
            <a:endParaRPr b="1" lang="es-AR" sz="1800" spc="-1" strike="noStrike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504000" y="1322280"/>
            <a:ext cx="914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Caso de tipos de triángulos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224000" y="2664000"/>
            <a:ext cx="1008000" cy="864000"/>
          </a:xfrm>
          <a:custGeom>
            <a:avLst/>
            <a:gdLst/>
            <a:ahLst/>
            <a:rect l="0" t="0" r="r" b="b"/>
            <a:pathLst>
              <a:path w="2802" h="2402">
                <a:moveTo>
                  <a:pt x="1400" y="0"/>
                </a:moveTo>
                <a:lnTo>
                  <a:pt x="2801" y="2401"/>
                </a:lnTo>
                <a:lnTo>
                  <a:pt x="0" y="2401"/>
                </a:lnTo>
                <a:lnTo>
                  <a:pt x="1400" y="0"/>
                </a:ln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4032000" y="1944000"/>
            <a:ext cx="2160000" cy="792000"/>
          </a:xfrm>
          <a:custGeom>
            <a:avLst/>
            <a:gdLst/>
            <a:ahLst/>
            <a:rect l="0" t="0" r="r" b="b"/>
            <a:pathLst>
              <a:path w="6002" h="2202">
                <a:moveTo>
                  <a:pt x="3000" y="0"/>
                </a:moveTo>
                <a:lnTo>
                  <a:pt x="6001" y="2201"/>
                </a:lnTo>
                <a:lnTo>
                  <a:pt x="0" y="2201"/>
                </a:lnTo>
                <a:lnTo>
                  <a:pt x="3000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4392000" y="3168000"/>
            <a:ext cx="1368000" cy="1008000"/>
          </a:xfrm>
          <a:custGeom>
            <a:avLst/>
            <a:gdLst/>
            <a:ahLst/>
            <a:rect l="0" t="0" r="r" b="b"/>
            <a:pathLst>
              <a:path w="3802" h="2802">
                <a:moveTo>
                  <a:pt x="1900" y="0"/>
                </a:moveTo>
                <a:lnTo>
                  <a:pt x="3801" y="2801"/>
                </a:lnTo>
                <a:lnTo>
                  <a:pt x="0" y="2801"/>
                </a:lnTo>
                <a:lnTo>
                  <a:pt x="1900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7"/>
          <p:cNvSpPr/>
          <p:nvPr/>
        </p:nvSpPr>
        <p:spPr>
          <a:xfrm flipV="1">
            <a:off x="4032000" y="4608000"/>
            <a:ext cx="50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8"/>
          <p:cNvSpPr/>
          <p:nvPr/>
        </p:nvSpPr>
        <p:spPr>
          <a:xfrm>
            <a:off x="4536000" y="4608000"/>
            <a:ext cx="1440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9"/>
          <p:cNvSpPr/>
          <p:nvPr/>
        </p:nvSpPr>
        <p:spPr>
          <a:xfrm>
            <a:off x="4032000" y="5040000"/>
            <a:ext cx="194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TextShape 10"/>
          <p:cNvSpPr txBox="1"/>
          <p:nvPr/>
        </p:nvSpPr>
        <p:spPr>
          <a:xfrm>
            <a:off x="1008000" y="3816000"/>
            <a:ext cx="16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TRIÁNGULO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58" name="TextShape 11"/>
          <p:cNvSpPr txBox="1"/>
          <p:nvPr/>
        </p:nvSpPr>
        <p:spPr>
          <a:xfrm>
            <a:off x="6408000" y="2016000"/>
            <a:ext cx="324000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ISÓSCELES (2 LADOS = )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EQUILÁTERO (3 LADOS =)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ESCALENO (3 LADOS !=)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216000" y="216000"/>
            <a:ext cx="88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880" cy="722880"/>
          </a:xfrm>
          <a:prstGeom prst="rect">
            <a:avLst/>
          </a:prstGeom>
          <a:ln>
            <a:noFill/>
          </a:ln>
        </p:spPr>
      </p:pic>
      <p:sp>
        <p:nvSpPr>
          <p:cNvPr id="61" name="TextShape 2"/>
          <p:cNvSpPr txBox="1"/>
          <p:nvPr/>
        </p:nvSpPr>
        <p:spPr>
          <a:xfrm>
            <a:off x="360000" y="720000"/>
            <a:ext cx="619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AR" sz="1800" spc="-1" strike="noStrike">
                <a:latin typeface="Arial"/>
              </a:rPr>
              <a:t>Diagrama de Clases Patrón Factory</a:t>
            </a:r>
            <a:endParaRPr b="1" lang="es-AR" sz="18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1872000" y="1296000"/>
            <a:ext cx="5904000" cy="380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216000" y="216000"/>
            <a:ext cx="88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880" cy="722880"/>
          </a:xfrm>
          <a:prstGeom prst="rect">
            <a:avLst/>
          </a:prstGeom>
          <a:ln>
            <a:noFill/>
          </a:ln>
        </p:spPr>
      </p:pic>
      <p:sp>
        <p:nvSpPr>
          <p:cNvPr id="65" name="TextShape 2"/>
          <p:cNvSpPr txBox="1"/>
          <p:nvPr/>
        </p:nvSpPr>
        <p:spPr>
          <a:xfrm>
            <a:off x="360000" y="720000"/>
            <a:ext cx="619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AR" sz="1800" spc="-1" strike="noStrike">
                <a:latin typeface="Arial"/>
              </a:rPr>
              <a:t>Ejemplo del Problema</a:t>
            </a:r>
            <a:endParaRPr b="1" lang="es-AR" sz="1800" spc="-1" strike="noStrike"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504000" y="1322280"/>
            <a:ext cx="9144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Se requiere disponer de un creador de triángulos, que me cree el triángulo correspondiente en función a sus dimensiones (3 lados).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1" lang="es-AR" sz="1800" spc="-1" strike="noStrike">
                <a:latin typeface="Arial"/>
              </a:rPr>
              <a:t>Sin factory</a:t>
            </a:r>
            <a:r>
              <a:rPr b="0" lang="es-AR" sz="1800" spc="-1" strike="noStrike">
                <a:latin typeface="Arial"/>
              </a:rPr>
              <a:t> → tengo que comparar los lados para saber que tipo de triángulo crear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1" lang="es-AR" sz="1800" spc="-1" strike="noStrike">
                <a:latin typeface="Arial"/>
              </a:rPr>
              <a:t>Con factory</a:t>
            </a:r>
            <a:r>
              <a:rPr b="0" lang="es-AR" sz="1800" spc="-1" strike="noStrike">
                <a:latin typeface="Arial"/>
              </a:rPr>
              <a:t> → le pido a la factoría que me devuelva un triángulo. Ella sabe que tipo de triángulo según las dimensiones.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216000" y="216000"/>
            <a:ext cx="88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880" cy="722880"/>
          </a:xfrm>
          <a:prstGeom prst="rect">
            <a:avLst/>
          </a:prstGeom>
          <a:ln>
            <a:noFill/>
          </a:ln>
        </p:spPr>
      </p:pic>
      <p:sp>
        <p:nvSpPr>
          <p:cNvPr id="69" name="TextShape 2"/>
          <p:cNvSpPr txBox="1"/>
          <p:nvPr/>
        </p:nvSpPr>
        <p:spPr>
          <a:xfrm>
            <a:off x="360000" y="720000"/>
            <a:ext cx="619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AR" sz="1800" spc="-1" strike="noStrike">
                <a:latin typeface="Arial"/>
              </a:rPr>
              <a:t>Sin Factory            :-(</a:t>
            </a:r>
            <a:endParaRPr b="1" lang="es-AR" sz="18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697680" y="1584000"/>
            <a:ext cx="8590680" cy="323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216000" y="216000"/>
            <a:ext cx="88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880" cy="722880"/>
          </a:xfrm>
          <a:prstGeom prst="rect">
            <a:avLst/>
          </a:prstGeom>
          <a:ln>
            <a:noFill/>
          </a:ln>
        </p:spPr>
      </p:pic>
      <p:sp>
        <p:nvSpPr>
          <p:cNvPr id="73" name="TextShape 2"/>
          <p:cNvSpPr txBox="1"/>
          <p:nvPr/>
        </p:nvSpPr>
        <p:spPr>
          <a:xfrm>
            <a:off x="360000" y="720000"/>
            <a:ext cx="619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AR" sz="1800" spc="-1" strike="noStrike">
                <a:latin typeface="Arial"/>
              </a:rPr>
              <a:t>Sin Factory            :-(</a:t>
            </a:r>
            <a:endParaRPr b="1" lang="es-AR" sz="1800" spc="-1" strike="noStrike">
              <a:latin typeface="Arial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504000" y="1368000"/>
            <a:ext cx="9216000" cy="333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200" spc="-1" strike="noStrike">
                <a:latin typeface="Arial"/>
              </a:rPr>
              <a:t>Int ladoA = 1;</a:t>
            </a:r>
            <a:endParaRPr b="0" lang="es-AR" sz="1200" spc="-1" strike="noStrike">
              <a:latin typeface="Arial"/>
            </a:endParaRPr>
          </a:p>
          <a:p>
            <a:endParaRPr b="0" lang="es-AR" sz="1200" spc="-1" strike="noStrike">
              <a:latin typeface="Arial"/>
            </a:endParaRPr>
          </a:p>
          <a:p>
            <a:r>
              <a:rPr b="0" lang="es-AR" sz="1200" spc="-1" strike="noStrike">
                <a:latin typeface="Arial"/>
              </a:rPr>
              <a:t>Int ladoB = 1;</a:t>
            </a:r>
            <a:endParaRPr b="0" lang="es-AR" sz="1200" spc="-1" strike="noStrike">
              <a:latin typeface="Arial"/>
            </a:endParaRPr>
          </a:p>
          <a:p>
            <a:endParaRPr b="0" lang="es-AR" sz="1200" spc="-1" strike="noStrike">
              <a:latin typeface="Arial"/>
            </a:endParaRPr>
          </a:p>
          <a:p>
            <a:r>
              <a:rPr b="0" lang="es-AR" sz="1200" spc="-1" strike="noStrike">
                <a:latin typeface="Arial"/>
              </a:rPr>
              <a:t>Int ladoC = 1;</a:t>
            </a:r>
            <a:endParaRPr b="0" lang="es-AR" sz="1200" spc="-1" strike="noStrike">
              <a:latin typeface="Arial"/>
            </a:endParaRPr>
          </a:p>
          <a:p>
            <a:endParaRPr b="0" lang="es-AR" sz="1200" spc="-1" strike="noStrike">
              <a:latin typeface="Arial"/>
            </a:endParaRPr>
          </a:p>
          <a:p>
            <a:r>
              <a:rPr b="0" lang="es-AR" sz="1200" spc="-1" strike="noStrike">
                <a:latin typeface="Arial"/>
              </a:rPr>
              <a:t>public static void main(String[] args) {</a:t>
            </a:r>
            <a:endParaRPr b="0" lang="es-AR" sz="1200" spc="-1" strike="noStrike">
              <a:latin typeface="Arial"/>
            </a:endParaRPr>
          </a:p>
          <a:p>
            <a:r>
              <a:rPr b="0" lang="es-AR" sz="1200" spc="-1" strike="noStrike">
                <a:latin typeface="Arial"/>
              </a:rPr>
              <a:t>	</a:t>
            </a:r>
            <a:endParaRPr b="0" lang="es-AR" sz="1200" spc="-1" strike="noStrike">
              <a:latin typeface="Arial"/>
            </a:endParaRPr>
          </a:p>
          <a:p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Triangulo triangulo;</a:t>
            </a:r>
            <a:endParaRPr b="0" lang="es-AR" sz="1200" spc="-1" strike="noStrike">
              <a:latin typeface="Arial"/>
            </a:endParaRPr>
          </a:p>
          <a:p>
            <a:endParaRPr b="0" lang="es-AR" sz="1200" spc="-1" strike="noStrike">
              <a:latin typeface="Arial"/>
            </a:endParaRPr>
          </a:p>
          <a:p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if(ladoA == ladoB &amp;&amp; ladoA != ladoC){</a:t>
            </a:r>
            <a:endParaRPr b="0" lang="es-AR" sz="1200" spc="-1" strike="noStrike">
              <a:latin typeface="Arial"/>
            </a:endParaRPr>
          </a:p>
          <a:p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triangulo = new TrianguloIsosceles(ladoA, ladoB, ladoC);</a:t>
            </a: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	</a:t>
            </a:r>
            <a:endParaRPr b="0" lang="es-AR" sz="1200" spc="-1" strike="noStrike">
              <a:latin typeface="Arial"/>
            </a:endParaRPr>
          </a:p>
          <a:p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} ese if(ladoA == ladoB == ladoC){</a:t>
            </a:r>
            <a:endParaRPr b="0" lang="es-AR" sz="1200" spc="-1" strike="noStrike">
              <a:latin typeface="Arial"/>
            </a:endParaRPr>
          </a:p>
          <a:p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triangulo = new TrianguloEquilatero(ladoA, ladoB, ladoC);</a:t>
            </a:r>
            <a:endParaRPr b="0" lang="es-AR" sz="1200" spc="-1" strike="noStrike">
              <a:latin typeface="Arial"/>
            </a:endParaRPr>
          </a:p>
          <a:p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}else{</a:t>
            </a:r>
            <a:endParaRPr b="0" lang="es-AR" sz="1200" spc="-1" strike="noStrike">
              <a:latin typeface="Arial"/>
            </a:endParaRPr>
          </a:p>
          <a:p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triangulo = new TrianguloEscaleno(ladoA, ladoB, ladoC);</a:t>
            </a:r>
            <a:endParaRPr b="0" lang="es-AR" sz="1200" spc="-1" strike="noStrike">
              <a:latin typeface="Arial"/>
            </a:endParaRPr>
          </a:p>
          <a:p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}</a:t>
            </a:r>
            <a:endParaRPr b="0" lang="es-AR" sz="1200" spc="-1" strike="noStrike">
              <a:latin typeface="Arial"/>
            </a:endParaRPr>
          </a:p>
          <a:p>
            <a:endParaRPr b="0" lang="es-AR" sz="1200" spc="-1" strike="noStrike">
              <a:latin typeface="Arial"/>
            </a:endParaRPr>
          </a:p>
          <a:p>
            <a:r>
              <a:rPr b="0" lang="es-AR" sz="1200" spc="-1" strike="noStrike">
                <a:latin typeface="Arial"/>
              </a:rPr>
              <a:t>}</a:t>
            </a:r>
            <a:endParaRPr b="0" lang="es-A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216000" y="216000"/>
            <a:ext cx="88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880" cy="722880"/>
          </a:xfrm>
          <a:prstGeom prst="rect">
            <a:avLst/>
          </a:prstGeom>
          <a:ln>
            <a:noFill/>
          </a:ln>
        </p:spPr>
      </p:pic>
      <p:sp>
        <p:nvSpPr>
          <p:cNvPr id="77" name="TextShape 2"/>
          <p:cNvSpPr txBox="1"/>
          <p:nvPr/>
        </p:nvSpPr>
        <p:spPr>
          <a:xfrm>
            <a:off x="360000" y="720000"/>
            <a:ext cx="619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AR" sz="1800" spc="-1" strike="noStrike">
                <a:latin typeface="Arial"/>
              </a:rPr>
              <a:t>Con Factory            :-)</a:t>
            </a:r>
            <a:endParaRPr b="1" lang="es-AR" sz="1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500840" y="1152000"/>
            <a:ext cx="7643160" cy="428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216000" y="216000"/>
            <a:ext cx="88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880" cy="722880"/>
          </a:xfrm>
          <a:prstGeom prst="rect">
            <a:avLst/>
          </a:prstGeom>
          <a:ln>
            <a:noFill/>
          </a:ln>
        </p:spPr>
      </p:pic>
      <p:sp>
        <p:nvSpPr>
          <p:cNvPr id="81" name="TextShape 2"/>
          <p:cNvSpPr txBox="1"/>
          <p:nvPr/>
        </p:nvSpPr>
        <p:spPr>
          <a:xfrm>
            <a:off x="360000" y="720000"/>
            <a:ext cx="619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AR" sz="1800" spc="-1" strike="noStrike">
                <a:latin typeface="Arial"/>
              </a:rPr>
              <a:t>Con Factory            :-)</a:t>
            </a:r>
            <a:endParaRPr b="1" lang="es-AR" sz="1800" spc="-1" strike="noStrike">
              <a:latin typeface="Arial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792000" y="1512000"/>
            <a:ext cx="8352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latin typeface="Arial"/>
              </a:rPr>
              <a:t>TrianguloFactory trianguloFactory = new TrianguloFactory();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Triangulo triangulo = trianguloFactory(5,5,5);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System.out.println(triangulo.getDescripcion());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936000" y="3391200"/>
            <a:ext cx="7488000" cy="128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2019-05-01T18:44:01Z</dcterms:created>
  <dc:creator/>
  <dc:description/>
  <dc:language>es-AR</dc:language>
  <cp:lastModifiedBy/>
  <dcterms:modified xsi:type="dcterms:W3CDTF">2019-05-01T19:51:12Z</dcterms:modified>
  <cp:revision>2</cp:revision>
  <dc:subject/>
  <dc:title/>
</cp:coreProperties>
</file>