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jpeg" ContentType="image/jpe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hyperlink" Target="file:///E:/UCP/factorypatternjava/Documentaci%C3%B3n/Class%20Diagram.png" TargetMode="External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jpeg"/><Relationship Id="rId3" Type="http://schemas.openxmlformats.org/officeDocument/2006/relationships/hyperlink" Target="https://github.com/fabiodmk/factorypatternjava" TargetMode="External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16000" y="216000"/>
            <a:ext cx="8854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1800" cy="72180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360000" y="1080000"/>
            <a:ext cx="9214920" cy="246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2200" spc="-1" strike="noStrike">
                <a:solidFill>
                  <a:srgbClr val="000000"/>
                </a:solidFill>
                <a:latin typeface="Arial"/>
                <a:ea typeface="DejaVu Sans"/>
              </a:rPr>
              <a:t>PATRONES DE DISEÑO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AR" sz="2800" spc="-1" strike="noStrike">
                <a:solidFill>
                  <a:srgbClr val="000000"/>
                </a:solidFill>
                <a:latin typeface="Arial"/>
                <a:ea typeface="DejaVu Sans"/>
              </a:rPr>
              <a:t>PATRÓN FACTORY</a:t>
            </a:r>
            <a:endParaRPr b="0" lang="es-A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16000" y="216000"/>
            <a:ext cx="8854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1800" cy="72180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360000" y="1080000"/>
            <a:ext cx="576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EJEMPLO CÁLCULO IVA – JAVA Y TYPESCRIPT</a:t>
            </a:r>
            <a:endParaRPr b="1" lang="es-AR" sz="18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413640" y="1752840"/>
            <a:ext cx="1674360" cy="125388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2880000" y="1551240"/>
            <a:ext cx="6695280" cy="17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DejaVu Sans"/>
              </a:rPr>
              <a:t>Una empresa vende artículos informáticos y de oficina.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Ambos artículos graban IVA (Impuesto al Valor Agregado), pero los informáticos tienen una tasa del 10.7%, los de oficina el 21% y dentro de los informáticos hay algunos casos particulares donde AFIP extenúa el pago del impuesto (artículos exentos).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 desea poder obtener el valor del IVA para todos los artículos disponibles y posibilitar el agregado futuro de nuevas condiciones para su cálculo</a:t>
            </a:r>
            <a:r>
              <a:rPr b="1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s-AR" sz="1200" spc="-1" strike="noStrike">
              <a:latin typeface="Arial"/>
            </a:endParaRPr>
          </a:p>
        </p:txBody>
      </p:sp>
      <p:graphicFrame>
        <p:nvGraphicFramePr>
          <p:cNvPr id="87" name="Table 4"/>
          <p:cNvGraphicFramePr/>
          <p:nvPr/>
        </p:nvGraphicFramePr>
        <p:xfrm>
          <a:off x="2972880" y="3373200"/>
          <a:ext cx="6170760" cy="1810080"/>
        </p:xfrm>
        <a:graphic>
          <a:graphicData uri="http://schemas.openxmlformats.org/drawingml/2006/table">
            <a:tbl>
              <a:tblPr/>
              <a:tblGrid>
                <a:gridCol w="2056680"/>
                <a:gridCol w="2056680"/>
                <a:gridCol w="2057760"/>
              </a:tblGrid>
              <a:tr h="3304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AR" sz="1400" spc="-1" strike="noStrike">
                          <a:latin typeface="Calibri"/>
                        </a:rPr>
                        <a:t>ARTÍCULO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AR" sz="1400" spc="-1" strike="noStrike">
                          <a:latin typeface="Calibri"/>
                        </a:rPr>
                        <a:t>IVA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AR" sz="1400" spc="-1" strike="noStrike">
                          <a:latin typeface="Calibri"/>
                        </a:rPr>
                        <a:t>Descripción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85000">
                <a:tc rowSpan="2"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latin typeface="Calibri"/>
                        </a:rPr>
                        <a:t>Informáticos</a:t>
                      </a:r>
                      <a:endParaRPr b="0" lang="es-A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latin typeface="Calibri"/>
                        </a:rPr>
                        <a:t>10.7%</a:t>
                      </a:r>
                      <a:endParaRPr b="0" lang="es-A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latin typeface="Calibri"/>
                        </a:rPr>
                        <a:t>La gran mayoría</a:t>
                      </a:r>
                      <a:endParaRPr b="0" lang="es-A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9544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latin typeface="Calibri"/>
                        </a:rPr>
                        <a:t>0</a:t>
                      </a:r>
                      <a:endParaRPr b="0" lang="es-A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latin typeface="Calibri"/>
                        </a:rPr>
                        <a:t>Artículos particulares</a:t>
                      </a:r>
                      <a:endParaRPr b="0" lang="es-A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91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latin typeface="Calibri"/>
                        </a:rPr>
                        <a:t>Oficina</a:t>
                      </a:r>
                      <a:endParaRPr b="0" lang="es-A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latin typeface="Calibri"/>
                        </a:rPr>
                        <a:t>21%</a:t>
                      </a:r>
                      <a:endParaRPr b="0" lang="es-A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latin typeface="Calibri"/>
                        </a:rPr>
                        <a:t>Todos los artículos de oficina</a:t>
                      </a:r>
                      <a:endParaRPr b="0" lang="es-A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576000" y="3482640"/>
            <a:ext cx="1583280" cy="105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16000" y="216000"/>
            <a:ext cx="8854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1800" cy="72180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360000" y="1080000"/>
            <a:ext cx="576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EJEMPLO CÁLCULO IVA – JAVA Y TYPESCRIPT</a:t>
            </a:r>
            <a:endParaRPr b="1" lang="es-AR" sz="1800" spc="-1" strike="noStrike">
              <a:latin typeface="Arial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1251000" y="2701800"/>
            <a:ext cx="76993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AR" sz="2400" spc="-1" strike="noStrike">
                <a:latin typeface="Times New Roman"/>
                <a:hlinkClick r:id="rId2"/>
              </a:rPr>
              <a:t>Diagrama de Clases del Ejemplo</a:t>
            </a:r>
            <a:endParaRPr b="0" lang="es-AR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16000" y="216000"/>
            <a:ext cx="8854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1800" cy="7218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360000" y="1080000"/>
            <a:ext cx="928692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VENTAJAS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Flexibilidad de uso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Mantenibilidad y legibilidad del código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Facilita la conexión entre jerarquías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DESVENTAJAS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Obliga a definir subclases de la clase Creator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Está relacionado con los patrones Singleton y Prototype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16000" y="216000"/>
            <a:ext cx="8854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1800" cy="72180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360000" y="1080000"/>
            <a:ext cx="928692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Algunos ejemplos de uso pueden ser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1- En los call-center, los representantes de servicio responden las quejas de los clientes desde una aplicación de escritorio hecha en .NET y las respuestas son enviadas a diferentes fuentes (Un chat de Facebook, un Tweet, un msj de Instagram, etc.).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2- En el cálculo del IVA de una factura, la factoría instancia la forma de cálculo en función al tipo de contribuyente que se factura, en tipo de ejecución.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3- La generación del sistema se realiza en el dispositivo correspondiente según el tipo de contribuyente en tiempo de ejecución (factura electrónica, impresora fiscal, etc).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16000" y="216000"/>
            <a:ext cx="8854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1800" cy="72180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360000" y="1080000"/>
            <a:ext cx="9286920" cy="32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2600" spc="-1" strike="noStrike">
                <a:solidFill>
                  <a:srgbClr val="000000"/>
                </a:solidFill>
                <a:latin typeface="Arial"/>
                <a:ea typeface="DejaVu Sans"/>
              </a:rPr>
              <a:t>PREGUNTAS??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2600" spc="-1" strike="noStrike">
                <a:solidFill>
                  <a:srgbClr val="000000"/>
                </a:solidFill>
                <a:latin typeface="Arial"/>
                <a:ea typeface="DejaVu Sans"/>
              </a:rPr>
              <a:t>MUCHAS GRACIAS!!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6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5184000" y="1521720"/>
            <a:ext cx="4210560" cy="3157920"/>
          </a:xfrm>
          <a:prstGeom prst="rect">
            <a:avLst/>
          </a:prstGeom>
          <a:ln>
            <a:noFill/>
          </a:ln>
        </p:spPr>
      </p:pic>
      <p:sp>
        <p:nvSpPr>
          <p:cNvPr id="103" name="TextShape 3"/>
          <p:cNvSpPr txBox="1"/>
          <p:nvPr/>
        </p:nvSpPr>
        <p:spPr>
          <a:xfrm>
            <a:off x="2016000" y="5015880"/>
            <a:ext cx="612000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AR" sz="2400" spc="-1" strike="noStrike">
                <a:latin typeface="Times New Roman"/>
                <a:hlinkClick r:id="rId3"/>
              </a:rPr>
              <a:t>https://github.com/fabiodmk/factorypatternjava</a:t>
            </a:r>
            <a:endParaRPr b="0" lang="es-AR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16000" y="216000"/>
            <a:ext cx="8854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1800" cy="721800"/>
          </a:xfrm>
          <a:prstGeom prst="rect">
            <a:avLst/>
          </a:prstGeom>
          <a:ln>
            <a:noFill/>
          </a:ln>
        </p:spPr>
      </p:pic>
      <p:sp>
        <p:nvSpPr>
          <p:cNvPr id="43" name="CustomShape 2"/>
          <p:cNvSpPr/>
          <p:nvPr/>
        </p:nvSpPr>
        <p:spPr>
          <a:xfrm>
            <a:off x="360000" y="1080000"/>
            <a:ext cx="9214920" cy="444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2200" spc="-1" strike="noStrike">
                <a:solidFill>
                  <a:srgbClr val="000000"/>
                </a:solidFill>
                <a:latin typeface="Arial"/>
                <a:ea typeface="DejaVu Sans"/>
              </a:rPr>
              <a:t>Patrón Factory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s-AR" sz="2200" spc="-1" strike="noStrike">
                <a:solidFill>
                  <a:srgbClr val="000000"/>
                </a:solidFill>
                <a:latin typeface="Arial"/>
                <a:ea typeface="DejaVu Sans"/>
              </a:rPr>
              <a:t>- Problema que resuelve: </a:t>
            </a:r>
            <a:r>
              <a:rPr b="0" lang="es-AR" sz="2200" spc="-1" strike="noStrike">
                <a:solidFill>
                  <a:srgbClr val="000000"/>
                </a:solidFill>
                <a:latin typeface="Arial"/>
                <a:ea typeface="DejaVu Sans"/>
              </a:rPr>
              <a:t>en ocasiones, no se puede saber con anticipación el tipo de objeto a instanciar o el método a invocar.</a:t>
            </a:r>
            <a:endParaRPr b="0" lang="es-AR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AR" sz="2200" spc="-1" strike="noStrike">
                <a:solidFill>
                  <a:srgbClr val="000000"/>
                </a:solidFill>
                <a:latin typeface="Arial"/>
                <a:ea typeface="DejaVu Sans"/>
              </a:rPr>
              <a:t>Se trata de un patrón creacional con dos variantes según si es de clase o de objeto.</a:t>
            </a:r>
            <a:endParaRPr b="0" lang="es-AR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AR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s-AR" sz="2200" spc="-1" strike="noStrike">
                <a:solidFill>
                  <a:srgbClr val="000000"/>
                </a:solidFill>
                <a:latin typeface="Arial"/>
                <a:ea typeface="DejaVu Sans"/>
              </a:rPr>
              <a:t>- Solución: </a:t>
            </a:r>
            <a:r>
              <a:rPr b="0" lang="es-AR" sz="2200" spc="-1" strike="noStrike">
                <a:solidFill>
                  <a:srgbClr val="000000"/>
                </a:solidFill>
                <a:latin typeface="Arial"/>
                <a:ea typeface="DejaVu Sans"/>
              </a:rPr>
              <a:t>delegar a una clase (la factoría) la responsabilidad de crear los objetos o llamar al método en cuestión.</a:t>
            </a:r>
            <a:endParaRPr b="0" lang="es-AR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AR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s-AR" sz="2200" spc="-1" strike="noStrike">
                <a:solidFill>
                  <a:srgbClr val="000000"/>
                </a:solidFill>
                <a:latin typeface="Arial"/>
                <a:ea typeface="DejaVu Sans"/>
              </a:rPr>
              <a:t>- Variantes</a:t>
            </a:r>
            <a:endParaRPr b="0" lang="es-AR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AR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Factory method (Clase)</a:t>
            </a:r>
            <a:endParaRPr b="0" lang="es-AR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AR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Abstract Factory (Objeto)</a:t>
            </a:r>
            <a:endParaRPr b="0" lang="es-A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16000" y="216000"/>
            <a:ext cx="8854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1800" cy="72180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360000" y="720000"/>
            <a:ext cx="6190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Problema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504000" y="1322280"/>
            <a:ext cx="9142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Caso de tipos de triángulos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1224000" y="2664000"/>
            <a:ext cx="1006920" cy="862920"/>
          </a:xfrm>
          <a:custGeom>
            <a:avLst/>
            <a:gdLst/>
            <a:ahLst/>
            <a:rect l="l" t="t" r="r" b="b"/>
            <a:pathLst>
              <a:path w="2802" h="2402">
                <a:moveTo>
                  <a:pt x="1400" y="0"/>
                </a:moveTo>
                <a:lnTo>
                  <a:pt x="2801" y="2401"/>
                </a:lnTo>
                <a:lnTo>
                  <a:pt x="0" y="2401"/>
                </a:lnTo>
                <a:lnTo>
                  <a:pt x="1400" y="0"/>
                </a:ln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"/>
          <p:cNvSpPr/>
          <p:nvPr/>
        </p:nvSpPr>
        <p:spPr>
          <a:xfrm>
            <a:off x="4032000" y="1944000"/>
            <a:ext cx="2158920" cy="790920"/>
          </a:xfrm>
          <a:custGeom>
            <a:avLst/>
            <a:gdLst/>
            <a:ahLst/>
            <a:rect l="l" t="t" r="r" b="b"/>
            <a:pathLst>
              <a:path w="6002" h="2202">
                <a:moveTo>
                  <a:pt x="3000" y="0"/>
                </a:moveTo>
                <a:lnTo>
                  <a:pt x="6001" y="2201"/>
                </a:lnTo>
                <a:lnTo>
                  <a:pt x="0" y="2201"/>
                </a:lnTo>
                <a:lnTo>
                  <a:pt x="3000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6"/>
          <p:cNvSpPr/>
          <p:nvPr/>
        </p:nvSpPr>
        <p:spPr>
          <a:xfrm>
            <a:off x="4392000" y="3168000"/>
            <a:ext cx="1366920" cy="1006920"/>
          </a:xfrm>
          <a:custGeom>
            <a:avLst/>
            <a:gdLst/>
            <a:ahLst/>
            <a:rect l="l" t="t" r="r" b="b"/>
            <a:pathLst>
              <a:path w="3802" h="2802">
                <a:moveTo>
                  <a:pt x="1900" y="0"/>
                </a:moveTo>
                <a:lnTo>
                  <a:pt x="3801" y="2801"/>
                </a:lnTo>
                <a:lnTo>
                  <a:pt x="0" y="2801"/>
                </a:lnTo>
                <a:lnTo>
                  <a:pt x="1900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7"/>
          <p:cNvSpPr/>
          <p:nvPr/>
        </p:nvSpPr>
        <p:spPr>
          <a:xfrm flipV="1">
            <a:off x="4032000" y="4608000"/>
            <a:ext cx="50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8"/>
          <p:cNvSpPr/>
          <p:nvPr/>
        </p:nvSpPr>
        <p:spPr>
          <a:xfrm>
            <a:off x="4536000" y="4608000"/>
            <a:ext cx="1440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9"/>
          <p:cNvSpPr/>
          <p:nvPr/>
        </p:nvSpPr>
        <p:spPr>
          <a:xfrm>
            <a:off x="4032000" y="5040000"/>
            <a:ext cx="1944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0"/>
          <p:cNvSpPr/>
          <p:nvPr/>
        </p:nvSpPr>
        <p:spPr>
          <a:xfrm>
            <a:off x="1008000" y="3816000"/>
            <a:ext cx="1654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TRIÁNGULO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55" name="CustomShape 11"/>
          <p:cNvSpPr/>
          <p:nvPr/>
        </p:nvSpPr>
        <p:spPr>
          <a:xfrm>
            <a:off x="6408000" y="2016000"/>
            <a:ext cx="323892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ISÓSCELES (2 LADOS = )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EQUILÁTERO (3 LADOS =)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ESCALENO (3 LADOS !=)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216000" y="216000"/>
            <a:ext cx="8854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1800" cy="721800"/>
          </a:xfrm>
          <a:prstGeom prst="rect">
            <a:avLst/>
          </a:prstGeom>
          <a:ln>
            <a:noFill/>
          </a:ln>
        </p:spPr>
      </p:pic>
      <p:sp>
        <p:nvSpPr>
          <p:cNvPr id="58" name="CustomShape 2"/>
          <p:cNvSpPr/>
          <p:nvPr/>
        </p:nvSpPr>
        <p:spPr>
          <a:xfrm>
            <a:off x="360000" y="720000"/>
            <a:ext cx="6190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Diagrama de Clases Patrón Factory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1872000" y="1296000"/>
            <a:ext cx="5902920" cy="380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216000" y="216000"/>
            <a:ext cx="8854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1800" cy="721800"/>
          </a:xfrm>
          <a:prstGeom prst="rect">
            <a:avLst/>
          </a:prstGeom>
          <a:ln>
            <a:noFill/>
          </a:ln>
        </p:spPr>
      </p:pic>
      <p:sp>
        <p:nvSpPr>
          <p:cNvPr id="62" name="CustomShape 2"/>
          <p:cNvSpPr/>
          <p:nvPr/>
        </p:nvSpPr>
        <p:spPr>
          <a:xfrm>
            <a:off x="360000" y="720000"/>
            <a:ext cx="6190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Ejemplo del Problema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504000" y="1322280"/>
            <a:ext cx="914292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 requiere disponer de un creador de triángulos, que me cree el triángulo correspondiente en función a sus dimensiones (3 lados).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 factory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→ tengo que comparar los lados para saber que tipo de triángulo crear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 factory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→ le pido a la factoría que me devuelva un triángulo. Ella sabe que tipo de triángulo según las dimensiones.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216000" y="216000"/>
            <a:ext cx="8854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1800" cy="721800"/>
          </a:xfrm>
          <a:prstGeom prst="rect">
            <a:avLst/>
          </a:prstGeom>
          <a:ln>
            <a:noFill/>
          </a:ln>
        </p:spPr>
      </p:pic>
      <p:sp>
        <p:nvSpPr>
          <p:cNvPr id="66" name="CustomShape 2"/>
          <p:cNvSpPr/>
          <p:nvPr/>
        </p:nvSpPr>
        <p:spPr>
          <a:xfrm>
            <a:off x="360000" y="720000"/>
            <a:ext cx="6190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 Factory            :-(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2"/>
          <a:stretch/>
        </p:blipFill>
        <p:spPr>
          <a:xfrm>
            <a:off x="697680" y="1584000"/>
            <a:ext cx="8589600" cy="3232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216000" y="216000"/>
            <a:ext cx="8854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1800" cy="721800"/>
          </a:xfrm>
          <a:prstGeom prst="rect">
            <a:avLst/>
          </a:prstGeom>
          <a:ln>
            <a:noFill/>
          </a:ln>
        </p:spPr>
      </p:pic>
      <p:sp>
        <p:nvSpPr>
          <p:cNvPr id="70" name="CustomShape 2"/>
          <p:cNvSpPr/>
          <p:nvPr/>
        </p:nvSpPr>
        <p:spPr>
          <a:xfrm>
            <a:off x="360000" y="720000"/>
            <a:ext cx="6190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 Factory            :-(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504000" y="1368000"/>
            <a:ext cx="9214920" cy="35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Int ladoA = 1;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Int ladoB = 1;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Int ladoC = 1;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public static void main(String[] args) {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Triangulo triangulo;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if(ladoA == ladoB &amp;&amp; ladoA != ladoC){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triangulo = new TrianguloIsosceles(ladoA, ladoB, ladoC);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} ese if(ladoA == ladoB == ladoC){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triangulo = new TrianguloEquilatero(ladoA, ladoB, ladoC);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}else{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triangulo = new TrianguloEscaleno(ladoA, ladoB, ladoC);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s-AR" sz="12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6480000" y="2160000"/>
            <a:ext cx="3071520" cy="230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216000" y="216000"/>
            <a:ext cx="8854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1800" cy="721800"/>
          </a:xfrm>
          <a:prstGeom prst="rect">
            <a:avLst/>
          </a:prstGeom>
          <a:ln>
            <a:noFill/>
          </a:ln>
        </p:spPr>
      </p:pic>
      <p:sp>
        <p:nvSpPr>
          <p:cNvPr id="75" name="CustomShape 2"/>
          <p:cNvSpPr/>
          <p:nvPr/>
        </p:nvSpPr>
        <p:spPr>
          <a:xfrm>
            <a:off x="360000" y="720000"/>
            <a:ext cx="6190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 Factory            :-)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500840" y="1152000"/>
            <a:ext cx="7642080" cy="428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16000" y="216000"/>
            <a:ext cx="8854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1800" cy="721800"/>
          </a:xfrm>
          <a:prstGeom prst="rect">
            <a:avLst/>
          </a:prstGeom>
          <a:ln>
            <a:noFill/>
          </a:ln>
        </p:spPr>
      </p:pic>
      <p:sp>
        <p:nvSpPr>
          <p:cNvPr id="79" name="CustomShape 2"/>
          <p:cNvSpPr/>
          <p:nvPr/>
        </p:nvSpPr>
        <p:spPr>
          <a:xfrm>
            <a:off x="360000" y="720000"/>
            <a:ext cx="6190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 Factory            :-)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792000" y="1512000"/>
            <a:ext cx="835092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TrianguloFactory trianguloFactory = new TrianguloFactory();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Triangulo triangulo = trianguloFactory(5,5,5);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System.out.println(triangulo.getDescripcion());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936000" y="3391200"/>
            <a:ext cx="7486920" cy="128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Application>LibreOffice/6.1.4.2$Windows_X86_64 LibreOffice_project/9d0f32d1f0b509096fd65e0d4bec26ddd1938fd3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2019-05-01T18:44:01Z</dcterms:created>
  <dc:creator/>
  <dc:description/>
  <dc:language>es-AR</dc:language>
  <cp:lastModifiedBy/>
  <dcterms:modified xsi:type="dcterms:W3CDTF">2019-05-04T17:25:06Z</dcterms:modified>
  <cp:revision>9</cp:revision>
  <dc:subject/>
  <dc:title/>
</cp:coreProperties>
</file>