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360000" y="1080000"/>
            <a:ext cx="9215640" cy="23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200" spc="-1" strike="noStrike">
                <a:latin typeface="Arial"/>
              </a:rPr>
              <a:t>PATRONES DE DISEÑO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latin typeface="Arial"/>
              </a:rPr>
              <a:t>PATRÓN FACTORY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360000" y="1080000"/>
            <a:ext cx="431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EJEMPLO EN JAVA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413640" y="1752840"/>
            <a:ext cx="2466360" cy="1847160"/>
          </a:xfrm>
          <a:prstGeom prst="rect">
            <a:avLst/>
          </a:prstGeom>
          <a:ln>
            <a:noFill/>
          </a:ln>
        </p:spPr>
      </p:pic>
      <p:sp>
        <p:nvSpPr>
          <p:cNvPr id="85" name="TextShape 3"/>
          <p:cNvSpPr txBox="1"/>
          <p:nvPr/>
        </p:nvSpPr>
        <p:spPr>
          <a:xfrm>
            <a:off x="2880000" y="1551240"/>
            <a:ext cx="6696000" cy="16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400" spc="-1" strike="noStrike">
                <a:latin typeface="Arial"/>
              </a:rPr>
              <a:t>Una empresa vende artículos informáticos y de oficina.</a:t>
            </a:r>
            <a:endParaRPr b="0" lang="es-AR" sz="1400" spc="-1" strike="noStrike">
              <a:latin typeface="Arial"/>
            </a:endParaRPr>
          </a:p>
          <a:p>
            <a:r>
              <a:rPr b="0" lang="es-AR" sz="1400" spc="-1" strike="noStrike">
                <a:latin typeface="Arial"/>
              </a:rPr>
              <a:t>Ambos artículos graban IVA (Impuesto al Valor Agregado), pero los informáticos tienen una tasa del 10.7%, los de oficina el 21% y dentro de los informáticos hay algunos casos particulares donde AFIP extenúa el pago del impuesto (artículos exentos).</a:t>
            </a:r>
            <a:endParaRPr b="0" lang="es-AR" sz="1400" spc="-1" strike="noStrike">
              <a:latin typeface="Arial"/>
            </a:endParaRPr>
          </a:p>
          <a:p>
            <a:endParaRPr b="0" lang="es-AR" sz="1400" spc="-1" strike="noStrike">
              <a:latin typeface="Arial"/>
            </a:endParaRPr>
          </a:p>
          <a:p>
            <a:r>
              <a:rPr b="1" lang="es-AR" sz="1400" spc="-1" strike="noStrike">
                <a:latin typeface="Arial"/>
              </a:rPr>
              <a:t>Se desea poder obtener el valor del IVA para todos los artículos disponibles y posibilitar el agregado futuro de nuevas condiciones para su cálculo</a:t>
            </a:r>
            <a:r>
              <a:rPr b="1" lang="es-AR" sz="1200" spc="-1" strike="noStrike">
                <a:latin typeface="Arial"/>
              </a:rPr>
              <a:t>.</a:t>
            </a:r>
            <a:endParaRPr b="0" lang="es-AR" sz="1200" spc="-1" strike="noStrike">
              <a:latin typeface="Arial"/>
            </a:endParaRPr>
          </a:p>
        </p:txBody>
      </p:sp>
      <p:graphicFrame>
        <p:nvGraphicFramePr>
          <p:cNvPr id="86" name="Table 4"/>
          <p:cNvGraphicFramePr/>
          <p:nvPr/>
        </p:nvGraphicFramePr>
        <p:xfrm>
          <a:off x="2972880" y="3373200"/>
          <a:ext cx="6171120" cy="1810800"/>
        </p:xfrm>
        <a:graphic>
          <a:graphicData uri="http://schemas.openxmlformats.org/drawingml/2006/table">
            <a:tbl>
              <a:tblPr/>
              <a:tblGrid>
                <a:gridCol w="2056680"/>
                <a:gridCol w="2056680"/>
                <a:gridCol w="2057760"/>
              </a:tblGrid>
              <a:tr h="3304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s-AR" sz="1400" spc="-1" strike="noStrike">
                          <a:latin typeface="Calibri"/>
                        </a:rPr>
                        <a:t>ARTÍCULO</a:t>
                      </a:r>
                      <a:endParaRPr b="1" lang="es-AR" sz="14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s-AR" sz="1400" spc="-1" strike="noStrike">
                          <a:latin typeface="Calibri"/>
                        </a:rPr>
                        <a:t>IVA</a:t>
                      </a:r>
                      <a:endParaRPr b="1" lang="es-AR" sz="14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s-AR" sz="1400" spc="-1" strike="noStrike">
                          <a:latin typeface="Calibri"/>
                        </a:rPr>
                        <a:t>Descripción</a:t>
                      </a:r>
                      <a:endParaRPr b="1" lang="es-AR" sz="14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 rowSpan="2"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Informáticos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10.7%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La gran mayoría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5440">
                <a:tc v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0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Artículos particulares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Oficina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21%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Todos los artículos de oficina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360000" y="1080000"/>
            <a:ext cx="4319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EJEMPLO EN TYPESCRIPT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04000" y="1857600"/>
            <a:ext cx="1584000" cy="1054080"/>
          </a:xfrm>
          <a:prstGeom prst="rect">
            <a:avLst/>
          </a:prstGeom>
          <a:ln>
            <a:noFill/>
          </a:ln>
        </p:spPr>
      </p:pic>
      <p:sp>
        <p:nvSpPr>
          <p:cNvPr id="91" name="TextShape 3"/>
          <p:cNvSpPr txBox="1"/>
          <p:nvPr/>
        </p:nvSpPr>
        <p:spPr>
          <a:xfrm>
            <a:off x="2880000" y="1551600"/>
            <a:ext cx="6696000" cy="16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AR" sz="1400" spc="-1" strike="noStrike">
                <a:latin typeface="Arial"/>
              </a:rPr>
              <a:t>Una empresa vende artículos informáticos y de oficina.</a:t>
            </a:r>
            <a:endParaRPr b="0" lang="es-AR" sz="1400" spc="-1" strike="noStrike">
              <a:latin typeface="Arial"/>
            </a:endParaRPr>
          </a:p>
          <a:p>
            <a:r>
              <a:rPr b="0" lang="es-AR" sz="1400" spc="-1" strike="noStrike">
                <a:latin typeface="Arial"/>
              </a:rPr>
              <a:t>Ambos artículos graban IVA (Impuesto al Valor Agregado), pero los informáticos tienen una tasa del 10.7%, los de oficina el 21% y dentro de los informáticos hay algunos casos particulares donde AFIP extenúa el pago del impuesto (artículos exentos).</a:t>
            </a:r>
            <a:endParaRPr b="0" lang="es-AR" sz="1400" spc="-1" strike="noStrike">
              <a:latin typeface="Arial"/>
            </a:endParaRPr>
          </a:p>
          <a:p>
            <a:endParaRPr b="0" lang="es-AR" sz="1400" spc="-1" strike="noStrike">
              <a:latin typeface="Arial"/>
            </a:endParaRPr>
          </a:p>
          <a:p>
            <a:r>
              <a:rPr b="1" lang="es-AR" sz="1400" spc="-1" strike="noStrike">
                <a:latin typeface="Arial"/>
              </a:rPr>
              <a:t>Se desea poder obtener el valor del IVA para todos los artículos disponibles y posibilitar el agregado futuro de nuevas condiciones para su cálculo</a:t>
            </a:r>
            <a:r>
              <a:rPr b="1" lang="es-AR" sz="1200" spc="-1" strike="noStrike">
                <a:latin typeface="Arial"/>
              </a:rPr>
              <a:t>.</a:t>
            </a:r>
            <a:endParaRPr b="0" lang="es-AR" sz="1200" spc="-1" strike="noStrike">
              <a:latin typeface="Arial"/>
            </a:endParaRPr>
          </a:p>
        </p:txBody>
      </p:sp>
      <p:graphicFrame>
        <p:nvGraphicFramePr>
          <p:cNvPr id="92" name="Table 4"/>
          <p:cNvGraphicFramePr/>
          <p:nvPr/>
        </p:nvGraphicFramePr>
        <p:xfrm>
          <a:off x="2973240" y="3373560"/>
          <a:ext cx="6171120" cy="1810800"/>
        </p:xfrm>
        <a:graphic>
          <a:graphicData uri="http://schemas.openxmlformats.org/drawingml/2006/table">
            <a:tbl>
              <a:tblPr/>
              <a:tblGrid>
                <a:gridCol w="2056680"/>
                <a:gridCol w="2056680"/>
                <a:gridCol w="2057760"/>
              </a:tblGrid>
              <a:tr h="3304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s-AR" sz="1400" spc="-1" strike="noStrike">
                          <a:latin typeface="Calibri"/>
                        </a:rPr>
                        <a:t>ARTÍCULO</a:t>
                      </a:r>
                      <a:endParaRPr b="1" lang="es-AR" sz="14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s-AR" sz="1400" spc="-1" strike="noStrike">
                          <a:latin typeface="Calibri"/>
                        </a:rPr>
                        <a:t>IVA</a:t>
                      </a:r>
                      <a:endParaRPr b="1" lang="es-AR" sz="14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s-AR" sz="1400" spc="-1" strike="noStrike">
                          <a:latin typeface="Calibri"/>
                        </a:rPr>
                        <a:t>Descripción</a:t>
                      </a:r>
                      <a:endParaRPr b="1" lang="es-AR" sz="14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5000">
                <a:tc rowSpan="2"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Informáticos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10.7%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La gran mayoría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5440">
                <a:tc v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0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Artículos particulares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Oficina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21%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s-AR" sz="1200" spc="-1" strike="noStrike">
                          <a:latin typeface="Calibri"/>
                        </a:rPr>
                        <a:t>Todos los artículos de oficina</a:t>
                      </a:r>
                      <a:endParaRPr b="0" lang="es-AR" sz="1200" spc="-1" strike="noStrike"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360000" y="1080000"/>
            <a:ext cx="92876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VENTAJAS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- Flexibilidad de uso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- Mantenibilidad y legibilidad del código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- Facilita la conexión entre jerarquías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DESVENTAJAS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- Obliga a definir subclases de la clase Creator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Está relacionado con los patrones Singleton y Prototype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60000" y="1080000"/>
            <a:ext cx="92876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Algunos ejemplos de uso pueden ser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1- En los call-center, los representantes de servicio responden las quejas de los clientes desde una aplicación de escritorio hecha en .NET y las respuestas son enviadas a diferentes fuentes (Un chat de Facebook, un Tweet, un msj de Instagram, etc.).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2- En el cálculo del IVA de una factura, la factoría instancia la forma de cálculo en función al tipo de contribuyente que se factura, en tipo de ejecución.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3- La generación del sistema se realiza en el dispositivo correspondiente según el tipo de contribuyente en tiempo de ejecución (factura electrónica, impresora fiscal, etc).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60000" y="1080000"/>
            <a:ext cx="92876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PREGUNTAS??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MUCHAS GRACIAS!!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:-)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360000" y="1080000"/>
            <a:ext cx="9215640" cy="44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200" spc="-1" strike="noStrike">
                <a:latin typeface="Arial"/>
              </a:rPr>
              <a:t>Patrón Factory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2200" spc="-1" strike="noStrike">
                <a:latin typeface="Arial"/>
              </a:rPr>
              <a:t>- Problema que resuelve: </a:t>
            </a:r>
            <a:r>
              <a:rPr b="0" lang="es-AR" sz="2200" spc="-1" strike="noStrike">
                <a:latin typeface="Arial"/>
              </a:rPr>
              <a:t>en ocasiones, no se puede saber con anticipación el tipo de objeto a instanciar o el método a invocar.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2200" spc="-1" strike="noStrike">
                <a:latin typeface="Arial"/>
              </a:rPr>
              <a:t>Se trata de un patrón creacional con dos variantes según si es de clase o de objeto.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2200" spc="-1" strike="noStrike">
                <a:latin typeface="Arial"/>
              </a:rPr>
              <a:t>- Solución: </a:t>
            </a:r>
            <a:r>
              <a:rPr b="0" lang="es-AR" sz="2200" spc="-1" strike="noStrike">
                <a:latin typeface="Arial"/>
              </a:rPr>
              <a:t>delegar a una clase (la factoría) la responsabilidad de crear los objetos o llamar al método en cuestión.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s-AR" sz="2200" spc="-1" strike="noStrike">
                <a:latin typeface="Arial"/>
              </a:rPr>
              <a:t>- Variantes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2200" spc="-1" strike="noStrike">
                <a:latin typeface="Arial"/>
              </a:rPr>
              <a:t>a. Factory method (Clase)</a:t>
            </a:r>
            <a:endParaRPr b="0" lang="es-AR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AR" sz="2200" spc="-1" strike="noStrike">
                <a:latin typeface="Arial"/>
              </a:rPr>
              <a:t>b. Abstract Factory (Objeto)</a:t>
            </a:r>
            <a:endParaRPr b="0" lang="es-A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60000" y="720000"/>
            <a:ext cx="619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Problema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504000" y="1322280"/>
            <a:ext cx="914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Caso de tipos de triángulos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224000" y="2664000"/>
            <a:ext cx="1007640" cy="863640"/>
          </a:xfrm>
          <a:custGeom>
            <a:avLst/>
            <a:gdLst/>
            <a:ahLst/>
            <a:rect l="l" t="t" r="r" b="b"/>
            <a:pathLst>
              <a:path w="2802" h="2402">
                <a:moveTo>
                  <a:pt x="1400" y="0"/>
                </a:moveTo>
                <a:lnTo>
                  <a:pt x="2801" y="2401"/>
                </a:lnTo>
                <a:lnTo>
                  <a:pt x="0" y="2401"/>
                </a:lnTo>
                <a:lnTo>
                  <a:pt x="1400" y="0"/>
                </a:ln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4032000" y="1944000"/>
            <a:ext cx="2159640" cy="791640"/>
          </a:xfrm>
          <a:custGeom>
            <a:avLst/>
            <a:gdLst/>
            <a:ahLst/>
            <a:rect l="l" t="t" r="r" b="b"/>
            <a:pathLst>
              <a:path w="6002" h="2202">
                <a:moveTo>
                  <a:pt x="3000" y="0"/>
                </a:moveTo>
                <a:lnTo>
                  <a:pt x="6001" y="2201"/>
                </a:lnTo>
                <a:lnTo>
                  <a:pt x="0" y="2201"/>
                </a:lnTo>
                <a:lnTo>
                  <a:pt x="300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6"/>
          <p:cNvSpPr/>
          <p:nvPr/>
        </p:nvSpPr>
        <p:spPr>
          <a:xfrm>
            <a:off x="4392000" y="3168000"/>
            <a:ext cx="1367640" cy="1007640"/>
          </a:xfrm>
          <a:custGeom>
            <a:avLst/>
            <a:gdLst/>
            <a:ahLst/>
            <a:rect l="l" t="t" r="r" b="b"/>
            <a:pathLst>
              <a:path w="3802" h="2802">
                <a:moveTo>
                  <a:pt x="1900" y="0"/>
                </a:moveTo>
                <a:lnTo>
                  <a:pt x="3801" y="2801"/>
                </a:lnTo>
                <a:lnTo>
                  <a:pt x="0" y="2801"/>
                </a:lnTo>
                <a:lnTo>
                  <a:pt x="190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7"/>
          <p:cNvSpPr/>
          <p:nvPr/>
        </p:nvSpPr>
        <p:spPr>
          <a:xfrm flipV="1">
            <a:off x="4032000" y="4608000"/>
            <a:ext cx="504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8"/>
          <p:cNvSpPr/>
          <p:nvPr/>
        </p:nvSpPr>
        <p:spPr>
          <a:xfrm>
            <a:off x="4536000" y="4608000"/>
            <a:ext cx="1440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9"/>
          <p:cNvSpPr/>
          <p:nvPr/>
        </p:nvSpPr>
        <p:spPr>
          <a:xfrm>
            <a:off x="4032000" y="5040000"/>
            <a:ext cx="194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>
            <a:off x="1008000" y="3816000"/>
            <a:ext cx="16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TRIÁNGULO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6408000" y="2016000"/>
            <a:ext cx="323964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ISÓSCELES (2 LADOS = 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EQUILÁTERO (3 LADOS =)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ESCALENO (3 LADOS !=)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360000" y="720000"/>
            <a:ext cx="619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Diagrama de Clases Patrón Factory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872000" y="1296000"/>
            <a:ext cx="5903640" cy="380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360000" y="720000"/>
            <a:ext cx="619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Ejemplo del Problema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04000" y="1322280"/>
            <a:ext cx="91436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Se requiere disponer de un creador de triángulos, que me cree el triángulo correspondiente en función a sus dimensiones (3 lados).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Sin factory</a:t>
            </a:r>
            <a:r>
              <a:rPr b="0" lang="es-AR" sz="1800" spc="-1" strike="noStrike">
                <a:latin typeface="Arial"/>
              </a:rPr>
              <a:t> → tengo que comparar los lados para saber que tipo de triángulo crear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Con factory</a:t>
            </a:r>
            <a:r>
              <a:rPr b="0" lang="es-AR" sz="1800" spc="-1" strike="noStrike">
                <a:latin typeface="Arial"/>
              </a:rPr>
              <a:t> → le pido a la factoría que me devuelva un triángulo. Ella sabe que tipo de triángulo según las dimensiones.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360000" y="720000"/>
            <a:ext cx="619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Sin Factory            :-(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697680" y="1584000"/>
            <a:ext cx="8590320" cy="32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360000" y="720000"/>
            <a:ext cx="619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Sin Factory            :-(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504000" y="1368000"/>
            <a:ext cx="9215640" cy="35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Int ladoA = 1;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Int ladoB = 1;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Int ladoC = 1;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public static void main(String[] args) 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	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Triangulo triangulo;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if(ladoA == ladoB &amp;&amp; ladoA != ladoC){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triangulo = new TrianguloIsosceles(ladoA, ladoB, ladoC);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} ese if(ladoA == ladoB == ladoC){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triangulo = new TrianguloEquilatero(ladoA, ladoB, ladoC);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}else{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triangulo = new TrianguloEscaleno(ladoA, ladoB, ladoC);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	</a:t>
            </a:r>
            <a:r>
              <a:rPr b="0" lang="es-AR" sz="1200" spc="-1" strike="noStrike">
                <a:latin typeface="Arial"/>
              </a:rPr>
              <a:t>}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}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360000" y="720000"/>
            <a:ext cx="619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Con Factory            :-)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1500840" y="1152000"/>
            <a:ext cx="7642800" cy="428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16000" y="216000"/>
            <a:ext cx="885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INGENIERÍA DE SOFTWARE II – Ing. En Sistemas de Información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9000000" y="14400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360000" y="720000"/>
            <a:ext cx="619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latin typeface="Arial"/>
              </a:rPr>
              <a:t>Con Factory            :-)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792000" y="1512000"/>
            <a:ext cx="8351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TrianguloFactory trianguloFactory = new TrianguloFactory();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Triangulo triangulo = trianguloFactory(5,5,5);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System.out.println(triangulo.getDescripcion());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936000" y="3391200"/>
            <a:ext cx="7487640" cy="128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2019-05-01T18:44:01Z</dcterms:created>
  <dc:creator/>
  <dc:description/>
  <dc:language>es-AR</dc:language>
  <cp:lastModifiedBy/>
  <dcterms:modified xsi:type="dcterms:W3CDTF">2019-05-04T12:06:21Z</dcterms:modified>
  <cp:revision>4</cp:revision>
  <dc:subject/>
  <dc:title/>
</cp:coreProperties>
</file>