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9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9B-D2BD-4EB6-8484-FF53D729198A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1909-2443-461E-BC01-EB29E0633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40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9B-D2BD-4EB6-8484-FF53D729198A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1909-2443-461E-BC01-EB29E0633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79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9B-D2BD-4EB6-8484-FF53D729198A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1909-2443-461E-BC01-EB29E0633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35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9B-D2BD-4EB6-8484-FF53D729198A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1909-2443-461E-BC01-EB29E0633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01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9B-D2BD-4EB6-8484-FF53D729198A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1909-2443-461E-BC01-EB29E0633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57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9B-D2BD-4EB6-8484-FF53D729198A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1909-2443-461E-BC01-EB29E0633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9B-D2BD-4EB6-8484-FF53D729198A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1909-2443-461E-BC01-EB29E0633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9B-D2BD-4EB6-8484-FF53D729198A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1909-2443-461E-BC01-EB29E0633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5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9B-D2BD-4EB6-8484-FF53D729198A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1909-2443-461E-BC01-EB29E0633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5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9B-D2BD-4EB6-8484-FF53D729198A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1909-2443-461E-BC01-EB29E0633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4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779B-D2BD-4EB6-8484-FF53D729198A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41909-2443-461E-BC01-EB29E0633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62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779B-D2BD-4EB6-8484-FF53D729198A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1909-2443-461E-BC01-EB29E06336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27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4143" y="0"/>
            <a:ext cx="12968099" cy="689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1494"/>
            <a:ext cx="7078063" cy="750674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94945" y="1614791"/>
            <a:ext cx="2947481" cy="642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894945" y="2256817"/>
            <a:ext cx="0" cy="69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64788" y="2951663"/>
            <a:ext cx="4221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*mudamos para: 2 camadas (de 2 a 10) com </a:t>
            </a:r>
            <a:r>
              <a:rPr lang="pt-BR" dirty="0" err="1"/>
              <a:t>early</a:t>
            </a:r>
            <a:r>
              <a:rPr lang="pt-BR" dirty="0"/>
              <a:t> stop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5311302" y="1439694"/>
            <a:ext cx="875489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5252936" y="1507787"/>
            <a:ext cx="943583" cy="7490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6121724" y="659299"/>
            <a:ext cx="1188612" cy="100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130357" y="281554"/>
            <a:ext cx="240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*já tá explicado do lado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5223753" y="3293520"/>
            <a:ext cx="875489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5165387" y="3361613"/>
            <a:ext cx="943583" cy="7490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6231323" y="791593"/>
            <a:ext cx="1215201" cy="195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6196519" y="790255"/>
            <a:ext cx="1479794" cy="282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184842" y="2387213"/>
            <a:ext cx="875489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5126476" y="2455306"/>
            <a:ext cx="943583" cy="7490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V="1">
            <a:off x="5904689" y="6264613"/>
            <a:ext cx="2811294" cy="4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8822551" y="5924464"/>
            <a:ext cx="321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*adicionar “Por que </a:t>
            </a:r>
            <a:r>
              <a:rPr lang="pt-BR" dirty="0" err="1"/>
              <a:t>Early</a:t>
            </a:r>
            <a:r>
              <a:rPr lang="pt-BR" dirty="0"/>
              <a:t> stop?”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64" y="7802999"/>
            <a:ext cx="7135221" cy="4448796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008257" y="7425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</a:t>
            </a:r>
          </a:p>
        </p:txBody>
      </p:sp>
      <p:cxnSp>
        <p:nvCxnSpPr>
          <p:cNvPr id="39" name="Conector reto 38"/>
          <p:cNvCxnSpPr/>
          <p:nvPr/>
        </p:nvCxnSpPr>
        <p:spPr>
          <a:xfrm>
            <a:off x="5175114" y="330520"/>
            <a:ext cx="875489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V="1">
            <a:off x="5116748" y="398613"/>
            <a:ext cx="943583" cy="7490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flipV="1">
            <a:off x="6108969" y="517143"/>
            <a:ext cx="969094" cy="27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de cantos arredondados 43"/>
          <p:cNvSpPr/>
          <p:nvPr/>
        </p:nvSpPr>
        <p:spPr>
          <a:xfrm>
            <a:off x="7204523" y="1398384"/>
            <a:ext cx="2916820" cy="1739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Arquitetura [...]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10222867" y="1386825"/>
            <a:ext cx="2916820" cy="742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Learning rate: [0.001, 0.01, 0.1]</a:t>
            </a:r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0222867" y="2268376"/>
            <a:ext cx="2916820" cy="393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Batch </a:t>
            </a:r>
            <a:r>
              <a:rPr lang="pt-BR" dirty="0" err="1"/>
              <a:t>size</a:t>
            </a:r>
            <a:r>
              <a:rPr lang="pt-BR" dirty="0"/>
              <a:t>: 2 a 10</a:t>
            </a:r>
          </a:p>
        </p:txBody>
      </p:sp>
      <p:sp>
        <p:nvSpPr>
          <p:cNvPr id="47" name="Retângulo de cantos arredondados 46"/>
          <p:cNvSpPr/>
          <p:nvPr/>
        </p:nvSpPr>
        <p:spPr>
          <a:xfrm>
            <a:off x="10222867" y="2800810"/>
            <a:ext cx="2916820" cy="403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Epochs</a:t>
            </a:r>
            <a:r>
              <a:rPr lang="pt-BR" dirty="0"/>
              <a:t>: </a:t>
            </a:r>
            <a:r>
              <a:rPr lang="pt-BR" dirty="0" err="1"/>
              <a:t>Early</a:t>
            </a:r>
            <a:r>
              <a:rPr lang="pt-BR" dirty="0"/>
              <a:t> </a:t>
            </a:r>
            <a:r>
              <a:rPr lang="pt-BR" dirty="0" err="1"/>
              <a:t>stops</a:t>
            </a:r>
            <a:endParaRPr lang="pt-BR" dirty="0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10222867" y="3371072"/>
            <a:ext cx="2916820" cy="552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Otimizador</a:t>
            </a:r>
            <a:r>
              <a:rPr lang="pt-BR" dirty="0"/>
              <a:t>: Adam [confirmar?]</a:t>
            </a:r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204522" y="4009126"/>
            <a:ext cx="2916821" cy="552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que </a:t>
            </a:r>
            <a:r>
              <a:rPr lang="pt-BR" dirty="0" err="1"/>
              <a:t>Feed</a:t>
            </a:r>
            <a:r>
              <a:rPr lang="pt-BR" dirty="0"/>
              <a:t> </a:t>
            </a:r>
            <a:r>
              <a:rPr lang="pt-BR" dirty="0" err="1"/>
              <a:t>Foward</a:t>
            </a:r>
            <a:r>
              <a:rPr lang="pt-BR" dirty="0"/>
              <a:t>? [...]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0" y="9444942"/>
            <a:ext cx="6944810" cy="10995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10247802" y="4009126"/>
            <a:ext cx="2916821" cy="552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que 2 camadas ocultas? [...]</a:t>
            </a:r>
          </a:p>
        </p:txBody>
      </p:sp>
      <p:sp>
        <p:nvSpPr>
          <p:cNvPr id="55" name="Retângulo de cantos arredondados 54"/>
          <p:cNvSpPr/>
          <p:nvPr/>
        </p:nvSpPr>
        <p:spPr>
          <a:xfrm>
            <a:off x="7204522" y="4690422"/>
            <a:ext cx="2916821" cy="552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que range de camadas? [...]</a:t>
            </a:r>
          </a:p>
        </p:txBody>
      </p:sp>
      <p:sp>
        <p:nvSpPr>
          <p:cNvPr id="56" name="Retângulo de cantos arredondados 55"/>
          <p:cNvSpPr/>
          <p:nvPr/>
        </p:nvSpPr>
        <p:spPr>
          <a:xfrm>
            <a:off x="10247801" y="4718021"/>
            <a:ext cx="2916821" cy="552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</a:t>
            </a:r>
            <a:r>
              <a:rPr lang="pt-BR" dirty="0" err="1"/>
              <a:t>early</a:t>
            </a:r>
            <a:r>
              <a:rPr lang="pt-BR" dirty="0"/>
              <a:t> stop? [...]</a:t>
            </a:r>
          </a:p>
        </p:txBody>
      </p:sp>
      <p:sp>
        <p:nvSpPr>
          <p:cNvPr id="57" name="Retângulo de cantos arredondados 56"/>
          <p:cNvSpPr/>
          <p:nvPr/>
        </p:nvSpPr>
        <p:spPr>
          <a:xfrm>
            <a:off x="7204522" y="5385019"/>
            <a:ext cx="2916821" cy="552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que </a:t>
            </a:r>
            <a:r>
              <a:rPr lang="pt-BR" dirty="0" err="1"/>
              <a:t>Relu</a:t>
            </a:r>
            <a:r>
              <a:rPr lang="pt-BR" dirty="0"/>
              <a:t>? [...]</a:t>
            </a:r>
          </a:p>
        </p:txBody>
      </p:sp>
      <p:sp>
        <p:nvSpPr>
          <p:cNvPr id="58" name="Retângulo de cantos arredondados 57"/>
          <p:cNvSpPr/>
          <p:nvPr/>
        </p:nvSpPr>
        <p:spPr>
          <a:xfrm>
            <a:off x="10222867" y="5376978"/>
            <a:ext cx="2916821" cy="552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que Sigmoide? [...]</a:t>
            </a:r>
          </a:p>
        </p:txBody>
      </p:sp>
    </p:spTree>
    <p:extLst>
      <p:ext uri="{BB962C8B-B14F-4D97-AF65-F5344CB8AC3E}">
        <p14:creationId xmlns:p14="http://schemas.microsoft.com/office/powerpoint/2010/main" val="85005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4" y="94259"/>
            <a:ext cx="7135221" cy="4448796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>
            <a:off x="462987" y="1828800"/>
            <a:ext cx="6528122" cy="787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544010" y="2060294"/>
            <a:ext cx="6447099" cy="6018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6840638" y="463591"/>
            <a:ext cx="757570" cy="172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459312" y="94259"/>
            <a:ext cx="267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*passamos para o anterior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98208" y="1325604"/>
            <a:ext cx="4439463" cy="734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Validação cruzada [...]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598207" y="2294831"/>
            <a:ext cx="4439464" cy="1547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Gráfico de perda por época [plotar depois de </a:t>
            </a:r>
            <a:r>
              <a:rPr lang="pt-BR" dirty="0" err="1"/>
              <a:t>aatualizar</a:t>
            </a:r>
            <a:r>
              <a:rPr lang="pt-BR" dirty="0"/>
              <a:t> o notebook]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462987" y="2780821"/>
            <a:ext cx="6461458" cy="17622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544010" y="3029522"/>
            <a:ext cx="6380435" cy="1320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8039976" y="4388789"/>
            <a:ext cx="3997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*primeiro falamos como foi o treinamento do grid </a:t>
            </a:r>
            <a:r>
              <a:rPr lang="pt-BR" dirty="0" err="1"/>
              <a:t>search</a:t>
            </a:r>
            <a:r>
              <a:rPr lang="pt-BR" dirty="0"/>
              <a:t> (dai esse gráfico vir agora), a partir desse slide vamos comparar o melhor modelo desse grid com os outros modelos ‘</a:t>
            </a:r>
            <a:r>
              <a:rPr lang="pt-BR" dirty="0" err="1"/>
              <a:t>baselines</a:t>
            </a:r>
            <a:r>
              <a:rPr lang="pt-BR" dirty="0"/>
              <a:t>’</a:t>
            </a:r>
          </a:p>
        </p:txBody>
      </p:sp>
      <p:cxnSp>
        <p:nvCxnSpPr>
          <p:cNvPr id="30" name="Conector de seta reta 29"/>
          <p:cNvCxnSpPr/>
          <p:nvPr/>
        </p:nvCxnSpPr>
        <p:spPr>
          <a:xfrm flipH="1">
            <a:off x="8275899" y="3842794"/>
            <a:ext cx="11574" cy="50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122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4" y="94259"/>
            <a:ext cx="7135221" cy="4448796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>
            <a:off x="462987" y="1828800"/>
            <a:ext cx="6528122" cy="787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544010" y="2060294"/>
            <a:ext cx="6447099" cy="6018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6840638" y="463591"/>
            <a:ext cx="757570" cy="172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7459312" y="94259"/>
            <a:ext cx="267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*passamos para o anterior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598208" y="1325604"/>
            <a:ext cx="4439463" cy="734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Validação cruzada [...]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7598207" y="2294832"/>
            <a:ext cx="4439464" cy="734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Métricas usadas: [....]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775504" y="3368233"/>
            <a:ext cx="983848" cy="462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3767559" y="2916820"/>
            <a:ext cx="1765140" cy="810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935392" y="3761772"/>
            <a:ext cx="0" cy="101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3805814" y="4919241"/>
            <a:ext cx="369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*principal métrica em casos de saúde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7540906" y="3136737"/>
            <a:ext cx="1688981" cy="734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Matriz de confusão</a:t>
            </a:r>
          </a:p>
        </p:txBody>
      </p:sp>
    </p:spTree>
    <p:extLst>
      <p:ext uri="{BB962C8B-B14F-4D97-AF65-F5344CB8AC3E}">
        <p14:creationId xmlns:p14="http://schemas.microsoft.com/office/powerpoint/2010/main" val="134860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615"/>
            <a:ext cx="11435787" cy="304226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70390" y="196770"/>
            <a:ext cx="747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Matriz de confusão (adicionar a Regressão </a:t>
            </a:r>
            <a:r>
              <a:rPr lang="pt-BR" dirty="0" err="1"/>
              <a:t>Logistica</a:t>
            </a:r>
            <a:r>
              <a:rPr lang="pt-BR" dirty="0"/>
              <a:t> e mudar a cor para ‘</a:t>
            </a:r>
            <a:r>
              <a:rPr lang="pt-BR" dirty="0" err="1"/>
              <a:t>reds</a:t>
            </a:r>
            <a:r>
              <a:rPr lang="pt-BR" dirty="0"/>
              <a:t>’)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92238" y="4701251"/>
            <a:ext cx="780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*serão 4 gráficos: </a:t>
            </a:r>
            <a:r>
              <a:rPr lang="pt-BR" dirty="0" err="1"/>
              <a:t>dumb</a:t>
            </a:r>
            <a:r>
              <a:rPr lang="pt-BR" dirty="0"/>
              <a:t>, </a:t>
            </a:r>
            <a:r>
              <a:rPr lang="pt-BR" dirty="0" err="1"/>
              <a:t>RegLog</a:t>
            </a:r>
            <a:r>
              <a:rPr lang="pt-BR" dirty="0"/>
              <a:t>, </a:t>
            </a:r>
            <a:r>
              <a:rPr lang="pt-BR" dirty="0" err="1"/>
              <a:t>Keras</a:t>
            </a:r>
            <a:r>
              <a:rPr lang="pt-BR" dirty="0"/>
              <a:t> básico e </a:t>
            </a:r>
            <a:r>
              <a:rPr lang="pt-BR" dirty="0" err="1"/>
              <a:t>Keras</a:t>
            </a:r>
            <a:r>
              <a:rPr lang="pt-BR" dirty="0"/>
              <a:t> Otimizado com Grid </a:t>
            </a:r>
            <a:r>
              <a:rPr lang="pt-BR" dirty="0" err="1"/>
              <a:t>Search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642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74831" y="196770"/>
            <a:ext cx="531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Gráficos de Recall (por que é a nossa principal métrica)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667"/>
            <a:ext cx="6792273" cy="306747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03139" y="4092710"/>
            <a:ext cx="770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Gráficos de ROC (comparando os 3 modelos – o </a:t>
            </a:r>
            <a:r>
              <a:rPr lang="pt-BR" dirty="0" err="1"/>
              <a:t>dummy</a:t>
            </a:r>
            <a:r>
              <a:rPr lang="pt-BR" dirty="0"/>
              <a:t> não precisa ir na ROC </a:t>
            </a:r>
            <a:r>
              <a:rPr lang="pt-BR" dirty="0" err="1"/>
              <a:t>kk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581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222338" y="786550"/>
            <a:ext cx="167190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Dummy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4831" y="196770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Outras validações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4180389" y="786550"/>
            <a:ext cx="167190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RegLog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138440" y="786550"/>
            <a:ext cx="167190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Keras</a:t>
            </a:r>
            <a:r>
              <a:rPr lang="pt-BR" dirty="0"/>
              <a:t> base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8096491" y="786550"/>
            <a:ext cx="167190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Keras</a:t>
            </a:r>
            <a:r>
              <a:rPr lang="pt-BR" dirty="0"/>
              <a:t> grid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274831" y="1899649"/>
            <a:ext cx="1671907" cy="461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Acuracia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74830" y="2549760"/>
            <a:ext cx="1671907" cy="461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Precisão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274829" y="3199871"/>
            <a:ext cx="1671907" cy="461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Recall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274828" y="3849982"/>
            <a:ext cx="1671907" cy="461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264909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74831" y="196770"/>
            <a:ext cx="209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Considerações finais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20" y="728315"/>
            <a:ext cx="6782747" cy="3248478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92920" y="4138116"/>
            <a:ext cx="29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Referências bibliográficas [...]</a:t>
            </a:r>
          </a:p>
        </p:txBody>
      </p:sp>
    </p:spTree>
    <p:extLst>
      <p:ext uri="{BB962C8B-B14F-4D97-AF65-F5344CB8AC3E}">
        <p14:creationId xmlns:p14="http://schemas.microsoft.com/office/powerpoint/2010/main" val="331704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13811"/>
            <a:ext cx="11222016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3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97" y="-280555"/>
            <a:ext cx="6992326" cy="744959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45008" y="304800"/>
            <a:ext cx="4419600" cy="1487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4864608" y="426720"/>
            <a:ext cx="27797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776805" y="304800"/>
            <a:ext cx="21474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Dá uma encurtada na lateral desse quadrado para os quadrados da direita caberem do lado</a:t>
            </a:r>
          </a:p>
        </p:txBody>
      </p:sp>
      <p:sp>
        <p:nvSpPr>
          <p:cNvPr id="9" name="Retângulo 8"/>
          <p:cNvSpPr/>
          <p:nvPr/>
        </p:nvSpPr>
        <p:spPr>
          <a:xfrm>
            <a:off x="4864608" y="190500"/>
            <a:ext cx="2267712" cy="304038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7132320" y="2499360"/>
            <a:ext cx="102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8273629" y="2130028"/>
            <a:ext cx="2147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Tenha deixar nesse modelo, pro gráfico subir</a:t>
            </a:r>
          </a:p>
        </p:txBody>
      </p:sp>
      <p:cxnSp>
        <p:nvCxnSpPr>
          <p:cNvPr id="14" name="Conector reto 13"/>
          <p:cNvCxnSpPr/>
          <p:nvPr/>
        </p:nvCxnSpPr>
        <p:spPr>
          <a:xfrm>
            <a:off x="5585460" y="960120"/>
            <a:ext cx="8746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5349240" y="1965960"/>
            <a:ext cx="731520" cy="76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5516880" y="2979419"/>
            <a:ext cx="943243" cy="152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7551420" y="2994660"/>
            <a:ext cx="2545080" cy="120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Fonte do </a:t>
            </a:r>
            <a:r>
              <a:rPr lang="pt-BR" dirty="0" err="1"/>
              <a:t>dataset</a:t>
            </a:r>
            <a:r>
              <a:rPr lang="pt-BR" dirty="0"/>
              <a:t> (da base de dados)</a:t>
            </a:r>
          </a:p>
        </p:txBody>
      </p:sp>
      <p:cxnSp>
        <p:nvCxnSpPr>
          <p:cNvPr id="22" name="Conector reto 21"/>
          <p:cNvCxnSpPr/>
          <p:nvPr/>
        </p:nvCxnSpPr>
        <p:spPr>
          <a:xfrm>
            <a:off x="754380" y="670560"/>
            <a:ext cx="1219200" cy="154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1966788" y="516671"/>
            <a:ext cx="2831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 do </a:t>
            </a:r>
            <a:r>
              <a:rPr lang="pt-BR" sz="1400" dirty="0" err="1"/>
              <a:t>dataset</a:t>
            </a:r>
            <a:r>
              <a:rPr lang="pt-BR" sz="1400" dirty="0"/>
              <a:t> (da base de dados)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0157460" y="2979419"/>
            <a:ext cx="944880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569 amostras</a:t>
            </a: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11163300" y="2979418"/>
            <a:ext cx="944880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33 colunas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10157460" y="3596640"/>
            <a:ext cx="944880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0 linhas nulas</a:t>
            </a: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11163300" y="3596640"/>
            <a:ext cx="944880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 coluna nula</a:t>
            </a:r>
          </a:p>
        </p:txBody>
      </p:sp>
      <p:cxnSp>
        <p:nvCxnSpPr>
          <p:cNvPr id="30" name="Conector reto 29"/>
          <p:cNvCxnSpPr/>
          <p:nvPr/>
        </p:nvCxnSpPr>
        <p:spPr>
          <a:xfrm>
            <a:off x="2484120" y="6515100"/>
            <a:ext cx="2667000" cy="15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256874" y="6284267"/>
            <a:ext cx="685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*um </a:t>
            </a:r>
            <a:r>
              <a:rPr lang="pt-BR" sz="1200" dirty="0" err="1"/>
              <a:t>dataset</a:t>
            </a:r>
            <a:r>
              <a:rPr lang="pt-BR" sz="1200" dirty="0"/>
              <a:t> pequeno </a:t>
            </a:r>
            <a:r>
              <a:rPr lang="pt-BR" sz="1200" dirty="0" err="1"/>
              <a:t>trapalha</a:t>
            </a:r>
            <a:r>
              <a:rPr lang="pt-BR" sz="1200" dirty="0"/>
              <a:t> e muito a divisão ‘treino/validação/teste’. Tanto é assim que não temos a parte de validação, por que iam ser pouquíssimas linhas para o modelos treinar</a:t>
            </a:r>
          </a:p>
        </p:txBody>
      </p:sp>
      <p:cxnSp>
        <p:nvCxnSpPr>
          <p:cNvPr id="32" name="Conector reto 31"/>
          <p:cNvCxnSpPr/>
          <p:nvPr/>
        </p:nvCxnSpPr>
        <p:spPr>
          <a:xfrm>
            <a:off x="2390337" y="6347460"/>
            <a:ext cx="2667000" cy="15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5256874" y="5842307"/>
            <a:ext cx="685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*a validação cruzada é utilizada por que os dados estão desbalanceados. Ela garante que as amostras seguirão na mesma proporção 60-40 (nesse caso)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12662" y="6070461"/>
            <a:ext cx="2142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Deixa só essas duas linhas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551420" y="4346095"/>
            <a:ext cx="1737360" cy="120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gráfico</a:t>
            </a: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9347370" y="4330853"/>
            <a:ext cx="1373970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357 </a:t>
            </a:r>
          </a:p>
          <a:p>
            <a:pPr algn="ctr"/>
            <a:r>
              <a:rPr lang="pt-BR" sz="1200" dirty="0"/>
              <a:t>Benigno (62,7%)</a:t>
            </a: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10797540" y="4330853"/>
            <a:ext cx="1310640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212 </a:t>
            </a:r>
          </a:p>
          <a:p>
            <a:pPr algn="ctr"/>
            <a:r>
              <a:rPr lang="pt-BR" sz="1200" dirty="0"/>
              <a:t>Maligno (37,3%)</a:t>
            </a: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9347370" y="4948075"/>
            <a:ext cx="2760810" cy="457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Justificativa do Tamanho:</a:t>
            </a:r>
          </a:p>
          <a:p>
            <a:pPr algn="ctr"/>
            <a:r>
              <a:rPr lang="pt-BR" sz="1400" dirty="0"/>
              <a:t>[as 2 linhas restantes]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9924288" y="1401947"/>
            <a:ext cx="2147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*primeiro falamos da dimensão do </a:t>
            </a:r>
            <a:r>
              <a:rPr lang="pt-BR" sz="1200" dirty="0" err="1"/>
              <a:t>dataset</a:t>
            </a:r>
            <a:r>
              <a:rPr lang="pt-BR" sz="1200" dirty="0"/>
              <a:t> original, depois falamos das “</a:t>
            </a:r>
            <a:r>
              <a:rPr lang="pt-BR" sz="1200" dirty="0" err="1"/>
              <a:t>features</a:t>
            </a:r>
            <a:r>
              <a:rPr lang="pt-BR" sz="1200" dirty="0"/>
              <a:t>” (colunas que vamos efetivamente usar</a:t>
            </a:r>
          </a:p>
        </p:txBody>
      </p:sp>
      <p:cxnSp>
        <p:nvCxnSpPr>
          <p:cNvPr id="42" name="Conector de seta reta 41"/>
          <p:cNvCxnSpPr/>
          <p:nvPr/>
        </p:nvCxnSpPr>
        <p:spPr>
          <a:xfrm flipV="1">
            <a:off x="11828834" y="2232944"/>
            <a:ext cx="0" cy="74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4000" y="243840"/>
            <a:ext cx="560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Distribuição dinâmica das variáveis (amostras de colunas) 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l="39854" t="9951" b="75788"/>
          <a:stretch/>
        </p:blipFill>
        <p:spPr>
          <a:xfrm>
            <a:off x="554152" y="778538"/>
            <a:ext cx="7046595" cy="298703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7012" b="89798"/>
          <a:stretch/>
        </p:blipFill>
        <p:spPr>
          <a:xfrm>
            <a:off x="-115647" y="4679967"/>
            <a:ext cx="3455187" cy="179052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/>
          <a:srcRect t="9979" r="32238" b="79815"/>
          <a:stretch/>
        </p:blipFill>
        <p:spPr>
          <a:xfrm>
            <a:off x="3339540" y="4679967"/>
            <a:ext cx="7097440" cy="1791231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7906426" y="1106360"/>
            <a:ext cx="2958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Forte presença de </a:t>
            </a:r>
            <a:r>
              <a:rPr lang="pt-BR" dirty="0" err="1"/>
              <a:t>outliers</a:t>
            </a:r>
            <a:endParaRPr lang="pt-BR" dirty="0"/>
          </a:p>
          <a:p>
            <a:endParaRPr lang="pt-BR" dirty="0"/>
          </a:p>
          <a:p>
            <a:r>
              <a:rPr lang="pt-BR" dirty="0"/>
              <a:t>Necessidade de normalização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54000" y="243840"/>
            <a:ext cx="34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Distribuição dinâmica das variáveis 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7906426" y="3119243"/>
            <a:ext cx="15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Scaller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906426" y="2343634"/>
            <a:ext cx="420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Variáveis com dimensões muito distantes (de 0.06 ate 2500)</a:t>
            </a:r>
          </a:p>
        </p:txBody>
      </p:sp>
    </p:spTree>
    <p:extLst>
      <p:ext uri="{BB962C8B-B14F-4D97-AF65-F5344CB8AC3E}">
        <p14:creationId xmlns:p14="http://schemas.microsoft.com/office/powerpoint/2010/main" val="407150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3" y="114181"/>
            <a:ext cx="6697010" cy="77639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1" y="6281644"/>
            <a:ext cx="7125694" cy="3924848"/>
          </a:xfrm>
          <a:prstGeom prst="rect">
            <a:avLst/>
          </a:prstGeom>
        </p:spPr>
      </p:pic>
      <p:cxnSp>
        <p:nvCxnSpPr>
          <p:cNvPr id="8" name="Conector de seta reta 7"/>
          <p:cNvCxnSpPr/>
          <p:nvPr/>
        </p:nvCxnSpPr>
        <p:spPr>
          <a:xfrm>
            <a:off x="5144756" y="894944"/>
            <a:ext cx="2149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383293" y="710278"/>
            <a:ext cx="468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estamos apenas tratando de conceitos matemáticos, podemos simplificar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294568" y="1429965"/>
            <a:ext cx="4777458" cy="14299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30 </a:t>
            </a:r>
            <a:r>
              <a:rPr lang="pt-BR" sz="1400" dirty="0" err="1"/>
              <a:t>features</a:t>
            </a:r>
            <a:r>
              <a:rPr lang="pt-BR" sz="1400" dirty="0"/>
              <a:t> numéricas</a:t>
            </a:r>
          </a:p>
          <a:p>
            <a:endParaRPr lang="pt-BR" sz="1400" dirty="0"/>
          </a:p>
          <a:p>
            <a:pPr marL="285750" indent="-285750">
              <a:buFontTx/>
              <a:buChar char="-"/>
            </a:pPr>
            <a:r>
              <a:rPr lang="pt-BR" sz="1400" dirty="0"/>
              <a:t>média, erro padrão, maior valor</a:t>
            </a:r>
          </a:p>
          <a:p>
            <a:endParaRPr lang="pt-BR" sz="1400" dirty="0"/>
          </a:p>
          <a:p>
            <a:r>
              <a:rPr lang="pt-BR" sz="1400" dirty="0"/>
              <a:t>Fórmula: </a:t>
            </a:r>
          </a:p>
          <a:p>
            <a:r>
              <a:rPr lang="pt-BR" sz="1400" dirty="0"/>
              <a:t>10 características * 3 estatísticas = 30 </a:t>
            </a:r>
            <a:r>
              <a:rPr lang="pt-BR" sz="1400" dirty="0" err="1"/>
              <a:t>features</a:t>
            </a:r>
            <a:endParaRPr lang="pt-BR" sz="14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9727660" y="3035029"/>
            <a:ext cx="2344366" cy="249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Radius</a:t>
            </a:r>
            <a:r>
              <a:rPr lang="pt-BR" sz="1200" dirty="0"/>
              <a:t>: rádio da célula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9727659" y="3354179"/>
            <a:ext cx="2344366" cy="35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Texture</a:t>
            </a:r>
            <a:r>
              <a:rPr lang="pt-BR" sz="1200" dirty="0"/>
              <a:t>: desvio padrão de escalas de cinza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9727659" y="3778467"/>
            <a:ext cx="2344366" cy="35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Perimeter</a:t>
            </a:r>
            <a:r>
              <a:rPr lang="pt-BR" sz="1200" dirty="0"/>
              <a:t>: perímetro do núcleo celular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9727659" y="4202755"/>
            <a:ext cx="2344366" cy="262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Area</a:t>
            </a:r>
            <a:r>
              <a:rPr lang="pt-BR" sz="1200" dirty="0"/>
              <a:t>: área do núcleo celular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9727659" y="4548319"/>
            <a:ext cx="2344366" cy="359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Smoothness</a:t>
            </a:r>
            <a:r>
              <a:rPr lang="pt-BR" sz="1200" dirty="0"/>
              <a:t>: variação local nos comprimentos dos raios</a:t>
            </a:r>
          </a:p>
        </p:txBody>
      </p:sp>
      <p:sp>
        <p:nvSpPr>
          <p:cNvPr id="19" name="Retângulo de cantos arredondados 18"/>
          <p:cNvSpPr>
            <a:spLocks noChangeAspect="1"/>
          </p:cNvSpPr>
          <p:nvPr/>
        </p:nvSpPr>
        <p:spPr>
          <a:xfrm>
            <a:off x="7294569" y="2983624"/>
            <a:ext cx="2397760" cy="2032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Gráfico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9727659" y="4991241"/>
            <a:ext cx="2344366" cy="373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Compactness</a:t>
            </a:r>
            <a:r>
              <a:rPr lang="pt-BR" sz="1200" dirty="0"/>
              <a:t>: (peimetro² / área) – 1,0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9727659" y="5447479"/>
            <a:ext cx="2344366" cy="373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Concavity</a:t>
            </a:r>
            <a:r>
              <a:rPr lang="pt-BR" sz="1200" dirty="0"/>
              <a:t>: severidade das porções côncavas do contorno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9727659" y="5903717"/>
            <a:ext cx="2344366" cy="373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Concave_points</a:t>
            </a:r>
            <a:r>
              <a:rPr lang="pt-BR" sz="1200" dirty="0"/>
              <a:t>: número de porções côncavas do contorno</a:t>
            </a:r>
          </a:p>
        </p:txBody>
      </p:sp>
      <p:sp>
        <p:nvSpPr>
          <p:cNvPr id="23" name="Retângulo de cantos arredondados 22"/>
          <p:cNvSpPr>
            <a:spLocks noChangeAspect="1"/>
          </p:cNvSpPr>
          <p:nvPr/>
        </p:nvSpPr>
        <p:spPr>
          <a:xfrm>
            <a:off x="7294569" y="5074033"/>
            <a:ext cx="2397760" cy="1519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Dificuldades e desafios: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[....]</a:t>
            </a: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3972560" y="9357360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4396449" y="9182854"/>
            <a:ext cx="597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Por isso que falei de tirar aquela frase de </a:t>
            </a:r>
            <a:r>
              <a:rPr lang="pt-BR" dirty="0" err="1"/>
              <a:t>overfiting</a:t>
            </a:r>
            <a:r>
              <a:rPr lang="pt-BR" dirty="0"/>
              <a:t> do inicio</a:t>
            </a:r>
          </a:p>
        </p:txBody>
      </p:sp>
    </p:spTree>
    <p:extLst>
      <p:ext uri="{BB962C8B-B14F-4D97-AF65-F5344CB8AC3E}">
        <p14:creationId xmlns:p14="http://schemas.microsoft.com/office/powerpoint/2010/main" val="356333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78063" cy="72781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571" y="7251192"/>
            <a:ext cx="7335274" cy="4896533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>
            <a:off x="2357120" y="8473440"/>
            <a:ext cx="2519680" cy="1584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2143760" y="8503920"/>
            <a:ext cx="2651760" cy="16154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653280" y="8737600"/>
            <a:ext cx="629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506720" y="8707120"/>
            <a:ext cx="389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*vamos ganhar tempo. Já falamos disso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7274560" y="294640"/>
            <a:ext cx="4795520" cy="245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Gráfico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7274560" y="2865120"/>
            <a:ext cx="4795520" cy="685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285750" indent="-285750" algn="ctr">
              <a:buFontTx/>
              <a:buChar char="-"/>
            </a:pPr>
            <a:r>
              <a:rPr lang="pt-BR" sz="1400" dirty="0"/>
              <a:t>Separação clara entre ALGUMAS classes</a:t>
            </a:r>
          </a:p>
          <a:p>
            <a:pPr marL="285750" indent="-285750" algn="ctr">
              <a:buFontTx/>
              <a:buChar char="-"/>
            </a:pPr>
            <a:r>
              <a:rPr lang="pt-BR" sz="1400" dirty="0"/>
              <a:t>POSSÍVEL padrões de distribuição revelados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338320" y="7721600"/>
            <a:ext cx="629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5131185" y="7542276"/>
            <a:ext cx="7060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*adicionar “ALGUMAS” por que nosso principal ponto é que as </a:t>
            </a:r>
            <a:r>
              <a:rPr lang="pt-BR" sz="1400" dirty="0" err="1"/>
              <a:t>varíaveis</a:t>
            </a:r>
            <a:r>
              <a:rPr lang="pt-BR" sz="1400" dirty="0"/>
              <a:t> são complexas tecnicamente falando, e por isso que escolhemos manter todas no final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2431915" y="7879404"/>
            <a:ext cx="21206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573932" y="10389140"/>
            <a:ext cx="2607013" cy="12062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H="1">
            <a:off x="719847" y="10398868"/>
            <a:ext cx="2149813" cy="1245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4143983" y="10389140"/>
            <a:ext cx="2033081" cy="12743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212077" y="10353040"/>
            <a:ext cx="1867710" cy="1290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6515155" y="10353040"/>
            <a:ext cx="55549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*se perceber bem, algumas linhas do quadrado da esquerda contrariam o quadrado da direita </a:t>
            </a:r>
            <a:r>
              <a:rPr lang="pt-BR" sz="1400" dirty="0" err="1"/>
              <a:t>kk</a:t>
            </a:r>
            <a:endParaRPr lang="pt-BR" sz="1400" dirty="0"/>
          </a:p>
          <a:p>
            <a:endParaRPr lang="pt-BR" sz="1400" dirty="0"/>
          </a:p>
          <a:p>
            <a:r>
              <a:rPr lang="pt-BR" sz="1400" dirty="0"/>
              <a:t>Além disso, a ideia é dizer que a </a:t>
            </a:r>
            <a:r>
              <a:rPr lang="pt-BR" sz="1400" dirty="0" err="1"/>
              <a:t>separabilidade</a:t>
            </a:r>
            <a:r>
              <a:rPr lang="pt-BR" sz="1400" dirty="0"/>
              <a:t> é complexa de se atestar, devido a falta de um técnico. Podemos ‘presumir’ uma POSSÍVEL relação, mas sem atestar nada</a:t>
            </a:r>
          </a:p>
          <a:p>
            <a:r>
              <a:rPr lang="pt-BR" sz="1400" dirty="0" err="1"/>
              <a:t>Quantoa</a:t>
            </a:r>
            <a:r>
              <a:rPr lang="pt-BR" sz="1400" dirty="0"/>
              <a:t> normalização, já falamos lá trás</a:t>
            </a:r>
          </a:p>
        </p:txBody>
      </p:sp>
    </p:spTree>
    <p:extLst>
      <p:ext uri="{BB962C8B-B14F-4D97-AF65-F5344CB8AC3E}">
        <p14:creationId xmlns:p14="http://schemas.microsoft.com/office/powerpoint/2010/main" val="14853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87589" cy="443927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441660" y="359923"/>
            <a:ext cx="4503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 remover esse slide, por que no final optamos por trabalhar com as 30 </a:t>
            </a:r>
            <a:r>
              <a:rPr lang="pt-BR" dirty="0" err="1"/>
              <a:t>features</a:t>
            </a:r>
            <a:r>
              <a:rPr lang="pt-B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Vamos pincelar uma relação ou outra ali no slide anterior, mas pra dizer no final que é melhor manter </a:t>
            </a:r>
            <a:r>
              <a:rPr lang="pt-BR" dirty="0" err="1"/>
              <a:t>tudão</a:t>
            </a:r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>
            <a:off x="369651" y="0"/>
            <a:ext cx="5846323" cy="45622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V="1">
            <a:off x="554477" y="116732"/>
            <a:ext cx="5632314" cy="44163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3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06642" cy="5449060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3715966" y="933855"/>
            <a:ext cx="2568102" cy="3385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4027251" y="914400"/>
            <a:ext cx="2256817" cy="31712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3" y="5583677"/>
            <a:ext cx="7087589" cy="494416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87557" y="5204298"/>
            <a:ext cx="1789890" cy="379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1128409" y="6186791"/>
            <a:ext cx="4717914" cy="9727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933855" y="6108970"/>
            <a:ext cx="5029200" cy="1050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de cantos arredondados 17"/>
          <p:cNvSpPr/>
          <p:nvPr/>
        </p:nvSpPr>
        <p:spPr>
          <a:xfrm>
            <a:off x="7417927" y="416830"/>
            <a:ext cx="2308922" cy="954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SUPERVISIONADO [...]</a:t>
            </a:r>
          </a:p>
        </p:txBody>
      </p:sp>
      <p:sp>
        <p:nvSpPr>
          <p:cNvPr id="19" name="Retângulo de cantos arredondados 18"/>
          <p:cNvSpPr/>
          <p:nvPr/>
        </p:nvSpPr>
        <p:spPr>
          <a:xfrm>
            <a:off x="9801976" y="442284"/>
            <a:ext cx="2278264" cy="929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CLASSIFICAÇÃO [...]</a:t>
            </a: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417926" y="1524270"/>
            <a:ext cx="4662313" cy="82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Objetivo principal (Target):</a:t>
            </a:r>
          </a:p>
          <a:p>
            <a:pPr algn="ctr"/>
            <a:r>
              <a:rPr lang="pt-BR" dirty="0"/>
              <a:t>[...]</a:t>
            </a:r>
          </a:p>
        </p:txBody>
      </p:sp>
      <p:sp>
        <p:nvSpPr>
          <p:cNvPr id="21" name="Retângulo de cantos arredondados 20"/>
          <p:cNvSpPr/>
          <p:nvPr/>
        </p:nvSpPr>
        <p:spPr>
          <a:xfrm>
            <a:off x="7417927" y="2521276"/>
            <a:ext cx="2223914" cy="82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que Classificação?</a:t>
            </a:r>
          </a:p>
          <a:p>
            <a:pPr algn="ctr"/>
            <a:r>
              <a:rPr lang="pt-BR" dirty="0"/>
              <a:t>[...]</a:t>
            </a:r>
          </a:p>
        </p:txBody>
      </p:sp>
      <p:sp>
        <p:nvSpPr>
          <p:cNvPr id="22" name="Retângulo de cantos arredondados 21"/>
          <p:cNvSpPr/>
          <p:nvPr/>
        </p:nvSpPr>
        <p:spPr>
          <a:xfrm>
            <a:off x="9801976" y="2475394"/>
            <a:ext cx="2223914" cy="82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Por que Supervisionado?</a:t>
            </a:r>
          </a:p>
          <a:p>
            <a:pPr algn="ctr"/>
            <a:r>
              <a:rPr lang="pt-BR" dirty="0"/>
              <a:t>[...]</a:t>
            </a: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7417925" y="3509419"/>
            <a:ext cx="4662313" cy="82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Rejeitados: [...]</a:t>
            </a:r>
          </a:p>
        </p:txBody>
      </p:sp>
      <p:sp>
        <p:nvSpPr>
          <p:cNvPr id="24" name="Chave direita 23"/>
          <p:cNvSpPr/>
          <p:nvPr/>
        </p:nvSpPr>
        <p:spPr>
          <a:xfrm>
            <a:off x="12025890" y="314960"/>
            <a:ext cx="653790" cy="4206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12828883" y="2233414"/>
            <a:ext cx="411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Tentar deixar tudo em uma tela sem scroll</a:t>
            </a:r>
          </a:p>
        </p:txBody>
      </p:sp>
    </p:spTree>
    <p:extLst>
      <p:ext uri="{BB962C8B-B14F-4D97-AF65-F5344CB8AC3E}">
        <p14:creationId xmlns:p14="http://schemas.microsoft.com/office/powerpoint/2010/main" val="178869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13" y="617414"/>
            <a:ext cx="7659169" cy="1552792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239000" y="248082"/>
            <a:ext cx="26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Benchmarks e Referências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773" y="2170206"/>
            <a:ext cx="3143689" cy="104789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2" y="0"/>
            <a:ext cx="7030431" cy="5772956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0311319" y="229572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Padrões na literatura:</a:t>
            </a: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0398868" y="2694154"/>
            <a:ext cx="1793132" cy="52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95-98%</a:t>
            </a:r>
          </a:p>
          <a:p>
            <a:pPr algn="ctr"/>
            <a:r>
              <a:rPr lang="pt-BR" dirty="0" err="1"/>
              <a:t>CNNs</a:t>
            </a:r>
            <a:endParaRPr lang="pt-BR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0398868" y="3329553"/>
            <a:ext cx="1793132" cy="52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93-96%</a:t>
            </a:r>
          </a:p>
          <a:p>
            <a:pPr algn="ctr"/>
            <a:r>
              <a:rPr lang="pt-BR" dirty="0" err="1"/>
              <a:t>MLPs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912345" y="3964952"/>
            <a:ext cx="1793132" cy="5239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94-97%</a:t>
            </a:r>
          </a:p>
          <a:p>
            <a:pPr algn="ctr"/>
            <a:r>
              <a:rPr lang="pt-BR" dirty="0"/>
              <a:t>Nossa meta</a:t>
            </a: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10787974" y="4226926"/>
            <a:ext cx="70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1522179" y="4042260"/>
            <a:ext cx="109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*destacar</a:t>
            </a:r>
          </a:p>
        </p:txBody>
      </p:sp>
    </p:spTree>
    <p:extLst>
      <p:ext uri="{BB962C8B-B14F-4D97-AF65-F5344CB8AC3E}">
        <p14:creationId xmlns:p14="http://schemas.microsoft.com/office/powerpoint/2010/main" val="1261461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750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fabio ferreira</cp:lastModifiedBy>
  <cp:revision>11</cp:revision>
  <dcterms:created xsi:type="dcterms:W3CDTF">2025-08-30T14:36:15Z</dcterms:created>
  <dcterms:modified xsi:type="dcterms:W3CDTF">2025-09-01T17:48:29Z</dcterms:modified>
</cp:coreProperties>
</file>