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3" r:id="rId6"/>
    <p:sldId id="257" r:id="rId7"/>
    <p:sldId id="258" r:id="rId8"/>
    <p:sldId id="267" r:id="rId9"/>
    <p:sldId id="259" r:id="rId10"/>
    <p:sldId id="260" r:id="rId11"/>
    <p:sldId id="261" r:id="rId12"/>
    <p:sldId id="262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B148"/>
    <a:srgbClr val="F1BB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BC992-7B14-4FAE-B32E-948762260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56C763-1564-465B-8958-895F7000B6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A81C385-97AD-4097-8D89-82B3CD721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64CE0-4635-4E48-A368-503136D26F23}" type="datetimeFigureOut">
              <a:rPr lang="pt-PT" smtClean="0"/>
              <a:t>24/10/2019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3F39522-F0D8-460F-9E6B-C97A32607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AA3BCCF-8011-4CCD-8589-C4FEB5ACF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707F2-F506-4565-A3F7-680F0EA447A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0468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3DEC44-1542-495C-B405-C7CD7F6A8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1070D42A-BDB0-4CC0-94C7-18686E0EFB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4296D88-3E3E-467C-8DA3-64D31FF42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64CE0-4635-4E48-A368-503136D26F23}" type="datetimeFigureOut">
              <a:rPr lang="pt-PT" smtClean="0"/>
              <a:t>24/10/2019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8C2BEC7-AC90-4F86-A576-B7AB8E1CE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43FE84F-98DC-4479-8EBA-F95706743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707F2-F506-4565-A3F7-680F0EA447A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67124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C1698BE-0DD5-4648-A692-FFD5FF4462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23772BD1-F866-4A85-B7B3-C79E177DC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6CB6F88-9C35-4624-BE46-243F41D9D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64CE0-4635-4E48-A368-503136D26F23}" type="datetimeFigureOut">
              <a:rPr lang="pt-PT" smtClean="0"/>
              <a:t>24/10/2019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7BC54E9-F75A-4763-AAB2-601C5CAA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C3C21D2-4654-4EFB-A948-60E9164D1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707F2-F506-4565-A3F7-680F0EA447A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9953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E0F475-50EB-4D30-9336-4FD603D49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C842C7E-B2DD-4569-B070-5A5AD22B3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819C7F6-FAAB-4452-97FC-1FFDDB7F5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64CE0-4635-4E48-A368-503136D26F23}" type="datetimeFigureOut">
              <a:rPr lang="pt-PT" smtClean="0"/>
              <a:t>24/10/2019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0FC9ACC-8633-4191-BFCC-4BFEF6744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2EB7B9D-FEBE-4521-9D1F-A01BC6D0D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707F2-F506-4565-A3F7-680F0EA447A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17777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6FE8F9-4F55-4F4B-91FC-64A723C14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4A997B9-C68A-4EF5-93FF-4F36031F1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5BE5249-1F05-425C-84BE-A341CA081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64CE0-4635-4E48-A368-503136D26F23}" type="datetimeFigureOut">
              <a:rPr lang="pt-PT" smtClean="0"/>
              <a:t>24/10/2019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B19941B-DE50-4AB8-A2A9-855B11977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BF14C5B-AF38-431F-9D2E-C2DF83E23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707F2-F506-4565-A3F7-680F0EA447A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4845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A6321C-8D09-4A4B-A83E-05DEFF0E4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5F79102-EDF2-4D54-BA03-39ACDECAFC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119BC1B6-E9FA-436F-A752-760558401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298AB8F-EDC4-461E-AB9E-372A50EFE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64CE0-4635-4E48-A368-503136D26F23}" type="datetimeFigureOut">
              <a:rPr lang="pt-PT" smtClean="0"/>
              <a:t>24/10/2019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C41E2735-5CF5-4036-AB5A-C847B7642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1A1E7E6-B926-4DF9-B514-2F43DB7A1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707F2-F506-4565-A3F7-680F0EA447A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70442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80B75D-7201-4E67-8EF9-52AA74EEF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9CAE477-C34A-4A41-AE57-8A7F6D06A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EFA60D6C-E122-4F3C-8A04-96B339491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DDD3605A-A095-4516-8167-FEDC1F0C0A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33F58E59-2519-459D-8008-1B64D71749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1199CE0D-EC0A-4206-B3D4-0E1F1FB3E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64CE0-4635-4E48-A368-503136D26F23}" type="datetimeFigureOut">
              <a:rPr lang="pt-PT" smtClean="0"/>
              <a:t>24/10/2019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5E0C2C2F-138F-45CD-85D9-7509C759C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71DAE3B2-88D1-4F3D-86F6-59D87BFB6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707F2-F506-4565-A3F7-680F0EA447A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87614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78792A-986E-4EE6-B47F-49D7C79CA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EE101025-B2CC-404E-9415-A6DA36DDE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64CE0-4635-4E48-A368-503136D26F23}" type="datetimeFigureOut">
              <a:rPr lang="pt-PT" smtClean="0"/>
              <a:t>24/10/2019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45D73E1-5FAA-411B-BB15-4A57707C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17ACDE8-85B8-47C4-AC95-692B9A34B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707F2-F506-4565-A3F7-680F0EA447A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88935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4A8E4422-8C93-4155-8163-DEEAE51DF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64CE0-4635-4E48-A368-503136D26F23}" type="datetimeFigureOut">
              <a:rPr lang="pt-PT" smtClean="0"/>
              <a:t>24/10/2019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31A96B98-258B-42FF-8E10-908E9E472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DF030B3-6025-48AB-B718-B1AA7A44B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707F2-F506-4565-A3F7-680F0EA447A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87526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2B7AC9-3B52-4CBC-9FCC-62176B470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9C3B0CE-B477-4559-88AC-57471381E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3CE8B060-B8BA-460A-9379-0614843A8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69BECE3-90BA-4A74-931F-2B779E800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64CE0-4635-4E48-A368-503136D26F23}" type="datetimeFigureOut">
              <a:rPr lang="pt-PT" smtClean="0"/>
              <a:t>24/10/2019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CA82DFB-C771-459A-9672-76C4AECDA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DF414DE-5B77-46A8-B0A2-B7E67E754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707F2-F506-4565-A3F7-680F0EA447A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4017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3001DD-6FBF-4EB9-A8DF-FCCAF124C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A7322261-BA2F-450D-AB77-BEF1DCB692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F73852E4-ABA6-40B5-926D-795B439BFF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57BD874-97E4-498A-8859-A80D01839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64CE0-4635-4E48-A368-503136D26F23}" type="datetimeFigureOut">
              <a:rPr lang="pt-PT" smtClean="0"/>
              <a:t>24/10/2019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02775D7-B6ED-42F4-B457-0D7D5013A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B640697-A9BA-486E-9323-5C9006BDB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707F2-F506-4565-A3F7-680F0EA447A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96131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3000"/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PaintStrokes/>
                    </a14:imgEffect>
                  </a14:imgLayer>
                </a14:imgProps>
              </a:ext>
            </a:extLst>
          </a:blip>
          <a:srcRect/>
          <a:stretch>
            <a:fillRect l="-1000" t="-3000" r="37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03781076-5B72-455A-9F58-4450D4C3F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8AC46F5-9062-49EB-838C-C749D2ACA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8279D12-63E6-4B70-BCC6-3619C2484F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64CE0-4635-4E48-A368-503136D26F23}" type="datetimeFigureOut">
              <a:rPr lang="pt-PT" smtClean="0"/>
              <a:t>24/10/2019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29895A6-5724-40FB-8CCB-1338CEED6E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753EC34-D68F-4FE8-BA4F-E1B5209991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707F2-F506-4565-A3F7-680F0EA447A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1155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questions-answers-question-mark-1014060/" TargetMode="External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hyperlink" Target="http://commons.wikimedia.org/wiki/File:Crystal_Clear_app_linneighborhood.svg" TargetMode="External"/><Relationship Id="rId3" Type="http://schemas.openxmlformats.org/officeDocument/2006/relationships/hyperlink" Target="https://creativecommons.org/licenses/by-sa/3.0/" TargetMode="External"/><Relationship Id="rId7" Type="http://schemas.openxmlformats.org/officeDocument/2006/relationships/image" Target="../media/image10.png"/><Relationship Id="rId12" Type="http://schemas.openxmlformats.org/officeDocument/2006/relationships/image" Target="../media/image16.png"/><Relationship Id="rId2" Type="http://schemas.openxmlformats.org/officeDocument/2006/relationships/hyperlink" Target="https://en.wikipedia.org/wiki/Beehiv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1.png"/><Relationship Id="rId5" Type="http://schemas.openxmlformats.org/officeDocument/2006/relationships/image" Target="../media/image9.png"/><Relationship Id="rId15" Type="http://schemas.openxmlformats.org/officeDocument/2006/relationships/hyperlink" Target="http://commons.wikimedia.org/wiki/file:osa_device-wireless-router.svg" TargetMode="External"/><Relationship Id="rId10" Type="http://schemas.openxmlformats.org/officeDocument/2006/relationships/image" Target="../media/image14.png"/><Relationship Id="rId4" Type="http://schemas.openxmlformats.org/officeDocument/2006/relationships/image" Target="../media/image15.jp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s://creativecommons.org/licenses/by-sa/3.0/" TargetMode="External"/><Relationship Id="rId7" Type="http://schemas.openxmlformats.org/officeDocument/2006/relationships/image" Target="../media/image10.png"/><Relationship Id="rId12" Type="http://schemas.openxmlformats.org/officeDocument/2006/relationships/hyperlink" Target="http://commons.wikimedia.org/wiki/file:osa_device-wireless-router.svg" TargetMode="External"/><Relationship Id="rId2" Type="http://schemas.openxmlformats.org/officeDocument/2006/relationships/hyperlink" Target="https://en.wikipedia.org/wiki/Beehiv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7.png"/><Relationship Id="rId5" Type="http://schemas.openxmlformats.org/officeDocument/2006/relationships/image" Target="../media/image9.png"/><Relationship Id="rId10" Type="http://schemas.openxmlformats.org/officeDocument/2006/relationships/hyperlink" Target="http://commons.wikimedia.org/wiki/File:Crystal_Clear_app_linneighborhood.svg" TargetMode="External"/><Relationship Id="rId4" Type="http://schemas.openxmlformats.org/officeDocument/2006/relationships/image" Target="../media/image15.jp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s://creativecommons.org/licenses/by-sa/3.0/" TargetMode="External"/><Relationship Id="rId7" Type="http://schemas.openxmlformats.org/officeDocument/2006/relationships/image" Target="../media/image10.png"/><Relationship Id="rId2" Type="http://schemas.openxmlformats.org/officeDocument/2006/relationships/hyperlink" Target="https://en.wikipedia.org/wiki/Beehiv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10" Type="http://schemas.openxmlformats.org/officeDocument/2006/relationships/hyperlink" Target="http://commons.wikimedia.org/wiki/file:osa_device-wireless-router.svg" TargetMode="External"/><Relationship Id="rId4" Type="http://schemas.openxmlformats.org/officeDocument/2006/relationships/image" Target="../media/image15.jp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509C07-38AF-4121-95B5-C684A38E9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6520"/>
            <a:ext cx="9144000" cy="2387600"/>
          </a:xfrm>
        </p:spPr>
        <p:txBody>
          <a:bodyPr/>
          <a:lstStyle/>
          <a:p>
            <a:r>
              <a:rPr lang="pt-PT" dirty="0">
                <a:solidFill>
                  <a:srgbClr val="EBB148"/>
                </a:solidFill>
              </a:rPr>
              <a:t>Monitorização de uma colmeia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947DA03-8623-4666-AA29-0693982574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97"/>
          <a:stretch/>
        </p:blipFill>
        <p:spPr>
          <a:xfrm>
            <a:off x="7966075" y="1"/>
            <a:ext cx="2990850" cy="1219200"/>
          </a:xfrm>
          <a:prstGeom prst="rect">
            <a:avLst/>
          </a:prstGeom>
        </p:spPr>
      </p:pic>
      <p:pic>
        <p:nvPicPr>
          <p:cNvPr id="1026" name="Picture 2" descr="Resultado de imagem para esart ipcb logotipo">
            <a:extLst>
              <a:ext uri="{FF2B5EF4-FFF2-40B4-BE49-F238E27FC236}">
                <a16:creationId xmlns:a16="http://schemas.microsoft.com/office/drawing/2014/main" id="{BA341C05-1D4B-4E8D-9111-312385D91C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429" b="56065"/>
          <a:stretch/>
        </p:blipFill>
        <p:spPr bwMode="auto">
          <a:xfrm>
            <a:off x="9269730" y="703720"/>
            <a:ext cx="514350" cy="52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3594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4C1998-EBC9-4EC8-988B-A459F9417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>
                <a:solidFill>
                  <a:srgbClr val="EBB148"/>
                </a:solidFill>
              </a:rPr>
              <a:t>Gráficos (Protótipo)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07D7F22-858E-4827-97DC-8B6D45D17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823" y="1690688"/>
            <a:ext cx="4891629" cy="265239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E62B02F9-3B74-4D9B-AA43-927309DCD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532" y="1690688"/>
            <a:ext cx="5035468" cy="258997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36731E1-1025-4F78-B8E2-7BED9C3AA8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2606" y="4041790"/>
            <a:ext cx="4725691" cy="245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033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34A9AC-2935-4FE3-BECA-051E4876C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>
                <a:solidFill>
                  <a:srgbClr val="EBB148"/>
                </a:solidFill>
              </a:rPr>
              <a:t>Previsões futuras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CC60ECF-4E2A-4B5C-8B53-6D362ED25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5550" y="1825625"/>
            <a:ext cx="8858250" cy="4351338"/>
          </a:xfrm>
        </p:spPr>
        <p:txBody>
          <a:bodyPr>
            <a:normAutofit/>
          </a:bodyPr>
          <a:lstStyle/>
          <a:p>
            <a:r>
              <a:rPr lang="pt-PT" sz="2000" dirty="0"/>
              <a:t>Desenvolvimento de uma plataforma </a:t>
            </a:r>
            <a:r>
              <a:rPr lang="pt-PT" sz="2000" dirty="0" err="1"/>
              <a:t>multi-dispositivo</a:t>
            </a:r>
            <a:endParaRPr lang="pt-PT" sz="2000" dirty="0"/>
          </a:p>
          <a:p>
            <a:pPr lvl="1"/>
            <a:r>
              <a:rPr lang="pt-PT" sz="2000" dirty="0"/>
              <a:t>Android </a:t>
            </a:r>
          </a:p>
          <a:p>
            <a:pPr lvl="1"/>
            <a:r>
              <a:rPr lang="pt-PT" sz="2000" dirty="0"/>
              <a:t>Página Web</a:t>
            </a:r>
          </a:p>
          <a:p>
            <a:pPr lvl="1"/>
            <a:r>
              <a:rPr lang="pt-PT" sz="2000" dirty="0"/>
              <a:t>IOS</a:t>
            </a:r>
          </a:p>
          <a:p>
            <a:r>
              <a:rPr lang="pt-PT" sz="2000" dirty="0"/>
              <a:t>Inteligência Artificial para análise e processamento de dados para sugestões e apresentação dos dados ao apicultor.</a:t>
            </a:r>
          </a:p>
          <a:p>
            <a:r>
              <a:rPr lang="pt-PT" sz="2000" dirty="0"/>
              <a:t>Previsões do estado da colmeia a curto prazo.</a:t>
            </a:r>
          </a:p>
          <a:p>
            <a:r>
              <a:rPr lang="pt-PT" sz="2000" dirty="0"/>
              <a:t>Previsão de ataques e/ou invasões de outros insetos na colmeia.</a:t>
            </a:r>
          </a:p>
          <a:p>
            <a:r>
              <a:rPr lang="pt-PT" sz="2000" dirty="0"/>
              <a:t>Desenvolvimento de outras soluções mais baratas e energeticamente mais eficientes.</a:t>
            </a:r>
          </a:p>
          <a:p>
            <a:r>
              <a:rPr lang="pt-PT" sz="2000" dirty="0"/>
              <a:t>Presença em atividades de marketing e publicidade para divulgação do produto e parcerias.</a:t>
            </a:r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18198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3D8C99-E85A-4646-8C72-BD7EB7C9C6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>
                <a:solidFill>
                  <a:srgbClr val="EBB148"/>
                </a:solidFill>
              </a:rPr>
              <a:t>Fim</a:t>
            </a:r>
          </a:p>
        </p:txBody>
      </p:sp>
      <p:pic>
        <p:nvPicPr>
          <p:cNvPr id="5" name="Imagem 4" descr="Uma imagem com alimentação, luz&#10;&#10;Descrição gerada automaticamente">
            <a:extLst>
              <a:ext uri="{FF2B5EF4-FFF2-40B4-BE49-F238E27FC236}">
                <a16:creationId xmlns:a16="http://schemas.microsoft.com/office/drawing/2014/main" id="{BEC4059C-91FC-49A8-A006-62BE99B89B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277100" y="2316163"/>
            <a:ext cx="31623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302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477877-3E4C-4333-9365-41CC5351B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>
                <a:solidFill>
                  <a:srgbClr val="EBB148"/>
                </a:solidFill>
              </a:rPr>
              <a:t>Lista de conteúdos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190180F-475C-4FD4-A7FA-CAC557FDE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3650" y="1825625"/>
            <a:ext cx="8820150" cy="435133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PT" dirty="0"/>
              <a:t>Pessoas envolvidas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/>
              <a:t>O projeto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/>
              <a:t>Vantagens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/>
              <a:t>Equipamento utilizado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/>
              <a:t>Possibilidades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PT" dirty="0"/>
              <a:t>Utilização de </a:t>
            </a:r>
            <a:r>
              <a:rPr lang="pt-PT" dirty="0" err="1"/>
              <a:t>LoRa</a:t>
            </a:r>
            <a:r>
              <a:rPr lang="pt-PT" dirty="0"/>
              <a:t> WAN e MQTT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PT" dirty="0"/>
              <a:t>Utilização de MQTT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PT" dirty="0"/>
              <a:t>Solução Local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/>
              <a:t>Gráficos (Protótipo)</a:t>
            </a:r>
          </a:p>
          <a:p>
            <a:pPr marL="514350" indent="-514350">
              <a:buFont typeface="+mj-lt"/>
              <a:buAutoNum type="arabicPeriod"/>
            </a:pPr>
            <a:r>
              <a:rPr lang="pt-PT"/>
              <a:t>Previsões Futuras</a:t>
            </a:r>
            <a:endParaRPr lang="pt-PT" dirty="0"/>
          </a:p>
          <a:p>
            <a:pPr marL="514350" indent="-514350">
              <a:buFont typeface="+mj-lt"/>
              <a:buAutoNum type="arabicPeriod"/>
            </a:pPr>
            <a:endParaRPr lang="pt-PT" dirty="0"/>
          </a:p>
          <a:p>
            <a:pPr marL="514350" indent="-514350">
              <a:buFont typeface="+mj-lt"/>
              <a:buAutoNum type="arabicPeriod"/>
            </a:pPr>
            <a:endParaRPr lang="pt-PT" dirty="0"/>
          </a:p>
          <a:p>
            <a:pPr marL="514350" indent="-514350">
              <a:buFont typeface="+mj-lt"/>
              <a:buAutoNum type="arabicPeriod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770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B07A25-F92E-4FFC-841F-6E68FB854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>
                <a:solidFill>
                  <a:srgbClr val="F1BB48"/>
                </a:solidFill>
              </a:rPr>
              <a:t>Pessoas</a:t>
            </a:r>
            <a:r>
              <a:rPr lang="pt-PT" dirty="0"/>
              <a:t> </a:t>
            </a:r>
            <a:r>
              <a:rPr lang="pt-PT" dirty="0">
                <a:solidFill>
                  <a:srgbClr val="F1BB48"/>
                </a:solidFill>
              </a:rPr>
              <a:t>envolvidas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9D7E861-15A3-4DAA-B02E-D81B2D4FD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0130" y="2815109"/>
            <a:ext cx="944368" cy="112471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8B5DCF4-5147-4CF5-9B8E-024DC3BC9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136" y="1476846"/>
            <a:ext cx="944368" cy="113601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D1D3C61-0F92-45EE-8B91-BD3952847B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8382" y="5382445"/>
            <a:ext cx="974038" cy="112471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5F362BA-3112-4CEF-B50F-2964A242CF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8382" y="4095637"/>
            <a:ext cx="976116" cy="112471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569A5D7-6411-439A-BCF2-02BB991244CA}"/>
              </a:ext>
            </a:extLst>
          </p:cNvPr>
          <p:cNvSpPr txBox="1"/>
          <p:nvPr/>
        </p:nvSpPr>
        <p:spPr>
          <a:xfrm>
            <a:off x="4985248" y="1949993"/>
            <a:ext cx="3176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Professor Orientador do Projeto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AAAE219-9B8F-46DF-BB4E-C273C07C4DF9}"/>
              </a:ext>
            </a:extLst>
          </p:cNvPr>
          <p:cNvSpPr txBox="1"/>
          <p:nvPr/>
        </p:nvSpPr>
        <p:spPr>
          <a:xfrm>
            <a:off x="4969242" y="3054302"/>
            <a:ext cx="2467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Aluno -Desenvolvedor</a:t>
            </a:r>
            <a:br>
              <a:rPr lang="pt-PT" dirty="0"/>
            </a:br>
            <a:r>
              <a:rPr lang="pt-PT" dirty="0"/>
              <a:t> de Software/Hardware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736DA6B-D34A-4EDE-B5C2-EF4D1C678026}"/>
              </a:ext>
            </a:extLst>
          </p:cNvPr>
          <p:cNvSpPr txBox="1"/>
          <p:nvPr/>
        </p:nvSpPr>
        <p:spPr>
          <a:xfrm>
            <a:off x="4810342" y="4412382"/>
            <a:ext cx="2428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Aluno – Designer</a:t>
            </a:r>
            <a:br>
              <a:rPr lang="pt-PT" dirty="0"/>
            </a:br>
            <a:r>
              <a:rPr lang="pt-PT" dirty="0"/>
              <a:t>Publicidade / Marketing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7F78CCA-A3A4-4992-8239-3731B91D3189}"/>
              </a:ext>
            </a:extLst>
          </p:cNvPr>
          <p:cNvSpPr txBox="1"/>
          <p:nvPr/>
        </p:nvSpPr>
        <p:spPr>
          <a:xfrm>
            <a:off x="4812420" y="5608937"/>
            <a:ext cx="2825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Desenvolvedor de Software,</a:t>
            </a:r>
            <a:br>
              <a:rPr lang="pt-PT" dirty="0"/>
            </a:br>
            <a:r>
              <a:rPr lang="pt-PT" dirty="0" err="1"/>
              <a:t>Database</a:t>
            </a:r>
            <a:r>
              <a:rPr lang="pt-PT" dirty="0"/>
              <a:t>, Web-</a:t>
            </a:r>
            <a:r>
              <a:rPr lang="pt-PT" dirty="0" err="1"/>
              <a:t>Page</a:t>
            </a:r>
            <a:r>
              <a:rPr lang="pt-PT" dirty="0"/>
              <a:t>.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B4CE1770-591B-4F72-B53B-52DEF7A4A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052" y="2802409"/>
            <a:ext cx="944368" cy="1124718"/>
          </a:xfrm>
          <a:prstGeom prst="rect">
            <a:avLst/>
          </a:prstGeom>
          <a:solidFill>
            <a:srgbClr val="EBB148"/>
          </a:solidFill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0A32CD86-9920-4EE6-BE19-37FD8AE6E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4058" y="1464146"/>
            <a:ext cx="944368" cy="1136013"/>
          </a:xfrm>
          <a:prstGeom prst="rect">
            <a:avLst/>
          </a:prstGeom>
          <a:solidFill>
            <a:srgbClr val="EBB148"/>
          </a:solidFill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83A134EB-0BD8-472F-91AF-286D8E3088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6304" y="5369745"/>
            <a:ext cx="974038" cy="1124718"/>
          </a:xfrm>
          <a:prstGeom prst="rect">
            <a:avLst/>
          </a:prstGeom>
          <a:solidFill>
            <a:srgbClr val="EBB148"/>
          </a:solidFill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B8636CBD-FE84-494D-A72E-901DF33F0A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6304" y="4082937"/>
            <a:ext cx="976116" cy="1124718"/>
          </a:xfrm>
          <a:prstGeom prst="rect">
            <a:avLst/>
          </a:prstGeom>
          <a:solidFill>
            <a:srgbClr val="EBB148"/>
          </a:solidFill>
        </p:spPr>
      </p:pic>
    </p:spTree>
    <p:extLst>
      <p:ext uri="{BB962C8B-B14F-4D97-AF65-F5344CB8AC3E}">
        <p14:creationId xmlns:p14="http://schemas.microsoft.com/office/powerpoint/2010/main" val="2306867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188EE9-B4A7-4AA2-9D7E-77C3061F3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>
                <a:solidFill>
                  <a:srgbClr val="EBB148"/>
                </a:solidFill>
              </a:rPr>
              <a:t>O projeto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88D3BAD-73F8-4453-A169-6838C7A39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1606" y="1690688"/>
            <a:ext cx="10515600" cy="2946626"/>
          </a:xfrm>
        </p:spPr>
        <p:txBody>
          <a:bodyPr/>
          <a:lstStyle/>
          <a:p>
            <a:r>
              <a:rPr lang="pt-PT" dirty="0"/>
              <a:t>Monitorização das seguintes variáveis</a:t>
            </a:r>
          </a:p>
          <a:p>
            <a:pPr lvl="1"/>
            <a:r>
              <a:rPr lang="pt-PT" dirty="0"/>
              <a:t>Temperatura</a:t>
            </a:r>
          </a:p>
          <a:p>
            <a:pPr lvl="1"/>
            <a:r>
              <a:rPr lang="pt-PT" dirty="0"/>
              <a:t>Humidade</a:t>
            </a:r>
          </a:p>
          <a:p>
            <a:pPr lvl="1"/>
            <a:r>
              <a:rPr lang="pt-PT" dirty="0"/>
              <a:t>Peso</a:t>
            </a:r>
          </a:p>
          <a:p>
            <a:pPr lvl="1"/>
            <a:r>
              <a:rPr lang="pt-PT" dirty="0"/>
              <a:t>(Som)</a:t>
            </a:r>
          </a:p>
          <a:p>
            <a:pPr lvl="1"/>
            <a:r>
              <a:rPr lang="pt-PT" dirty="0"/>
              <a:t>(Localização)</a:t>
            </a:r>
          </a:p>
          <a:p>
            <a:pPr lvl="1"/>
            <a:r>
              <a:rPr lang="pt-PT" dirty="0"/>
              <a:t>(Roubo)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DB7826C-283E-42A1-89B5-C6BA63156C55}"/>
              </a:ext>
            </a:extLst>
          </p:cNvPr>
          <p:cNvSpPr/>
          <p:nvPr/>
        </p:nvSpPr>
        <p:spPr>
          <a:xfrm>
            <a:off x="3422468" y="5167312"/>
            <a:ext cx="1737361" cy="115511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2400" dirty="0"/>
              <a:t>Recolha de dados</a:t>
            </a:r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346A8BA3-3EAA-4BFC-A469-5ADF235CF71F}"/>
              </a:ext>
            </a:extLst>
          </p:cNvPr>
          <p:cNvSpPr/>
          <p:nvPr/>
        </p:nvSpPr>
        <p:spPr>
          <a:xfrm>
            <a:off x="5159828" y="5518015"/>
            <a:ext cx="783771" cy="536302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EBB148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3DA449E-582C-4993-B5AA-5DC90D3DCD58}"/>
              </a:ext>
            </a:extLst>
          </p:cNvPr>
          <p:cNvSpPr/>
          <p:nvPr/>
        </p:nvSpPr>
        <p:spPr>
          <a:xfrm>
            <a:off x="5943596" y="5167311"/>
            <a:ext cx="1737361" cy="115511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2400" dirty="0"/>
              <a:t>Data </a:t>
            </a:r>
          </a:p>
          <a:p>
            <a:pPr algn="ctr"/>
            <a:r>
              <a:rPr lang="pt-PT" sz="2400" dirty="0" err="1"/>
              <a:t>Processing</a:t>
            </a:r>
            <a:endParaRPr lang="pt-PT" sz="2400" dirty="0"/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37875142-95FF-4BEB-88A6-35890AE4C08D}"/>
              </a:ext>
            </a:extLst>
          </p:cNvPr>
          <p:cNvSpPr/>
          <p:nvPr/>
        </p:nvSpPr>
        <p:spPr>
          <a:xfrm>
            <a:off x="7680957" y="5518015"/>
            <a:ext cx="783771" cy="536302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EBB148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E64A448-0D1B-4BBC-BAF8-20F13BC24F71}"/>
              </a:ext>
            </a:extLst>
          </p:cNvPr>
          <p:cNvSpPr/>
          <p:nvPr/>
        </p:nvSpPr>
        <p:spPr>
          <a:xfrm>
            <a:off x="8464724" y="5167311"/>
            <a:ext cx="1972499" cy="115511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2400" dirty="0"/>
              <a:t>Visualização de</a:t>
            </a:r>
          </a:p>
          <a:p>
            <a:pPr algn="ctr"/>
            <a:r>
              <a:rPr lang="pt-PT" sz="2400" dirty="0"/>
              <a:t>dados</a:t>
            </a:r>
          </a:p>
        </p:txBody>
      </p:sp>
    </p:spTree>
    <p:extLst>
      <p:ext uri="{BB962C8B-B14F-4D97-AF65-F5344CB8AC3E}">
        <p14:creationId xmlns:p14="http://schemas.microsoft.com/office/powerpoint/2010/main" val="2136383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188EE9-B4A7-4AA2-9D7E-77C3061F3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>
                <a:solidFill>
                  <a:srgbClr val="EBB148"/>
                </a:solidFill>
              </a:rPr>
              <a:t>Vantagens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88D3BAD-73F8-4453-A169-6838C7A39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7406" y="1690688"/>
            <a:ext cx="9373144" cy="4443412"/>
          </a:xfrm>
        </p:spPr>
        <p:txBody>
          <a:bodyPr>
            <a:normAutofit fontScale="77500" lnSpcReduction="20000"/>
          </a:bodyPr>
          <a:lstStyle/>
          <a:p>
            <a:r>
              <a:rPr lang="pt-PT" dirty="0"/>
              <a:t>Mais eficiência na produção de mel</a:t>
            </a:r>
          </a:p>
          <a:p>
            <a:pPr lvl="1"/>
            <a:r>
              <a:rPr lang="pt-PT" dirty="0"/>
              <a:t>Redução de custos associados a deslocações.</a:t>
            </a:r>
          </a:p>
          <a:p>
            <a:pPr lvl="1"/>
            <a:r>
              <a:rPr lang="pt-PT" dirty="0"/>
              <a:t>Redução do tempo despendido na verificação constante da colmeia</a:t>
            </a:r>
          </a:p>
          <a:p>
            <a:r>
              <a:rPr lang="pt-PT" dirty="0"/>
              <a:t>Analise constante e em “Real time” da colmeia</a:t>
            </a:r>
          </a:p>
          <a:p>
            <a:pPr lvl="1"/>
            <a:r>
              <a:rPr lang="pt-PT" dirty="0"/>
              <a:t>Peso</a:t>
            </a:r>
          </a:p>
          <a:p>
            <a:pPr lvl="1"/>
            <a:r>
              <a:rPr lang="pt-PT" dirty="0"/>
              <a:t>Temperatura</a:t>
            </a:r>
          </a:p>
          <a:p>
            <a:pPr lvl="1"/>
            <a:r>
              <a:rPr lang="pt-PT" dirty="0"/>
              <a:t>Humidade</a:t>
            </a:r>
          </a:p>
          <a:p>
            <a:pPr lvl="1"/>
            <a:r>
              <a:rPr lang="pt-PT" dirty="0"/>
              <a:t>Som*</a:t>
            </a:r>
          </a:p>
          <a:p>
            <a:pPr lvl="1"/>
            <a:r>
              <a:rPr lang="pt-PT" dirty="0"/>
              <a:t>Contagem de abelhas*</a:t>
            </a:r>
          </a:p>
          <a:p>
            <a:r>
              <a:rPr lang="pt-PT" dirty="0"/>
              <a:t>Agendamento de tarefas a realizar na colmeia*</a:t>
            </a:r>
          </a:p>
          <a:p>
            <a:pPr lvl="1"/>
            <a:r>
              <a:rPr lang="pt-PT" dirty="0"/>
              <a:t>Manutenções</a:t>
            </a:r>
          </a:p>
          <a:p>
            <a:pPr lvl="1"/>
            <a:r>
              <a:rPr lang="pt-PT" dirty="0"/>
              <a:t>Verificação presencial do estado da colmeia</a:t>
            </a:r>
          </a:p>
          <a:p>
            <a:pPr lvl="1"/>
            <a:r>
              <a:rPr lang="pt-PT" dirty="0"/>
              <a:t>Troca de abelhas rainha por exemplo</a:t>
            </a:r>
          </a:p>
          <a:p>
            <a:r>
              <a:rPr lang="pt-PT" dirty="0"/>
              <a:t>Conhecer e/ou prever o momento mais acertado à recolha de matéria prima*</a:t>
            </a:r>
          </a:p>
          <a:p>
            <a:endParaRPr lang="pt-PT" dirty="0"/>
          </a:p>
          <a:p>
            <a:pPr marL="457200" lvl="1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146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188EE9-B4A7-4AA2-9D7E-77C3061F3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>
                <a:solidFill>
                  <a:srgbClr val="EBB148"/>
                </a:solidFill>
              </a:rPr>
              <a:t>Equipamento utilizado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B4B2BC1-4CC0-4FE3-8523-C73C8C364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648" y="1741380"/>
            <a:ext cx="2413754" cy="135994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648CC53-D492-4184-A336-D48EC68EF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5285" y="3575356"/>
            <a:ext cx="1200150" cy="203835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BE45783-F7BA-452B-8FD7-8B9DC81BC4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9264" y="3138342"/>
            <a:ext cx="3202924" cy="291237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96C28EE-E608-4D3B-9F98-C797B8B7DC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1037" y="4442264"/>
            <a:ext cx="2431060" cy="203835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C66B61B-D8B9-4B1E-A41F-0A3A28922F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6976108" y="3852983"/>
            <a:ext cx="381294" cy="117856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4CA7185-874A-4530-9B07-7919F06FC8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99938" y="1702256"/>
            <a:ext cx="2603569" cy="1343778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BFCB23C1-0181-4DD1-97EC-ABA2D9D2B0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36841" y="797295"/>
            <a:ext cx="766666" cy="1974540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131B0C97-28DA-47E0-92FE-14F5FBC9EC8D}"/>
              </a:ext>
            </a:extLst>
          </p:cNvPr>
          <p:cNvSpPr txBox="1"/>
          <p:nvPr/>
        </p:nvSpPr>
        <p:spPr>
          <a:xfrm>
            <a:off x="5144666" y="2927607"/>
            <a:ext cx="1789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Node-</a:t>
            </a:r>
            <a:r>
              <a:rPr lang="pt-PT" dirty="0" err="1"/>
              <a:t>Mcu</a:t>
            </a:r>
            <a:r>
              <a:rPr lang="pt-PT" dirty="0"/>
              <a:t> </a:t>
            </a:r>
            <a:r>
              <a:rPr lang="pt-PT" dirty="0" err="1"/>
              <a:t>Board</a:t>
            </a:r>
            <a:endParaRPr lang="pt-PT" dirty="0"/>
          </a:p>
          <a:p>
            <a:r>
              <a:rPr lang="pt-PT" dirty="0"/>
              <a:t>ESP8266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B37061C-E6B1-4FFE-B6A6-7B658243DD87}"/>
              </a:ext>
            </a:extLst>
          </p:cNvPr>
          <p:cNvSpPr txBox="1"/>
          <p:nvPr/>
        </p:nvSpPr>
        <p:spPr>
          <a:xfrm>
            <a:off x="2950692" y="5290540"/>
            <a:ext cx="25638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Sensor de temperatura e </a:t>
            </a:r>
          </a:p>
          <a:p>
            <a:r>
              <a:rPr lang="pt-PT" dirty="0"/>
              <a:t>Humidade relativa</a:t>
            </a:r>
          </a:p>
          <a:p>
            <a:r>
              <a:rPr lang="pt-PT" dirty="0"/>
              <a:t>DHT11 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2365562-077E-480E-AFB6-D825A413D7A5}"/>
              </a:ext>
            </a:extLst>
          </p:cNvPr>
          <p:cNvSpPr txBox="1"/>
          <p:nvPr/>
        </p:nvSpPr>
        <p:spPr>
          <a:xfrm>
            <a:off x="8617936" y="1136665"/>
            <a:ext cx="1385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/>
              <a:t>End</a:t>
            </a:r>
            <a:r>
              <a:rPr lang="pt-PT" dirty="0"/>
              <a:t> </a:t>
            </a:r>
            <a:r>
              <a:rPr lang="pt-PT" dirty="0" err="1"/>
              <a:t>Device</a:t>
            </a:r>
            <a:endParaRPr lang="pt-PT" dirty="0"/>
          </a:p>
          <a:p>
            <a:r>
              <a:rPr lang="pt-PT" dirty="0" err="1"/>
              <a:t>LoRa</a:t>
            </a:r>
            <a:r>
              <a:rPr lang="pt-PT" dirty="0"/>
              <a:t> SX1276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64DAA3E-EAC2-4FE5-A155-53B6872A390F}"/>
              </a:ext>
            </a:extLst>
          </p:cNvPr>
          <p:cNvSpPr txBox="1"/>
          <p:nvPr/>
        </p:nvSpPr>
        <p:spPr>
          <a:xfrm>
            <a:off x="5255857" y="6012301"/>
            <a:ext cx="1685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/>
              <a:t>Shield</a:t>
            </a:r>
            <a:r>
              <a:rPr lang="pt-PT" dirty="0"/>
              <a:t> Lora para</a:t>
            </a:r>
          </a:p>
          <a:p>
            <a:r>
              <a:rPr lang="pt-PT" dirty="0" err="1"/>
              <a:t>Raspberry</a:t>
            </a:r>
            <a:endParaRPr lang="pt-PT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28ABACA-B36F-44B1-8896-7B6211DFB05C}"/>
              </a:ext>
            </a:extLst>
          </p:cNvPr>
          <p:cNvSpPr txBox="1"/>
          <p:nvPr/>
        </p:nvSpPr>
        <p:spPr>
          <a:xfrm>
            <a:off x="9629686" y="5936871"/>
            <a:ext cx="1691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Sensores peso e</a:t>
            </a:r>
          </a:p>
          <a:p>
            <a:r>
              <a:rPr lang="pt-PT" dirty="0"/>
              <a:t> conversor ADC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B2EBAA2D-544F-4654-BDDB-E4F77E7C53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02946" y="1535945"/>
            <a:ext cx="2381250" cy="1676400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BB206E70-5C8D-406C-919D-47B81ABF9C5E}"/>
              </a:ext>
            </a:extLst>
          </p:cNvPr>
          <p:cNvSpPr/>
          <p:nvPr/>
        </p:nvSpPr>
        <p:spPr>
          <a:xfrm>
            <a:off x="2298356" y="3189262"/>
            <a:ext cx="1134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 err="1"/>
              <a:t>Raspberry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56246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188EE9-B4A7-4AA2-9D7E-77C3061F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pt-PT" dirty="0">
                <a:solidFill>
                  <a:srgbClr val="EBB148"/>
                </a:solidFill>
              </a:rPr>
              <a:t>Funcionamento </a:t>
            </a:r>
            <a:br>
              <a:rPr lang="pt-PT" dirty="0">
                <a:solidFill>
                  <a:srgbClr val="EBB148"/>
                </a:solidFill>
              </a:rPr>
            </a:br>
            <a:r>
              <a:rPr lang="pt-PT" dirty="0">
                <a:solidFill>
                  <a:srgbClr val="EBB148"/>
                </a:solidFill>
              </a:rPr>
              <a:t>– 1 º Possibilidade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FE97E26-B586-40F5-ABA2-EB6C05A03AE9}"/>
              </a:ext>
            </a:extLst>
          </p:cNvPr>
          <p:cNvSpPr txBox="1"/>
          <p:nvPr/>
        </p:nvSpPr>
        <p:spPr>
          <a:xfrm>
            <a:off x="952500" y="6858000"/>
            <a:ext cx="10287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/>
              <a:t>A imagem </a:t>
            </a:r>
            <a:r>
              <a:rPr lang="pt-PT" sz="900">
                <a:hlinkClick r:id="rId2" tooltip="https://en.wikipedia.org/wiki/Beehive"/>
              </a:rPr>
              <a:t>Esta Fotografia</a:t>
            </a:r>
            <a:r>
              <a:rPr lang="pt-PT" sz="900"/>
              <a:t> de Autor Desconhecido está licenciada ao abrigo da </a:t>
            </a:r>
            <a:r>
              <a:rPr lang="pt-PT" sz="900">
                <a:hlinkClick r:id="rId3" tooltip="https://creativecommons.org/licenses/by-sa/3.0/"/>
              </a:rPr>
              <a:t>CC BY-SA</a:t>
            </a:r>
            <a:endParaRPr lang="pt-PT" sz="900"/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F75F98FA-E0DA-4BB3-BADC-53E62B675E68}"/>
              </a:ext>
            </a:extLst>
          </p:cNvPr>
          <p:cNvGrpSpPr/>
          <p:nvPr/>
        </p:nvGrpSpPr>
        <p:grpSpPr>
          <a:xfrm>
            <a:off x="2644726" y="4303181"/>
            <a:ext cx="2009943" cy="2300810"/>
            <a:chOff x="2644726" y="3402531"/>
            <a:chExt cx="2166425" cy="3432291"/>
          </a:xfrm>
        </p:grpSpPr>
        <p:pic>
          <p:nvPicPr>
            <p:cNvPr id="4" name="Imagem 3" descr="Uma imagem com exterior, edifício, verde, relva&#10;&#10;Descrição gerada automaticamente">
              <a:extLst>
                <a:ext uri="{FF2B5EF4-FFF2-40B4-BE49-F238E27FC236}">
                  <a16:creationId xmlns:a16="http://schemas.microsoft.com/office/drawing/2014/main" id="{23C3F4CF-1B85-469B-AE71-CE645C00B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2"/>
                </a:ext>
              </a:extLst>
            </a:blip>
            <a:stretch>
              <a:fillRect/>
            </a:stretch>
          </p:blipFill>
          <p:spPr>
            <a:xfrm>
              <a:off x="2837570" y="4965896"/>
              <a:ext cx="1609485" cy="1072990"/>
            </a:xfrm>
            <a:prstGeom prst="rect">
              <a:avLst/>
            </a:prstGeom>
          </p:spPr>
        </p:pic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B1E8AB4F-4972-49AA-9F2D-6B82EA2E75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37570" y="4063273"/>
              <a:ext cx="571927" cy="971368"/>
            </a:xfrm>
            <a:prstGeom prst="rect">
              <a:avLst/>
            </a:prstGeom>
          </p:spPr>
        </p:pic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83494836-0599-4D3F-B772-A3A1CBAE26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07188" y="4150789"/>
              <a:ext cx="1150266" cy="648077"/>
            </a:xfrm>
            <a:prstGeom prst="rect">
              <a:avLst/>
            </a:prstGeom>
          </p:spPr>
        </p:pic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2659B800-304A-47B9-932E-E453CDCAF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28617" y="5964505"/>
              <a:ext cx="957142" cy="870317"/>
            </a:xfrm>
            <a:prstGeom prst="rect">
              <a:avLst/>
            </a:prstGeom>
          </p:spPr>
        </p:pic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6CCD598B-23E5-4FC2-ADDE-68989B090013}"/>
                </a:ext>
              </a:extLst>
            </p:cNvPr>
            <p:cNvSpPr/>
            <p:nvPr/>
          </p:nvSpPr>
          <p:spPr>
            <a:xfrm>
              <a:off x="2644726" y="3866606"/>
              <a:ext cx="2166425" cy="2968216"/>
            </a:xfrm>
            <a:prstGeom prst="rect">
              <a:avLst/>
            </a:prstGeom>
            <a:noFill/>
            <a:ln>
              <a:solidFill>
                <a:srgbClr val="EBB1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7E12D381-C026-4C59-805B-745DF5FD1F8B}"/>
                </a:ext>
              </a:extLst>
            </p:cNvPr>
            <p:cNvSpPr txBox="1"/>
            <p:nvPr/>
          </p:nvSpPr>
          <p:spPr>
            <a:xfrm>
              <a:off x="3268676" y="3402531"/>
              <a:ext cx="1202897" cy="5509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Colmeia 2</a:t>
              </a:r>
            </a:p>
          </p:txBody>
        </p: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DC8D38BD-003B-4E40-8D08-195443F37337}"/>
              </a:ext>
            </a:extLst>
          </p:cNvPr>
          <p:cNvGrpSpPr/>
          <p:nvPr/>
        </p:nvGrpSpPr>
        <p:grpSpPr>
          <a:xfrm>
            <a:off x="2644725" y="2047027"/>
            <a:ext cx="2009943" cy="2264709"/>
            <a:chOff x="2644726" y="3456385"/>
            <a:chExt cx="2166425" cy="3378437"/>
          </a:xfrm>
        </p:grpSpPr>
        <p:pic>
          <p:nvPicPr>
            <p:cNvPr id="28" name="Imagem 27" descr="Uma imagem com exterior, edifício, verde, relva&#10;&#10;Descrição gerada automaticamente">
              <a:extLst>
                <a:ext uri="{FF2B5EF4-FFF2-40B4-BE49-F238E27FC236}">
                  <a16:creationId xmlns:a16="http://schemas.microsoft.com/office/drawing/2014/main" id="{D4C7BC62-A0B0-4F0A-A7C3-0FC90B47F1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2"/>
                </a:ext>
              </a:extLst>
            </a:blip>
            <a:stretch>
              <a:fillRect/>
            </a:stretch>
          </p:blipFill>
          <p:spPr>
            <a:xfrm>
              <a:off x="2837570" y="4965896"/>
              <a:ext cx="1609485" cy="1072990"/>
            </a:xfrm>
            <a:prstGeom prst="rect">
              <a:avLst/>
            </a:prstGeom>
          </p:spPr>
        </p:pic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C1BE8EE1-A11B-4E0B-ACF1-6768AD1AAB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37570" y="4063273"/>
              <a:ext cx="571927" cy="971368"/>
            </a:xfrm>
            <a:prstGeom prst="rect">
              <a:avLst/>
            </a:prstGeom>
          </p:spPr>
        </p:pic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2FA8C64A-BDCB-4074-A34A-5B478B5EF5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07188" y="4150789"/>
              <a:ext cx="1150266" cy="648077"/>
            </a:xfrm>
            <a:prstGeom prst="rect">
              <a:avLst/>
            </a:prstGeom>
          </p:spPr>
        </p:pic>
        <p:pic>
          <p:nvPicPr>
            <p:cNvPr id="31" name="Imagem 30">
              <a:extLst>
                <a:ext uri="{FF2B5EF4-FFF2-40B4-BE49-F238E27FC236}">
                  <a16:creationId xmlns:a16="http://schemas.microsoft.com/office/drawing/2014/main" id="{80C12FDD-DA75-4655-BD30-EB83B7349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28617" y="5964505"/>
              <a:ext cx="957142" cy="870317"/>
            </a:xfrm>
            <a:prstGeom prst="rect">
              <a:avLst/>
            </a:prstGeom>
          </p:spPr>
        </p:pic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A2451A4-D5B5-4120-AB4F-B1796CCEDA77}"/>
                </a:ext>
              </a:extLst>
            </p:cNvPr>
            <p:cNvSpPr/>
            <p:nvPr/>
          </p:nvSpPr>
          <p:spPr>
            <a:xfrm>
              <a:off x="2644726" y="3866606"/>
              <a:ext cx="2166425" cy="2968216"/>
            </a:xfrm>
            <a:prstGeom prst="rect">
              <a:avLst/>
            </a:prstGeom>
            <a:noFill/>
            <a:ln>
              <a:solidFill>
                <a:srgbClr val="EBB1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CE48F2F1-F663-4D7F-A97A-D4596085A12C}"/>
                </a:ext>
              </a:extLst>
            </p:cNvPr>
            <p:cNvSpPr txBox="1"/>
            <p:nvPr/>
          </p:nvSpPr>
          <p:spPr>
            <a:xfrm>
              <a:off x="3183052" y="3456385"/>
              <a:ext cx="1202897" cy="5509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Colmeia 1</a:t>
              </a:r>
            </a:p>
          </p:txBody>
        </p:sp>
      </p:grpSp>
      <p:pic>
        <p:nvPicPr>
          <p:cNvPr id="35" name="Imagem 34">
            <a:extLst>
              <a:ext uri="{FF2B5EF4-FFF2-40B4-BE49-F238E27FC236}">
                <a16:creationId xmlns:a16="http://schemas.microsoft.com/office/drawing/2014/main" id="{D0D17212-D452-4A13-8F15-955DD8F95D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7378" y="3858219"/>
            <a:ext cx="1445283" cy="814294"/>
          </a:xfrm>
          <a:prstGeom prst="rect">
            <a:avLst/>
          </a:prstGeom>
        </p:spPr>
      </p:pic>
      <p:grpSp>
        <p:nvGrpSpPr>
          <p:cNvPr id="34" name="Agrupar 33">
            <a:extLst>
              <a:ext uri="{FF2B5EF4-FFF2-40B4-BE49-F238E27FC236}">
                <a16:creationId xmlns:a16="http://schemas.microsoft.com/office/drawing/2014/main" id="{63946C04-60C8-4C23-B04D-804BF6E4AB6A}"/>
              </a:ext>
            </a:extLst>
          </p:cNvPr>
          <p:cNvGrpSpPr/>
          <p:nvPr/>
        </p:nvGrpSpPr>
        <p:grpSpPr>
          <a:xfrm>
            <a:off x="5900876" y="2926660"/>
            <a:ext cx="1301785" cy="985028"/>
            <a:chOff x="5700429" y="4063273"/>
            <a:chExt cx="2603569" cy="2265594"/>
          </a:xfrm>
        </p:grpSpPr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A1C5AC45-76AB-44DC-B92E-C9B67FD78D7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700429" y="4985089"/>
              <a:ext cx="2603569" cy="1343778"/>
            </a:xfrm>
            <a:prstGeom prst="rect">
              <a:avLst/>
            </a:prstGeom>
          </p:spPr>
        </p:pic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4C528544-BE64-4B74-9673-714AE3AFEA0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537332" y="4063273"/>
              <a:ext cx="766666" cy="1974540"/>
            </a:xfrm>
            <a:prstGeom prst="rect">
              <a:avLst/>
            </a:prstGeom>
          </p:spPr>
        </p:pic>
      </p:grp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128046EA-B0D0-4285-897A-CA17470B4494}"/>
              </a:ext>
            </a:extLst>
          </p:cNvPr>
          <p:cNvSpPr txBox="1"/>
          <p:nvPr/>
        </p:nvSpPr>
        <p:spPr>
          <a:xfrm>
            <a:off x="6013688" y="4665547"/>
            <a:ext cx="849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Master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91CD8286-91B3-463F-9E63-8D83B250F727}"/>
              </a:ext>
            </a:extLst>
          </p:cNvPr>
          <p:cNvSpPr/>
          <p:nvPr/>
        </p:nvSpPr>
        <p:spPr>
          <a:xfrm>
            <a:off x="5589635" y="2512515"/>
            <a:ext cx="1947634" cy="2726688"/>
          </a:xfrm>
          <a:prstGeom prst="rect">
            <a:avLst/>
          </a:prstGeom>
          <a:noFill/>
          <a:ln>
            <a:solidFill>
              <a:srgbClr val="EBB1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BBD3A499-99F3-4D2D-AC8B-33B1D00BB731}"/>
              </a:ext>
            </a:extLst>
          </p:cNvPr>
          <p:cNvSpPr txBox="1"/>
          <p:nvPr/>
        </p:nvSpPr>
        <p:spPr>
          <a:xfrm>
            <a:off x="5607724" y="2203867"/>
            <a:ext cx="1845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Interface MQTT / </a:t>
            </a:r>
          </a:p>
          <a:p>
            <a:r>
              <a:rPr lang="pt-PT" dirty="0" err="1"/>
              <a:t>LoRa</a:t>
            </a:r>
            <a:endParaRPr lang="pt-PT" dirty="0"/>
          </a:p>
        </p:txBody>
      </p:sp>
      <p:pic>
        <p:nvPicPr>
          <p:cNvPr id="46" name="Imagem 45">
            <a:extLst>
              <a:ext uri="{FF2B5EF4-FFF2-40B4-BE49-F238E27FC236}">
                <a16:creationId xmlns:a16="http://schemas.microsoft.com/office/drawing/2014/main" id="{D76BF7EB-A5CB-4C3E-9163-5FF40DA3D15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05223" y="3776070"/>
            <a:ext cx="2381250" cy="1676400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6B178CFA-77E3-434C-BF9D-E59462935E1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96513" y="1654973"/>
            <a:ext cx="2431060" cy="2038350"/>
          </a:xfrm>
          <a:prstGeom prst="rect">
            <a:avLst/>
          </a:prstGeom>
        </p:spPr>
      </p:pic>
      <p:pic>
        <p:nvPicPr>
          <p:cNvPr id="48" name="Imagem 47">
            <a:extLst>
              <a:ext uri="{FF2B5EF4-FFF2-40B4-BE49-F238E27FC236}">
                <a16:creationId xmlns:a16="http://schemas.microsoft.com/office/drawing/2014/main" id="{552A5085-ECB7-4822-A2F3-BCBAACFAE31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10041584" y="1359636"/>
            <a:ext cx="381294" cy="884618"/>
          </a:xfrm>
          <a:prstGeom prst="rect">
            <a:avLst/>
          </a:prstGeom>
        </p:spPr>
      </p:pic>
      <p:sp>
        <p:nvSpPr>
          <p:cNvPr id="49" name="Retângulo 48">
            <a:extLst>
              <a:ext uri="{FF2B5EF4-FFF2-40B4-BE49-F238E27FC236}">
                <a16:creationId xmlns:a16="http://schemas.microsoft.com/office/drawing/2014/main" id="{A7F6241F-3944-400F-B8D3-8E8336DCA839}"/>
              </a:ext>
            </a:extLst>
          </p:cNvPr>
          <p:cNvSpPr/>
          <p:nvPr/>
        </p:nvSpPr>
        <p:spPr>
          <a:xfrm>
            <a:off x="9425782" y="905198"/>
            <a:ext cx="2506899" cy="4790208"/>
          </a:xfrm>
          <a:prstGeom prst="rect">
            <a:avLst/>
          </a:prstGeom>
          <a:noFill/>
          <a:ln>
            <a:solidFill>
              <a:srgbClr val="EBB1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71038347-86B7-417D-A744-DE53FD7789BC}"/>
              </a:ext>
            </a:extLst>
          </p:cNvPr>
          <p:cNvSpPr txBox="1"/>
          <p:nvPr/>
        </p:nvSpPr>
        <p:spPr>
          <a:xfrm>
            <a:off x="9616784" y="539215"/>
            <a:ext cx="1672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Interface </a:t>
            </a:r>
            <a:r>
              <a:rPr lang="pt-PT" dirty="0" err="1"/>
              <a:t>LoRa</a:t>
            </a:r>
            <a:r>
              <a:rPr lang="pt-PT" dirty="0"/>
              <a:t>/ </a:t>
            </a:r>
          </a:p>
          <a:p>
            <a:r>
              <a:rPr lang="pt-PT" dirty="0" err="1"/>
              <a:t>Raspberry</a:t>
            </a:r>
            <a:endParaRPr lang="pt-PT" dirty="0"/>
          </a:p>
        </p:txBody>
      </p:sp>
      <p:pic>
        <p:nvPicPr>
          <p:cNvPr id="52" name="Imagem 51" descr="Uma imagem com luz&#10;&#10;Descrição gerada automaticamente">
            <a:extLst>
              <a:ext uri="{FF2B5EF4-FFF2-40B4-BE49-F238E27FC236}">
                <a16:creationId xmlns:a16="http://schemas.microsoft.com/office/drawing/2014/main" id="{F5DE0DAE-AA0E-46AB-90B7-143B35A4B77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7510424" y="4991415"/>
            <a:ext cx="1347651" cy="1347651"/>
          </a:xfrm>
          <a:prstGeom prst="rect">
            <a:avLst/>
          </a:prstGeom>
        </p:spPr>
      </p:pic>
      <p:sp>
        <p:nvSpPr>
          <p:cNvPr id="53" name="CaixaDeTexto 52">
            <a:extLst>
              <a:ext uri="{FF2B5EF4-FFF2-40B4-BE49-F238E27FC236}">
                <a16:creationId xmlns:a16="http://schemas.microsoft.com/office/drawing/2014/main" id="{CE9A9F26-430A-4823-9C0E-5CBBD8FC6015}"/>
              </a:ext>
            </a:extLst>
          </p:cNvPr>
          <p:cNvSpPr txBox="1"/>
          <p:nvPr/>
        </p:nvSpPr>
        <p:spPr>
          <a:xfrm>
            <a:off x="9523588" y="6964037"/>
            <a:ext cx="134765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/>
              <a:t>A imagem </a:t>
            </a:r>
            <a:r>
              <a:rPr lang="pt-PT" sz="900">
                <a:hlinkClick r:id="rId13" tooltip="http://commons.wikimedia.org/wiki/File:Crystal_Clear_app_linneighborhood.svg"/>
              </a:rPr>
              <a:t>Esta Fotografia</a:t>
            </a:r>
            <a:r>
              <a:rPr lang="pt-PT" sz="900"/>
              <a:t> de Autor Desconhecido está licenciada ao abrigo da </a:t>
            </a:r>
            <a:r>
              <a:rPr lang="pt-PT" sz="900">
                <a:hlinkClick r:id="rId3" tooltip="https://creativecommons.org/licenses/by-sa/3.0/"/>
              </a:rPr>
              <a:t>CC BY-SA</a:t>
            </a:r>
            <a:endParaRPr lang="pt-PT" sz="900"/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EC060ABF-0455-46B7-90FC-2990459637A6}"/>
              </a:ext>
            </a:extLst>
          </p:cNvPr>
          <p:cNvSpPr txBox="1"/>
          <p:nvPr/>
        </p:nvSpPr>
        <p:spPr>
          <a:xfrm rot="20102518">
            <a:off x="7789084" y="2157270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/>
              <a:t>LoRa</a:t>
            </a:r>
            <a:r>
              <a:rPr lang="pt-PT" dirty="0"/>
              <a:t> 868MHz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DA1ECE0A-E167-464D-8665-2206BA9E7FCD}"/>
              </a:ext>
            </a:extLst>
          </p:cNvPr>
          <p:cNvSpPr txBox="1"/>
          <p:nvPr/>
        </p:nvSpPr>
        <p:spPr>
          <a:xfrm rot="18305665">
            <a:off x="8702090" y="5154651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Internet</a:t>
            </a:r>
          </a:p>
        </p:txBody>
      </p:sp>
      <p:grpSp>
        <p:nvGrpSpPr>
          <p:cNvPr id="60" name="Agrupar 59">
            <a:extLst>
              <a:ext uri="{FF2B5EF4-FFF2-40B4-BE49-F238E27FC236}">
                <a16:creationId xmlns:a16="http://schemas.microsoft.com/office/drawing/2014/main" id="{A8BB2E37-2709-4EF7-8FC0-CF262B5356E8}"/>
              </a:ext>
            </a:extLst>
          </p:cNvPr>
          <p:cNvGrpSpPr/>
          <p:nvPr/>
        </p:nvGrpSpPr>
        <p:grpSpPr>
          <a:xfrm rot="751364">
            <a:off x="4492439" y="4303506"/>
            <a:ext cx="1287435" cy="913917"/>
            <a:chOff x="4469943" y="4561403"/>
            <a:chExt cx="1287435" cy="913917"/>
          </a:xfrm>
        </p:grpSpPr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23AE0DC7-046D-4591-9F80-7F2551481E62}"/>
                </a:ext>
              </a:extLst>
            </p:cNvPr>
            <p:cNvSpPr txBox="1"/>
            <p:nvPr/>
          </p:nvSpPr>
          <p:spPr>
            <a:xfrm rot="19472472">
              <a:off x="4647531" y="4702976"/>
              <a:ext cx="759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MQTT</a:t>
              </a:r>
            </a:p>
          </p:txBody>
        </p:sp>
        <p:cxnSp>
          <p:nvCxnSpPr>
            <p:cNvPr id="58" name="Conexão reta unidirecional 57">
              <a:extLst>
                <a:ext uri="{FF2B5EF4-FFF2-40B4-BE49-F238E27FC236}">
                  <a16:creationId xmlns:a16="http://schemas.microsoft.com/office/drawing/2014/main" id="{3B945BE0-A7C6-439B-97CD-5D96EF279F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69943" y="4561403"/>
              <a:ext cx="1287435" cy="913917"/>
            </a:xfrm>
            <a:prstGeom prst="straightConnector1">
              <a:avLst/>
            </a:prstGeom>
            <a:ln w="28575">
              <a:solidFill>
                <a:srgbClr val="EBB14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Agrupar 61">
            <a:extLst>
              <a:ext uri="{FF2B5EF4-FFF2-40B4-BE49-F238E27FC236}">
                <a16:creationId xmlns:a16="http://schemas.microsoft.com/office/drawing/2014/main" id="{35BE9180-2B25-432D-915F-30B3C2A03978}"/>
              </a:ext>
            </a:extLst>
          </p:cNvPr>
          <p:cNvGrpSpPr/>
          <p:nvPr/>
        </p:nvGrpSpPr>
        <p:grpSpPr>
          <a:xfrm rot="4117743">
            <a:off x="4412367" y="3003057"/>
            <a:ext cx="1418634" cy="914524"/>
            <a:chOff x="4469943" y="4561403"/>
            <a:chExt cx="1287435" cy="913917"/>
          </a:xfrm>
        </p:grpSpPr>
        <p:sp>
          <p:nvSpPr>
            <p:cNvPr id="63" name="CaixaDeTexto 62">
              <a:extLst>
                <a:ext uri="{FF2B5EF4-FFF2-40B4-BE49-F238E27FC236}">
                  <a16:creationId xmlns:a16="http://schemas.microsoft.com/office/drawing/2014/main" id="{45FAF14F-7B85-4319-B38C-C19038A94C83}"/>
                </a:ext>
              </a:extLst>
            </p:cNvPr>
            <p:cNvSpPr txBox="1"/>
            <p:nvPr/>
          </p:nvSpPr>
          <p:spPr>
            <a:xfrm rot="19580749">
              <a:off x="4647531" y="4702976"/>
              <a:ext cx="759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MQTT</a:t>
              </a:r>
            </a:p>
          </p:txBody>
        </p:sp>
        <p:cxnSp>
          <p:nvCxnSpPr>
            <p:cNvPr id="64" name="Conexão reta unidirecional 63">
              <a:extLst>
                <a:ext uri="{FF2B5EF4-FFF2-40B4-BE49-F238E27FC236}">
                  <a16:creationId xmlns:a16="http://schemas.microsoft.com/office/drawing/2014/main" id="{49BE3F17-DCEE-4E7E-BAE0-2043C142BA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69943" y="4561403"/>
              <a:ext cx="1287435" cy="913917"/>
            </a:xfrm>
            <a:prstGeom prst="straightConnector1">
              <a:avLst/>
            </a:prstGeom>
            <a:ln w="28575">
              <a:solidFill>
                <a:srgbClr val="EBB14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Conexão reta unidirecional 64">
            <a:extLst>
              <a:ext uri="{FF2B5EF4-FFF2-40B4-BE49-F238E27FC236}">
                <a16:creationId xmlns:a16="http://schemas.microsoft.com/office/drawing/2014/main" id="{CBCF5B6B-91DE-44AC-8725-D9E09237ECA4}"/>
              </a:ext>
            </a:extLst>
          </p:cNvPr>
          <p:cNvCxnSpPr>
            <a:cxnSpLocks/>
          </p:cNvCxnSpPr>
          <p:nvPr/>
        </p:nvCxnSpPr>
        <p:spPr>
          <a:xfrm flipV="1">
            <a:off x="7202661" y="1797614"/>
            <a:ext cx="2838923" cy="1275754"/>
          </a:xfrm>
          <a:prstGeom prst="straightConnector1">
            <a:avLst/>
          </a:prstGeom>
          <a:ln w="28575">
            <a:solidFill>
              <a:srgbClr val="EBB1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xão reta unidirecional 67">
            <a:extLst>
              <a:ext uri="{FF2B5EF4-FFF2-40B4-BE49-F238E27FC236}">
                <a16:creationId xmlns:a16="http://schemas.microsoft.com/office/drawing/2014/main" id="{733B4F1C-17C7-46A6-B42F-8523976EF0E0}"/>
              </a:ext>
            </a:extLst>
          </p:cNvPr>
          <p:cNvCxnSpPr>
            <a:cxnSpLocks/>
            <a:endCxn id="70" idx="1"/>
          </p:cNvCxnSpPr>
          <p:nvPr/>
        </p:nvCxnSpPr>
        <p:spPr>
          <a:xfrm flipH="1">
            <a:off x="8880590" y="5117977"/>
            <a:ext cx="663488" cy="1077242"/>
          </a:xfrm>
          <a:prstGeom prst="straightConnector1">
            <a:avLst/>
          </a:prstGeom>
          <a:ln w="28575">
            <a:solidFill>
              <a:srgbClr val="EBB1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Imagem 69" descr="Uma imagem com objeto, pequeno, sentado, relógio&#10;&#10;Descrição gerada automaticamente">
            <a:extLst>
              <a:ext uri="{FF2B5EF4-FFF2-40B4-BE49-F238E27FC236}">
                <a16:creationId xmlns:a16="http://schemas.microsoft.com/office/drawing/2014/main" id="{A1C85295-0800-403D-BE84-B5FF56C721D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 flipH="1">
            <a:off x="7555027" y="5532437"/>
            <a:ext cx="1325563" cy="1325563"/>
          </a:xfrm>
          <a:prstGeom prst="rect">
            <a:avLst/>
          </a:prstGeom>
        </p:spPr>
      </p:pic>
      <p:sp>
        <p:nvSpPr>
          <p:cNvPr id="72" name="CaixaDeTexto 71">
            <a:extLst>
              <a:ext uri="{FF2B5EF4-FFF2-40B4-BE49-F238E27FC236}">
                <a16:creationId xmlns:a16="http://schemas.microsoft.com/office/drawing/2014/main" id="{E0121207-F54D-4D54-A8A3-E78AC2536E11}"/>
              </a:ext>
            </a:extLst>
          </p:cNvPr>
          <p:cNvSpPr txBox="1"/>
          <p:nvPr/>
        </p:nvSpPr>
        <p:spPr>
          <a:xfrm>
            <a:off x="8854106" y="6145709"/>
            <a:ext cx="1688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Ethernet Router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26D82C2A-FBB7-4B22-94B8-7FDF5946CA8A}"/>
              </a:ext>
            </a:extLst>
          </p:cNvPr>
          <p:cNvSpPr txBox="1"/>
          <p:nvPr/>
        </p:nvSpPr>
        <p:spPr>
          <a:xfrm rot="19992329">
            <a:off x="8322644" y="2373921"/>
            <a:ext cx="807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~2Kms</a:t>
            </a:r>
          </a:p>
        </p:txBody>
      </p:sp>
    </p:spTree>
    <p:extLst>
      <p:ext uri="{BB962C8B-B14F-4D97-AF65-F5344CB8AC3E}">
        <p14:creationId xmlns:p14="http://schemas.microsoft.com/office/powerpoint/2010/main" val="4123369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188EE9-B4A7-4AA2-9D7E-77C3061F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888" y="83561"/>
            <a:ext cx="10515600" cy="1325563"/>
          </a:xfrm>
        </p:spPr>
        <p:txBody>
          <a:bodyPr/>
          <a:lstStyle/>
          <a:p>
            <a:pPr algn="ctr"/>
            <a:r>
              <a:rPr lang="pt-PT" dirty="0">
                <a:solidFill>
                  <a:srgbClr val="EBB148"/>
                </a:solidFill>
              </a:rPr>
              <a:t>Funcionamento – 2 ª Possibilidade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FE97E26-B586-40F5-ABA2-EB6C05A03AE9}"/>
              </a:ext>
            </a:extLst>
          </p:cNvPr>
          <p:cNvSpPr txBox="1"/>
          <p:nvPr/>
        </p:nvSpPr>
        <p:spPr>
          <a:xfrm>
            <a:off x="952500" y="6858000"/>
            <a:ext cx="10287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/>
              <a:t>A imagem </a:t>
            </a:r>
            <a:r>
              <a:rPr lang="pt-PT" sz="900">
                <a:hlinkClick r:id="rId2" tooltip="https://en.wikipedia.org/wiki/Beehive"/>
              </a:rPr>
              <a:t>Esta Fotografia</a:t>
            </a:r>
            <a:r>
              <a:rPr lang="pt-PT" sz="900"/>
              <a:t> de Autor Desconhecido está licenciada ao abrigo da </a:t>
            </a:r>
            <a:r>
              <a:rPr lang="pt-PT" sz="900">
                <a:hlinkClick r:id="rId3" tooltip="https://creativecommons.org/licenses/by-sa/3.0/"/>
              </a:rPr>
              <a:t>CC BY-SA</a:t>
            </a:r>
            <a:endParaRPr lang="pt-PT" sz="900"/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F75F98FA-E0DA-4BB3-BADC-53E62B675E68}"/>
              </a:ext>
            </a:extLst>
          </p:cNvPr>
          <p:cNvGrpSpPr/>
          <p:nvPr/>
        </p:nvGrpSpPr>
        <p:grpSpPr>
          <a:xfrm>
            <a:off x="2644726" y="4303181"/>
            <a:ext cx="2009943" cy="2300810"/>
            <a:chOff x="2644726" y="3402531"/>
            <a:chExt cx="2166425" cy="3432291"/>
          </a:xfrm>
        </p:grpSpPr>
        <p:pic>
          <p:nvPicPr>
            <p:cNvPr id="4" name="Imagem 3" descr="Uma imagem com exterior, edifício, verde, relva&#10;&#10;Descrição gerada automaticamente">
              <a:extLst>
                <a:ext uri="{FF2B5EF4-FFF2-40B4-BE49-F238E27FC236}">
                  <a16:creationId xmlns:a16="http://schemas.microsoft.com/office/drawing/2014/main" id="{23C3F4CF-1B85-469B-AE71-CE645C00B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2"/>
                </a:ext>
              </a:extLst>
            </a:blip>
            <a:stretch>
              <a:fillRect/>
            </a:stretch>
          </p:blipFill>
          <p:spPr>
            <a:xfrm>
              <a:off x="2837570" y="4965896"/>
              <a:ext cx="1609485" cy="1072990"/>
            </a:xfrm>
            <a:prstGeom prst="rect">
              <a:avLst/>
            </a:prstGeom>
          </p:spPr>
        </p:pic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B1E8AB4F-4972-49AA-9F2D-6B82EA2E75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37570" y="4063273"/>
              <a:ext cx="571927" cy="971368"/>
            </a:xfrm>
            <a:prstGeom prst="rect">
              <a:avLst/>
            </a:prstGeom>
          </p:spPr>
        </p:pic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83494836-0599-4D3F-B772-A3A1CBAE26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07188" y="4150789"/>
              <a:ext cx="1150266" cy="648077"/>
            </a:xfrm>
            <a:prstGeom prst="rect">
              <a:avLst/>
            </a:prstGeom>
          </p:spPr>
        </p:pic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2659B800-304A-47B9-932E-E453CDCAF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28617" y="5964505"/>
              <a:ext cx="957142" cy="870317"/>
            </a:xfrm>
            <a:prstGeom prst="rect">
              <a:avLst/>
            </a:prstGeom>
          </p:spPr>
        </p:pic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6CCD598B-23E5-4FC2-ADDE-68989B090013}"/>
                </a:ext>
              </a:extLst>
            </p:cNvPr>
            <p:cNvSpPr/>
            <p:nvPr/>
          </p:nvSpPr>
          <p:spPr>
            <a:xfrm>
              <a:off x="2644726" y="3866606"/>
              <a:ext cx="2166425" cy="2968216"/>
            </a:xfrm>
            <a:prstGeom prst="rect">
              <a:avLst/>
            </a:prstGeom>
            <a:noFill/>
            <a:ln>
              <a:solidFill>
                <a:srgbClr val="EBB1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7E12D381-C026-4C59-805B-745DF5FD1F8B}"/>
                </a:ext>
              </a:extLst>
            </p:cNvPr>
            <p:cNvSpPr txBox="1"/>
            <p:nvPr/>
          </p:nvSpPr>
          <p:spPr>
            <a:xfrm>
              <a:off x="3268676" y="3402531"/>
              <a:ext cx="1202897" cy="5509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Colmeia 2</a:t>
              </a:r>
            </a:p>
          </p:txBody>
        </p: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DC8D38BD-003B-4E40-8D08-195443F37337}"/>
              </a:ext>
            </a:extLst>
          </p:cNvPr>
          <p:cNvGrpSpPr/>
          <p:nvPr/>
        </p:nvGrpSpPr>
        <p:grpSpPr>
          <a:xfrm>
            <a:off x="2644725" y="1974456"/>
            <a:ext cx="2009943" cy="2337279"/>
            <a:chOff x="2644726" y="3348125"/>
            <a:chExt cx="2166425" cy="3486697"/>
          </a:xfrm>
        </p:grpSpPr>
        <p:pic>
          <p:nvPicPr>
            <p:cNvPr id="28" name="Imagem 27" descr="Uma imagem com exterior, edifício, verde, relva&#10;&#10;Descrição gerada automaticamente">
              <a:extLst>
                <a:ext uri="{FF2B5EF4-FFF2-40B4-BE49-F238E27FC236}">
                  <a16:creationId xmlns:a16="http://schemas.microsoft.com/office/drawing/2014/main" id="{D4C7BC62-A0B0-4F0A-A7C3-0FC90B47F1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2"/>
                </a:ext>
              </a:extLst>
            </a:blip>
            <a:stretch>
              <a:fillRect/>
            </a:stretch>
          </p:blipFill>
          <p:spPr>
            <a:xfrm>
              <a:off x="2837570" y="4965896"/>
              <a:ext cx="1609485" cy="1072990"/>
            </a:xfrm>
            <a:prstGeom prst="rect">
              <a:avLst/>
            </a:prstGeom>
          </p:spPr>
        </p:pic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C1BE8EE1-A11B-4E0B-ACF1-6768AD1AAB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37570" y="4063273"/>
              <a:ext cx="571927" cy="971368"/>
            </a:xfrm>
            <a:prstGeom prst="rect">
              <a:avLst/>
            </a:prstGeom>
          </p:spPr>
        </p:pic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2FA8C64A-BDCB-4074-A34A-5B478B5EF5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07188" y="4150789"/>
              <a:ext cx="1150266" cy="648077"/>
            </a:xfrm>
            <a:prstGeom prst="rect">
              <a:avLst/>
            </a:prstGeom>
          </p:spPr>
        </p:pic>
        <p:pic>
          <p:nvPicPr>
            <p:cNvPr id="31" name="Imagem 30">
              <a:extLst>
                <a:ext uri="{FF2B5EF4-FFF2-40B4-BE49-F238E27FC236}">
                  <a16:creationId xmlns:a16="http://schemas.microsoft.com/office/drawing/2014/main" id="{80C12FDD-DA75-4655-BD30-EB83B7349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28617" y="5964505"/>
              <a:ext cx="957142" cy="870317"/>
            </a:xfrm>
            <a:prstGeom prst="rect">
              <a:avLst/>
            </a:prstGeom>
          </p:spPr>
        </p:pic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A2451A4-D5B5-4120-AB4F-B1796CCEDA77}"/>
                </a:ext>
              </a:extLst>
            </p:cNvPr>
            <p:cNvSpPr/>
            <p:nvPr/>
          </p:nvSpPr>
          <p:spPr>
            <a:xfrm>
              <a:off x="2644726" y="3866606"/>
              <a:ext cx="2166425" cy="2968216"/>
            </a:xfrm>
            <a:prstGeom prst="rect">
              <a:avLst/>
            </a:prstGeom>
            <a:noFill/>
            <a:ln>
              <a:solidFill>
                <a:srgbClr val="EBB1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CE48F2F1-F663-4D7F-A97A-D4596085A12C}"/>
                </a:ext>
              </a:extLst>
            </p:cNvPr>
            <p:cNvSpPr txBox="1"/>
            <p:nvPr/>
          </p:nvSpPr>
          <p:spPr>
            <a:xfrm>
              <a:off x="3183052" y="3348125"/>
              <a:ext cx="1202897" cy="5509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Colmeia 1</a:t>
              </a:r>
            </a:p>
          </p:txBody>
        </p:sp>
      </p:grpSp>
      <p:pic>
        <p:nvPicPr>
          <p:cNvPr id="35" name="Imagem 34">
            <a:extLst>
              <a:ext uri="{FF2B5EF4-FFF2-40B4-BE49-F238E27FC236}">
                <a16:creationId xmlns:a16="http://schemas.microsoft.com/office/drawing/2014/main" id="{D0D17212-D452-4A13-8F15-955DD8F95D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7378" y="3858219"/>
            <a:ext cx="1445283" cy="814294"/>
          </a:xfrm>
          <a:prstGeom prst="rect">
            <a:avLst/>
          </a:prstGeom>
        </p:spPr>
      </p:pic>
      <p:sp>
        <p:nvSpPr>
          <p:cNvPr id="36" name="CaixaDeTexto 35">
            <a:extLst>
              <a:ext uri="{FF2B5EF4-FFF2-40B4-BE49-F238E27FC236}">
                <a16:creationId xmlns:a16="http://schemas.microsoft.com/office/drawing/2014/main" id="{128046EA-B0D0-4285-897A-CA17470B4494}"/>
              </a:ext>
            </a:extLst>
          </p:cNvPr>
          <p:cNvSpPr txBox="1"/>
          <p:nvPr/>
        </p:nvSpPr>
        <p:spPr>
          <a:xfrm>
            <a:off x="6013688" y="4665547"/>
            <a:ext cx="849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Master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BFAD7E49-68DD-4896-872A-F629D4DE3429}"/>
              </a:ext>
            </a:extLst>
          </p:cNvPr>
          <p:cNvSpPr txBox="1"/>
          <p:nvPr/>
        </p:nvSpPr>
        <p:spPr>
          <a:xfrm rot="1523183">
            <a:off x="4937940" y="3373161"/>
            <a:ext cx="759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MQTT</a:t>
            </a:r>
          </a:p>
        </p:txBody>
      </p:sp>
      <p:pic>
        <p:nvPicPr>
          <p:cNvPr id="46" name="Imagem 45">
            <a:extLst>
              <a:ext uri="{FF2B5EF4-FFF2-40B4-BE49-F238E27FC236}">
                <a16:creationId xmlns:a16="http://schemas.microsoft.com/office/drawing/2014/main" id="{D76BF7EB-A5CB-4C3E-9163-5FF40DA3D1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56649" y="3858219"/>
            <a:ext cx="2381250" cy="1676400"/>
          </a:xfrm>
          <a:prstGeom prst="rect">
            <a:avLst/>
          </a:prstGeom>
        </p:spPr>
      </p:pic>
      <p:pic>
        <p:nvPicPr>
          <p:cNvPr id="52" name="Imagem 51" descr="Uma imagem com luz&#10;&#10;Descrição gerada automaticamente">
            <a:extLst>
              <a:ext uri="{FF2B5EF4-FFF2-40B4-BE49-F238E27FC236}">
                <a16:creationId xmlns:a16="http://schemas.microsoft.com/office/drawing/2014/main" id="{F5DE0DAE-AA0E-46AB-90B7-143B35A4B77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7083616" y="1293962"/>
            <a:ext cx="1347651" cy="1347651"/>
          </a:xfrm>
          <a:prstGeom prst="rect">
            <a:avLst/>
          </a:prstGeom>
        </p:spPr>
      </p:pic>
      <p:sp>
        <p:nvSpPr>
          <p:cNvPr id="53" name="CaixaDeTexto 52">
            <a:extLst>
              <a:ext uri="{FF2B5EF4-FFF2-40B4-BE49-F238E27FC236}">
                <a16:creationId xmlns:a16="http://schemas.microsoft.com/office/drawing/2014/main" id="{CE9A9F26-430A-4823-9C0E-5CBBD8FC6015}"/>
              </a:ext>
            </a:extLst>
          </p:cNvPr>
          <p:cNvSpPr txBox="1"/>
          <p:nvPr/>
        </p:nvSpPr>
        <p:spPr>
          <a:xfrm>
            <a:off x="9523588" y="6964037"/>
            <a:ext cx="134765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/>
              <a:t>A imagem </a:t>
            </a:r>
            <a:r>
              <a:rPr lang="pt-PT" sz="900">
                <a:hlinkClick r:id="rId10" tooltip="http://commons.wikimedia.org/wiki/File:Crystal_Clear_app_linneighborhood.svg"/>
              </a:rPr>
              <a:t>Esta Fotografia</a:t>
            </a:r>
            <a:r>
              <a:rPr lang="pt-PT" sz="900"/>
              <a:t> de Autor Desconhecido está licenciada ao abrigo da </a:t>
            </a:r>
            <a:r>
              <a:rPr lang="pt-PT" sz="900">
                <a:hlinkClick r:id="rId3" tooltip="https://creativecommons.org/licenses/by-sa/3.0/"/>
              </a:rPr>
              <a:t>CC BY-SA</a:t>
            </a:r>
            <a:endParaRPr lang="pt-PT" sz="900"/>
          </a:p>
        </p:txBody>
      </p:sp>
      <p:cxnSp>
        <p:nvCxnSpPr>
          <p:cNvPr id="51" name="Conexão reta unidirecional 50">
            <a:extLst>
              <a:ext uri="{FF2B5EF4-FFF2-40B4-BE49-F238E27FC236}">
                <a16:creationId xmlns:a16="http://schemas.microsoft.com/office/drawing/2014/main" id="{B9446B1A-A756-414C-A270-3EB0A03A4B86}"/>
              </a:ext>
            </a:extLst>
          </p:cNvPr>
          <p:cNvCxnSpPr>
            <a:cxnSpLocks/>
          </p:cNvCxnSpPr>
          <p:nvPr/>
        </p:nvCxnSpPr>
        <p:spPr>
          <a:xfrm>
            <a:off x="4487602" y="3443012"/>
            <a:ext cx="1223568" cy="511223"/>
          </a:xfrm>
          <a:prstGeom prst="straightConnector1">
            <a:avLst/>
          </a:prstGeom>
          <a:ln w="28575">
            <a:solidFill>
              <a:srgbClr val="EBB1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0013EED1-0EEE-44B7-B3C0-440C853FEF61}"/>
              </a:ext>
            </a:extLst>
          </p:cNvPr>
          <p:cNvGrpSpPr/>
          <p:nvPr/>
        </p:nvGrpSpPr>
        <p:grpSpPr>
          <a:xfrm>
            <a:off x="4568833" y="4303181"/>
            <a:ext cx="1209483" cy="639882"/>
            <a:chOff x="4568833" y="4303181"/>
            <a:chExt cx="1209483" cy="639882"/>
          </a:xfrm>
        </p:grpSpPr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23AE0DC7-046D-4591-9F80-7F2551481E62}"/>
                </a:ext>
              </a:extLst>
            </p:cNvPr>
            <p:cNvSpPr txBox="1"/>
            <p:nvPr/>
          </p:nvSpPr>
          <p:spPr>
            <a:xfrm rot="20626668">
              <a:off x="4783995" y="4303181"/>
              <a:ext cx="759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MQTT</a:t>
              </a:r>
            </a:p>
          </p:txBody>
        </p:sp>
        <p:cxnSp>
          <p:nvCxnSpPr>
            <p:cNvPr id="57" name="Conexão reta unidirecional 56">
              <a:extLst>
                <a:ext uri="{FF2B5EF4-FFF2-40B4-BE49-F238E27FC236}">
                  <a16:creationId xmlns:a16="http://schemas.microsoft.com/office/drawing/2014/main" id="{A6A5014D-C0E5-4AFB-86F9-75E8E26451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68833" y="4526577"/>
              <a:ext cx="1209483" cy="416486"/>
            </a:xfrm>
            <a:prstGeom prst="straightConnector1">
              <a:avLst/>
            </a:prstGeom>
            <a:ln w="28575">
              <a:solidFill>
                <a:srgbClr val="EBB14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Agrupar 58">
            <a:extLst>
              <a:ext uri="{FF2B5EF4-FFF2-40B4-BE49-F238E27FC236}">
                <a16:creationId xmlns:a16="http://schemas.microsoft.com/office/drawing/2014/main" id="{E8594916-0E49-465B-97C0-ECB620CF393F}"/>
              </a:ext>
            </a:extLst>
          </p:cNvPr>
          <p:cNvGrpSpPr/>
          <p:nvPr/>
        </p:nvGrpSpPr>
        <p:grpSpPr>
          <a:xfrm rot="20326770">
            <a:off x="6161819" y="3247000"/>
            <a:ext cx="1120691" cy="497706"/>
            <a:chOff x="4568833" y="4303181"/>
            <a:chExt cx="1209483" cy="639882"/>
          </a:xfrm>
        </p:grpSpPr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8084E90F-5B3C-46AF-885E-4504D4628F9D}"/>
                </a:ext>
              </a:extLst>
            </p:cNvPr>
            <p:cNvSpPr txBox="1"/>
            <p:nvPr/>
          </p:nvSpPr>
          <p:spPr>
            <a:xfrm rot="20626668">
              <a:off x="4783995" y="4303181"/>
              <a:ext cx="759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MQTT</a:t>
              </a:r>
            </a:p>
          </p:txBody>
        </p:sp>
        <p:cxnSp>
          <p:nvCxnSpPr>
            <p:cNvPr id="61" name="Conexão reta unidirecional 60">
              <a:extLst>
                <a:ext uri="{FF2B5EF4-FFF2-40B4-BE49-F238E27FC236}">
                  <a16:creationId xmlns:a16="http://schemas.microsoft.com/office/drawing/2014/main" id="{8A9CC0A6-64FE-4C88-81FE-A2A503ADE1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68833" y="4526577"/>
              <a:ext cx="1209483" cy="416486"/>
            </a:xfrm>
            <a:prstGeom prst="straightConnector1">
              <a:avLst/>
            </a:prstGeom>
            <a:ln w="28575">
              <a:solidFill>
                <a:srgbClr val="EBB14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Imagem 20" descr="Uma imagem com objeto, pequeno, sentado, relógio&#10;&#10;Descrição gerada automaticamente">
            <a:extLst>
              <a:ext uri="{FF2B5EF4-FFF2-40B4-BE49-F238E27FC236}">
                <a16:creationId xmlns:a16="http://schemas.microsoft.com/office/drawing/2014/main" id="{79CE60A6-6940-442D-B9B0-1EFE3C253FD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 flipH="1">
            <a:off x="7136889" y="2092365"/>
            <a:ext cx="1325563" cy="1325563"/>
          </a:xfrm>
          <a:prstGeom prst="rect">
            <a:avLst/>
          </a:prstGeom>
        </p:spPr>
      </p:pic>
      <p:cxnSp>
        <p:nvCxnSpPr>
          <p:cNvPr id="25" name="Conexão reta 24">
            <a:extLst>
              <a:ext uri="{FF2B5EF4-FFF2-40B4-BE49-F238E27FC236}">
                <a16:creationId xmlns:a16="http://schemas.microsoft.com/office/drawing/2014/main" id="{740E5ECD-4D70-431D-897A-3B542BD85B9C}"/>
              </a:ext>
            </a:extLst>
          </p:cNvPr>
          <p:cNvCxnSpPr>
            <a:cxnSpLocks/>
          </p:cNvCxnSpPr>
          <p:nvPr/>
        </p:nvCxnSpPr>
        <p:spPr>
          <a:xfrm>
            <a:off x="8193391" y="3150484"/>
            <a:ext cx="295188" cy="1337363"/>
          </a:xfrm>
          <a:prstGeom prst="line">
            <a:avLst/>
          </a:prstGeom>
          <a:ln>
            <a:solidFill>
              <a:srgbClr val="EBB1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83CC8776-A4F3-43C7-B73E-CEEB4E80D248}"/>
              </a:ext>
            </a:extLst>
          </p:cNvPr>
          <p:cNvSpPr txBox="1"/>
          <p:nvPr/>
        </p:nvSpPr>
        <p:spPr>
          <a:xfrm>
            <a:off x="8407969" y="2637166"/>
            <a:ext cx="1487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3G/4G Router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AFD847F2-7E5C-4EEE-87E2-19394BF214D3}"/>
              </a:ext>
            </a:extLst>
          </p:cNvPr>
          <p:cNvSpPr txBox="1"/>
          <p:nvPr/>
        </p:nvSpPr>
        <p:spPr>
          <a:xfrm>
            <a:off x="8111644" y="3241152"/>
            <a:ext cx="1260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/>
              <a:t>Wired</a:t>
            </a:r>
            <a:endParaRPr lang="pt-PT" dirty="0"/>
          </a:p>
          <a:p>
            <a:r>
              <a:rPr lang="pt-PT" dirty="0" err="1"/>
              <a:t>Connection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7603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188EE9-B4A7-4AA2-9D7E-77C3061F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27028"/>
            <a:ext cx="10515600" cy="1325563"/>
          </a:xfrm>
        </p:spPr>
        <p:txBody>
          <a:bodyPr/>
          <a:lstStyle/>
          <a:p>
            <a:pPr algn="ctr"/>
            <a:r>
              <a:rPr lang="pt-PT" dirty="0">
                <a:solidFill>
                  <a:srgbClr val="EBB148"/>
                </a:solidFill>
              </a:rPr>
              <a:t>Funcionamento – 3 ª Possibilidade Local</a:t>
            </a:r>
            <a:br>
              <a:rPr lang="pt-PT" dirty="0">
                <a:solidFill>
                  <a:srgbClr val="EBB148"/>
                </a:solidFill>
              </a:rPr>
            </a:br>
            <a:r>
              <a:rPr lang="pt-PT" dirty="0">
                <a:solidFill>
                  <a:srgbClr val="EBB148"/>
                </a:solidFill>
              </a:rPr>
              <a:t>(sem ligação à internet)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FE97E26-B586-40F5-ABA2-EB6C05A03AE9}"/>
              </a:ext>
            </a:extLst>
          </p:cNvPr>
          <p:cNvSpPr txBox="1"/>
          <p:nvPr/>
        </p:nvSpPr>
        <p:spPr>
          <a:xfrm>
            <a:off x="952500" y="6858000"/>
            <a:ext cx="10287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/>
              <a:t>A imagem </a:t>
            </a:r>
            <a:r>
              <a:rPr lang="pt-PT" sz="900">
                <a:hlinkClick r:id="rId2" tooltip="https://en.wikipedia.org/wiki/Beehive"/>
              </a:rPr>
              <a:t>Esta Fotografia</a:t>
            </a:r>
            <a:r>
              <a:rPr lang="pt-PT" sz="900"/>
              <a:t> de Autor Desconhecido está licenciada ao abrigo da </a:t>
            </a:r>
            <a:r>
              <a:rPr lang="pt-PT" sz="900">
                <a:hlinkClick r:id="rId3" tooltip="https://creativecommons.org/licenses/by-sa/3.0/"/>
              </a:rPr>
              <a:t>CC BY-SA</a:t>
            </a:r>
            <a:endParaRPr lang="pt-PT" sz="900"/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F75F98FA-E0DA-4BB3-BADC-53E62B675E68}"/>
              </a:ext>
            </a:extLst>
          </p:cNvPr>
          <p:cNvGrpSpPr/>
          <p:nvPr/>
        </p:nvGrpSpPr>
        <p:grpSpPr>
          <a:xfrm>
            <a:off x="2644726" y="4303181"/>
            <a:ext cx="2009943" cy="2300810"/>
            <a:chOff x="2644726" y="3402531"/>
            <a:chExt cx="2166425" cy="3432291"/>
          </a:xfrm>
        </p:grpSpPr>
        <p:pic>
          <p:nvPicPr>
            <p:cNvPr id="4" name="Imagem 3" descr="Uma imagem com exterior, edifício, verde, relva&#10;&#10;Descrição gerada automaticamente">
              <a:extLst>
                <a:ext uri="{FF2B5EF4-FFF2-40B4-BE49-F238E27FC236}">
                  <a16:creationId xmlns:a16="http://schemas.microsoft.com/office/drawing/2014/main" id="{23C3F4CF-1B85-469B-AE71-CE645C00B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2"/>
                </a:ext>
              </a:extLst>
            </a:blip>
            <a:stretch>
              <a:fillRect/>
            </a:stretch>
          </p:blipFill>
          <p:spPr>
            <a:xfrm>
              <a:off x="2837570" y="4965896"/>
              <a:ext cx="1609485" cy="1072990"/>
            </a:xfrm>
            <a:prstGeom prst="rect">
              <a:avLst/>
            </a:prstGeom>
          </p:spPr>
        </p:pic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B1E8AB4F-4972-49AA-9F2D-6B82EA2E75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37570" y="4063273"/>
              <a:ext cx="571927" cy="971368"/>
            </a:xfrm>
            <a:prstGeom prst="rect">
              <a:avLst/>
            </a:prstGeom>
          </p:spPr>
        </p:pic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83494836-0599-4D3F-B772-A3A1CBAE26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07188" y="4150789"/>
              <a:ext cx="1150266" cy="648077"/>
            </a:xfrm>
            <a:prstGeom prst="rect">
              <a:avLst/>
            </a:prstGeom>
          </p:spPr>
        </p:pic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2659B800-304A-47B9-932E-E453CDCAF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28617" y="5964505"/>
              <a:ext cx="957142" cy="870317"/>
            </a:xfrm>
            <a:prstGeom prst="rect">
              <a:avLst/>
            </a:prstGeom>
          </p:spPr>
        </p:pic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6CCD598B-23E5-4FC2-ADDE-68989B090013}"/>
                </a:ext>
              </a:extLst>
            </p:cNvPr>
            <p:cNvSpPr/>
            <p:nvPr/>
          </p:nvSpPr>
          <p:spPr>
            <a:xfrm>
              <a:off x="2644726" y="3866606"/>
              <a:ext cx="2166425" cy="2968216"/>
            </a:xfrm>
            <a:prstGeom prst="rect">
              <a:avLst/>
            </a:prstGeom>
            <a:noFill/>
            <a:ln>
              <a:solidFill>
                <a:srgbClr val="EBB1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7E12D381-C026-4C59-805B-745DF5FD1F8B}"/>
                </a:ext>
              </a:extLst>
            </p:cNvPr>
            <p:cNvSpPr txBox="1"/>
            <p:nvPr/>
          </p:nvSpPr>
          <p:spPr>
            <a:xfrm>
              <a:off x="3268676" y="3402531"/>
              <a:ext cx="1202897" cy="5509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Colmeia 2</a:t>
              </a:r>
            </a:p>
          </p:txBody>
        </p: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DC8D38BD-003B-4E40-8D08-195443F37337}"/>
              </a:ext>
            </a:extLst>
          </p:cNvPr>
          <p:cNvGrpSpPr/>
          <p:nvPr/>
        </p:nvGrpSpPr>
        <p:grpSpPr>
          <a:xfrm>
            <a:off x="2644725" y="1974456"/>
            <a:ext cx="2009943" cy="2337279"/>
            <a:chOff x="2644726" y="3348125"/>
            <a:chExt cx="2166425" cy="3486697"/>
          </a:xfrm>
        </p:grpSpPr>
        <p:pic>
          <p:nvPicPr>
            <p:cNvPr id="28" name="Imagem 27" descr="Uma imagem com exterior, edifício, verde, relva&#10;&#10;Descrição gerada automaticamente">
              <a:extLst>
                <a:ext uri="{FF2B5EF4-FFF2-40B4-BE49-F238E27FC236}">
                  <a16:creationId xmlns:a16="http://schemas.microsoft.com/office/drawing/2014/main" id="{D4C7BC62-A0B0-4F0A-A7C3-0FC90B47F1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2"/>
                </a:ext>
              </a:extLst>
            </a:blip>
            <a:stretch>
              <a:fillRect/>
            </a:stretch>
          </p:blipFill>
          <p:spPr>
            <a:xfrm>
              <a:off x="2837570" y="4965896"/>
              <a:ext cx="1609485" cy="1072990"/>
            </a:xfrm>
            <a:prstGeom prst="rect">
              <a:avLst/>
            </a:prstGeom>
          </p:spPr>
        </p:pic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C1BE8EE1-A11B-4E0B-ACF1-6768AD1AAB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37570" y="4063273"/>
              <a:ext cx="571927" cy="971368"/>
            </a:xfrm>
            <a:prstGeom prst="rect">
              <a:avLst/>
            </a:prstGeom>
          </p:spPr>
        </p:pic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2FA8C64A-BDCB-4074-A34A-5B478B5EF5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07188" y="4150789"/>
              <a:ext cx="1150266" cy="648077"/>
            </a:xfrm>
            <a:prstGeom prst="rect">
              <a:avLst/>
            </a:prstGeom>
          </p:spPr>
        </p:pic>
        <p:pic>
          <p:nvPicPr>
            <p:cNvPr id="31" name="Imagem 30">
              <a:extLst>
                <a:ext uri="{FF2B5EF4-FFF2-40B4-BE49-F238E27FC236}">
                  <a16:creationId xmlns:a16="http://schemas.microsoft.com/office/drawing/2014/main" id="{80C12FDD-DA75-4655-BD30-EB83B7349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28617" y="5964505"/>
              <a:ext cx="957142" cy="870317"/>
            </a:xfrm>
            <a:prstGeom prst="rect">
              <a:avLst/>
            </a:prstGeom>
          </p:spPr>
        </p:pic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A2451A4-D5B5-4120-AB4F-B1796CCEDA77}"/>
                </a:ext>
              </a:extLst>
            </p:cNvPr>
            <p:cNvSpPr/>
            <p:nvPr/>
          </p:nvSpPr>
          <p:spPr>
            <a:xfrm>
              <a:off x="2644726" y="3866606"/>
              <a:ext cx="2166425" cy="2968216"/>
            </a:xfrm>
            <a:prstGeom prst="rect">
              <a:avLst/>
            </a:prstGeom>
            <a:noFill/>
            <a:ln>
              <a:solidFill>
                <a:srgbClr val="EBB1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CE48F2F1-F663-4D7F-A97A-D4596085A12C}"/>
                </a:ext>
              </a:extLst>
            </p:cNvPr>
            <p:cNvSpPr txBox="1"/>
            <p:nvPr/>
          </p:nvSpPr>
          <p:spPr>
            <a:xfrm>
              <a:off x="3183052" y="3348125"/>
              <a:ext cx="1202897" cy="5509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Colmeia 1</a:t>
              </a:r>
            </a:p>
          </p:txBody>
        </p:sp>
      </p:grpSp>
      <p:pic>
        <p:nvPicPr>
          <p:cNvPr id="35" name="Imagem 34">
            <a:extLst>
              <a:ext uri="{FF2B5EF4-FFF2-40B4-BE49-F238E27FC236}">
                <a16:creationId xmlns:a16="http://schemas.microsoft.com/office/drawing/2014/main" id="{D0D17212-D452-4A13-8F15-955DD8F95D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7378" y="3858219"/>
            <a:ext cx="1445283" cy="814294"/>
          </a:xfrm>
          <a:prstGeom prst="rect">
            <a:avLst/>
          </a:prstGeom>
        </p:spPr>
      </p:pic>
      <p:sp>
        <p:nvSpPr>
          <p:cNvPr id="36" name="CaixaDeTexto 35">
            <a:extLst>
              <a:ext uri="{FF2B5EF4-FFF2-40B4-BE49-F238E27FC236}">
                <a16:creationId xmlns:a16="http://schemas.microsoft.com/office/drawing/2014/main" id="{128046EA-B0D0-4285-897A-CA17470B4494}"/>
              </a:ext>
            </a:extLst>
          </p:cNvPr>
          <p:cNvSpPr txBox="1"/>
          <p:nvPr/>
        </p:nvSpPr>
        <p:spPr>
          <a:xfrm>
            <a:off x="6013688" y="4665547"/>
            <a:ext cx="849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Master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BFAD7E49-68DD-4896-872A-F629D4DE3429}"/>
              </a:ext>
            </a:extLst>
          </p:cNvPr>
          <p:cNvSpPr txBox="1"/>
          <p:nvPr/>
        </p:nvSpPr>
        <p:spPr>
          <a:xfrm rot="1523183">
            <a:off x="4937940" y="3373161"/>
            <a:ext cx="759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MQTT</a:t>
            </a:r>
          </a:p>
        </p:txBody>
      </p:sp>
      <p:pic>
        <p:nvPicPr>
          <p:cNvPr id="46" name="Imagem 45">
            <a:extLst>
              <a:ext uri="{FF2B5EF4-FFF2-40B4-BE49-F238E27FC236}">
                <a16:creationId xmlns:a16="http://schemas.microsoft.com/office/drawing/2014/main" id="{D76BF7EB-A5CB-4C3E-9163-5FF40DA3D1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86850" y="3930149"/>
            <a:ext cx="2381250" cy="1676400"/>
          </a:xfrm>
          <a:prstGeom prst="rect">
            <a:avLst/>
          </a:prstGeom>
        </p:spPr>
      </p:pic>
      <p:cxnSp>
        <p:nvCxnSpPr>
          <p:cNvPr id="51" name="Conexão reta unidirecional 50">
            <a:extLst>
              <a:ext uri="{FF2B5EF4-FFF2-40B4-BE49-F238E27FC236}">
                <a16:creationId xmlns:a16="http://schemas.microsoft.com/office/drawing/2014/main" id="{B9446B1A-A756-414C-A270-3EB0A03A4B86}"/>
              </a:ext>
            </a:extLst>
          </p:cNvPr>
          <p:cNvCxnSpPr>
            <a:cxnSpLocks/>
          </p:cNvCxnSpPr>
          <p:nvPr/>
        </p:nvCxnSpPr>
        <p:spPr>
          <a:xfrm>
            <a:off x="4487602" y="3443012"/>
            <a:ext cx="1223568" cy="511223"/>
          </a:xfrm>
          <a:prstGeom prst="straightConnector1">
            <a:avLst/>
          </a:prstGeom>
          <a:ln w="28575">
            <a:solidFill>
              <a:srgbClr val="EBB1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0013EED1-0EEE-44B7-B3C0-440C853FEF61}"/>
              </a:ext>
            </a:extLst>
          </p:cNvPr>
          <p:cNvGrpSpPr/>
          <p:nvPr/>
        </p:nvGrpSpPr>
        <p:grpSpPr>
          <a:xfrm>
            <a:off x="4568833" y="4303181"/>
            <a:ext cx="1209483" cy="639882"/>
            <a:chOff x="4568833" y="4303181"/>
            <a:chExt cx="1209483" cy="639882"/>
          </a:xfrm>
        </p:grpSpPr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23AE0DC7-046D-4591-9F80-7F2551481E62}"/>
                </a:ext>
              </a:extLst>
            </p:cNvPr>
            <p:cNvSpPr txBox="1"/>
            <p:nvPr/>
          </p:nvSpPr>
          <p:spPr>
            <a:xfrm rot="20626668">
              <a:off x="4783995" y="4303181"/>
              <a:ext cx="759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MQTT</a:t>
              </a:r>
            </a:p>
          </p:txBody>
        </p:sp>
        <p:cxnSp>
          <p:nvCxnSpPr>
            <p:cNvPr id="57" name="Conexão reta unidirecional 56">
              <a:extLst>
                <a:ext uri="{FF2B5EF4-FFF2-40B4-BE49-F238E27FC236}">
                  <a16:creationId xmlns:a16="http://schemas.microsoft.com/office/drawing/2014/main" id="{A6A5014D-C0E5-4AFB-86F9-75E8E26451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68833" y="4526577"/>
              <a:ext cx="1209483" cy="416486"/>
            </a:xfrm>
            <a:prstGeom prst="straightConnector1">
              <a:avLst/>
            </a:prstGeom>
            <a:ln w="28575">
              <a:solidFill>
                <a:srgbClr val="EBB14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Agrupar 58">
            <a:extLst>
              <a:ext uri="{FF2B5EF4-FFF2-40B4-BE49-F238E27FC236}">
                <a16:creationId xmlns:a16="http://schemas.microsoft.com/office/drawing/2014/main" id="{E8594916-0E49-465B-97C0-ECB620CF393F}"/>
              </a:ext>
            </a:extLst>
          </p:cNvPr>
          <p:cNvGrpSpPr/>
          <p:nvPr/>
        </p:nvGrpSpPr>
        <p:grpSpPr>
          <a:xfrm rot="21094331">
            <a:off x="6571393" y="3072875"/>
            <a:ext cx="1050856" cy="741603"/>
            <a:chOff x="4568833" y="4303181"/>
            <a:chExt cx="1209483" cy="639882"/>
          </a:xfrm>
        </p:grpSpPr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8084E90F-5B3C-46AF-885E-4504D4628F9D}"/>
                </a:ext>
              </a:extLst>
            </p:cNvPr>
            <p:cNvSpPr txBox="1"/>
            <p:nvPr/>
          </p:nvSpPr>
          <p:spPr>
            <a:xfrm rot="20626668">
              <a:off x="4783995" y="4303181"/>
              <a:ext cx="759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MQTT</a:t>
              </a:r>
            </a:p>
          </p:txBody>
        </p:sp>
        <p:cxnSp>
          <p:nvCxnSpPr>
            <p:cNvPr id="61" name="Conexão reta unidirecional 60">
              <a:extLst>
                <a:ext uri="{FF2B5EF4-FFF2-40B4-BE49-F238E27FC236}">
                  <a16:creationId xmlns:a16="http://schemas.microsoft.com/office/drawing/2014/main" id="{8A9CC0A6-64FE-4C88-81FE-A2A503ADE1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68833" y="4526577"/>
              <a:ext cx="1209483" cy="416486"/>
            </a:xfrm>
            <a:prstGeom prst="straightConnector1">
              <a:avLst/>
            </a:prstGeom>
            <a:ln w="28575">
              <a:solidFill>
                <a:srgbClr val="EBB14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Imagem 33" descr="Uma imagem com objeto, pequeno, sentado, relógio&#10;&#10;Descrição gerada automaticamente">
            <a:extLst>
              <a:ext uri="{FF2B5EF4-FFF2-40B4-BE49-F238E27FC236}">
                <a16:creationId xmlns:a16="http://schemas.microsoft.com/office/drawing/2014/main" id="{61EEBED4-C43A-43C5-93EC-061C4A441C8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 flipH="1">
            <a:off x="7537334" y="2218295"/>
            <a:ext cx="1325563" cy="1325563"/>
          </a:xfrm>
          <a:prstGeom prst="rect">
            <a:avLst/>
          </a:prstGeom>
        </p:spPr>
      </p:pic>
      <p:grpSp>
        <p:nvGrpSpPr>
          <p:cNvPr id="37" name="Agrupar 36">
            <a:extLst>
              <a:ext uri="{FF2B5EF4-FFF2-40B4-BE49-F238E27FC236}">
                <a16:creationId xmlns:a16="http://schemas.microsoft.com/office/drawing/2014/main" id="{B362B404-C85D-42CA-AE72-38641AED6FCB}"/>
              </a:ext>
            </a:extLst>
          </p:cNvPr>
          <p:cNvGrpSpPr/>
          <p:nvPr/>
        </p:nvGrpSpPr>
        <p:grpSpPr>
          <a:xfrm rot="4174756">
            <a:off x="8754451" y="3160659"/>
            <a:ext cx="1050856" cy="741603"/>
            <a:chOff x="4568833" y="4303181"/>
            <a:chExt cx="1209483" cy="639882"/>
          </a:xfrm>
        </p:grpSpPr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E7DCDA54-0D30-490C-8EBC-D6CC9E0DC858}"/>
                </a:ext>
              </a:extLst>
            </p:cNvPr>
            <p:cNvSpPr txBox="1"/>
            <p:nvPr/>
          </p:nvSpPr>
          <p:spPr>
            <a:xfrm rot="20626668">
              <a:off x="4783995" y="4303181"/>
              <a:ext cx="759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MQTT</a:t>
              </a:r>
            </a:p>
          </p:txBody>
        </p:sp>
        <p:cxnSp>
          <p:nvCxnSpPr>
            <p:cNvPr id="42" name="Conexão reta unidirecional 41">
              <a:extLst>
                <a:ext uri="{FF2B5EF4-FFF2-40B4-BE49-F238E27FC236}">
                  <a16:creationId xmlns:a16="http://schemas.microsoft.com/office/drawing/2014/main" id="{4ED8DB3B-F769-4112-97C0-F7659EB64D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68833" y="4526577"/>
              <a:ext cx="1209483" cy="416486"/>
            </a:xfrm>
            <a:prstGeom prst="straightConnector1">
              <a:avLst/>
            </a:prstGeom>
            <a:ln w="28575">
              <a:solidFill>
                <a:srgbClr val="EBB14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56624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4ADF8638D3574DA2B08ABDFF27A1EE" ma:contentTypeVersion="10" ma:contentTypeDescription="Create a new document." ma:contentTypeScope="" ma:versionID="3c89cadb2ef348a5981013dac62623e0">
  <xsd:schema xmlns:xsd="http://www.w3.org/2001/XMLSchema" xmlns:xs="http://www.w3.org/2001/XMLSchema" xmlns:p="http://schemas.microsoft.com/office/2006/metadata/properties" xmlns:ns3="9f1dfbb7-8e84-4fed-837e-017db81d611f" xmlns:ns4="3c2dd6b2-9f4a-42ef-9fff-84202031d782" targetNamespace="http://schemas.microsoft.com/office/2006/metadata/properties" ma:root="true" ma:fieldsID="67239ed586139529565ed280bded4a48" ns3:_="" ns4:_="">
    <xsd:import namespace="9f1dfbb7-8e84-4fed-837e-017db81d611f"/>
    <xsd:import namespace="3c2dd6b2-9f4a-42ef-9fff-84202031d78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1dfbb7-8e84-4fed-837e-017db81d611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2dd6b2-9f4a-42ef-9fff-84202031d782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757BE32-E568-4136-AC75-4412F852F8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9041C62-B54E-4D09-9E7A-56AAD27A2D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f1dfbb7-8e84-4fed-837e-017db81d611f"/>
    <ds:schemaRef ds:uri="3c2dd6b2-9f4a-42ef-9fff-84202031d7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1FA54B0-231E-4D76-B391-A77C1A6DCA5A}">
  <ds:schemaRefs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terms/"/>
    <ds:schemaRef ds:uri="3c2dd6b2-9f4a-42ef-9fff-84202031d782"/>
    <ds:schemaRef ds:uri="http://purl.org/dc/elements/1.1/"/>
    <ds:schemaRef ds:uri="9f1dfbb7-8e84-4fed-837e-017db81d611f"/>
    <ds:schemaRef ds:uri="http://schemas.microsoft.com/office/infopath/2007/PartnerControl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386</Words>
  <Application>Microsoft Office PowerPoint</Application>
  <PresentationFormat>Ecrã Panorâmico</PresentationFormat>
  <Paragraphs>108</Paragraphs>
  <Slides>12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Monitorização de uma colmeia</vt:lpstr>
      <vt:lpstr>Lista de conteúdos</vt:lpstr>
      <vt:lpstr>Pessoas envolvidas</vt:lpstr>
      <vt:lpstr>O projeto</vt:lpstr>
      <vt:lpstr>Vantagens</vt:lpstr>
      <vt:lpstr>Equipamento utilizado</vt:lpstr>
      <vt:lpstr>Funcionamento  – 1 º Possibilidade</vt:lpstr>
      <vt:lpstr>Funcionamento – 2 ª Possibilidade</vt:lpstr>
      <vt:lpstr>Funcionamento – 3 ª Possibilidade Local (sem ligação à internet)</vt:lpstr>
      <vt:lpstr>Gráficos (Protótipo)</vt:lpstr>
      <vt:lpstr>Previsões futuras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Fábio Gonçalves</dc:creator>
  <cp:lastModifiedBy>Fábio Gonçalves</cp:lastModifiedBy>
  <cp:revision>5</cp:revision>
  <dcterms:created xsi:type="dcterms:W3CDTF">2019-10-22T20:30:07Z</dcterms:created>
  <dcterms:modified xsi:type="dcterms:W3CDTF">2019-10-24T16:26:22Z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0x010100D14ADF8638D3574DA2B08ABDFF27A1EE</vt:lpwstr>
  </property>
</Properties>
</file>