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78335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309017" y="-6846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ade de Fotos com Legenda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724400" y="4710610"/>
            <a:ext cx="1904999" cy="3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C7500"/>
              </a:buClr>
              <a:buFont typeface="Arial"/>
              <a:buNone/>
              <a:defRPr b="1" i="0" sz="1600" u="none" cap="none" strike="noStrike">
                <a:solidFill>
                  <a:srgbClr val="FC75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724400" y="5167810"/>
            <a:ext cx="1904999" cy="1247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724400" y="443410"/>
            <a:ext cx="1904999" cy="3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C7500"/>
              </a:buClr>
              <a:buFont typeface="Arial"/>
              <a:buNone/>
              <a:defRPr b="1" i="0" sz="1600" u="none" cap="none" strike="noStrike">
                <a:solidFill>
                  <a:srgbClr val="FC75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4" type="body"/>
          </p:nvPr>
        </p:nvSpPr>
        <p:spPr>
          <a:xfrm>
            <a:off x="4724400" y="900608"/>
            <a:ext cx="1904999" cy="1247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/>
          <p:nvPr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>
            <p:ph idx="5" type="pic"/>
          </p:nvPr>
        </p:nvSpPr>
        <p:spPr>
          <a:xfrm>
            <a:off x="2438400" y="291010"/>
            <a:ext cx="2059858" cy="19811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/>
          <p:nvPr>
            <p:ph idx="6" type="pic"/>
          </p:nvPr>
        </p:nvSpPr>
        <p:spPr>
          <a:xfrm>
            <a:off x="6858000" y="291010"/>
            <a:ext cx="2059858" cy="19811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7" type="body"/>
          </p:nvPr>
        </p:nvSpPr>
        <p:spPr>
          <a:xfrm>
            <a:off x="304800" y="443410"/>
            <a:ext cx="1904999" cy="3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C7500"/>
              </a:buClr>
              <a:buFont typeface="Arial"/>
              <a:buNone/>
              <a:defRPr b="1" i="0" sz="1600" u="none" cap="none" strike="noStrike">
                <a:solidFill>
                  <a:srgbClr val="FC75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8" type="body"/>
          </p:nvPr>
        </p:nvSpPr>
        <p:spPr>
          <a:xfrm>
            <a:off x="304800" y="900608"/>
            <a:ext cx="1904999" cy="1247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>
            <a:off x="2440857" y="2424608"/>
            <a:ext cx="2057400" cy="19949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>
            <p:ph idx="9" type="pic"/>
          </p:nvPr>
        </p:nvSpPr>
        <p:spPr>
          <a:xfrm>
            <a:off x="228600" y="2424608"/>
            <a:ext cx="2059858" cy="19811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/>
          <p:nvPr>
            <p:ph idx="13" type="pic"/>
          </p:nvPr>
        </p:nvSpPr>
        <p:spPr>
          <a:xfrm>
            <a:off x="4650657" y="2424608"/>
            <a:ext cx="2059858" cy="19811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4" type="body"/>
          </p:nvPr>
        </p:nvSpPr>
        <p:spPr>
          <a:xfrm>
            <a:off x="2517057" y="2577008"/>
            <a:ext cx="1904999" cy="3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C7500"/>
              </a:buClr>
              <a:buFont typeface="Arial"/>
              <a:buNone/>
              <a:defRPr b="1" i="0" sz="1600" u="none" cap="none" strike="noStrike">
                <a:solidFill>
                  <a:srgbClr val="FC75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5" type="body"/>
          </p:nvPr>
        </p:nvSpPr>
        <p:spPr>
          <a:xfrm>
            <a:off x="2517057" y="3034208"/>
            <a:ext cx="1904999" cy="1247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6860457" y="2424608"/>
            <a:ext cx="2057400" cy="19949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16" type="body"/>
          </p:nvPr>
        </p:nvSpPr>
        <p:spPr>
          <a:xfrm>
            <a:off x="6936657" y="2577008"/>
            <a:ext cx="1904999" cy="3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C7500"/>
              </a:buClr>
              <a:buFont typeface="Arial"/>
              <a:buNone/>
              <a:defRPr b="1" i="0" sz="1600" u="none" cap="none" strike="noStrike">
                <a:solidFill>
                  <a:srgbClr val="FC75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7" type="body"/>
          </p:nvPr>
        </p:nvSpPr>
        <p:spPr>
          <a:xfrm>
            <a:off x="6936657" y="3034208"/>
            <a:ext cx="1904999" cy="1247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>
            <p:ph idx="18" type="pic"/>
          </p:nvPr>
        </p:nvSpPr>
        <p:spPr>
          <a:xfrm>
            <a:off x="2435941" y="4558210"/>
            <a:ext cx="2059858" cy="19811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/>
          <p:nvPr>
            <p:ph idx="19" type="pic"/>
          </p:nvPr>
        </p:nvSpPr>
        <p:spPr>
          <a:xfrm>
            <a:off x="6855542" y="4558210"/>
            <a:ext cx="2059858" cy="19811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0" type="body"/>
          </p:nvPr>
        </p:nvSpPr>
        <p:spPr>
          <a:xfrm>
            <a:off x="304800" y="4710610"/>
            <a:ext cx="1904999" cy="3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C7500"/>
              </a:buClr>
              <a:buFont typeface="Arial"/>
              <a:buNone/>
              <a:defRPr b="1" i="0" sz="1600" u="none" cap="none" strike="noStrike">
                <a:solidFill>
                  <a:srgbClr val="FC75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1" type="body"/>
          </p:nvPr>
        </p:nvSpPr>
        <p:spPr>
          <a:xfrm>
            <a:off x="304800" y="5167810"/>
            <a:ext cx="1904999" cy="1247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457200" y="65532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124200" y="6553200"/>
            <a:ext cx="2895600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65532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lide de títul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40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20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20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Font typeface="Calibri"/>
              <a:buNone/>
              <a:defRPr b="1" i="0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" name="Shape 10"/>
          <p:cNvSpPr/>
          <p:nvPr/>
        </p:nvSpPr>
        <p:spPr>
          <a:xfrm>
            <a:off x="2051718" y="110167"/>
            <a:ext cx="7095469" cy="366503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7" y="0"/>
                </a:lnTo>
                <a:cubicBezTo>
                  <a:pt x="119998" y="40000"/>
                  <a:pt x="119999" y="79999"/>
                  <a:pt x="120000" y="120000"/>
                </a:cubicBezTo>
                <a:lnTo>
                  <a:pt x="4768" y="115995"/>
                </a:lnTo>
                <a:lnTo>
                  <a:pt x="0" y="0"/>
                </a:lnTo>
                <a:close/>
              </a:path>
            </a:pathLst>
          </a:custGeom>
          <a:solidFill>
            <a:srgbClr val="0B932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90246"/>
            <a:ext cx="107503" cy="366503"/>
          </a:xfrm>
          <a:prstGeom prst="rect">
            <a:avLst/>
          </a:prstGeom>
          <a:solidFill>
            <a:srgbClr val="0B932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3187" y="6767674"/>
            <a:ext cx="9147188" cy="90324"/>
          </a:xfrm>
          <a:prstGeom prst="rect">
            <a:avLst/>
          </a:prstGeom>
          <a:solidFill>
            <a:srgbClr val="0B932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11.jpg"/><Relationship Id="rId5" Type="http://schemas.openxmlformats.org/officeDocument/2006/relationships/image" Target="../media/image13.jp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gif"/><Relationship Id="rId4" Type="http://schemas.openxmlformats.org/officeDocument/2006/relationships/image" Target="../media/image04.png"/><Relationship Id="rId9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07.png"/><Relationship Id="rId7" Type="http://schemas.openxmlformats.org/officeDocument/2006/relationships/image" Target="../media/image09.png"/><Relationship Id="rId8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rPr>
              <a:t>IFSP – HTO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223628" y="2028616"/>
            <a:ext cx="669674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ct val="25000"/>
              <a:buFont typeface="Calibri"/>
              <a:buNone/>
            </a:pPr>
            <a:r>
              <a:rPr b="1" i="0" lang="pt-BR" sz="880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Acessa IFSP</a:t>
            </a:r>
          </a:p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22/06/2016</a:t>
            </a:r>
          </a:p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5º SEMESTRE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x="3068222" y="3645023"/>
            <a:ext cx="300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de acesso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23528" y="44623"/>
            <a:ext cx="15843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SzPct val="25000"/>
              <a:buFont typeface="Calibri"/>
              <a:buNone/>
            </a:pPr>
            <a:r>
              <a:rPr b="1" i="0" lang="pt-BR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rPr>
              <a:t>IFSP - HTO</a:t>
            </a:r>
          </a:p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22/06/2016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7" name="Shape 217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5º SEMESTRE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403648" y="875157"/>
            <a:ext cx="6408599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25000"/>
              <a:buFont typeface="Arial"/>
              <a:buNone/>
            </a:pPr>
            <a:r>
              <a:rPr b="1" i="0" lang="pt-BR" sz="4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Desenvolvido por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675" y="4954912"/>
            <a:ext cx="628500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1689250" y="5142025"/>
            <a:ext cx="5837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https://github.com/juhriccelli/-DWE-Acessa-IFSP.git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491" y="2164776"/>
            <a:ext cx="1494264" cy="1494264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22" name="Shape 2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6651" y="2164776"/>
            <a:ext cx="1494264" cy="1494264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23" name="Shape 2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8175" y="2164776"/>
            <a:ext cx="1486515" cy="1494264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24" name="Shape 2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1950" y="2164776"/>
            <a:ext cx="1494264" cy="1494264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25" name="Shape 2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29597" y="2179088"/>
            <a:ext cx="1465640" cy="1465640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26" name="Shape 226"/>
          <p:cNvSpPr txBox="1"/>
          <p:nvPr/>
        </p:nvSpPr>
        <p:spPr>
          <a:xfrm>
            <a:off x="147491" y="3990376"/>
            <a:ext cx="15776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Samuel Tolentino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057167" y="3990376"/>
            <a:ext cx="1513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Fabio Augusto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112312" y="3989041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Lucas Matos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711948" y="3958264"/>
            <a:ext cx="1540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Juliano Riccelli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53024" y="3989042"/>
            <a:ext cx="11496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Aron Jasper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23528" y="44623"/>
            <a:ext cx="15843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SzPct val="25000"/>
              <a:buFont typeface="Calibri"/>
              <a:buNone/>
            </a:pPr>
            <a:r>
              <a:rPr b="1" i="0" lang="pt-BR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rPr>
              <a:t>IFSP - HTO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783350"/>
            <a:ext cx="8229600" cy="12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Dúvidas?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rPr>
              <a:t>IFSP – HTO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67543" y="2096933"/>
            <a:ext cx="8208912" cy="3323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Engenharia de valor</a:t>
            </a: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</a:t>
            </a: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do software</a:t>
            </a:r>
          </a:p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22/06/2016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0" name="Shape 130"/>
          <p:cNvSpPr txBox="1"/>
          <p:nvPr/>
        </p:nvSpPr>
        <p:spPr>
          <a:xfrm>
            <a:off x="1331640" y="980728"/>
            <a:ext cx="669674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Conteúdo</a:t>
            </a: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5º SEMESTRE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SzPct val="25000"/>
              <a:buFont typeface="Calibri"/>
              <a:buNone/>
            </a:pPr>
            <a:r>
              <a:rPr b="1" i="0" lang="pt-BR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rPr>
              <a:t>IFSP - HTO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78335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“...segundo o Mapa da Violência dos Munícipios Brasileiros (2008), Hortolândia encontra-se entre os 556 municípios com as maiores taxas de homicídio na população total, ocupando a 287ª posição nesse ranking...”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“...observações realizadas no Instituto Federal de São Paulo, com localização afastada da área urbana, mostraram a inexistência de um controle de entrada no recinto...”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“... um ambiente de ensino precisa propiciar a sensação de segurança para aqueles que o frequentam, para que possam desenvolver suas competências e habilidades...”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403648" y="875157"/>
            <a:ext cx="64087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</a:p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22/06/2016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5º SEMESTRE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SzPct val="25000"/>
              <a:buFont typeface="Calibri"/>
              <a:buNone/>
            </a:pPr>
            <a:r>
              <a:rPr b="1" i="0" lang="pt-BR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rPr>
              <a:t>IFSP - HTO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34887" y="14127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 de Uso</a:t>
            </a:r>
          </a:p>
        </p:txBody>
      </p:sp>
      <p:pic>
        <p:nvPicPr>
          <p:cNvPr descr="C:\Users\Lucas\Desktop\CASO DE USO.png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485" y="1916832"/>
            <a:ext cx="7805560" cy="473337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255367" y="726429"/>
            <a:ext cx="298863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</a:p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22/06/2016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5º SEMESTRE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SzPct val="25000"/>
              <a:buFont typeface="Calibri"/>
              <a:buNone/>
            </a:pPr>
            <a:r>
              <a:rPr b="1" i="0" lang="pt-BR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rPr>
              <a:t>IFSP - HTO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34887" y="14127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Sequência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255367" y="726429"/>
            <a:ext cx="298863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1844824"/>
            <a:ext cx="7560838" cy="48923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61" name="Shape 161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22/06/2016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5º SEMESTRE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SzPct val="25000"/>
              <a:buFont typeface="Calibri"/>
              <a:buNone/>
            </a:pPr>
            <a:r>
              <a:rPr b="1" i="0" lang="pt-BR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rPr>
              <a:t>IFSP - HTO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403648" y="875157"/>
            <a:ext cx="64087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Engenharia de Valor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82763"/>
            <a:ext cx="8229600" cy="452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22/06/2016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5º SEMESTRE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23528" y="44623"/>
            <a:ext cx="15843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SzPct val="25000"/>
              <a:buFont typeface="Calibri"/>
              <a:buNone/>
            </a:pPr>
            <a:r>
              <a:rPr b="1" i="0" lang="pt-BR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rPr>
              <a:t>IFSP - HTO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03648" y="875157"/>
            <a:ext cx="6408599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Engenharia de Valor</a:t>
            </a:r>
          </a:p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22/06/2016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5º SEMESTRE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550" y="2595613"/>
            <a:ext cx="8686800" cy="280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SzPct val="25000"/>
              <a:buFont typeface="Calibri"/>
              <a:buNone/>
            </a:pPr>
            <a:r>
              <a:rPr b="1" i="0" lang="pt-BR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rPr>
              <a:t>IFSP - HTO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403648" y="875157"/>
            <a:ext cx="64087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</a:t>
            </a:r>
          </a:p>
        </p:txBody>
      </p:sp>
      <p:pic>
        <p:nvPicPr>
          <p:cNvPr descr="http://www.feltex.com.br/felix/wp-content/uploads/2014/04/NetBeans.gif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9264" y="1844824"/>
            <a:ext cx="418623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thiagophilipp.com.br/wp-content/uploads/2015/02/Twitter-Bootstrap-Logo.png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2382" y="2996950"/>
            <a:ext cx="2117735" cy="16941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john.org/apps/workshop/intro/jquery_logo.png"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683" y="3595592"/>
            <a:ext cx="2697754" cy="9903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bs.twimg.com/profile_images/378800000704356438/9d19310763171b0d958d23a18b3d7e1c_400x400.png" id="193" name="Shape 1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3744" y="2962208"/>
            <a:ext cx="2534438" cy="2534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ha.io/assets/integration_logos/github-bb449e0ffbacbcb7f9c703db85b1cf0b.png" id="194" name="Shape 1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223612" y="4615294"/>
            <a:ext cx="5184574" cy="192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weblizards.com.br/wp-content/uploads/2014/08/php.png" id="195" name="Shape 1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9893" y="1644598"/>
            <a:ext cx="3232836" cy="17123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ourcingjournalonline.com/wp-content/uploads/2015/03/RFID.png" id="196" name="Shape 1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23628" y="4980169"/>
            <a:ext cx="1741101" cy="1741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22/06/2016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5º SEMESTRE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23528" y="44623"/>
            <a:ext cx="1584175" cy="43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322"/>
              </a:buClr>
              <a:buSzPct val="25000"/>
              <a:buFont typeface="Calibri"/>
              <a:buNone/>
            </a:pPr>
            <a:r>
              <a:rPr b="1" i="0" lang="pt-BR" sz="2200" u="none" cap="none" strike="noStrike">
                <a:solidFill>
                  <a:srgbClr val="0B9322"/>
                </a:solidFill>
                <a:latin typeface="Calibri"/>
                <a:ea typeface="Calibri"/>
                <a:cs typeface="Calibri"/>
                <a:sym typeface="Calibri"/>
              </a:rPr>
              <a:t>IFSP - HTO</a:t>
            </a:r>
          </a:p>
        </p:txBody>
      </p:sp>
      <p:sp>
        <p:nvSpPr>
          <p:cNvPr id="205" name="Shape 205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22/06/2016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7" name="Shape 207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5º SEMESTRE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403648" y="875157"/>
            <a:ext cx="6408599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do sistema</a:t>
            </a:r>
          </a:p>
        </p:txBody>
      </p:sp>
      <p:pic>
        <p:nvPicPr>
          <p:cNvPr descr="controle.jpg"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50" y="2043125"/>
            <a:ext cx="8542000" cy="34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nsor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