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737" r:id="rId4"/>
    <p:sldMasterId id="2147483751" r:id="rId5"/>
  </p:sldMasterIdLst>
  <p:notesMasterIdLst>
    <p:notesMasterId r:id="rId81"/>
  </p:notes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70" r:id="rId16"/>
    <p:sldId id="312" r:id="rId17"/>
    <p:sldId id="271" r:id="rId18"/>
    <p:sldId id="287" r:id="rId19"/>
    <p:sldId id="273" r:id="rId20"/>
    <p:sldId id="288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289" r:id="rId35"/>
    <p:sldId id="291" r:id="rId36"/>
    <p:sldId id="290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3" r:id="rId57"/>
    <p:sldId id="314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16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15" r:id="rId74"/>
    <p:sldId id="331" r:id="rId75"/>
    <p:sldId id="332" r:id="rId76"/>
    <p:sldId id="333" r:id="rId77"/>
    <p:sldId id="334" r:id="rId78"/>
    <p:sldId id="335" r:id="rId79"/>
    <p:sldId id="336" r:id="rId80"/>
  </p:sldIdLst>
  <p:sldSz cx="9144000" cy="5143500" type="screen16x9"/>
  <p:notesSz cx="6858000" cy="9144000"/>
  <p:custDataLst>
    <p:tags r:id="rId8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>
        <p:scale>
          <a:sx n="116" d="100"/>
          <a:sy n="116" d="100"/>
        </p:scale>
        <p:origin x="-1360" y="-288"/>
      </p:cViewPr>
      <p:guideLst>
        <p:guide orient="horz" pos="2820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80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82" Type="http://schemas.openxmlformats.org/officeDocument/2006/relationships/printerSettings" Target="printerSettings/printerSettings1.bin"/><Relationship Id="rId83" Type="http://schemas.openxmlformats.org/officeDocument/2006/relationships/tags" Target="tags/tag1.xml"/><Relationship Id="rId84" Type="http://schemas.openxmlformats.org/officeDocument/2006/relationships/presProps" Target="presProps.xml"/><Relationship Id="rId85" Type="http://schemas.openxmlformats.org/officeDocument/2006/relationships/viewProps" Target="viewProps.xml"/><Relationship Id="rId86" Type="http://schemas.openxmlformats.org/officeDocument/2006/relationships/theme" Target="theme/theme1.xml"/><Relationship Id="rId8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Ebean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55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14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93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41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51376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106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32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00228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1473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4020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3203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5169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0379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927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theme" Target="../theme/theme3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theme" Target="../theme/theme5.xml"/><Relationship Id="rId14" Type="http://schemas.openxmlformats.org/officeDocument/2006/relationships/image" Target="../media/image2.jpeg"/><Relationship Id="rId1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prstClr val="black"/>
                </a:solidFill>
              </a:rPr>
              <a:t>Andrew Ng</a:t>
            </a:r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 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buttons is: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0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9319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32461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25603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arun Singh\Desktop\unPng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8" y="1874520"/>
            <a:ext cx="259492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50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scalatest.org/" TargetMode="External"/><Relationship Id="rId3" Type="http://schemas.openxmlformats.org/officeDocument/2006/relationships/hyperlink" Target="http://doc.akka.io/api/akka/2.3.2/index.html%23akka.testkit.TestKi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alatest.org/user_guide/selecting_a_style" TargetMode="External"/><Relationship Id="rId3" Type="http://schemas.openxmlformats.org/officeDocument/2006/relationships/hyperlink" Target="http://doc.akka.io/docs/akka/2.3.2/scala/testing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Building Reactive Applications with </a:t>
            </a:r>
            <a:r>
              <a:rPr lang="en-US" dirty="0" err="1" smtClean="0"/>
              <a:t>Akka.io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Fabio </a:t>
            </a:r>
            <a:r>
              <a:rPr lang="en-US" dirty="0" err="1" smtClean="0"/>
              <a:t>Fumarola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327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Composition of Synchronized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transfer(from: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to: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amount: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from.synchronized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to.synchronized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from.withdraw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(amount)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to.deposit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(amount)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2000" dirty="0" smtClean="0"/>
              <a:t>Introduces Dead-Lock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ransfer(</a:t>
            </a:r>
            <a:r>
              <a:rPr lang="en-US" sz="2000" dirty="0" err="1" smtClean="0"/>
              <a:t>a,b,amount</a:t>
            </a:r>
            <a:r>
              <a:rPr lang="en-US" sz="2000" dirty="0" smtClean="0"/>
              <a:t>) in one thread</a:t>
            </a:r>
          </a:p>
          <a:p>
            <a:r>
              <a:rPr lang="en-US" sz="2000" dirty="0"/>
              <a:t>t</a:t>
            </a:r>
            <a:r>
              <a:rPr lang="en-US" sz="2000" dirty="0" smtClean="0"/>
              <a:t>ransfer(</a:t>
            </a:r>
            <a:r>
              <a:rPr lang="en-US" sz="2000" dirty="0" err="1" smtClean="0"/>
              <a:t>b,a,amount</a:t>
            </a:r>
            <a:r>
              <a:rPr lang="en-US" sz="2000" dirty="0" smtClean="0"/>
              <a:t>) in another thread</a:t>
            </a:r>
          </a:p>
          <a:p>
            <a:r>
              <a:rPr lang="en-US" sz="2000" dirty="0" smtClean="0"/>
              <a:t>One lock taken by each, nobody can progress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2649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Actor?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60960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Actor Model:</a:t>
            </a:r>
          </a:p>
          <a:p>
            <a:pPr lvl="1"/>
            <a:r>
              <a:rPr lang="en-US" sz="2400" dirty="0" smtClean="0"/>
              <a:t>All the computational units are modeled as independent Actors</a:t>
            </a:r>
          </a:p>
          <a:p>
            <a:r>
              <a:rPr lang="en-US" sz="2800" dirty="0" smtClean="0"/>
              <a:t>An Actor Is an object with </a:t>
            </a:r>
          </a:p>
          <a:p>
            <a:pPr lvl="1"/>
            <a:r>
              <a:rPr lang="en-US" sz="2400" dirty="0" smtClean="0"/>
              <a:t>State</a:t>
            </a:r>
          </a:p>
          <a:p>
            <a:pPr lvl="1"/>
            <a:r>
              <a:rPr lang="en-US" sz="2400" dirty="0" smtClean="0"/>
              <a:t>Behavior</a:t>
            </a:r>
          </a:p>
          <a:p>
            <a:pPr lvl="1"/>
            <a:r>
              <a:rPr lang="en-US" sz="2400" dirty="0"/>
              <a:t>I</a:t>
            </a:r>
            <a:r>
              <a:rPr lang="en-US" sz="2400" dirty="0" smtClean="0"/>
              <a:t>nteracts only by message passing</a:t>
            </a:r>
            <a:endParaRPr lang="en-US" sz="2400" dirty="0"/>
          </a:p>
        </p:txBody>
      </p:sp>
      <p:pic>
        <p:nvPicPr>
          <p:cNvPr id="4" name="Picture 3" descr="Screen Shot 2014-04-23 at 3.5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44" y="1504950"/>
            <a:ext cx="263265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0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Actor’s Lifecycle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00150"/>
            <a:ext cx="4114800" cy="3657599"/>
          </a:xfrm>
        </p:spPr>
        <p:txBody>
          <a:bodyPr/>
          <a:lstStyle/>
          <a:p>
            <a:r>
              <a:rPr lang="en-US" dirty="0" smtClean="0"/>
              <a:t>It is initialized and started</a:t>
            </a:r>
          </a:p>
          <a:p>
            <a:r>
              <a:rPr lang="en-US" dirty="0" smtClean="0"/>
              <a:t>It receives and process messages</a:t>
            </a:r>
          </a:p>
          <a:p>
            <a:r>
              <a:rPr lang="en-US" dirty="0" smtClean="0"/>
              <a:t>It stops itself when it receives a termination message</a:t>
            </a:r>
            <a:endParaRPr lang="en-US" dirty="0"/>
          </a:p>
        </p:txBody>
      </p:sp>
      <p:pic>
        <p:nvPicPr>
          <p:cNvPr id="7" name="Picture 6" descr="Screen Shot 2014-04-24 at 12.26.3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500" y="1270000"/>
            <a:ext cx="42545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116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 Trait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type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</a:t>
            </a:r>
            <a:r>
              <a:rPr lang="en-US" sz="2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PartialFunction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[Any, Unit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implicit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ActorContext</a:t>
            </a:r>
            <a:endParaRPr lang="en-US" sz="20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final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context.sender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receive: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Receive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731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2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PartialFunction</a:t>
            </a:r>
            <a:r>
              <a:rPr lang="en-US" sz="2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[-A, +R] </a:t>
            </a:r>
            <a:r>
              <a:rPr lang="en-US" sz="2000" u="sng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2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Function1[-A</a:t>
            </a:r>
            <a:r>
              <a:rPr lang="en-US" sz="2000" u="sng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,+</a:t>
            </a:r>
            <a:r>
              <a:rPr lang="en-US" sz="20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R] 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apply(x: A): 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isDefinedAt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(x: A): Boolean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50424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Counter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endParaRPr lang="en-US" sz="2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incr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2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2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endParaRPr lang="en-US" sz="2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"get"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=&gt; </a:t>
            </a:r>
            <a:r>
              <a:rPr lang="en-US" sz="2400" u="sng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!(</a:t>
            </a:r>
            <a:r>
              <a:rPr lang="en-US" sz="2400" dirty="0" smtClean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count)</a:t>
            </a:r>
            <a:r>
              <a:rPr lang="en-US" sz="2400" smtClean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(self)</a:t>
            </a:r>
            <a:endParaRPr lang="en-US" sz="2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5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messages are 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implicit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self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sender: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...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abstract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!(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Any)(</a:t>
            </a:r>
            <a:r>
              <a:rPr lang="en-US" sz="2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implicit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sender: 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Actor.noSender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 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1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1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tell(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Any, sender: 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 </a:t>
            </a:r>
            <a:r>
              <a:rPr lang="en-US" sz="21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this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.!(</a:t>
            </a:r>
            <a:r>
              <a:rPr lang="en-US" sz="21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)(sender)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...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8516441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Actor’s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Monaco"/>
              </a:rPr>
              <a:t>trait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ActorContext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7F0055"/>
                </a:solidFill>
                <a:latin typeface="Monaco"/>
              </a:rPr>
              <a:t>  </a:t>
            </a:r>
            <a:r>
              <a:rPr lang="en-US" sz="1800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become(behavior: Receive,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discardOld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: Boolean =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): Unit </a:t>
            </a:r>
            <a:endParaRPr lang="en-US" sz="18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 smtClean="0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unbecome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(): Unit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00"/>
                </a:solidFill>
                <a:latin typeface="Monaco"/>
              </a:rPr>
              <a:t>  .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F0055"/>
                </a:solidFill>
                <a:latin typeface="Monaco"/>
              </a:rPr>
              <a:t>trait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Actor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Monaco"/>
              </a:rPr>
              <a:t>implicit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 err="1">
                <a:solidFill>
                  <a:srgbClr val="7F0055"/>
                </a:solidFill>
                <a:latin typeface="Monaco"/>
              </a:rPr>
              <a:t>val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800" dirty="0">
                <a:solidFill>
                  <a:srgbClr val="0000C0"/>
                </a:solidFill>
                <a:latin typeface="Monaco"/>
              </a:rPr>
              <a:t>context</a:t>
            </a:r>
            <a:r>
              <a:rPr lang="en-US" sz="1800" dirty="0">
                <a:solidFill>
                  <a:srgbClr val="000000"/>
                </a:solidFill>
                <a:latin typeface="Monac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onaco"/>
              </a:rPr>
              <a:t>ActorContext</a:t>
            </a:r>
            <a:endParaRPr lang="en-US" sz="1800" dirty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  ...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</a:rPr>
              <a:t>}</a:t>
            </a:r>
            <a:endParaRPr lang="en-US" sz="1800" dirty="0" smtClean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4635287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Counter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endParaRPr lang="en-US" sz="2400" dirty="0" smtClean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counter(n: </a:t>
            </a:r>
            <a:r>
              <a:rPr lang="en-US" sz="2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</a:t>
            </a:r>
            <a:r>
              <a:rPr lang="en-US" sz="2400" dirty="0" smtClean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Receive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incr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context.become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(counter(n+1))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"get"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=&gt; </a:t>
            </a:r>
            <a:r>
              <a:rPr lang="en-US" sz="24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counter(0)</a:t>
            </a:r>
            <a:endParaRPr lang="en-US" sz="2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96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Stopping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5344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 </a:t>
            </a:r>
            <a:r>
              <a:rPr lang="en-US" sz="2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ActorContext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2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actorOf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(p: </a:t>
            </a:r>
            <a:r>
              <a:rPr lang="en-US" sz="2200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Props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name:  </a:t>
            </a:r>
            <a:r>
              <a:rPr lang="en-US" sz="2200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String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): </a:t>
            </a:r>
            <a:r>
              <a:rPr lang="en-US" sz="22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ActorRef</a:t>
            </a:r>
            <a:endParaRPr lang="en-US" sz="2200" dirty="0" smtClean="0">
              <a:solidFill>
                <a:srgbClr val="0226CC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2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stop(a: </a:t>
            </a:r>
            <a:r>
              <a:rPr lang="en-US" sz="22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2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22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Unit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200" dirty="0">
                <a:latin typeface="Monaco"/>
                <a:ea typeface="Monaco"/>
                <a:cs typeface="Monaco"/>
              </a:rPr>
              <a:t>...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200" dirty="0"/>
          </a:p>
          <a:p>
            <a:pPr marL="0" indent="0">
              <a:buNone/>
            </a:pPr>
            <a:r>
              <a:rPr lang="en-US" dirty="0" smtClean="0"/>
              <a:t>Actors are created by Actors.</a:t>
            </a:r>
          </a:p>
          <a:p>
            <a:pPr marL="0" indent="0">
              <a:buNone/>
            </a:pPr>
            <a:r>
              <a:rPr lang="en-US" dirty="0" smtClean="0"/>
              <a:t>“stop” is often applied to “self”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81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Large-Scale Data-Intensive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</a:t>
            </a:r>
            <a:r>
              <a:rPr lang="en-US" dirty="0" err="1"/>
              <a:t>Perfomance</a:t>
            </a:r>
            <a:r>
              <a:rPr lang="en-US" dirty="0"/>
              <a:t> Computing </a:t>
            </a:r>
            <a:r>
              <a:rPr lang="en-US" dirty="0" smtClean="0"/>
              <a:t>Cluster and Grid Computing (Terracotta, Oracle Coherence, </a:t>
            </a:r>
            <a:r>
              <a:rPr lang="en-US" dirty="0" err="1" smtClean="0"/>
              <a:t>GigaSpace</a:t>
            </a:r>
            <a:r>
              <a:rPr lang="en-US" dirty="0" smtClean="0"/>
              <a:t>, </a:t>
            </a:r>
            <a:r>
              <a:rPr lang="en-US" dirty="0" err="1" smtClean="0"/>
              <a:t>GridChain</a:t>
            </a:r>
            <a:r>
              <a:rPr lang="en-US" dirty="0"/>
              <a:t>)</a:t>
            </a:r>
            <a:endParaRPr lang="en-US" dirty="0" smtClean="0"/>
          </a:p>
          <a:p>
            <a:r>
              <a:rPr lang="en-US" dirty="0" err="1" smtClean="0"/>
              <a:t>MapReduce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53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Actor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Main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(Props[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CounterWC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],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counter”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incr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counter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incr</a:t>
            </a:r>
            <a:r>
              <a:rPr lang="en-US" sz="16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counter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"get"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"count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was $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count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.stop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982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 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Creating an actor returns an address</a:t>
            </a:r>
          </a:p>
          <a:p>
            <a:r>
              <a:rPr lang="en-US" sz="2800" dirty="0" smtClean="0"/>
              <a:t>Messages can only be sent to known addresses (</a:t>
            </a:r>
            <a:r>
              <a:rPr lang="en-US" sz="2800" dirty="0" err="1" smtClean="0"/>
              <a:t>ActorRef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Actors are completely independent agent of computation</a:t>
            </a:r>
          </a:p>
          <a:p>
            <a:r>
              <a:rPr lang="en-US" sz="2800" dirty="0" smtClean="0"/>
              <a:t>Messages are processed sequentially and atomically</a:t>
            </a:r>
          </a:p>
          <a:p>
            <a:r>
              <a:rPr lang="en-US" sz="2800" dirty="0" smtClean="0"/>
              <a:t>Behavior changes before processing the next message</a:t>
            </a:r>
          </a:p>
        </p:txBody>
      </p:sp>
    </p:spTree>
    <p:extLst>
      <p:ext uri="{BB962C8B-B14F-4D97-AF65-F5344CB8AC3E}">
        <p14:creationId xmlns:p14="http://schemas.microsoft.com/office/powerpoint/2010/main" val="3114124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Bank Account (revisited)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BankAccount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._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BigInt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LoggingReceive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Deposit(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amount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amount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Done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Withdraw(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amount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amount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&lt;= </a:t>
            </a:r>
            <a:r>
              <a:rPr lang="en-US" sz="16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-=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amount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Done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 =&gt; 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sender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Failed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Eclipse example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648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Reliable 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All messages can be persisted</a:t>
            </a:r>
          </a:p>
          <a:p>
            <a:r>
              <a:rPr lang="en-US" sz="2800" dirty="0" smtClean="0"/>
              <a:t>Can include unique correlation IDs</a:t>
            </a:r>
          </a:p>
          <a:p>
            <a:r>
              <a:rPr lang="en-US" sz="2800" dirty="0" smtClean="0"/>
              <a:t>Delivery can be retries until successful</a:t>
            </a:r>
          </a:p>
          <a:p>
            <a:pPr marL="0" indent="0">
              <a:buNone/>
            </a:pPr>
            <a:r>
              <a:rPr lang="en-US" sz="2800" dirty="0" smtClean="0"/>
              <a:t>Applied to Bank Transfer</a:t>
            </a:r>
          </a:p>
          <a:p>
            <a:r>
              <a:rPr lang="en-US" sz="2800" dirty="0" smtClean="0"/>
              <a:t>Log </a:t>
            </a:r>
            <a:r>
              <a:rPr lang="en-US" sz="2800" dirty="0" err="1" smtClean="0"/>
              <a:t>WireTranfer</a:t>
            </a:r>
            <a:r>
              <a:rPr lang="en-US" sz="2800" dirty="0" smtClean="0"/>
              <a:t> to persistent storage</a:t>
            </a:r>
          </a:p>
          <a:p>
            <a:r>
              <a:rPr lang="en-US" sz="2800" dirty="0" smtClean="0"/>
              <a:t>Add a unique id to each transfer</a:t>
            </a:r>
          </a:p>
          <a:p>
            <a:r>
              <a:rPr lang="en-US" sz="2800" dirty="0" smtClean="0"/>
              <a:t>Add ID to Withdraw and Deposit</a:t>
            </a:r>
          </a:p>
          <a:p>
            <a:r>
              <a:rPr lang="en-US" sz="2800" dirty="0" smtClean="0"/>
              <a:t>Store IDs of completed 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74346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actor sends multiple messages to the same destination, they will not arrive out of order (this is </a:t>
            </a:r>
            <a:r>
              <a:rPr lang="en-US" dirty="0" err="1" smtClean="0"/>
              <a:t>Akka</a:t>
            </a:r>
            <a:r>
              <a:rPr lang="en-US" dirty="0" smtClean="0"/>
              <a:t>-specific)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0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Actor Systems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0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Actor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visualize a room full of people (i.e. the Actors)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the goal to achieve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the goal into subtasks that can be assigned to the various actors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who needs to talk to whom?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you can easily create new Actors, even short-lived ones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watch out for any blocking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prefer immutable data structures that can safely be shared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not refer to actor state from code running asynchronously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48421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Word Count</a:t>
            </a:r>
            <a:endParaRPr lang="en-US" dirty="0"/>
          </a:p>
        </p:txBody>
      </p:sp>
      <p:pic>
        <p:nvPicPr>
          <p:cNvPr id="5" name="Content Placeholder 4" descr="word count examp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96" r="-206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832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2895600" cy="3394472"/>
          </a:xfrm>
        </p:spPr>
        <p:txBody>
          <a:bodyPr/>
          <a:lstStyle/>
          <a:p>
            <a:r>
              <a:rPr lang="en-US" dirty="0" smtClean="0"/>
              <a:t>Map Actor</a:t>
            </a:r>
          </a:p>
          <a:p>
            <a:r>
              <a:rPr lang="en-US" dirty="0" smtClean="0"/>
              <a:t>Reduce Actor</a:t>
            </a:r>
          </a:p>
          <a:p>
            <a:r>
              <a:rPr lang="en-US" dirty="0" smtClean="0"/>
              <a:t>Aggregate Actor</a:t>
            </a:r>
            <a:endParaRPr lang="en-US" dirty="0"/>
          </a:p>
        </p:txBody>
      </p:sp>
      <p:pic>
        <p:nvPicPr>
          <p:cNvPr id="4" name="Picture 3" descr="actor 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381" y="1200150"/>
            <a:ext cx="5337219" cy="34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93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Checker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an actor system which given a URL will recursively download the content, extract links and follow them, bounded by a maximum depth; </a:t>
            </a:r>
            <a:r>
              <a:rPr lang="en-US" sz="2400" dirty="0" smtClean="0"/>
              <a:t>all </a:t>
            </a:r>
            <a:r>
              <a:rPr lang="en-US" sz="2400" dirty="0"/>
              <a:t>links encountered shall be returned.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effectLst/>
              </a:rPr>
              <a:t>Write a Web Client which get the HTTP body from a </a:t>
            </a:r>
            <a:r>
              <a:rPr lang="en-US" sz="2000" dirty="0" err="1" smtClean="0">
                <a:effectLst/>
              </a:rPr>
              <a:t>url</a:t>
            </a:r>
            <a:r>
              <a:rPr lang="en-US" sz="2000" dirty="0" smtClean="0">
                <a:effectLst/>
              </a:rPr>
              <a:t> asynchronously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Write a Getter actor for processing the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Controller which spawns Getters for all links encountered.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Write </a:t>
            </a:r>
            <a:r>
              <a:rPr lang="en-US" sz="2000" dirty="0"/>
              <a:t>a Receptionist managing one Controller per request.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69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endParaRPr lang="en-US" dirty="0"/>
          </a:p>
        </p:txBody>
      </p:sp>
      <p:pic>
        <p:nvPicPr>
          <p:cNvPr id="6" name="Content Placeholder 5" descr="how-hadoop-mapreduce-works-imag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386" r="-40386"/>
          <a:stretch>
            <a:fillRect/>
          </a:stretch>
        </p:blipFill>
        <p:spPr>
          <a:xfrm>
            <a:off x="0" y="1200149"/>
            <a:ext cx="9139988" cy="3769981"/>
          </a:xfrm>
        </p:spPr>
      </p:pic>
    </p:spTree>
    <p:extLst>
      <p:ext uri="{BB962C8B-B14F-4D97-AF65-F5344CB8AC3E}">
        <p14:creationId xmlns:p14="http://schemas.microsoft.com/office/powerpoint/2010/main" val="719098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will use the </a:t>
            </a:r>
            <a:r>
              <a:rPr lang="en-US" sz="2400" dirty="0" err="1" smtClean="0"/>
              <a:t>Spray.io</a:t>
            </a:r>
            <a:r>
              <a:rPr lang="en-US" sz="2400" dirty="0" smtClean="0"/>
              <a:t>  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err="1" smtClean="0"/>
              <a:t>io.spray</a:t>
            </a:r>
            <a:r>
              <a:rPr lang="en-US" sz="2000" dirty="0" smtClean="0"/>
              <a:t>" % "spray-client" % "1.3.1”</a:t>
            </a:r>
          </a:p>
          <a:p>
            <a:pPr lvl="1"/>
            <a:r>
              <a:rPr lang="en-US" sz="2000" dirty="0" smtClean="0"/>
              <a:t> "</a:t>
            </a:r>
            <a:r>
              <a:rPr lang="en-US" sz="2000" dirty="0" err="1" smtClean="0"/>
              <a:t>io.spray</a:t>
            </a:r>
            <a:r>
              <a:rPr lang="en-US" sz="2000" dirty="0" smtClean="0"/>
              <a:t>" % "spray-can" % "1.3.1”</a:t>
            </a:r>
          </a:p>
          <a:p>
            <a:r>
              <a:rPr lang="en-US" sz="2400" dirty="0" smtClean="0"/>
              <a:t>It offers three different levels of abstractions</a:t>
            </a:r>
          </a:p>
          <a:p>
            <a:pPr lvl="1"/>
            <a:r>
              <a:rPr lang="en-US" sz="2000" dirty="0" smtClean="0"/>
              <a:t>Connection (full control HTTP connections opened/closed)</a:t>
            </a:r>
          </a:p>
          <a:p>
            <a:pPr lvl="1"/>
            <a:r>
              <a:rPr lang="en-US" sz="2000" dirty="0" smtClean="0"/>
              <a:t>Host (let spray manage the connection-pool per host)</a:t>
            </a:r>
          </a:p>
          <a:p>
            <a:pPr lvl="1"/>
            <a:r>
              <a:rPr lang="en-US" sz="2000" dirty="0" smtClean="0"/>
              <a:t>Request ( letting spray take  over the all the connection management)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17547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Spray.io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2937273"/>
          </a:xfrm>
        </p:spPr>
        <p:txBody>
          <a:bodyPr>
            <a:normAutofit/>
          </a:bodyPr>
          <a:lstStyle/>
          <a:p>
            <a:r>
              <a:rPr lang="en-US" dirty="0"/>
              <a:t>entirely built in </a:t>
            </a:r>
            <a:r>
              <a:rPr lang="en-US" dirty="0" err="1"/>
              <a:t>Scala</a:t>
            </a:r>
            <a:r>
              <a:rPr lang="en-US" dirty="0"/>
              <a:t>, no wrapping of Java libraries</a:t>
            </a:r>
          </a:p>
          <a:p>
            <a:r>
              <a:rPr lang="en-US" dirty="0"/>
              <a:t>fully </a:t>
            </a:r>
            <a:r>
              <a:rPr lang="en-US" dirty="0" err="1"/>
              <a:t>async</a:t>
            </a:r>
            <a:r>
              <a:rPr lang="en-US" dirty="0"/>
              <a:t> and non-blocking</a:t>
            </a:r>
          </a:p>
          <a:p>
            <a:r>
              <a:rPr lang="en-US" dirty="0"/>
              <a:t>only one type of active components in all layers: actors</a:t>
            </a:r>
          </a:p>
          <a:p>
            <a:r>
              <a:rPr lang="en-US" dirty="0"/>
              <a:t>core API style: message protocol</a:t>
            </a:r>
          </a:p>
          <a:p>
            <a:r>
              <a:rPr lang="en-US" dirty="0"/>
              <a:t>actor-friendly (e.g. "tell don't ask")</a:t>
            </a:r>
          </a:p>
          <a:p>
            <a:r>
              <a:rPr lang="en-US" dirty="0"/>
              <a:t>fast, lightweight, modular, testable</a:t>
            </a:r>
          </a:p>
        </p:txBody>
      </p:sp>
      <p:pic>
        <p:nvPicPr>
          <p:cNvPr id="4" name="Picture 3" descr="Screen Shot 2014-04-24 at 10.19.4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-24403"/>
            <a:ext cx="7223760" cy="1504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629150"/>
            <a:ext cx="240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spray.io</a:t>
            </a:r>
            <a:r>
              <a:rPr lang="en-US" dirty="0"/>
              <a:t>/webinar</a:t>
            </a:r>
          </a:p>
        </p:txBody>
      </p:sp>
    </p:spTree>
    <p:extLst>
      <p:ext uri="{BB962C8B-B14F-4D97-AF65-F5344CB8AC3E}">
        <p14:creationId xmlns:p14="http://schemas.microsoft.com/office/powerpoint/2010/main" val="30866502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Client Request Level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1"/>
            <a:ext cx="8610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SprayWebClientRequestLevel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WebClient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String)(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implicit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system: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Future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[String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]={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system.dispatcher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pipeline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HttpRequest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Future[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HttpResponse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sendReceive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pipeline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.map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(_.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entity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.asString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793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A_TAG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9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"(?</a:t>
            </a:r>
            <a:r>
              <a:rPr lang="en-US" sz="19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9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)&lt;a ([^&gt;]+)&gt;.+?&lt;/a&gt;"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.r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9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HREF_ATTR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9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"""\s*(?</a:t>
            </a:r>
            <a:r>
              <a:rPr lang="en-US" sz="19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i</a:t>
            </a:r>
            <a:r>
              <a:rPr lang="en-US" sz="19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)</a:t>
            </a:r>
            <a:r>
              <a:rPr lang="en-US" sz="1900" u="sng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href</a:t>
            </a:r>
            <a:r>
              <a:rPr lang="en-US" sz="1900" u="sng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\s*=\s*(?:"([^"]*)"|'([^']*)'|([^'"&gt;\s]+))\s*"""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.r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findLinks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(body: String): Iterator[String]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anchor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&lt;- </a:t>
            </a:r>
            <a:r>
              <a:rPr lang="en-US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A_TAG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.findAllMatchIn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(body)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HREF_ATTR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dquot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quot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bare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&lt;-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anchor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.subgroups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yield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dquot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!=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dquot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quot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!=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quot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else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bare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86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Getter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Getter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String, depth: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 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u="sng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..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Success(body) =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	for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(link &lt;-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findLinks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(body))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	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context.parent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!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Controller.Check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(link, depth)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stop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Failure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=&gt; stop()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stop(): Unit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u="sng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.parent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Done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.stop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self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23290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Actor-Based 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Logging includes IO which can block </a:t>
            </a:r>
            <a:r>
              <a:rPr lang="en-US" sz="2400" dirty="0" smtClean="0"/>
              <a:t>indefinitely</a:t>
            </a:r>
            <a:endParaRPr lang="en-US" sz="2400" dirty="0"/>
          </a:p>
          <a:p>
            <a:r>
              <a:rPr lang="en-US" sz="2400" dirty="0" err="1"/>
              <a:t>Akka’s</a:t>
            </a:r>
            <a:r>
              <a:rPr lang="en-US" sz="2400" dirty="0"/>
              <a:t> logging passes that task to dedicated </a:t>
            </a:r>
            <a:r>
              <a:rPr lang="en-US" sz="2400" dirty="0" smtClean="0"/>
              <a:t>actors</a:t>
            </a:r>
            <a:endParaRPr lang="en-US" sz="2400" dirty="0"/>
          </a:p>
          <a:p>
            <a:r>
              <a:rPr lang="en-US" sz="2400" dirty="0"/>
              <a:t>supports </a:t>
            </a:r>
            <a:r>
              <a:rPr lang="en-US" sz="2400" dirty="0" err="1"/>
              <a:t>ActorSystem</a:t>
            </a:r>
            <a:r>
              <a:rPr lang="en-US" sz="2400" dirty="0"/>
              <a:t>-wide levels of debug, info, warning, error </a:t>
            </a:r>
          </a:p>
          <a:p>
            <a:r>
              <a:rPr lang="en-US" sz="2400" dirty="0" smtClean="0"/>
              <a:t>Set level using </a:t>
            </a:r>
            <a:r>
              <a:rPr lang="en-US" sz="2400" dirty="0" err="1" smtClean="0"/>
              <a:t>application.conf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19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 </a:t>
            </a:r>
            <a:r>
              <a:rPr lang="en-US" sz="19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</a:t>
            </a:r>
            <a:r>
              <a:rPr lang="en-US" sz="19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ActorLogging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9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9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9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log</a:t>
            </a:r>
            <a:r>
              <a:rPr lang="en-US" sz="19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.debug</a:t>
            </a:r>
            <a:r>
              <a:rPr lang="en-US" sz="19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(“</a:t>
            </a:r>
            <a:r>
              <a:rPr lang="en-US" sz="19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received message: {}</a:t>
            </a:r>
            <a:r>
              <a:rPr lang="en-US" sz="19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”, </a:t>
            </a:r>
            <a:r>
              <a:rPr lang="en-US" sz="19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9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9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52451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610600" cy="3886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Controller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ActorLogging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cache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Set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.empty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[String]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children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Set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.empty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20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</a:t>
            </a:r>
            <a:r>
              <a:rPr lang="en-US" sz="20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Controller.Check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log.debug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"{} checking {}"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(!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cache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&amp;&amp; </a:t>
            </a:r>
            <a:r>
              <a:rPr lang="en-US" sz="2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&gt; </a:t>
            </a:r>
            <a:r>
              <a:rPr lang="en-US" sz="2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children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20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Getter.props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20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20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depth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 </a:t>
            </a:r>
            <a:r>
              <a:rPr lang="en-US" sz="20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cache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</a:t>
            </a:r>
            <a:r>
              <a:rPr lang="en-US" sz="2000" dirty="0" err="1" smtClean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url</a:t>
            </a:r>
            <a:endParaRPr lang="en-US" sz="20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Getter.Done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children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-= sender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20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2000" dirty="0" err="1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children</a:t>
            </a:r>
            <a:r>
              <a:rPr lang="en-US" sz="20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.isEmpty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2000" u="sng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20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.parent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Result(</a:t>
            </a:r>
            <a:r>
              <a:rPr lang="en-US" sz="20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cache</a:t>
            </a: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4658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leaned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reactive application is non-blocking &amp; event-driven top to bottom.</a:t>
            </a:r>
          </a:p>
          <a:p>
            <a:r>
              <a:rPr lang="en-US" sz="2400" dirty="0"/>
              <a:t>Actors are run by a dispatcher—potentially shared—which can also run Futures.</a:t>
            </a:r>
          </a:p>
          <a:p>
            <a:r>
              <a:rPr lang="en-US" sz="2400" dirty="0"/>
              <a:t>Prefer immutable data structures, since they can be shared.</a:t>
            </a:r>
          </a:p>
        </p:txBody>
      </p:sp>
    </p:spTree>
    <p:extLst>
      <p:ext uri="{BB962C8B-B14F-4D97-AF65-F5344CB8AC3E}">
        <p14:creationId xmlns:p14="http://schemas.microsoft.com/office/powerpoint/2010/main" val="1139748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Timeouts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scala.concurrent.duration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._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Controller </a:t>
            </a:r>
            <a:r>
              <a:rPr lang="en-US" sz="1600" u="sng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ActorLogging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 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.setReceiveTimeout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u="sng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.seconds)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..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u="sng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</a:t>
            </a:r>
            <a:r>
              <a:rPr lang="en-US" sz="16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ef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receive = 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Check(...) =&gt;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Getter.Done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...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ReceiveTimeout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endParaRPr lang="en-US" sz="16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children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(_ !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Getter.Abort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552950"/>
            <a:ext cx="535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receive timeout is reset by every received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0000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Abort in Getter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382000" cy="3733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Getter(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String, depth: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...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Success(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body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body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.isInstanceOf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[String] 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findLinks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body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.toString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 l =&gt;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600" u="sng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.parent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Controller.Check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l,depth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stop(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Failure(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ex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stop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Abort =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stop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6238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MapReduce</a:t>
            </a:r>
            <a:r>
              <a:rPr lang="en-US" dirty="0" smtClean="0"/>
              <a:t> &amp; Spark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Successfully applied in implementing large-scale data intensive applications</a:t>
            </a:r>
          </a:p>
          <a:p>
            <a:pPr lvl="1"/>
            <a:r>
              <a:rPr lang="en-US" dirty="0" smtClean="0"/>
              <a:t>Well suited for Batch Processing</a:t>
            </a:r>
          </a:p>
          <a:p>
            <a:pPr lvl="1"/>
            <a:r>
              <a:rPr lang="en-US" dirty="0" smtClean="0"/>
              <a:t>Not for interactive analytics</a:t>
            </a:r>
          </a:p>
          <a:p>
            <a:r>
              <a:rPr lang="en-US" dirty="0" smtClean="0"/>
              <a:t>Apache Spark</a:t>
            </a:r>
          </a:p>
          <a:p>
            <a:pPr lvl="1"/>
            <a:r>
              <a:rPr lang="en-US" dirty="0" smtClean="0"/>
              <a:t>Run from 10x to 100x faster that </a:t>
            </a:r>
            <a:r>
              <a:rPr lang="en-US" dirty="0" err="1" smtClean="0"/>
              <a:t>MapReduce</a:t>
            </a:r>
            <a:endParaRPr lang="en-US" dirty="0" smtClean="0"/>
          </a:p>
          <a:p>
            <a:pPr lvl="1"/>
            <a:r>
              <a:rPr lang="en-US" dirty="0" smtClean="0"/>
              <a:t>Workflows are formalized through DAG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84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382000" cy="37337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Receptionist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</a:t>
            </a:r>
            <a:r>
              <a:rPr lang="en-US" dirty="0" smtClean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waiting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waiting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Receive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upon Get(</a:t>
            </a:r>
            <a:r>
              <a:rPr lang="en-US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) start a traversal and become running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running(queue: Vector[Job]): Receive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upon Get(</a:t>
            </a:r>
            <a:r>
              <a:rPr lang="en-US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apppend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that to queue and keep running </a:t>
            </a:r>
            <a:endParaRPr lang="en-US" dirty="0" smtClean="0">
              <a:solidFill>
                <a:srgbClr val="4D9072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  /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 upon </a:t>
            </a:r>
            <a:r>
              <a:rPr lang="en-US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Controller.Result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(links) ship that to client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and run next job from queue (if any)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99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two states</a:t>
            </a:r>
          </a:p>
          <a:p>
            <a:pPr lvl="1"/>
            <a:r>
              <a:rPr lang="en-US" dirty="0" smtClean="0"/>
              <a:t>Waiting</a:t>
            </a:r>
          </a:p>
          <a:p>
            <a:pPr lvl="1"/>
            <a:r>
              <a:rPr lang="en-US" dirty="0" smtClean="0"/>
              <a:t>Running</a:t>
            </a:r>
          </a:p>
          <a:p>
            <a:r>
              <a:rPr lang="en-US" dirty="0" smtClean="0"/>
              <a:t>Change the state using </a:t>
            </a:r>
            <a:r>
              <a:rPr lang="en-US" dirty="0" err="1" smtClean="0"/>
              <a:t>context.become</a:t>
            </a:r>
            <a:endParaRPr lang="en-US" dirty="0" smtClean="0"/>
          </a:p>
          <a:p>
            <a:r>
              <a:rPr lang="en-US" dirty="0" smtClean="0"/>
              <a:t>Create a Controller per Get</a:t>
            </a:r>
          </a:p>
          <a:p>
            <a:r>
              <a:rPr lang="en-US" dirty="0" smtClean="0"/>
              <a:t>Return the result to the asker</a:t>
            </a:r>
          </a:p>
        </p:txBody>
      </p:sp>
    </p:spTree>
    <p:extLst>
      <p:ext uri="{BB962C8B-B14F-4D97-AF65-F5344CB8AC3E}">
        <p14:creationId xmlns:p14="http://schemas.microsoft.com/office/powerpoint/2010/main" val="2812737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http://www.scalatest.org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http://doc.akka.io/api/akka/2.3.2/index.html#</a:t>
            </a:r>
            <a:r>
              <a:rPr lang="en-US" dirty="0" smtClean="0">
                <a:hlinkClick r:id="rId3"/>
              </a:rPr>
              <a:t>akka.testkit.TestKit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0046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839200" cy="3810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Test can verify externally observable effects</a:t>
            </a:r>
          </a:p>
          <a:p>
            <a:pPr marL="0" indent="0">
              <a:buNone/>
            </a:pPr>
            <a:endParaRPr lang="en-US" dirty="0" smtClean="0">
              <a:solidFill>
                <a:srgbClr val="931968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Toggle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happy: 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Receive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“How 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are you?”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sender ! </a:t>
            </a:r>
            <a:r>
              <a:rPr lang="en-US" dirty="0" smtClean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“happy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context become sad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sad: 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Receive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“How 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are you?” 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sender ! </a:t>
            </a:r>
            <a:r>
              <a:rPr lang="en-US" dirty="0">
                <a:solidFill>
                  <a:srgbClr val="0000FF"/>
                </a:solidFill>
                <a:latin typeface="Monaco"/>
                <a:ea typeface="Monaco"/>
                <a:cs typeface="Monaco"/>
              </a:rPr>
              <a:t>“sad”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context become happy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happy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452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Akka’s</a:t>
            </a:r>
            <a:r>
              <a:rPr lang="en-US" dirty="0" smtClean="0"/>
              <a:t> </a:t>
            </a:r>
            <a:r>
              <a:rPr lang="en-US" dirty="0" err="1" smtClean="0"/>
              <a:t>TestKit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implicit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u="sng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al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system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TestSys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u="sng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al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toggle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system.actorOf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(Props[Toggle]) 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al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 =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TestProbe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.send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(toggle,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p.expectMsg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"happy"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.send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(toggle,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.expectMsg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"sad"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.send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(toggle,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"unknown"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.expectNoMsg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.second)</a:t>
            </a:r>
          </a:p>
          <a:p>
            <a:pPr marL="0" indent="0">
              <a:buNone/>
            </a:pP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ystem.shutdown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5590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Akka’s</a:t>
            </a:r>
            <a:r>
              <a:rPr lang="en-US" dirty="0" smtClean="0"/>
              <a:t> </a:t>
            </a:r>
            <a:r>
              <a:rPr lang="en-US" dirty="0" err="1" smtClean="0"/>
              <a:t>TestKit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47750"/>
            <a:ext cx="8458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Test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TestKit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toggle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(Props[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Toggle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within (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second)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  toggle 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"How are you?"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expectMsg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"happy"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  toggle 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"How are you?"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expectMsg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"sad"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  toggle !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"unknown"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finally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6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.shutdown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93663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</a:t>
            </a:r>
            <a:r>
              <a:rPr lang="en-US" dirty="0" err="1" smtClean="0"/>
              <a:t>LinkChecker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1"/>
            <a:ext cx="8382000" cy="2666999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GetterSpec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TestKit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GetterSpec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WordSpecLike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BeforeAndAfterAll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ImplicitSender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{}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ReceptionistSpec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TestKit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ReceptionistSpec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WordSpecLike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BeforeAndAfterAll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ImplicitSender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{}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01955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http://www.scalatest.org/user_guide/</a:t>
            </a:r>
            <a:r>
              <a:rPr lang="en-US" dirty="0" smtClean="0">
                <a:hlinkClick r:id="rId2"/>
              </a:rPr>
              <a:t>selecting_a_style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http://doc.akka.io/docs/akka/2.3.2/scala/</a:t>
            </a:r>
            <a:r>
              <a:rPr lang="en-US" dirty="0" smtClean="0">
                <a:hlinkClick r:id="rId3"/>
              </a:rPr>
              <a:t>testing.html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25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Handling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87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Handling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shall failures go? </a:t>
            </a:r>
          </a:p>
          <a:p>
            <a:r>
              <a:rPr lang="en-US" dirty="0" smtClean="0"/>
              <a:t>reify </a:t>
            </a:r>
            <a:r>
              <a:rPr lang="en-US" dirty="0"/>
              <a:t>as </a:t>
            </a:r>
            <a:r>
              <a:rPr lang="en-US" dirty="0" smtClean="0"/>
              <a:t>messages?</a:t>
            </a:r>
          </a:p>
          <a:p>
            <a:r>
              <a:rPr lang="en-US" dirty="0" smtClean="0"/>
              <a:t>send </a:t>
            </a:r>
            <a:r>
              <a:rPr lang="en-US" dirty="0"/>
              <a:t>to a known </a:t>
            </a:r>
            <a:r>
              <a:rPr lang="en-US" dirty="0" smtClean="0"/>
              <a:t>address?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Actors work together in teams (systems) </a:t>
            </a:r>
            <a:endParaRPr lang="en-US" dirty="0" smtClean="0"/>
          </a:p>
          <a:p>
            <a:r>
              <a:rPr lang="en-US" dirty="0" smtClean="0"/>
              <a:t>individual </a:t>
            </a:r>
            <a:r>
              <a:rPr lang="en-US" dirty="0"/>
              <a:t>failure is handled by the team leader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0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419600" cy="3581399"/>
          </a:xfrm>
        </p:spPr>
        <p:txBody>
          <a:bodyPr>
            <a:normAutofit/>
          </a:bodyPr>
          <a:lstStyle/>
          <a:p>
            <a:r>
              <a:rPr lang="en-US" sz="2000" dirty="0"/>
              <a:t>failed Actor is terminated or restarted </a:t>
            </a:r>
            <a:endParaRPr lang="en-US" sz="2000" dirty="0" smtClean="0"/>
          </a:p>
          <a:p>
            <a:r>
              <a:rPr lang="en-US" sz="2000" dirty="0"/>
              <a:t>decision must be taken by one other Actor </a:t>
            </a:r>
          </a:p>
          <a:p>
            <a:r>
              <a:rPr lang="en-US" sz="2000" dirty="0"/>
              <a:t>supervised Actors form a tree </a:t>
            </a:r>
            <a:r>
              <a:rPr lang="en-US" sz="2000" dirty="0" smtClean="0"/>
              <a:t>structure</a:t>
            </a:r>
          </a:p>
          <a:p>
            <a:r>
              <a:rPr lang="en-US" sz="2000" dirty="0" smtClean="0"/>
              <a:t>the </a:t>
            </a:r>
            <a:r>
              <a:rPr lang="en-US" sz="2000" dirty="0"/>
              <a:t>supervisor needs to create its </a:t>
            </a:r>
            <a:r>
              <a:rPr lang="en-US" sz="2000" dirty="0" smtClean="0"/>
              <a:t>subordinate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Content Placeholder 5" descr="Screen Shot 2014-04-24 at 12.10.34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" b="920"/>
          <a:stretch>
            <a:fillRect/>
          </a:stretch>
        </p:blipFill>
        <p:spPr>
          <a:xfrm>
            <a:off x="5105400" y="1200150"/>
            <a:ext cx="3807700" cy="3200399"/>
          </a:xfrm>
        </p:spPr>
      </p:pic>
    </p:spTree>
    <p:extLst>
      <p:ext uri="{BB962C8B-B14F-4D97-AF65-F5344CB8AC3E}">
        <p14:creationId xmlns:p14="http://schemas.microsoft.com/office/powerpoint/2010/main" val="105055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Logistic Regression</a:t>
            </a:r>
            <a:endParaRPr lang="en-US" dirty="0"/>
          </a:p>
        </p:txBody>
      </p:sp>
      <p:pic>
        <p:nvPicPr>
          <p:cNvPr id="13" name="Content Placeholder 12" descr="linear regression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5032" b="-35032"/>
          <a:stretch>
            <a:fillRect/>
          </a:stretch>
        </p:blipFill>
        <p:spPr>
          <a:xfrm>
            <a:off x="457200" y="1844675"/>
            <a:ext cx="4038600" cy="324167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-29607" b="-29607"/>
          <a:stretch>
            <a:fillRect/>
          </a:stretch>
        </p:blipFill>
        <p:spPr>
          <a:xfrm>
            <a:off x="4791192" y="1962150"/>
            <a:ext cx="3895607" cy="3200400"/>
          </a:xfrm>
        </p:spPr>
      </p:pic>
      <p:sp>
        <p:nvSpPr>
          <p:cNvPr id="14" name="TextBox 13"/>
          <p:cNvSpPr txBox="1"/>
          <p:nvPr/>
        </p:nvSpPr>
        <p:spPr>
          <a:xfrm>
            <a:off x="533400" y="120015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Running time per iteration of Spark </a:t>
            </a:r>
            <a:r>
              <a:rPr lang="en-US" dirty="0" err="1" smtClean="0"/>
              <a:t>w.r.t</a:t>
            </a:r>
            <a:r>
              <a:rPr lang="en-US" dirty="0" smtClean="0"/>
              <a:t> </a:t>
            </a:r>
            <a:r>
              <a:rPr lang="en-US" dirty="0" err="1" smtClean="0"/>
              <a:t>MapReduce</a:t>
            </a:r>
            <a:r>
              <a:rPr lang="en-US" dirty="0" smtClean="0"/>
              <a:t> implementation on 100GB of data on a 100-node cluster.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89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 Strategy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For One Strategy</a:t>
            </a: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u="sng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neForOneStrategy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maxNrOfRetries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withinTimeRange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Duration, decider: Decider)</a:t>
            </a:r>
            <a:endParaRPr lang="en-US" sz="1800" dirty="0" smtClean="0"/>
          </a:p>
          <a:p>
            <a:endParaRPr lang="en-US" dirty="0" smtClean="0"/>
          </a:p>
          <a:p>
            <a:r>
              <a:rPr lang="en-US" dirty="0" err="1" smtClean="0"/>
              <a:t>AllForOneStrategy</a:t>
            </a:r>
            <a:endParaRPr lang="en-US" dirty="0" smtClean="0"/>
          </a:p>
          <a:p>
            <a:endParaRPr lang="en-US" dirty="0" smtClean="0"/>
          </a:p>
          <a:p>
            <a:pPr marL="0" lvl="0" indent="0">
              <a:buNone/>
            </a:pP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AllForOneStrategy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maxNrOfRetries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withinTimeRange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Duration, decider: Decider)</a:t>
            </a:r>
            <a:endParaRPr lang="en-US" sz="18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8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For One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akka.actor.OneForOneStrategy</a:t>
            </a:r>
            <a:endParaRPr lang="en-US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akka.actor.SupervisorStrategy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scala.concurrent.duration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._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override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u="sng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</a:t>
            </a:r>
            <a:r>
              <a:rPr lang="en-US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al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supervisorStrategy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OneForOneStrategy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maxNrOfRetries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dirty="0" smtClean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withinTimeRange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dirty="0" smtClean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minute) 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ArithmeticException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=&gt; Resume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NullPointerException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=&gt; Restart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IllegalArgumentException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Stop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Exception                =&gt; Escalate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150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Supervisor Strategy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allow a finite number of </a:t>
            </a:r>
            <a:r>
              <a:rPr lang="en-US" dirty="0" smtClean="0"/>
              <a:t>restarts</a:t>
            </a:r>
            <a:endParaRPr lang="en-US" dirty="0"/>
          </a:p>
          <a:p>
            <a:r>
              <a:rPr lang="en-US" dirty="0"/>
              <a:t>allow a finite number of restarts in a time window </a:t>
            </a:r>
          </a:p>
          <a:p>
            <a:r>
              <a:rPr lang="en-US" dirty="0" smtClean="0"/>
              <a:t>If </a:t>
            </a:r>
            <a:r>
              <a:rPr lang="en-US" dirty="0"/>
              <a:t>restriction violated then Stop instead of Restart 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O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neForOneStrategy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maxNrOfRetries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withinTimeRange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.minute) {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DBException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Restart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will turn into Stop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  <a:p>
            <a:r>
              <a:rPr lang="en-US" dirty="0" smtClean="0"/>
              <a:t>Actor Lifecycle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tart</a:t>
            </a:r>
          </a:p>
          <a:p>
            <a:pPr lvl="1"/>
            <a:r>
              <a:rPr lang="en-US" dirty="0" smtClean="0"/>
              <a:t>(restart)*</a:t>
            </a:r>
          </a:p>
          <a:p>
            <a:pPr lvl="1"/>
            <a:r>
              <a:rPr lang="en-US" dirty="0" smtClean="0"/>
              <a:t>stop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5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Lifecycle Monitoring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5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Having an </a:t>
            </a:r>
            <a:r>
              <a:rPr lang="en-US" dirty="0" err="1" smtClean="0"/>
              <a:t>ActorRef</a:t>
            </a:r>
            <a:r>
              <a:rPr lang="en-US" dirty="0" smtClean="0"/>
              <a:t> implies:</a:t>
            </a:r>
          </a:p>
          <a:p>
            <a:pPr lvl="1"/>
            <a:r>
              <a:rPr lang="en-US" dirty="0" smtClean="0"/>
              <a:t>Restarts are not visible</a:t>
            </a:r>
          </a:p>
          <a:p>
            <a:pPr lvl="1"/>
            <a:r>
              <a:rPr lang="en-US" dirty="0" smtClean="0"/>
              <a:t>After stop there will be no more responses</a:t>
            </a:r>
          </a:p>
          <a:p>
            <a:r>
              <a:rPr lang="en-US" dirty="0" smtClean="0"/>
              <a:t>Therefore </a:t>
            </a:r>
            <a:r>
              <a:rPr lang="en-US" dirty="0" err="1" smtClean="0"/>
              <a:t>Akka</a:t>
            </a:r>
            <a:r>
              <a:rPr lang="en-US" dirty="0" smtClean="0"/>
              <a:t> support Monitoring via </a:t>
            </a:r>
            <a:r>
              <a:rPr lang="en-US" dirty="0" err="1" smtClean="0"/>
              <a:t>DeathWatch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ActorContext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watch(target: 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unwatch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(target: 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</a:t>
            </a:r>
            <a:r>
              <a:rPr lang="en-US" sz="16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..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3483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</a:t>
            </a:r>
            <a:r>
              <a:rPr lang="en-US" dirty="0" err="1" smtClean="0"/>
              <a:t>DeathWatch</a:t>
            </a:r>
            <a:r>
              <a:rPr lang="en-US" dirty="0" smtClean="0"/>
              <a:t> to Getter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Getter</a:t>
            </a:r>
            <a:r>
              <a:rPr lang="en-US" sz="14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String, depth: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body: String =&gt;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(link &lt;-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findLinks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(body))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context.parent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Controller.Check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(link, depth)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	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context.stop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(self)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_: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Status.Failure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context.stop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(self)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200" dirty="0"/>
              <a:t>We simply terminate the actor and use the </a:t>
            </a:r>
            <a:r>
              <a:rPr lang="en-US" sz="2200" dirty="0" err="1"/>
              <a:t>DeathWatch</a:t>
            </a:r>
            <a:r>
              <a:rPr lang="en-US" sz="2200" dirty="0"/>
              <a:t> on the parent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Terminated(_) =&gt;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.children.isEmpty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.parent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Result(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cache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0721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Kernel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177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Error Kernel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Keep important data near the root, delegate risk to the leaves</a:t>
            </a:r>
          </a:p>
          <a:p>
            <a:r>
              <a:rPr lang="en-US" dirty="0" smtClean="0"/>
              <a:t>Restarts are recursive</a:t>
            </a:r>
          </a:p>
          <a:p>
            <a:r>
              <a:rPr lang="en-US" dirty="0" smtClean="0"/>
              <a:t>Restart are more frequent near the leaves</a:t>
            </a:r>
          </a:p>
          <a:p>
            <a:r>
              <a:rPr lang="en-US" dirty="0" smtClean="0"/>
              <a:t>Avoid restarting Actors with important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620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to Receptionist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stop Controller if it has a problem.</a:t>
            </a:r>
          </a:p>
          <a:p>
            <a:r>
              <a:rPr lang="en-US" dirty="0"/>
              <a:t>React to Terminated to catch cases where no Result was sent. </a:t>
            </a:r>
            <a:endParaRPr lang="en-US" dirty="0" smtClean="0"/>
          </a:p>
          <a:p>
            <a:r>
              <a:rPr lang="en-US" dirty="0" smtClean="0"/>
              <a:t>Discard </a:t>
            </a:r>
            <a:r>
              <a:rPr lang="en-US" dirty="0"/>
              <a:t>Terminated after Result was sent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400" dirty="0">
                <a:solidFill>
                  <a:srgbClr val="7F0055"/>
                </a:solidFill>
                <a:latin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Receptionist </a:t>
            </a:r>
            <a:r>
              <a:rPr lang="en-US" sz="1400" dirty="0">
                <a:solidFill>
                  <a:srgbClr val="7F0055"/>
                </a:solidFill>
                <a:latin typeface="Monac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Actor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F0055"/>
                </a:solidFill>
                <a:latin typeface="Monaco"/>
              </a:rPr>
              <a:t>override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7F0055"/>
                </a:solidFill>
                <a:latin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</a:rPr>
              <a:t>supervisorStrategy</a:t>
            </a:r>
            <a:r>
              <a:rPr lang="en-US" sz="1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=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</a:rPr>
              <a:t>SupervisorStrategy.</a:t>
            </a:r>
            <a:r>
              <a:rPr lang="en-US" sz="1400" dirty="0" err="1" smtClean="0">
                <a:solidFill>
                  <a:srgbClr val="0000C0"/>
                </a:solidFill>
                <a:latin typeface="Monaco"/>
              </a:rPr>
              <a:t>stoppingStrategy</a:t>
            </a:r>
            <a:endParaRPr lang="en-US" sz="1400" dirty="0">
              <a:solidFill>
                <a:srgbClr val="0000C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</a:rPr>
              <a:t>... 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 =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context.actorOf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controllerProps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s”c$reqNo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”) 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context.watch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(controller)</a:t>
            </a:r>
            <a:endParaRPr lang="en-US" sz="1400" dirty="0" smtClean="0">
              <a:solidFill>
                <a:srgbClr val="000000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5953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 </a:t>
            </a:r>
            <a:r>
              <a:rPr lang="en-US" dirty="0" err="1" smtClean="0"/>
              <a:t>EventStreams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Actors can direct messages only at known addresses.</a:t>
            </a:r>
          </a:p>
          <a:p>
            <a:r>
              <a:rPr lang="en-US" dirty="0"/>
              <a:t>The </a:t>
            </a:r>
            <a:r>
              <a:rPr lang="en-US" dirty="0" err="1"/>
              <a:t>EventStream</a:t>
            </a:r>
            <a:r>
              <a:rPr lang="en-US" dirty="0"/>
              <a:t> allows publication of messages to an unknown audience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Every actor can optionally subscribe to (parts of) the </a:t>
            </a:r>
            <a:r>
              <a:rPr lang="en-US" dirty="0" err="1"/>
              <a:t>EventStream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7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EventStream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subscribe(subscriber: 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topic: Class[_]): Boolean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unsubscribe(subscriber: 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topic: Class[_]): Boolean 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unsubscribe(subscriber: 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ActorRef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7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publish(event: </a:t>
            </a:r>
            <a:r>
              <a:rPr lang="en-US" sz="17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AnyRef</a:t>
            </a: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</a:t>
            </a:r>
          </a:p>
          <a:p>
            <a:pPr marL="0" indent="0">
              <a:buNone/>
            </a:pPr>
            <a:r>
              <a:rPr lang="en-US" sz="17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3818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Spark </a:t>
            </a:r>
            <a:endParaRPr lang="en-US" dirty="0"/>
          </a:p>
        </p:txBody>
      </p:sp>
      <p:pic>
        <p:nvPicPr>
          <p:cNvPr id="4" name="Content Placeholder 3" descr="textsearch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7002" b="-47002"/>
          <a:stretch>
            <a:fillRect/>
          </a:stretch>
        </p:blipFill>
        <p:spPr>
          <a:xfrm>
            <a:off x="381000" y="895350"/>
            <a:ext cx="4038600" cy="3394075"/>
          </a:xfrm>
        </p:spPr>
      </p:pic>
      <p:pic>
        <p:nvPicPr>
          <p:cNvPr id="5" name="Content Placeholder 4" descr="wordcount.png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0593" b="-70593"/>
          <a:stretch>
            <a:fillRect/>
          </a:stretch>
        </p:blipFill>
        <p:spPr>
          <a:xfrm>
            <a:off x="4572000" y="666750"/>
            <a:ext cx="4038600" cy="3394075"/>
          </a:xfrm>
        </p:spPr>
      </p:pic>
    </p:spTree>
    <p:extLst>
      <p:ext uri="{BB962C8B-B14F-4D97-AF65-F5344CB8AC3E}">
        <p14:creationId xmlns:p14="http://schemas.microsoft.com/office/powerpoint/2010/main" val="2583490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Where do Unhandled Messages Go?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Actor.Receive</a:t>
            </a:r>
            <a:r>
              <a:rPr lang="en-US" dirty="0"/>
              <a:t> is a partial function, the behavior may not apply.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Unhandled </a:t>
            </a:r>
            <a:r>
              <a:rPr lang="en-US" dirty="0"/>
              <a:t>messages are passed into the unhandled method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trait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...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unhandled(message: Any): Unit = message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match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Terminated(target) =&gt;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DeathPactException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(target)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context.system.eventStream.publish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4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UnhandledMessage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sender, self))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22646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07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Persistent Actor 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Actors representing a </a:t>
            </a:r>
            <a:r>
              <a:rPr lang="en-US" dirty="0" err="1"/>
              <a:t>stateful</a:t>
            </a:r>
            <a:r>
              <a:rPr lang="en-US" dirty="0"/>
              <a:t> resource</a:t>
            </a:r>
          </a:p>
          <a:p>
            <a:r>
              <a:rPr lang="en-US" dirty="0"/>
              <a:t>shall not lose important state due to (system) failure </a:t>
            </a:r>
            <a:endParaRPr lang="en-US" dirty="0" smtClean="0"/>
          </a:p>
          <a:p>
            <a:r>
              <a:rPr lang="en-US" dirty="0" smtClean="0"/>
              <a:t>must </a:t>
            </a:r>
            <a:r>
              <a:rPr lang="en-US" dirty="0"/>
              <a:t>persist state as needed</a:t>
            </a:r>
          </a:p>
          <a:p>
            <a:r>
              <a:rPr lang="en-US" dirty="0"/>
              <a:t>must recover state at (re)</a:t>
            </a:r>
            <a:r>
              <a:rPr lang="en-US" dirty="0" smtClean="0"/>
              <a:t>start</a:t>
            </a:r>
          </a:p>
          <a:p>
            <a:pPr marL="0" indent="0">
              <a:buNone/>
            </a:pPr>
            <a:r>
              <a:rPr lang="en-US" dirty="0"/>
              <a:t>Two possibilities for persisting state:</a:t>
            </a:r>
          </a:p>
          <a:p>
            <a:r>
              <a:rPr lang="en-US" dirty="0"/>
              <a:t>in-place updates</a:t>
            </a:r>
          </a:p>
          <a:p>
            <a:r>
              <a:rPr lang="en-US" dirty="0"/>
              <a:t>persist changes in append-only </a:t>
            </a:r>
            <a:r>
              <a:rPr lang="en-US" dirty="0" smtClean="0"/>
              <a:t>fashion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com.typesafe.akka</a:t>
            </a:r>
            <a:r>
              <a:rPr lang="en-US" dirty="0"/>
              <a:t>" %% "</a:t>
            </a:r>
            <a:r>
              <a:rPr lang="en-US" dirty="0" err="1"/>
              <a:t>akka</a:t>
            </a:r>
            <a:r>
              <a:rPr lang="en-US" dirty="0"/>
              <a:t>-persistence-experimental" % "2.3.2"</a:t>
            </a:r>
          </a:p>
        </p:txBody>
      </p:sp>
    </p:spTree>
    <p:extLst>
      <p:ext uri="{BB962C8B-B14F-4D97-AF65-F5344CB8AC3E}">
        <p14:creationId xmlns:p14="http://schemas.microsoft.com/office/powerpoint/2010/main" val="240519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Processor Actor:</a:t>
            </a:r>
          </a:p>
          <a:p>
            <a:pPr lvl="1"/>
            <a:r>
              <a:rPr lang="en-US" dirty="0" smtClean="0"/>
              <a:t>Received messages are written to a journal before its receive message is called</a:t>
            </a:r>
          </a:p>
          <a:p>
            <a:r>
              <a:rPr lang="en-US" dirty="0" smtClean="0"/>
              <a:t>View:</a:t>
            </a:r>
          </a:p>
          <a:p>
            <a:pPr lvl="1"/>
            <a:r>
              <a:rPr lang="en-US" dirty="0" smtClean="0"/>
              <a:t>Receives </a:t>
            </a:r>
            <a:r>
              <a:rPr lang="en-US" dirty="0" err="1" smtClean="0"/>
              <a:t>journaled</a:t>
            </a:r>
            <a:r>
              <a:rPr lang="en-US" dirty="0" smtClean="0"/>
              <a:t> messages written by another processor</a:t>
            </a:r>
          </a:p>
          <a:p>
            <a:r>
              <a:rPr lang="en-US" dirty="0" smtClean="0"/>
              <a:t>Channel:</a:t>
            </a:r>
          </a:p>
          <a:p>
            <a:pPr lvl="1"/>
            <a:r>
              <a:rPr lang="en-US" dirty="0" smtClean="0"/>
              <a:t>Used by processors and views to </a:t>
            </a:r>
            <a:r>
              <a:rPr lang="en-US" dirty="0" err="1" smtClean="0"/>
              <a:t>comunitate</a:t>
            </a:r>
            <a:r>
              <a:rPr lang="en-US" dirty="0" smtClean="0"/>
              <a:t> with other actors</a:t>
            </a:r>
          </a:p>
          <a:p>
            <a:r>
              <a:rPr lang="en-US" dirty="0" smtClean="0"/>
              <a:t>Journal: is a sequence of sent messages</a:t>
            </a:r>
          </a:p>
          <a:p>
            <a:r>
              <a:rPr lang="en-US" dirty="0" smtClean="0"/>
              <a:t>Snapshot store: persists snapshots of a processor or a view internal state</a:t>
            </a:r>
          </a:p>
        </p:txBody>
      </p:sp>
    </p:spTree>
    <p:extLst>
      <p:ext uri="{BB962C8B-B14F-4D97-AF65-F5344CB8AC3E}">
        <p14:creationId xmlns:p14="http://schemas.microsoft.com/office/powerpoint/2010/main" val="1073849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akka.persistence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.{ Persistent,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PersistenceFailure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Processor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MyProcessor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Processor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Persistent(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sequenceNr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message successfully written to journal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PersistenceFailure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payload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sequenceNr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cause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message failed to be written to journal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other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message not written to journal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258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 Actor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a processor is automatically recovered on start and on restart by replaying </a:t>
            </a:r>
            <a:r>
              <a:rPr lang="en-US" dirty="0" err="1"/>
              <a:t>journaled</a:t>
            </a:r>
            <a:r>
              <a:rPr lang="en-US" dirty="0"/>
              <a:t> messages. </a:t>
            </a:r>
            <a:endParaRPr lang="en-US" dirty="0" smtClean="0"/>
          </a:p>
          <a:p>
            <a:r>
              <a:rPr lang="en-US" smtClean="0"/>
              <a:t>New </a:t>
            </a:r>
            <a:r>
              <a:rPr lang="en-US" dirty="0"/>
              <a:t>messages sent to a processor during recovery do not interfere with replayed messages</a:t>
            </a:r>
            <a:r>
              <a:rPr lang="en-US"/>
              <a:t>. </a:t>
            </a:r>
            <a:endParaRPr lang="en-US" smtClean="0"/>
          </a:p>
          <a:p>
            <a:r>
              <a:rPr lang="en-US" smtClean="0"/>
              <a:t>New </a:t>
            </a:r>
            <a:r>
              <a:rPr lang="en-US" dirty="0"/>
              <a:t>messages will only be received by a processor after recovery completes.</a:t>
            </a:r>
          </a:p>
        </p:txBody>
      </p:sp>
    </p:spTree>
    <p:extLst>
      <p:ext uri="{BB962C8B-B14F-4D97-AF65-F5344CB8AC3E}">
        <p14:creationId xmlns:p14="http://schemas.microsoft.com/office/powerpoint/2010/main" val="14560268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38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MyView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View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processorId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String = 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"some-processor-id"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receive: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Receive 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Persistent(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payload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sequenceNr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=&gt;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...</a:t>
            </a:r>
            <a:endParaRPr lang="en-US" sz="16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533400" y="34861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The </a:t>
            </a:r>
            <a:r>
              <a:rPr lang="en-US" dirty="0" err="1"/>
              <a:t>processorId</a:t>
            </a:r>
            <a:r>
              <a:rPr lang="en-US" dirty="0"/>
              <a:t> identifies the processor from which the view receives </a:t>
            </a:r>
            <a:r>
              <a:rPr lang="en-US" dirty="0" err="1"/>
              <a:t>journaled</a:t>
            </a:r>
            <a:r>
              <a:rPr lang="en-US" dirty="0"/>
              <a:t> messages. </a:t>
            </a:r>
          </a:p>
        </p:txBody>
      </p:sp>
    </p:spTree>
    <p:extLst>
      <p:ext uri="{BB962C8B-B14F-4D97-AF65-F5344CB8AC3E}">
        <p14:creationId xmlns:p14="http://schemas.microsoft.com/office/powerpoint/2010/main" val="42136777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23950"/>
            <a:ext cx="8839200" cy="3809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MyProcessor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Processor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destination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(Props[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MyDestination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channel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Channel.props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(), name = 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 err="1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myChannel</a:t>
            </a:r>
            <a:r>
              <a:rPr lang="en-US" sz="14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”</a:t>
            </a: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@ Persistent(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payload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_) =&gt;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u="sng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channel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 Deliver(</a:t>
            </a:r>
            <a:r>
              <a:rPr lang="en-US" sz="14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.withPayload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</a:t>
            </a:r>
            <a:r>
              <a:rPr lang="en-US" sz="14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"processed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 $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{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payload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), </a:t>
            </a:r>
            <a:r>
              <a:rPr lang="en-US" sz="1400" dirty="0" err="1">
                <a:solidFill>
                  <a:srgbClr val="0226CC"/>
                </a:solidFill>
                <a:latin typeface="Monaco"/>
                <a:ea typeface="Monaco"/>
                <a:cs typeface="Monaco"/>
              </a:rPr>
              <a:t>destination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.path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4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MyDestination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@ </a:t>
            </a:r>
            <a:r>
              <a:rPr lang="en-US" sz="14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ConfirmablePersistent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(payload,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sequenceNr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, redeliveries) =&gt;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...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p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.confirm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81779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MyProcessor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Processor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state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 Any = _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8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"snap"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                      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sz="18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saveSnapshot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8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state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SaveSnapshotSuccess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(metadata)       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&gt; </a:t>
            </a:r>
            <a:r>
              <a:rPr lang="en-US" sz="18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...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8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SaveSnapshotFailure</a:t>
            </a: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(metadata, reason) =&gt; </a:t>
            </a:r>
            <a:r>
              <a:rPr lang="en-US" sz="18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 ...</a:t>
            </a:r>
            <a:endParaRPr lang="en-US" sz="18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31071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0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Spark?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build using:</a:t>
            </a:r>
          </a:p>
          <a:p>
            <a:pPr lvl="1"/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err="1" smtClean="0"/>
              <a:t>Akka</a:t>
            </a:r>
            <a:endParaRPr lang="en-US" dirty="0" smtClean="0"/>
          </a:p>
          <a:p>
            <a:pPr lvl="1"/>
            <a:r>
              <a:rPr lang="en-US" dirty="0" err="1" smtClean="0"/>
              <a:t>Sbt</a:t>
            </a:r>
            <a:endParaRPr lang="en-US" dirty="0" smtClean="0"/>
          </a:p>
          <a:p>
            <a:r>
              <a:rPr lang="en-US" sz="2800" dirty="0" smtClean="0"/>
              <a:t>Powered by Spark: </a:t>
            </a:r>
            <a:r>
              <a:rPr lang="en-US" sz="2800" dirty="0" err="1" smtClean="0"/>
              <a:t>Adatao</a:t>
            </a:r>
            <a:r>
              <a:rPr lang="en-US" sz="2800" dirty="0" smtClean="0"/>
              <a:t> </a:t>
            </a:r>
            <a:r>
              <a:rPr lang="en-US" sz="2800" dirty="0" err="1" smtClean="0"/>
              <a:t>Inc</a:t>
            </a:r>
            <a:r>
              <a:rPr lang="en-US" sz="2800" dirty="0" smtClean="0"/>
              <a:t>, </a:t>
            </a:r>
            <a:r>
              <a:rPr lang="en-US" sz="2800" dirty="0" err="1" smtClean="0"/>
              <a:t>Alibaba</a:t>
            </a:r>
            <a:r>
              <a:rPr lang="en-US" sz="2800" dirty="0" smtClean="0"/>
              <a:t>, Amazon, </a:t>
            </a:r>
            <a:r>
              <a:rPr lang="en-US" sz="2800" dirty="0" err="1" smtClean="0"/>
              <a:t>Baidu</a:t>
            </a:r>
            <a:r>
              <a:rPr lang="en-US" sz="2800" dirty="0" smtClean="0"/>
              <a:t>, </a:t>
            </a:r>
            <a:r>
              <a:rPr lang="en-US" sz="2800" dirty="0" err="1" smtClean="0"/>
              <a:t>DataBricks</a:t>
            </a:r>
            <a:r>
              <a:rPr lang="en-US" sz="2800" dirty="0" smtClean="0"/>
              <a:t>,  </a:t>
            </a:r>
            <a:r>
              <a:rPr lang="en-US" sz="2800" dirty="0" err="1" smtClean="0"/>
              <a:t>Groupon</a:t>
            </a:r>
            <a:r>
              <a:rPr lang="en-US" sz="2800" dirty="0" smtClean="0"/>
              <a:t>, IBM, </a:t>
            </a:r>
            <a:r>
              <a:rPr lang="en-US" sz="2800" dirty="0" err="1" smtClean="0"/>
              <a:t>Knoldus</a:t>
            </a:r>
            <a:r>
              <a:rPr lang="en-US" sz="2800" dirty="0" smtClean="0"/>
              <a:t>, Nokia, </a:t>
            </a:r>
            <a:r>
              <a:rPr lang="en-US" sz="2800" dirty="0" err="1" smtClean="0"/>
              <a:t>Ooyala</a:t>
            </a:r>
            <a:r>
              <a:rPr lang="en-US" sz="2800" dirty="0" smtClean="0"/>
              <a:t>, </a:t>
            </a:r>
            <a:r>
              <a:rPr lang="en-US" sz="2800" dirty="0" err="1" smtClean="0"/>
              <a:t>Shopify</a:t>
            </a:r>
            <a:r>
              <a:rPr lang="en-US" sz="2800" dirty="0" smtClean="0"/>
              <a:t>, </a:t>
            </a:r>
            <a:r>
              <a:rPr lang="en-US" sz="2800" dirty="0" err="1" smtClean="0"/>
              <a:t>Techbase</a:t>
            </a:r>
            <a:r>
              <a:rPr lang="en-US" sz="2800" dirty="0" smtClean="0"/>
              <a:t>, TrendMicro, Twitter, </a:t>
            </a:r>
            <a:r>
              <a:rPr lang="en-US" sz="2800" dirty="0" err="1" smtClean="0"/>
              <a:t>AirBnb</a:t>
            </a:r>
            <a:r>
              <a:rPr lang="en-US" sz="2800" dirty="0" smtClean="0"/>
              <a:t>,…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8531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</a:t>
            </a:r>
            <a:r>
              <a:rPr lang="en-US" sz="3600" dirty="0" err="1" smtClean="0"/>
              <a:t>inpact</a:t>
            </a:r>
            <a:r>
              <a:rPr lang="en-US" sz="3600" dirty="0" smtClean="0"/>
              <a:t> of the Network </a:t>
            </a:r>
            <a:r>
              <a:rPr lang="en-US" sz="3600" dirty="0" err="1" smtClean="0"/>
              <a:t>Comunication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Data sharing only by value</a:t>
            </a:r>
          </a:p>
          <a:p>
            <a:r>
              <a:rPr lang="en-US" dirty="0" smtClean="0"/>
              <a:t>Lower bandwidth</a:t>
            </a:r>
          </a:p>
          <a:p>
            <a:r>
              <a:rPr lang="en-US" dirty="0" smtClean="0"/>
              <a:t>Higher latency</a:t>
            </a:r>
          </a:p>
          <a:p>
            <a:r>
              <a:rPr lang="en-US" dirty="0" smtClean="0"/>
              <a:t>Partial failure</a:t>
            </a:r>
          </a:p>
          <a:p>
            <a:r>
              <a:rPr lang="en-US" dirty="0" smtClean="0"/>
              <a:t>Data corruption</a:t>
            </a:r>
          </a:p>
        </p:txBody>
      </p:sp>
    </p:spTree>
    <p:extLst>
      <p:ext uri="{BB962C8B-B14F-4D97-AF65-F5344CB8AC3E}">
        <p14:creationId xmlns:p14="http://schemas.microsoft.com/office/powerpoint/2010/main" val="641810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 are Distributed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Actors are “Location Transparent”, hidden behind </a:t>
            </a:r>
            <a:r>
              <a:rPr lang="en-US" dirty="0" err="1" smtClean="0"/>
              <a:t>ActorRef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600" dirty="0" err="1" smtClean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system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ActorSystem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LinkChecker</a:t>
            </a:r>
            <a:r>
              <a:rPr lang="en-US" sz="16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mainActor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system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.actorOf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MainActor.props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println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600" dirty="0" err="1">
                <a:solidFill>
                  <a:srgbClr val="727AFF"/>
                </a:solidFill>
                <a:latin typeface="Monaco"/>
                <a:ea typeface="Monaco"/>
                <a:cs typeface="Monaco"/>
              </a:rPr>
              <a:t>mainActor</a:t>
            </a:r>
            <a:r>
              <a:rPr lang="en-US" sz="16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.path</a:t>
            </a: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//prints </a:t>
            </a:r>
            <a:r>
              <a:rPr lang="en-US" sz="1600" u="sng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akka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://</a:t>
            </a:r>
            <a:r>
              <a:rPr lang="en-US" sz="1600" dirty="0" err="1">
                <a:solidFill>
                  <a:srgbClr val="4D9072"/>
                </a:solidFill>
                <a:latin typeface="Monaco"/>
                <a:ea typeface="Monaco"/>
                <a:cs typeface="Monaco"/>
              </a:rPr>
              <a:t>LinkChecker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/user/$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a</a:t>
            </a:r>
          </a:p>
          <a:p>
            <a:pPr marL="0" indent="0">
              <a:buNone/>
            </a:pPr>
            <a:endParaRPr lang="en-US" sz="1600" dirty="0">
              <a:solidFill>
                <a:srgbClr val="4D9072"/>
              </a:solidFill>
              <a:latin typeface="Monaco"/>
              <a:ea typeface="Monaco"/>
              <a:cs typeface="Monaco"/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Remote address example</a:t>
            </a:r>
          </a:p>
          <a:p>
            <a:pPr marL="0" lvl="0" indent="0">
              <a:buNone/>
            </a:pP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   </a:t>
            </a:r>
            <a:r>
              <a:rPr lang="en-US" sz="1600" dirty="0" err="1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akka.tcp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: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/LinkChecker@0.0.0.0:2552/user</a:t>
            </a:r>
            <a:r>
              <a:rPr lang="en-US" sz="1600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/$</a:t>
            </a:r>
            <a:r>
              <a:rPr lang="en-US" sz="1600" dirty="0" smtClean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a</a:t>
            </a:r>
          </a:p>
          <a:p>
            <a:pPr marL="0" lvl="0" indent="0">
              <a:buNone/>
            </a:pPr>
            <a:endParaRPr lang="en-US" sz="1600" dirty="0" smtClean="0">
              <a:solidFill>
                <a:srgbClr val="4D9072"/>
              </a:solidFill>
              <a:latin typeface="Monaco"/>
              <a:ea typeface="Monaco"/>
              <a:cs typeface="Monaco"/>
            </a:endParaRPr>
          </a:p>
          <a:p>
            <a:r>
              <a:rPr lang="en-US" sz="19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</a:t>
            </a:r>
            <a:r>
              <a:rPr lang="en-US" sz="19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.actorSelection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sz="19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"../brother"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!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msg</a:t>
            </a:r>
            <a:endParaRPr lang="en-US" sz="19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r>
              <a:rPr lang="en-US" sz="1900" u="sng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
</a:t>
            </a:r>
            <a:r>
              <a:rPr lang="en-US" sz="1900" u="sng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</a:t>
            </a:r>
            <a:r>
              <a:rPr lang="en-US" sz="19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t.actorSelection</a:t>
            </a:r>
            <a:r>
              <a:rPr lang="en-US" sz="19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("/user/</a:t>
            </a:r>
            <a:r>
              <a:rPr lang="en-US" sz="19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serviceA</a:t>
            </a:r>
            <a:r>
              <a:rPr lang="en-US" sz="19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") ! </a:t>
            </a:r>
            <a:r>
              <a:rPr lang="en-US" sz="1900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ms</a:t>
            </a:r>
            <a:r>
              <a:rPr lang="en-US" sz="1900" dirty="0" err="1" smtClean="0"/>
              <a:t>g</a:t>
            </a:r>
            <a:r>
              <a:rPr lang="en-US" dirty="0"/>
              <a:t>
</a:t>
            </a:r>
            <a:endParaRPr lang="en-US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4D9072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800" dirty="0">
              <a:solidFill>
                <a:srgbClr val="4D9072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560374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3505200" cy="304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It is based on Amazon’s Dynamo and in particular </a:t>
            </a:r>
            <a:r>
              <a:rPr lang="en-US" sz="2000" dirty="0" err="1" smtClean="0"/>
              <a:t>Riak</a:t>
            </a:r>
            <a:r>
              <a:rPr lang="en-US" sz="2000" dirty="0" smtClean="0"/>
              <a:t> distributed database</a:t>
            </a:r>
          </a:p>
          <a:p>
            <a:r>
              <a:rPr lang="en-US" sz="2000" dirty="0" smtClean="0"/>
              <a:t>Cluster communication is based on heartbeat messages (e.g. Zookeeper)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0" y="895350"/>
            <a:ext cx="5384800" cy="36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40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Cluster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2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com.typesafe.akka</a:t>
            </a:r>
            <a:r>
              <a:rPr lang="en-US" sz="2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%% </a:t>
            </a:r>
            <a:r>
              <a:rPr lang="en-US" sz="2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200" dirty="0" err="1">
                <a:solidFill>
                  <a:srgbClr val="3933FF"/>
                </a:solidFill>
                <a:latin typeface="Monaco"/>
                <a:ea typeface="Monaco"/>
                <a:cs typeface="Monaco"/>
              </a:rPr>
              <a:t>akka</a:t>
            </a:r>
            <a:r>
              <a:rPr lang="en-US" sz="2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-cluster"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% </a:t>
            </a:r>
            <a:r>
              <a:rPr lang="en-US" sz="22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</a:t>
            </a:r>
            <a:r>
              <a:rPr lang="en-US" sz="2200" dirty="0" smtClean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2.3.2”</a:t>
            </a:r>
          </a:p>
          <a:p>
            <a:pPr marL="0" indent="0">
              <a:buNone/>
            </a:pPr>
            <a:endParaRPr lang="en-US" sz="2200" dirty="0" smtClean="0">
              <a:solidFill>
                <a:srgbClr val="3933FF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provider = "</a:t>
            </a:r>
            <a:r>
              <a:rPr lang="en-US" sz="2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akka.cluster.ClusterActorRefProvider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"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remote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log-remote-lifecycle-events = off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2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netty.tcp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hostname = "127.0.0.1"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port = 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cluster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seed-nodes = [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"</a:t>
            </a:r>
            <a:r>
              <a:rPr lang="en-US" sz="2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akka.tcp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://ClusterSystem@127.0.0.1:2551",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"</a:t>
            </a:r>
            <a:r>
              <a:rPr lang="en-US" sz="22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akka.tcp</a:t>
            </a: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://ClusterSystem@127.0.0.1:2552"]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auto-down-unreachable-after = 10s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  <a:endParaRPr lang="en-US" sz="2200" dirty="0" smtClean="0">
              <a:solidFill>
                <a:srgbClr val="3933FF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800" dirty="0">
              <a:solidFill>
                <a:srgbClr val="3933FF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819256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Cluster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ClusterMain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cluster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Cluster(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context.system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cluster.subscribe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classOf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ClusterEvent.MemberUp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cluster.join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cluster.selfAddress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ClusterEvent.MemberUp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(member)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member.address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cluster.selfAddress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  </a:t>
            </a:r>
            <a:r>
              <a:rPr lang="en-US" dirty="0">
                <a:solidFill>
                  <a:srgbClr val="4D9072"/>
                </a:solidFill>
                <a:latin typeface="Monaco"/>
                <a:ea typeface="Monaco"/>
                <a:cs typeface="Monaco"/>
              </a:rPr>
              <a:t>//someone joined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This will start a single-node cluster on port 2552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94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a Cluster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ClusterMain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extends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Actor 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>
                <a:solidFill>
                  <a:srgbClr val="0226CC"/>
                </a:solidFill>
                <a:latin typeface="Monaco"/>
                <a:ea typeface="Monaco"/>
                <a:cs typeface="Monaco"/>
              </a:rPr>
              <a:t>cluster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Cluster(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context.system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cluster.subscribe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(self, 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classOf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[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ClusterEvent.MemberRemoved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]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val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main =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cluster.selfAddress.copy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(port = Some(2552)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receive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case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ClusterEvent.MemberRemoved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member) =&gt;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member.address</a:t>
            </a: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= main)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	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context.stop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(self)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This needs configuration </a:t>
            </a:r>
            <a:r>
              <a:rPr lang="en-US" dirty="0" err="1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akka.remote.netty.tcp.port</a:t>
            </a:r>
            <a:r>
              <a:rPr lang="en-US" dirty="0" smtClean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0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CPUs are not getting faster anymore</a:t>
            </a:r>
          </a:p>
          <a:p>
            <a:r>
              <a:rPr lang="en-US" dirty="0" smtClean="0"/>
              <a:t>They are getting wider (multi-core)</a:t>
            </a:r>
          </a:p>
          <a:p>
            <a:r>
              <a:rPr lang="en-US" dirty="0" smtClean="0"/>
              <a:t>We need:</a:t>
            </a:r>
          </a:p>
          <a:p>
            <a:pPr lvl="1"/>
            <a:r>
              <a:rPr lang="en-US" dirty="0" smtClean="0"/>
              <a:t>Multi-tasking</a:t>
            </a:r>
          </a:p>
          <a:p>
            <a:pPr lvl="1"/>
            <a:r>
              <a:rPr lang="en-US" dirty="0" smtClean="0"/>
              <a:t>Multi-Threading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 </a:t>
            </a:r>
            <a:r>
              <a:rPr lang="en-US" dirty="0" smtClean="0"/>
              <a:t> without using lock, </a:t>
            </a:r>
            <a:r>
              <a:rPr lang="en-US" dirty="0" err="1" smtClean="0"/>
              <a:t>mutex</a:t>
            </a:r>
            <a:r>
              <a:rPr lang="en-US" dirty="0" smtClean="0"/>
              <a:t>, semaphore and synchronized blocks (</a:t>
            </a:r>
            <a:r>
              <a:rPr lang="en-US" dirty="0" err="1" smtClean="0"/>
              <a:t>Ebean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Bank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BankAccount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{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= </a:t>
            </a:r>
            <a:r>
              <a:rPr lang="en-US" sz="1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deposit(amount: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 = synchronized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(amount &gt; </a:t>
            </a:r>
            <a:r>
              <a:rPr lang="en-US" sz="1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 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+= amount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</a:t>
            </a:r>
            <a:r>
              <a:rPr lang="en-US" sz="1400" dirty="0" err="1">
                <a:solidFill>
                  <a:srgbClr val="931968"/>
                </a:solidFill>
                <a:latin typeface="Monaco"/>
                <a:ea typeface="Monaco"/>
                <a:cs typeface="Monaco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withdraw(amount: </a:t>
            </a:r>
            <a:r>
              <a:rPr lang="en-US" sz="1400" dirty="0" err="1">
                <a:solidFill>
                  <a:srgbClr val="000000"/>
                </a:solidFill>
                <a:latin typeface="Monaco"/>
                <a:ea typeface="Monaco"/>
                <a:cs typeface="Monaco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): Unit = synchronized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(amount &gt; </a:t>
            </a:r>
            <a:r>
              <a:rPr lang="en-US" sz="1400" dirty="0">
                <a:solidFill>
                  <a:srgbClr val="D0A3FF"/>
                </a:solidFill>
                <a:latin typeface="Monaco"/>
                <a:ea typeface="Monaco"/>
                <a:cs typeface="Monaco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&amp;&amp; 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&gt; amount)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-= amount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  </a:t>
            </a:r>
            <a:r>
              <a:rPr lang="en-US" sz="1400" dirty="0">
                <a:solidFill>
                  <a:srgbClr val="CE1C00"/>
                </a:solidFill>
                <a:latin typeface="Monaco"/>
                <a:ea typeface="Monaco"/>
                <a:cs typeface="Monaco"/>
              </a:rPr>
              <a:t>balance</a:t>
            </a:r>
            <a:endParaRPr lang="en-US" sz="1400" dirty="0">
              <a:solidFill>
                <a:srgbClr val="000000"/>
              </a:solidFill>
              <a:latin typeface="Monaco"/>
              <a:ea typeface="Monaco"/>
              <a:cs typeface="Monaco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  }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</a:t>
            </a:r>
            <a:r>
              <a:rPr lang="en-US" sz="1400" dirty="0">
                <a:solidFill>
                  <a:srgbClr val="931968"/>
                </a:solidFill>
                <a:latin typeface="Monaco"/>
                <a:ea typeface="Monaco"/>
                <a:cs typeface="Monaco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Error(</a:t>
            </a:r>
            <a:r>
              <a:rPr lang="en-US" sz="1400" dirty="0">
                <a:solidFill>
                  <a:srgbClr val="3933FF"/>
                </a:solidFill>
                <a:latin typeface="Monaco"/>
                <a:ea typeface="Monaco"/>
                <a:cs typeface="Monaco"/>
              </a:rPr>
              <a:t>"insufficient funds"</a:t>
            </a: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Monaco"/>
                <a:ea typeface="Monaco"/>
                <a:cs typeface="Monac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4215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39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6035</TotalTime>
  <Words>3709</Words>
  <Application>Microsoft Macintosh PowerPoint</Application>
  <PresentationFormat>On-screen Show (16:9)</PresentationFormat>
  <Paragraphs>645</Paragraphs>
  <Slides>75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1_Lecture</vt:lpstr>
      <vt:lpstr>2_Office Theme</vt:lpstr>
      <vt:lpstr>3_Office Theme</vt:lpstr>
      <vt:lpstr>2_Lecture</vt:lpstr>
      <vt:lpstr>4_Office Theme</vt:lpstr>
      <vt:lpstr>Building Reactive Applications with Akka.io</vt:lpstr>
      <vt:lpstr>Large-Scale Data-Intensive Application</vt:lpstr>
      <vt:lpstr>MapReduce</vt:lpstr>
      <vt:lpstr>MapReduce &amp; Spark</vt:lpstr>
      <vt:lpstr>Apache Spark Logistic Regression</vt:lpstr>
      <vt:lpstr>Apache Spark </vt:lpstr>
      <vt:lpstr>Why Spark?</vt:lpstr>
      <vt:lpstr>Why Actors?</vt:lpstr>
      <vt:lpstr>Example Bank Account</vt:lpstr>
      <vt:lpstr>Composition of Synchronized Objects</vt:lpstr>
      <vt:lpstr>What is an Actor?</vt:lpstr>
      <vt:lpstr>Actor’s Lifecycle</vt:lpstr>
      <vt:lpstr>The Actor Trait</vt:lpstr>
      <vt:lpstr>Partial Functions</vt:lpstr>
      <vt:lpstr>A Simple Actor</vt:lpstr>
      <vt:lpstr>How messages are Sent</vt:lpstr>
      <vt:lpstr>The Actor’s Context</vt:lpstr>
      <vt:lpstr>A Simple Actor</vt:lpstr>
      <vt:lpstr>Creating and Stopping Actors</vt:lpstr>
      <vt:lpstr>An Actor Application</vt:lpstr>
      <vt:lpstr>Actor Encapsulation</vt:lpstr>
      <vt:lpstr>The Bank Account (revisited)</vt:lpstr>
      <vt:lpstr>Reliable Messaging</vt:lpstr>
      <vt:lpstr>Message Ordering</vt:lpstr>
      <vt:lpstr>Designing Actor Systems</vt:lpstr>
      <vt:lpstr>Designing Actor Systems</vt:lpstr>
      <vt:lpstr>Example: Word Count</vt:lpstr>
      <vt:lpstr>Application Design</vt:lpstr>
      <vt:lpstr>Link Checker Example</vt:lpstr>
      <vt:lpstr>Web Client</vt:lpstr>
      <vt:lpstr>Spray.io</vt:lpstr>
      <vt:lpstr>Web Client Request Level </vt:lpstr>
      <vt:lpstr>Finding Links</vt:lpstr>
      <vt:lpstr>The Getter Actor</vt:lpstr>
      <vt:lpstr>Actor-Based Logging</vt:lpstr>
      <vt:lpstr>The Controller</vt:lpstr>
      <vt:lpstr>Lesson leaned</vt:lpstr>
      <vt:lpstr>Handling Timeouts</vt:lpstr>
      <vt:lpstr>Handling Abort in Getter</vt:lpstr>
      <vt:lpstr>The Receptionist</vt:lpstr>
      <vt:lpstr>The Receptionist</vt:lpstr>
      <vt:lpstr>Testing Actors</vt:lpstr>
      <vt:lpstr>Testing Actors</vt:lpstr>
      <vt:lpstr>Akka’s TestKit (1)</vt:lpstr>
      <vt:lpstr>Akka’s TestKit (2)</vt:lpstr>
      <vt:lpstr>Test LinkChecker</vt:lpstr>
      <vt:lpstr>Failure Handling</vt:lpstr>
      <vt:lpstr>Failure Handling</vt:lpstr>
      <vt:lpstr>Supervision</vt:lpstr>
      <vt:lpstr>Supervisor Strategy</vt:lpstr>
      <vt:lpstr>One For One Strategy</vt:lpstr>
      <vt:lpstr>Supervisor Strategy Guidelines</vt:lpstr>
      <vt:lpstr>Lifecycle Monitoring</vt:lpstr>
      <vt:lpstr>Lifecycle Monitoring</vt:lpstr>
      <vt:lpstr>Applying DeathWatch to Getter</vt:lpstr>
      <vt:lpstr>The Error Kernel</vt:lpstr>
      <vt:lpstr>The Error Kernel</vt:lpstr>
      <vt:lpstr>Application to Receptionist</vt:lpstr>
      <vt:lpstr>Subscribe EventStreams</vt:lpstr>
      <vt:lpstr>Where do Unhandled Messages Go?</vt:lpstr>
      <vt:lpstr>Persistence</vt:lpstr>
      <vt:lpstr>Persistent Actor State</vt:lpstr>
      <vt:lpstr>Architecture</vt:lpstr>
      <vt:lpstr>Processor Actor</vt:lpstr>
      <vt:lpstr>Processor Actor</vt:lpstr>
      <vt:lpstr>View</vt:lpstr>
      <vt:lpstr>Channel</vt:lpstr>
      <vt:lpstr>Snapshots</vt:lpstr>
      <vt:lpstr>Distribution</vt:lpstr>
      <vt:lpstr>The inpact of the Network Comunication</vt:lpstr>
      <vt:lpstr>Actors are Distributed</vt:lpstr>
      <vt:lpstr>Cluster Protocol</vt:lpstr>
      <vt:lpstr>Setup a Cluster 1</vt:lpstr>
      <vt:lpstr>Setup a Cluster 2</vt:lpstr>
      <vt:lpstr>Setup a Cluster 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F F</cp:lastModifiedBy>
  <cp:revision>496</cp:revision>
  <dcterms:created xsi:type="dcterms:W3CDTF">2010-07-08T21:59:02Z</dcterms:created>
  <dcterms:modified xsi:type="dcterms:W3CDTF">2014-04-24T16:18:06Z</dcterms:modified>
</cp:coreProperties>
</file>