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58" r:id="rId4"/>
    <p:sldId id="270" r:id="rId5"/>
    <p:sldId id="26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f5031819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g5f50318199_2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7cc1f5ca9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7cc1f5ca9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77cc1f5ca9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77cc1f5ca9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example, job1 must complete successfully before job2 begins, and job3 waits for both job1 and job2 to complete.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jobs in this example run sequentially: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job1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job2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job3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7cc1f5ca9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7cc1f5ca9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if any of the previous step of a job fails.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7cc1f5ca9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7cc1f5ca9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if any of the previous step of a job fails.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f50318199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g5f50318199_2_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To recap, key functionalities of GitHub Actions include: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Run an Action in a container, or in a virtual machine, with hosted runners for Linux, macOS and Windows.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Actions also supports matrix builds, so you can run parallel jobs across OS versions, runtime versions, or any variable you want to use to multiply your workflows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Actions gives you real-time feedback with streaming logs that are searchable and deep-linkable, so you can share a link to a specific line of a log with a friend to get help debugging a build.</a:t>
            </a:r>
            <a:endParaRPr sz="1000"/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To help integrate with third-party services or deployment targets, every repo on GitHub has a built-in secret store, and Actions will substitute secrets for your tokens.</a:t>
            </a:r>
            <a:endParaRPr sz="1000"/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And finally, because it’s GitHub, Actions are easy to write, and easy to share.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And this is core to how software development works today.…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f50318199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g5f50318199_2_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To recap, key functionalities of GitHub Actions include: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Run an Action in a container, or in a virtual machine, with hosted runners for Linux, macOS and Windows.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Actions also supports matrix builds, so you can run parallel jobs across OS versions, runtime versions, or any variable you want to use to multiply your workflows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Actions gives you real-time feedback with streaming logs that are searchable and deep-linkable, so you can share a link to a specific line of a log with a friend to get help debugging a build.</a:t>
            </a:r>
            <a:endParaRPr sz="1000"/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To help integrate with third-party services or deployment targets, every repo on GitHub has a built-in secret store, and Actions will substitute secrets for your tokens.</a:t>
            </a:r>
            <a:endParaRPr sz="1000"/>
          </a:p>
          <a:p>
            <a:pPr marL="457200" lvl="0" indent="-2921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000"/>
              <a:buFont typeface="Helvetica Neue"/>
              <a:buChar char="●"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And finally, because it’s GitHub, Actions are easy to write, and easy to share.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And this is core to how software development works today.…</a:t>
            </a:r>
            <a:endParaRPr sz="100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7cc1f5ca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7cc1f5ca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7cc1f5ca9_0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7cc1f5ca9_0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f50318199_1_61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g5f50318199_1_6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f50318199_1_61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g5f50318199_1_6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7cc1f5ca9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77cc1f5ca9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77cc1f5ca9_0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77cc1f5ca9_0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5977052" y="6536531"/>
            <a:ext cx="233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 Light"/>
              <a:buNone/>
              <a:defRPr sz="1067"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sz="1333"/>
          </a:p>
        </p:txBody>
      </p:sp>
    </p:spTree>
    <p:extLst>
      <p:ext uri="{BB962C8B-B14F-4D97-AF65-F5344CB8AC3E}">
        <p14:creationId xmlns:p14="http://schemas.microsoft.com/office/powerpoint/2010/main" val="4495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Light">
  <p:cSld name="Blank Light">
    <p:bg>
      <p:bgPr>
        <a:solidFill>
          <a:srgbClr val="F6F8FA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sz="133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81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- Light">
  <p:cSld name="Split - Light">
    <p:bg>
      <p:bgPr>
        <a:solidFill>
          <a:srgbClr val="F6F8FA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8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1" name="Google Shape;921;p18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1084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Font typeface="Helvetica Neue"/>
              <a:buNone/>
              <a:defRPr sz="4000">
                <a:solidFill>
                  <a:srgbClr val="24292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185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5108400" cy="3718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2pPr>
            <a:lvl3pPr marL="1828754" lvl="2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04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owser" type="tx">
  <p:cSld name="Browser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92"/>
          <p:cNvSpPr/>
          <p:nvPr/>
        </p:nvSpPr>
        <p:spPr>
          <a:xfrm>
            <a:off x="0" y="0"/>
            <a:ext cx="12192000" cy="834800"/>
          </a:xfrm>
          <a:prstGeom prst="rect">
            <a:avLst/>
          </a:prstGeom>
          <a:solidFill>
            <a:srgbClr val="D1D5DA"/>
          </a:solidFill>
          <a:ln>
            <a:noFill/>
          </a:ln>
          <a:effectLst>
            <a:outerShdw dist="76891" dir="5400000" rotWithShape="0">
              <a:srgbClr val="000000">
                <a:alpha val="14120"/>
              </a:srgbClr>
            </a:outerShdw>
          </a:effectLst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7" name="Google Shape;937;p192"/>
          <p:cNvSpPr/>
          <p:nvPr/>
        </p:nvSpPr>
        <p:spPr>
          <a:xfrm>
            <a:off x="1173608" y="131464"/>
            <a:ext cx="9844800" cy="57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8" name="Google Shape;938;p192"/>
          <p:cNvSpPr txBox="1">
            <a:spLocks noGrp="1"/>
          </p:cNvSpPr>
          <p:nvPr>
            <p:ph type="body" idx="1"/>
          </p:nvPr>
        </p:nvSpPr>
        <p:spPr>
          <a:xfrm>
            <a:off x="1659880" y="133351"/>
            <a:ext cx="8872400" cy="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609585" lvl="0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2400">
                <a:solidFill>
                  <a:srgbClr val="000000"/>
                </a:solidFill>
              </a:defRPr>
            </a:lvl1pPr>
            <a:lvl2pPr marL="1219170" lvl="1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  <a:defRPr sz="2400">
                <a:solidFill>
                  <a:srgbClr val="000000"/>
                </a:solidFill>
              </a:defRPr>
            </a:lvl2pPr>
            <a:lvl3pPr marL="1828754" lvl="2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  <a:defRPr sz="2400">
                <a:solidFill>
                  <a:srgbClr val="000000"/>
                </a:solidFill>
              </a:defRPr>
            </a:lvl3pPr>
            <a:lvl4pPr marL="2438339" lvl="3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  <a:defRPr sz="2400">
                <a:solidFill>
                  <a:srgbClr val="000000"/>
                </a:solidFill>
              </a:defRPr>
            </a:lvl4pPr>
            <a:lvl5pPr marL="3047924" lvl="4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  <a:defRPr sz="2400">
                <a:solidFill>
                  <a:srgbClr val="000000"/>
                </a:solidFill>
              </a:defRPr>
            </a:lvl5pPr>
            <a:lvl6pPr marL="3657509" lvl="5" indent="-457189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  <a:defRPr sz="2400"/>
            </a:lvl6pPr>
            <a:lvl7pPr marL="4267093" lvl="6" indent="-457189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  <a:defRPr sz="2400"/>
            </a:lvl7pPr>
            <a:lvl8pPr marL="4876678" lvl="7" indent="-457189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  <a:defRPr sz="2400"/>
            </a:lvl8pPr>
            <a:lvl9pPr marL="5486263" lvl="8" indent="-457189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  <a:defRPr sz="2400"/>
            </a:lvl9pPr>
          </a:lstStyle>
          <a:p>
            <a:endParaRPr/>
          </a:p>
        </p:txBody>
      </p:sp>
      <p:sp>
        <p:nvSpPr>
          <p:cNvPr id="939" name="Google Shape;939;p192"/>
          <p:cNvSpPr/>
          <p:nvPr/>
        </p:nvSpPr>
        <p:spPr>
          <a:xfrm>
            <a:off x="0" y="6686071"/>
            <a:ext cx="12192000" cy="172000"/>
          </a:xfrm>
          <a:prstGeom prst="rect">
            <a:avLst/>
          </a:prstGeom>
          <a:solidFill>
            <a:srgbClr val="D1D5DA"/>
          </a:solidFill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0" name="Google Shape;940;p192"/>
          <p:cNvSpPr/>
          <p:nvPr/>
        </p:nvSpPr>
        <p:spPr>
          <a:xfrm>
            <a:off x="0" y="6832815"/>
            <a:ext cx="12192000" cy="252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1" name="Google Shape;941;p192"/>
          <p:cNvSpPr/>
          <p:nvPr/>
        </p:nvSpPr>
        <p:spPr>
          <a:xfrm>
            <a:off x="10459508" y="249289"/>
            <a:ext cx="353600" cy="336000"/>
          </a:xfrm>
          <a:prstGeom prst="star5">
            <a:avLst>
              <a:gd name="adj" fmla="val 24733"/>
              <a:gd name="hf" fmla="val 105146"/>
              <a:gd name="vf" fmla="val 110557"/>
            </a:avLst>
          </a:prstGeom>
          <a:solidFill>
            <a:srgbClr val="3184FF"/>
          </a:solidFill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467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2" name="Google Shape;942;p192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36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- White">
  <p:cSld name="Section Title - White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508000" y="508000"/>
            <a:ext cx="111760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800"/>
              <a:buFont typeface="Helvetica Neue"/>
              <a:buNone/>
              <a:defRPr>
                <a:solidFill>
                  <a:srgbClr val="24292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31" descr="footer-mark-github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57000" y="6412705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12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63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/ac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actions/toolkit/blob/master/README.md#packa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?type=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Julio Arruda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MVP / GitHub star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julio.arruda@OUTLOOK.COM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721455" y="1120228"/>
            <a:ext cx="10899335" cy="2087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600" dirty="0">
                <a:solidFill>
                  <a:schemeClr val="bg1"/>
                </a:solidFill>
                <a:latin typeface="+mj-lt"/>
              </a:rPr>
              <a:t>Automatizando seu GitHub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20"/>
          <p:cNvSpPr txBox="1">
            <a:spLocks noGrp="1"/>
          </p:cNvSpPr>
          <p:nvPr>
            <p:ph type="title" idx="4294967295"/>
          </p:nvPr>
        </p:nvSpPr>
        <p:spPr>
          <a:xfrm>
            <a:off x="701675" y="2619375"/>
            <a:ext cx="11490325" cy="1162050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r>
              <a:rPr lang="en-US" sz="3200" i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Trigger workflows externally</a:t>
            </a:r>
          </a:p>
          <a:p>
            <a:endParaRPr lang="en-US" sz="3200" b="1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sz="32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on:</a:t>
            </a:r>
            <a:r>
              <a:rPr lang="en-US" sz="32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200" b="1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workflow_dispatch:</a:t>
            </a:r>
            <a:br>
              <a:rPr lang="en-US" sz="3200" i="1">
                <a:solidFill>
                  <a:srgbClr val="9FC5E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200" i="1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Run Workflow Manually</a:t>
            </a:r>
          </a:p>
          <a:p>
            <a:r>
              <a:rPr lang="en-US" sz="320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event_type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320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"custom-name"</a:t>
            </a:r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client_payload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3200">
                <a:solidFill>
                  <a:srgbClr val="9FC5E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indent="609585"/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custom_message</a:t>
            </a:r>
            <a:r>
              <a:rPr lang="en-US" sz="32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3200">
                <a:solidFill>
                  <a:srgbClr val="D9EAD3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</a:p>
          <a:p>
            <a:r>
              <a:rPr lang="en-US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320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r>
              <a:rPr lang="en-US" sz="320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US" b="1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21"/>
          <p:cNvSpPr txBox="1">
            <a:spLocks noGrp="1"/>
          </p:cNvSpPr>
          <p:nvPr>
            <p:ph type="title" idx="4294967295"/>
          </p:nvPr>
        </p:nvSpPr>
        <p:spPr>
          <a:xfrm>
            <a:off x="180975" y="222250"/>
            <a:ext cx="11176000" cy="6118225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Scheduled workflows with CRON syntax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on:</a:t>
            </a:r>
            <a:r>
              <a:rPr lang="en" sz="3200" b="1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r>
              <a:rPr lang="en" sz="3200" b="1" dirty="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schedule:</a:t>
            </a:r>
            <a:endParaRPr sz="3200" b="1" dirty="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r>
              <a:rPr lang="en" sz="3200" b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* is a special character in YAML </a:t>
            </a:r>
            <a:b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	# so you have to quote this string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>
              <a:buClr>
                <a:schemeClr val="dk1"/>
              </a:buClr>
              <a:buSzPts val="1100"/>
            </a:pPr>
            <a:r>
              <a:rPr lang="en" sz="3200" b="1" dirty="0">
                <a:solidFill>
                  <a:srgbClr val="9FC5E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200" b="1" dirty="0">
                <a:solidFill>
                  <a:srgbClr val="93C47D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- cron:</a:t>
            </a:r>
            <a:r>
              <a:rPr lang="en" sz="3200" b="1" dirty="0">
                <a:solidFill>
                  <a:srgbClr val="9FC5E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3200" b="1" dirty="0">
                <a:solidFill>
                  <a:srgbClr val="B4A7D6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’*/15 * * * *’</a:t>
            </a:r>
            <a:endParaRPr sz="3200" b="1" dirty="0">
              <a:solidFill>
                <a:srgbClr val="9FC5E8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endParaRPr sz="3200" b="1" dirty="0">
              <a:solidFill>
                <a:srgbClr val="C27B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22"/>
          <p:cNvSpPr txBox="1">
            <a:spLocks noGrp="1"/>
          </p:cNvSpPr>
          <p:nvPr>
            <p:ph type="title" idx="4294967295"/>
          </p:nvPr>
        </p:nvSpPr>
        <p:spPr>
          <a:xfrm>
            <a:off x="200025" y="344488"/>
            <a:ext cx="11176000" cy="6015037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Resolve dependencies across jobs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jobs:</a:t>
            </a:r>
            <a:endParaRPr sz="3200" b="1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  Job1:</a:t>
            </a:r>
            <a:endParaRPr sz="3200" b="1" dirty="0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200" b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...</a:t>
            </a:r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  Job2:</a:t>
            </a:r>
            <a:endParaRPr sz="3200" b="1" dirty="0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3200" b="1" dirty="0">
                <a:solidFill>
                  <a:srgbClr val="B6D7A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needs:</a:t>
            </a:r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200" b="1" dirty="0">
                <a:solidFill>
                  <a:srgbClr val="B4A7D6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Job1</a:t>
            </a:r>
            <a:endParaRPr sz="3200" b="1" dirty="0">
              <a:solidFill>
                <a:srgbClr val="B4A7D6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	# ...</a:t>
            </a:r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r>
              <a:rPr lang="en" sz="3200" b="1" dirty="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Job3:</a:t>
            </a:r>
            <a:endParaRPr sz="3200" b="1" dirty="0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200" b="1" dirty="0">
                <a:solidFill>
                  <a:srgbClr val="B6D7A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needs:</a:t>
            </a:r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en" sz="3200" b="1" dirty="0">
                <a:solidFill>
                  <a:srgbClr val="B4A7D6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Job1</a:t>
            </a:r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3200" b="1" dirty="0">
                <a:solidFill>
                  <a:srgbClr val="B4A7D6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Job2</a:t>
            </a:r>
            <a:r>
              <a:rPr lang="en" sz="3200" b="1" dirty="0">
                <a:solidFill>
                  <a:srgbClr val="EFEFEF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200" b="1" dirty="0">
              <a:solidFill>
                <a:srgbClr val="EFEFEF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609585"/>
            <a:r>
              <a:rPr lang="en" sz="3200" b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# ...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23"/>
          <p:cNvSpPr txBox="1">
            <a:spLocks noGrp="1"/>
          </p:cNvSpPr>
          <p:nvPr>
            <p:ph type="title" idx="4294967295"/>
          </p:nvPr>
        </p:nvSpPr>
        <p:spPr>
          <a:xfrm>
            <a:off x="219075" y="325438"/>
            <a:ext cx="11176000" cy="6015037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Run a job based on previous step exit status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jobs:</a:t>
            </a:r>
            <a:endParaRPr sz="3200" b="1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 	MyJob:</a:t>
            </a:r>
            <a:endParaRPr sz="3200" b="1" dirty="0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Steps:</a:t>
            </a:r>
            <a:endParaRPr sz="3200" b="1" dirty="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		# ...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			- name: </a:t>
            </a:r>
            <a:r>
              <a:rPr lang="en" sz="3200" b="1" dirty="0">
                <a:solidFill>
                  <a:srgbClr val="D9D2E9"/>
                </a:solidFill>
                <a:latin typeface="Roboto Mono"/>
                <a:ea typeface="Roboto Mono"/>
                <a:cs typeface="Roboto Mono"/>
                <a:sym typeface="Roboto Mono"/>
              </a:rPr>
              <a:t>Trigger alert</a:t>
            </a:r>
            <a:endParaRPr sz="3200" b="1" dirty="0">
              <a:solidFill>
                <a:srgbClr val="D9D2E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219170" indent="609585"/>
            <a:r>
              <a:rPr lang="en" sz="3200" b="1" dirty="0">
                <a:solidFill>
                  <a:srgbClr val="B6D7A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 if: </a:t>
            </a:r>
            <a:r>
              <a:rPr lang="en" sz="3200" b="1" dirty="0">
                <a:solidFill>
                  <a:srgbClr val="FFE599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failure()</a:t>
            </a:r>
            <a:endParaRPr sz="3200" b="1" dirty="0">
              <a:solidFill>
                <a:srgbClr val="FFE599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219170" indent="609585"/>
            <a:r>
              <a:rPr lang="en" sz="3200" b="1" dirty="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if: success() 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754" indent="609585"/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if: canceled()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754" indent="609585"/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if: always()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24"/>
          <p:cNvSpPr txBox="1">
            <a:spLocks noGrp="1"/>
          </p:cNvSpPr>
          <p:nvPr>
            <p:ph type="title" idx="4294967295"/>
          </p:nvPr>
        </p:nvSpPr>
        <p:spPr>
          <a:xfrm>
            <a:off x="381000" y="421481"/>
            <a:ext cx="11176000" cy="6015037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Use the built-in Secrets store</a:t>
            </a:r>
            <a:endParaRPr sz="3200" i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3200" b="1" dirty="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jobs:</a:t>
            </a:r>
            <a:endParaRPr sz="3200" b="1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6FA8DC"/>
                </a:solidFill>
                <a:latin typeface="Roboto Mono"/>
                <a:ea typeface="Roboto Mono"/>
                <a:cs typeface="Roboto Mono"/>
                <a:sym typeface="Roboto Mono"/>
              </a:rPr>
              <a:t> 	MyJob:</a:t>
            </a:r>
            <a:endParaRPr sz="3200" b="1" dirty="0">
              <a:solidFill>
                <a:srgbClr val="6FA8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steps:</a:t>
            </a:r>
            <a:endParaRPr sz="3200" b="1" dirty="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i="1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			# ...</a:t>
            </a:r>
            <a:endParaRPr sz="3200" b="1" dirty="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			- uses: </a:t>
            </a:r>
            <a:r>
              <a:rPr lang="en" sz="3200" b="1" dirty="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azure/login@v1</a:t>
            </a:r>
            <a:endParaRPr sz="3200" b="1" dirty="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219170"/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with:</a:t>
            </a:r>
            <a:endParaRPr sz="3200" b="1" dirty="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219170"/>
            <a:r>
              <a:rPr lang="en" sz="3200" b="1" dirty="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    creds: </a:t>
            </a:r>
            <a:endParaRPr sz="3200" b="1" dirty="0">
              <a:solidFill>
                <a:srgbClr val="B6D7A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754" indent="609585"/>
            <a:r>
              <a:rPr lang="en" sz="3200" b="1" dirty="0">
                <a:solidFill>
                  <a:srgbClr val="F9CB9C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${{</a:t>
            </a:r>
            <a:r>
              <a:rPr lang="en" sz="3200" b="1" dirty="0">
                <a:solidFill>
                  <a:srgbClr val="B6D7A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200" b="1" dirty="0">
                <a:solidFill>
                  <a:srgbClr val="A4C2F4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secrets.AZURE_CREDENTIALS</a:t>
            </a:r>
            <a:r>
              <a:rPr lang="en" sz="3200" b="1" dirty="0">
                <a:solidFill>
                  <a:srgbClr val="B6D7A8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200" b="1" dirty="0">
                <a:solidFill>
                  <a:srgbClr val="F9CB9C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}}</a:t>
            </a:r>
            <a:endParaRPr sz="3200" b="1" dirty="0">
              <a:solidFill>
                <a:srgbClr val="F9CB9C"/>
              </a:solidFill>
              <a:highlight>
                <a:srgbClr val="43434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3200" b="1" dirty="0">
                <a:solidFill>
                  <a:srgbClr val="D9D2E9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sz="3200" b="1" dirty="0">
              <a:solidFill>
                <a:srgbClr val="D9D2E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754" indent="609585"/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D742E92-AF2A-49B9-9500-4A5F49B8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Julio Arruda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MVP / GitHub star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julio.arruda@OUTLOOK.COM</a:t>
            </a:r>
          </a:p>
        </p:txBody>
      </p:sp>
    </p:spTree>
    <p:extLst>
      <p:ext uri="{BB962C8B-B14F-4D97-AF65-F5344CB8AC3E}">
        <p14:creationId xmlns:p14="http://schemas.microsoft.com/office/powerpoint/2010/main" val="11001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06"/>
          <p:cNvSpPr/>
          <p:nvPr/>
        </p:nvSpPr>
        <p:spPr>
          <a:xfrm>
            <a:off x="10744200" y="6222205"/>
            <a:ext cx="1336800" cy="6348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4" name="Google Shape;1014;p20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9308" y="208625"/>
            <a:ext cx="1049416" cy="141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0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520" y="5258744"/>
            <a:ext cx="1049416" cy="14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206"/>
          <p:cNvSpPr txBox="1"/>
          <p:nvPr/>
        </p:nvSpPr>
        <p:spPr>
          <a:xfrm>
            <a:off x="5332267" y="1516500"/>
            <a:ext cx="6345200" cy="5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builds</a:t>
            </a:r>
            <a:endParaRPr sz="667" dirty="0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Streaming, searchable, linkable logs</a:t>
            </a:r>
            <a:endParaRPr sz="667" dirty="0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secret store</a:t>
            </a:r>
            <a:endParaRPr sz="667" dirty="0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write, easy to share</a:t>
            </a:r>
            <a:endParaRPr sz="2667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endParaRPr sz="2667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2667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endParaRPr sz="2667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7" name="Google Shape;1017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2006319"/>
            <a:ext cx="381000" cy="321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8" name="Google Shape;1018;p206"/>
          <p:cNvGrpSpPr/>
          <p:nvPr/>
        </p:nvGrpSpPr>
        <p:grpSpPr>
          <a:xfrm>
            <a:off x="1331383" y="2019300"/>
            <a:ext cx="2438400" cy="2438400"/>
            <a:chOff x="0" y="0"/>
            <a:chExt cx="4876800" cy="4876800"/>
          </a:xfrm>
        </p:grpSpPr>
        <p:sp>
          <p:nvSpPr>
            <p:cNvPr id="1019" name="Google Shape;1019;p206"/>
            <p:cNvSpPr/>
            <p:nvPr/>
          </p:nvSpPr>
          <p:spPr>
            <a:xfrm>
              <a:off x="0" y="0"/>
              <a:ext cx="4876800" cy="4876800"/>
            </a:xfrm>
            <a:prstGeom prst="roundRect">
              <a:avLst>
                <a:gd name="adj" fmla="val 29406"/>
              </a:avLst>
            </a:prstGeom>
            <a:gradFill>
              <a:gsLst>
                <a:gs pos="0">
                  <a:srgbClr val="3184FF"/>
                </a:gs>
                <a:gs pos="100000">
                  <a:srgbClr val="1658C5"/>
                </a:gs>
              </a:gsLst>
              <a:lin ang="4800126" scaled="0"/>
            </a:gradFill>
            <a:ln>
              <a:noFill/>
            </a:ln>
            <a:effectLst>
              <a:outerShdw blurRad="228600" dist="114300" dir="5400000" rotWithShape="0">
                <a:srgbClr val="09254C">
                  <a:alpha val="40000"/>
                </a:srgbClr>
              </a:outerShdw>
            </a:effectLst>
          </p:spPr>
          <p:txBody>
            <a:bodyPr spcFirstLastPara="1" wrap="square" lIns="21167" tIns="21167" rIns="21167" bIns="21167" anchor="ctr" anchorCtr="0">
              <a:noAutofit/>
            </a:bodyPr>
            <a:lstStyle/>
            <a:p>
              <a:pPr>
                <a:buClr>
                  <a:srgbClr val="FFFFFF"/>
                </a:buClr>
                <a:buSzPts val="2600"/>
              </a:pPr>
              <a:endParaRPr sz="34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20" name="Google Shape;1020;p20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800" y="812800"/>
              <a:ext cx="3251200" cy="325120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rotWithShape="0">
                <a:srgbClr val="09254C">
                  <a:alpha val="40000"/>
                </a:srgbClr>
              </a:outerShdw>
            </a:effectLst>
          </p:spPr>
        </p:pic>
      </p:grpSp>
      <p:pic>
        <p:nvPicPr>
          <p:cNvPr id="1021" name="Google Shape;1021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2707853"/>
            <a:ext cx="381000" cy="32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3396800"/>
            <a:ext cx="381000" cy="32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4157676"/>
            <a:ext cx="381000" cy="32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F973917-32DA-4301-932F-F9149E73F965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06"/>
          <p:cNvSpPr/>
          <p:nvPr/>
        </p:nvSpPr>
        <p:spPr>
          <a:xfrm>
            <a:off x="10744200" y="6222205"/>
            <a:ext cx="1336800" cy="6348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4" name="Google Shape;1014;p20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9308" y="208625"/>
            <a:ext cx="1049416" cy="141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0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7520" y="5258744"/>
            <a:ext cx="1049416" cy="14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206"/>
          <p:cNvSpPr txBox="1"/>
          <p:nvPr/>
        </p:nvSpPr>
        <p:spPr>
          <a:xfrm>
            <a:off x="5332267" y="1516500"/>
            <a:ext cx="6345200" cy="5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builds</a:t>
            </a:r>
            <a:endParaRPr sz="667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Streaming, searchable, linkable logs</a:t>
            </a:r>
            <a:endParaRPr sz="667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secret store</a:t>
            </a:r>
            <a:endParaRPr sz="667"/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r>
              <a:rPr lang="en" sz="2667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write, easy to share</a:t>
            </a:r>
            <a:endParaRPr sz="2667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endParaRPr sz="2667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2667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1111"/>
              </a:lnSpc>
              <a:spcBef>
                <a:spcPts val="2000"/>
              </a:spcBef>
              <a:buClr>
                <a:srgbClr val="434343"/>
              </a:buClr>
              <a:buSzPts val="2000"/>
            </a:pPr>
            <a:endParaRPr sz="2667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7" name="Google Shape;1017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2006319"/>
            <a:ext cx="381000" cy="321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8" name="Google Shape;1018;p206"/>
          <p:cNvGrpSpPr/>
          <p:nvPr/>
        </p:nvGrpSpPr>
        <p:grpSpPr>
          <a:xfrm>
            <a:off x="1331383" y="2019300"/>
            <a:ext cx="2438400" cy="2438400"/>
            <a:chOff x="0" y="0"/>
            <a:chExt cx="4876800" cy="4876800"/>
          </a:xfrm>
        </p:grpSpPr>
        <p:sp>
          <p:nvSpPr>
            <p:cNvPr id="1019" name="Google Shape;1019;p206"/>
            <p:cNvSpPr/>
            <p:nvPr/>
          </p:nvSpPr>
          <p:spPr>
            <a:xfrm>
              <a:off x="0" y="0"/>
              <a:ext cx="4876800" cy="4876800"/>
            </a:xfrm>
            <a:prstGeom prst="roundRect">
              <a:avLst>
                <a:gd name="adj" fmla="val 29406"/>
              </a:avLst>
            </a:prstGeom>
            <a:gradFill>
              <a:gsLst>
                <a:gs pos="0">
                  <a:srgbClr val="3184FF"/>
                </a:gs>
                <a:gs pos="100000">
                  <a:srgbClr val="1658C5"/>
                </a:gs>
              </a:gsLst>
              <a:lin ang="4800126" scaled="0"/>
            </a:gradFill>
            <a:ln>
              <a:noFill/>
            </a:ln>
            <a:effectLst>
              <a:outerShdw blurRad="228600" dist="114300" dir="5400000" rotWithShape="0">
                <a:srgbClr val="09254C">
                  <a:alpha val="40000"/>
                </a:srgbClr>
              </a:outerShdw>
            </a:effectLst>
          </p:spPr>
          <p:txBody>
            <a:bodyPr spcFirstLastPara="1" wrap="square" lIns="21167" tIns="21167" rIns="21167" bIns="21167" anchor="ctr" anchorCtr="0">
              <a:noAutofit/>
            </a:bodyPr>
            <a:lstStyle/>
            <a:p>
              <a:pPr>
                <a:buClr>
                  <a:srgbClr val="FFFFFF"/>
                </a:buClr>
                <a:buSzPts val="2600"/>
              </a:pPr>
              <a:endParaRPr sz="34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20" name="Google Shape;1020;p20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2800" y="812800"/>
              <a:ext cx="3251200" cy="325120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rotWithShape="0">
                <a:srgbClr val="09254C">
                  <a:alpha val="40000"/>
                </a:srgbClr>
              </a:outerShdw>
            </a:effectLst>
          </p:spPr>
        </p:pic>
      </p:grpSp>
      <p:pic>
        <p:nvPicPr>
          <p:cNvPr id="1021" name="Google Shape;1021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2707853"/>
            <a:ext cx="381000" cy="32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3396800"/>
            <a:ext cx="381000" cy="32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20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616" y="4157676"/>
            <a:ext cx="381000" cy="32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A54943-0BCC-4B99-A27D-3528953088B1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0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108400" cy="1795200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r>
              <a:rPr lang="en"/>
              <a:t>Actions are reusable components</a:t>
            </a:r>
            <a:endParaRPr/>
          </a:p>
        </p:txBody>
      </p:sp>
      <p:sp>
        <p:nvSpPr>
          <p:cNvPr id="1034" name="Google Shape;1034;p20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5108400" cy="3718400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t" anchorCtr="0">
            <a:noAutofit/>
          </a:bodyPr>
          <a:lstStyle/>
          <a:p>
            <a:pPr indent="-423323">
              <a:lnSpc>
                <a:spcPct val="115000"/>
              </a:lnSpc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867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 in independent repositories</a:t>
            </a:r>
            <a:endParaRPr sz="1867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 repositories for now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Official list: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https://github/actions</a:t>
            </a: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>
              <a:lnSpc>
                <a:spcPct val="115000"/>
              </a:lnSpc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867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Written in JavaScript (node12)</a:t>
            </a:r>
            <a:endParaRPr sz="1867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use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GitHub Actions Toolkit JS</a:t>
            </a: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for command line argument parsing, passing parameters, interacting with the GitHub API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323">
              <a:lnSpc>
                <a:spcPct val="115000"/>
              </a:lnSpc>
              <a:buClr>
                <a:srgbClr val="595959"/>
              </a:buClr>
              <a:buSzPts val="1400"/>
              <a:buFont typeface="Arial"/>
              <a:buChar char="●"/>
            </a:pPr>
            <a:r>
              <a:rPr lang="en" sz="1867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 Docker</a:t>
            </a:r>
            <a:endParaRPr sz="1867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Similar to beta 1 actions, but with updated syntax &amp; argument passing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0639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 point to existing actions published to Docker Hub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spcAft>
                <a:spcPts val="533"/>
              </a:spcAft>
              <a:buNone/>
            </a:pPr>
            <a:endParaRPr/>
          </a:p>
        </p:txBody>
      </p:sp>
      <p:pic>
        <p:nvPicPr>
          <p:cNvPr id="1035" name="Google Shape;1035;p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667" y="3569700"/>
            <a:ext cx="91694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1" y="304800"/>
            <a:ext cx="5436084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208"/>
          <p:cNvSpPr txBox="1"/>
          <p:nvPr/>
        </p:nvSpPr>
        <p:spPr>
          <a:xfrm>
            <a:off x="5392700" y="3277833"/>
            <a:ext cx="446000" cy="458000"/>
          </a:xfrm>
          <a:prstGeom prst="rect">
            <a:avLst/>
          </a:prstGeom>
          <a:solidFill>
            <a:srgbClr val="FFDE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8" name="Google Shape;1038;p208"/>
          <p:cNvSpPr txBox="1"/>
          <p:nvPr/>
        </p:nvSpPr>
        <p:spPr>
          <a:xfrm>
            <a:off x="5392700" y="4696867"/>
            <a:ext cx="446000" cy="458000"/>
          </a:xfrm>
          <a:prstGeom prst="rect">
            <a:avLst/>
          </a:prstGeom>
          <a:solidFill>
            <a:srgbClr val="FFDE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9" name="Google Shape;1039;p208"/>
          <p:cNvCxnSpPr>
            <a:stCxn id="1037" idx="3"/>
          </p:cNvCxnSpPr>
          <p:nvPr/>
        </p:nvCxnSpPr>
        <p:spPr>
          <a:xfrm rot="10800000" flipH="1">
            <a:off x="5838700" y="3036033"/>
            <a:ext cx="1040400" cy="4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0" name="Google Shape;1040;p208"/>
          <p:cNvCxnSpPr>
            <a:stCxn id="1038" idx="3"/>
          </p:cNvCxnSpPr>
          <p:nvPr/>
        </p:nvCxnSpPr>
        <p:spPr>
          <a:xfrm>
            <a:off x="5838700" y="4925867"/>
            <a:ext cx="1076400" cy="7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9C3D6C-9D46-4A29-B8EA-985827E5A063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15"/>
          <p:cNvSpPr txBox="1">
            <a:spLocks noGrp="1"/>
          </p:cNvSpPr>
          <p:nvPr>
            <p:ph type="body" idx="1"/>
          </p:nvPr>
        </p:nvSpPr>
        <p:spPr>
          <a:xfrm>
            <a:off x="1659880" y="133351"/>
            <a:ext cx="8872400" cy="571600"/>
          </a:xfrm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pPr marL="0" indent="0">
              <a:buNone/>
            </a:pPr>
            <a:r>
              <a:rPr lang="en" sz="2533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https://github.com/marketplace</a:t>
            </a:r>
            <a:endParaRPr sz="2533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8" name="Google Shape;1098;p215"/>
          <p:cNvPicPr preferRelativeResize="0"/>
          <p:nvPr/>
        </p:nvPicPr>
        <p:blipFill rotWithShape="1">
          <a:blip r:embed="rId4">
            <a:alphaModFix/>
          </a:blip>
          <a:srcRect l="5259" t="783" r="4836"/>
          <a:stretch/>
        </p:blipFill>
        <p:spPr>
          <a:xfrm>
            <a:off x="1" y="834533"/>
            <a:ext cx="12192001" cy="602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217" descr="rings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6076" y="219076"/>
            <a:ext cx="6419849" cy="64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17"/>
          <p:cNvSpPr txBox="1">
            <a:spLocks noGrp="1"/>
          </p:cNvSpPr>
          <p:nvPr>
            <p:ph type="title"/>
          </p:nvPr>
        </p:nvSpPr>
        <p:spPr>
          <a:xfrm>
            <a:off x="509500" y="4459196"/>
            <a:ext cx="11176000" cy="9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pPr algn="ctr">
              <a:buSzPts val="4500"/>
            </a:pPr>
            <a:r>
              <a:rPr lang="en" sz="4000"/>
              <a:t>Live Demo</a:t>
            </a:r>
            <a:endParaRPr sz="4000"/>
          </a:p>
          <a:p>
            <a:pPr algn="ctr">
              <a:buSzPts val="4500"/>
            </a:pPr>
            <a:r>
              <a:rPr lang="en" sz="4000"/>
              <a:t>CI/CD powered by Actions</a:t>
            </a:r>
            <a:endParaRPr sz="4000"/>
          </a:p>
        </p:txBody>
      </p:sp>
      <p:sp>
        <p:nvSpPr>
          <p:cNvPr id="1111" name="Google Shape;1111;p217"/>
          <p:cNvSpPr/>
          <p:nvPr/>
        </p:nvSpPr>
        <p:spPr>
          <a:xfrm>
            <a:off x="10744200" y="6222205"/>
            <a:ext cx="1336800" cy="6348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12" name="Google Shape;1112;p217"/>
          <p:cNvGrpSpPr/>
          <p:nvPr/>
        </p:nvGrpSpPr>
        <p:grpSpPr>
          <a:xfrm>
            <a:off x="5517617" y="2837937"/>
            <a:ext cx="1156777" cy="1182136"/>
            <a:chOff x="0" y="0"/>
            <a:chExt cx="4876800" cy="4876800"/>
          </a:xfrm>
        </p:grpSpPr>
        <p:sp>
          <p:nvSpPr>
            <p:cNvPr id="1113" name="Google Shape;1113;p217"/>
            <p:cNvSpPr/>
            <p:nvPr/>
          </p:nvSpPr>
          <p:spPr>
            <a:xfrm>
              <a:off x="0" y="0"/>
              <a:ext cx="4876800" cy="4876800"/>
            </a:xfrm>
            <a:prstGeom prst="roundRect">
              <a:avLst>
                <a:gd name="adj" fmla="val 29406"/>
              </a:avLst>
            </a:prstGeom>
            <a:gradFill>
              <a:gsLst>
                <a:gs pos="0">
                  <a:srgbClr val="3184FF"/>
                </a:gs>
                <a:gs pos="100000">
                  <a:srgbClr val="1658C5"/>
                </a:gs>
              </a:gsLst>
              <a:lin ang="4800126" scaled="0"/>
            </a:gradFill>
            <a:ln>
              <a:noFill/>
            </a:ln>
            <a:effectLst>
              <a:outerShdw blurRad="228600" dist="114300" dir="5400000" rotWithShape="0">
                <a:srgbClr val="09254C">
                  <a:alpha val="40000"/>
                </a:srgbClr>
              </a:outerShdw>
            </a:effectLst>
          </p:spPr>
          <p:txBody>
            <a:bodyPr spcFirstLastPara="1" wrap="square" lIns="21167" tIns="21167" rIns="21167" bIns="21167" anchor="ctr" anchorCtr="0">
              <a:noAutofit/>
            </a:bodyPr>
            <a:lstStyle/>
            <a:p>
              <a:pPr>
                <a:buClr>
                  <a:srgbClr val="FFFFFF"/>
                </a:buClr>
                <a:buSzPts val="2600"/>
              </a:pPr>
              <a:endParaRPr sz="34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114" name="Google Shape;1114;p21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2800" y="812800"/>
              <a:ext cx="3251200" cy="325120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rotWithShape="0">
                <a:srgbClr val="09254C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217" descr="rings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6076" y="219076"/>
            <a:ext cx="6419849" cy="64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17"/>
          <p:cNvSpPr txBox="1">
            <a:spLocks noGrp="1"/>
          </p:cNvSpPr>
          <p:nvPr>
            <p:ph type="title"/>
          </p:nvPr>
        </p:nvSpPr>
        <p:spPr>
          <a:xfrm>
            <a:off x="509500" y="4459196"/>
            <a:ext cx="11176000" cy="9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pPr algn="ctr">
              <a:buSzPts val="4500"/>
            </a:pPr>
            <a:r>
              <a:rPr lang="en" sz="4000"/>
              <a:t>Live Demo</a:t>
            </a:r>
            <a:endParaRPr sz="4000"/>
          </a:p>
          <a:p>
            <a:pPr algn="ctr">
              <a:buSzPts val="4500"/>
            </a:pPr>
            <a:r>
              <a:rPr lang="en" sz="4000"/>
              <a:t>CI/CD powered by Actions</a:t>
            </a:r>
            <a:endParaRPr sz="4000"/>
          </a:p>
        </p:txBody>
      </p:sp>
      <p:sp>
        <p:nvSpPr>
          <p:cNvPr id="1111" name="Google Shape;1111;p217"/>
          <p:cNvSpPr/>
          <p:nvPr/>
        </p:nvSpPr>
        <p:spPr>
          <a:xfrm>
            <a:off x="10744200" y="6222205"/>
            <a:ext cx="1336800" cy="6348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12" name="Google Shape;1112;p217"/>
          <p:cNvGrpSpPr/>
          <p:nvPr/>
        </p:nvGrpSpPr>
        <p:grpSpPr>
          <a:xfrm>
            <a:off x="5517617" y="2837937"/>
            <a:ext cx="1156777" cy="1182136"/>
            <a:chOff x="0" y="0"/>
            <a:chExt cx="4876800" cy="4876800"/>
          </a:xfrm>
        </p:grpSpPr>
        <p:sp>
          <p:nvSpPr>
            <p:cNvPr id="1113" name="Google Shape;1113;p217"/>
            <p:cNvSpPr/>
            <p:nvPr/>
          </p:nvSpPr>
          <p:spPr>
            <a:xfrm>
              <a:off x="0" y="0"/>
              <a:ext cx="4876800" cy="4876800"/>
            </a:xfrm>
            <a:prstGeom prst="roundRect">
              <a:avLst>
                <a:gd name="adj" fmla="val 29406"/>
              </a:avLst>
            </a:prstGeom>
            <a:gradFill>
              <a:gsLst>
                <a:gs pos="0">
                  <a:srgbClr val="3184FF"/>
                </a:gs>
                <a:gs pos="100000">
                  <a:srgbClr val="1658C5"/>
                </a:gs>
              </a:gsLst>
              <a:lin ang="4800126" scaled="0"/>
            </a:gradFill>
            <a:ln>
              <a:noFill/>
            </a:ln>
            <a:effectLst>
              <a:outerShdw blurRad="228600" dist="114300" dir="5400000" rotWithShape="0">
                <a:srgbClr val="09254C">
                  <a:alpha val="40000"/>
                </a:srgbClr>
              </a:outerShdw>
            </a:effectLst>
          </p:spPr>
          <p:txBody>
            <a:bodyPr spcFirstLastPara="1" wrap="square" lIns="21167" tIns="21167" rIns="21167" bIns="21167" anchor="ctr" anchorCtr="0">
              <a:noAutofit/>
            </a:bodyPr>
            <a:lstStyle/>
            <a:p>
              <a:pPr>
                <a:buClr>
                  <a:srgbClr val="FFFFFF"/>
                </a:buClr>
                <a:buSzPts val="2600"/>
              </a:pPr>
              <a:endParaRPr sz="34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114" name="Google Shape;1114;p21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2800" y="812800"/>
              <a:ext cx="3251200" cy="3251200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rotWithShape="0">
                <a:srgbClr val="09254C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25400" tIns="25400" rIns="25400" bIns="25400" rtlCol="0" anchor="ctr" anchorCtr="0">
            <a:noAutofit/>
          </a:bodyPr>
          <a:lstStyle/>
          <a:p>
            <a:endParaRPr sz="4133" b="1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4133" b="1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4133" b="1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4133" b="1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  <a:t>Actions</a:t>
            </a:r>
            <a:r>
              <a:rPr lang="en" sz="4133" b="1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 Pro-Tips</a:t>
            </a:r>
            <a:endParaRPr sz="4133" b="1">
              <a:solidFill>
                <a:srgbClr val="FCE5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4133" b="1">
              <a:solidFill>
                <a:srgbClr val="FCE5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4133" b="1">
              <a:solidFill>
                <a:srgbClr val="FCE5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933" b="1" i="1">
              <a:solidFill>
                <a:srgbClr val="D5A6B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7" name="Google Shape;1127;p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201" y="549301"/>
            <a:ext cx="6043932" cy="604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5332</TotalTime>
  <Words>781</Words>
  <Application>Microsoft Office PowerPoint</Application>
  <PresentationFormat>Widescreen</PresentationFormat>
  <Paragraphs>116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Courier New</vt:lpstr>
      <vt:lpstr>Helvetica Neue</vt:lpstr>
      <vt:lpstr>Helvetica Neue Light</vt:lpstr>
      <vt:lpstr>Lucida Grande</vt:lpstr>
      <vt:lpstr>Roboto Mono</vt:lpstr>
      <vt:lpstr>Segoe</vt:lpstr>
      <vt:lpstr>Segoe UI Light</vt:lpstr>
      <vt:lpstr>Tw Cen MT</vt:lpstr>
      <vt:lpstr>Tw Cen MT Condensed</vt:lpstr>
      <vt:lpstr>Verdana</vt:lpstr>
      <vt:lpstr>Wingdings 3</vt:lpstr>
      <vt:lpstr>Integral</vt:lpstr>
      <vt:lpstr>1_Titles &amp; Breakers</vt:lpstr>
      <vt:lpstr>Julio Arruda MVP / GitHub star julio.arruda@OUTLOOK.COM</vt:lpstr>
      <vt:lpstr>Apresentação do PowerPoint</vt:lpstr>
      <vt:lpstr>Apresentação do PowerPoint</vt:lpstr>
      <vt:lpstr>Apresentação do PowerPoint</vt:lpstr>
      <vt:lpstr>Actions are reusable components</vt:lpstr>
      <vt:lpstr>Apresentação do PowerPoint</vt:lpstr>
      <vt:lpstr>Live Demo CI/CD powered by Actions</vt:lpstr>
      <vt:lpstr>Live Demo CI/CD powered by Actions</vt:lpstr>
      <vt:lpstr>   Actions Pro-Tips   </vt:lpstr>
      <vt:lpstr># Trigger workflows externally  on: workflow_dispatch: # Run Workflow Manually {   "event_type": "custom-name",   "client_payload": {  "custom_message": “Hello world!”   } }</vt:lpstr>
      <vt:lpstr># Scheduled workflows with CRON syntax  on:  schedule:  # * is a special character in YAML    # so you have to quote this string  - cron:  ’*/15 * * * *’  </vt:lpstr>
      <vt:lpstr> # Resolve dependencies across jobs  jobs:   Job1:  # ...   Job2:   needs: Job1   # ... Job3:  needs: [Job1, Job2]  # ...</vt:lpstr>
      <vt:lpstr> # Run a job based on previous step exit status  jobs:   MyJob:   Steps:    # ...      - name: Trigger alert   if: failure()  # if: success()  # if: canceled() # if: always()</vt:lpstr>
      <vt:lpstr> # Use the built-in Secrets store  jobs:   MyJob:   steps:    # ...      - uses: azure/login@v1    with:      creds:  ${{ secrets.AZURE_CREDENTIALS }}      </vt:lpstr>
      <vt:lpstr>Julio Arruda MVP / GitHub star julio.arruda@OUTLOOK.COM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patrocínio</dc:title>
  <dc:creator>Waldyr Felix</dc:creator>
  <cp:lastModifiedBy>Julio Arruda</cp:lastModifiedBy>
  <cp:revision>107</cp:revision>
  <dcterms:created xsi:type="dcterms:W3CDTF">2015-03-17T02:53:01Z</dcterms:created>
  <dcterms:modified xsi:type="dcterms:W3CDTF">2020-08-26T20:17:44Z</dcterms:modified>
</cp:coreProperties>
</file>