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0" r:id="rId5"/>
    <p:sldId id="261" r:id="rId6"/>
    <p:sldId id="262" r:id="rId7"/>
    <p:sldId id="266" r:id="rId8"/>
    <p:sldId id="258" r:id="rId9"/>
    <p:sldId id="264" r:id="rId10"/>
    <p:sldId id="259"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0" d="100"/>
          <a:sy n="110" d="100"/>
        </p:scale>
        <p:origin x="22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8383C-4542-4015-94CE-194F25447978}"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2049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8383C-4542-4015-94CE-194F25447978}"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94880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8383C-4542-4015-94CE-194F25447978}"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177016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8383C-4542-4015-94CE-194F25447978}"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59826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8383C-4542-4015-94CE-194F25447978}"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91252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8383C-4542-4015-94CE-194F25447978}"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07228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8383C-4542-4015-94CE-194F25447978}"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5905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8383C-4542-4015-94CE-194F25447978}"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54240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8383C-4542-4015-94CE-194F25447978}"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16404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8383C-4542-4015-94CE-194F25447978}"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0102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8383C-4542-4015-94CE-194F25447978}"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D0ADE-67FA-468C-BE39-19D92672C1D4}" type="slidenum">
              <a:rPr lang="en-US" smtClean="0"/>
              <a:t>‹#›</a:t>
            </a:fld>
            <a:endParaRPr lang="en-US"/>
          </a:p>
        </p:txBody>
      </p:sp>
    </p:spTree>
    <p:extLst>
      <p:ext uri="{BB962C8B-B14F-4D97-AF65-F5344CB8AC3E}">
        <p14:creationId xmlns:p14="http://schemas.microsoft.com/office/powerpoint/2010/main" val="201441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8383C-4542-4015-94CE-194F25447978}"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D0ADE-67FA-468C-BE39-19D92672C1D4}" type="slidenum">
              <a:rPr lang="en-US" smtClean="0"/>
              <a:t>‹#›</a:t>
            </a:fld>
            <a:endParaRPr lang="en-US"/>
          </a:p>
        </p:txBody>
      </p:sp>
    </p:spTree>
    <p:extLst>
      <p:ext uri="{BB962C8B-B14F-4D97-AF65-F5344CB8AC3E}">
        <p14:creationId xmlns:p14="http://schemas.microsoft.com/office/powerpoint/2010/main" val="343350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tackoverflow.com/questions/1786735/what-does-ad-hoc-mean-in-programm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rchive/msdn-magazine/2008/april/clr-inside-out-measure-early-and-often-for-performance-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otnet/BenchmarkDotNet" TargetMode="External"/><Relationship Id="rId2" Type="http://schemas.openxmlformats.org/officeDocument/2006/relationships/hyperlink" Target="https://github.com/HdrHistogram/HdrHistogram.NET" TargetMode="External"/><Relationship Id="rId1" Type="http://schemas.openxmlformats.org/officeDocument/2006/relationships/slideLayout" Target="../slideLayouts/slideLayout2.xml"/><Relationship Id="rId5" Type="http://schemas.openxmlformats.org/officeDocument/2006/relationships/hyperlink" Target="https://github.com/Maoni0/realmon" TargetMode="External"/><Relationship Id="rId4" Type="http://schemas.openxmlformats.org/officeDocument/2006/relationships/hyperlink" Target="https://github.com/microsoft/perf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fabiogaluppo/samples/blob/master/articles/DSN%20News%20-%20Ed%2001%20-%20Nov%202016%20-%20algoritmo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www.packtpub.com/product/the-art-of-writing-efficient-programs/9781800208117"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norvig.com/21-days.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spinellis.gr/coderea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dotnet/runtime/blob/main/src/libraries/System.Private.CoreLib/src/System/Collections/Generic/List.cs#L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Programação</a:t>
            </a:r>
            <a:r>
              <a:rPr lang="en-US" dirty="0" smtClean="0"/>
              <a:t> </a:t>
            </a:r>
            <a:r>
              <a:rPr lang="en-US" dirty="0" err="1" smtClean="0"/>
              <a:t>Orientada</a:t>
            </a:r>
            <a:r>
              <a:rPr lang="en-US" dirty="0" smtClean="0"/>
              <a:t> a </a:t>
            </a:r>
            <a:r>
              <a:rPr lang="en-US" dirty="0" err="1" smtClean="0"/>
              <a:t>Desempenho</a:t>
            </a:r>
            <a:r>
              <a:rPr lang="en-US" dirty="0" smtClean="0"/>
              <a:t/>
            </a:r>
            <a:br>
              <a:rPr lang="en-US" dirty="0" smtClean="0"/>
            </a:br>
            <a:r>
              <a:rPr lang="en-US" sz="2400" dirty="0" smtClean="0"/>
              <a:t>(com .NET)</a:t>
            </a:r>
            <a:endParaRPr lang="en-US" dirty="0"/>
          </a:p>
        </p:txBody>
      </p:sp>
      <p:sp>
        <p:nvSpPr>
          <p:cNvPr id="3" name="Subtitle 2"/>
          <p:cNvSpPr>
            <a:spLocks noGrp="1"/>
          </p:cNvSpPr>
          <p:nvPr>
            <p:ph type="subTitle" idx="1"/>
          </p:nvPr>
        </p:nvSpPr>
        <p:spPr/>
        <p:txBody>
          <a:bodyPr/>
          <a:lstStyle/>
          <a:p>
            <a:r>
              <a:rPr lang="en-US" dirty="0" smtClean="0"/>
              <a:t>Fabio Galuppo</a:t>
            </a:r>
            <a:endParaRPr lang="en-US" dirty="0"/>
          </a:p>
        </p:txBody>
      </p:sp>
    </p:spTree>
    <p:extLst>
      <p:ext uri="{BB962C8B-B14F-4D97-AF65-F5344CB8AC3E}">
        <p14:creationId xmlns:p14="http://schemas.microsoft.com/office/powerpoint/2010/main" val="262748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Programar</a:t>
            </a:r>
            <a:endParaRPr lang="en-US" dirty="0"/>
          </a:p>
        </p:txBody>
      </p:sp>
      <p:sp>
        <p:nvSpPr>
          <p:cNvPr id="3" name="Content Placeholder 2"/>
          <p:cNvSpPr>
            <a:spLocks noGrp="1"/>
          </p:cNvSpPr>
          <p:nvPr>
            <p:ph idx="1"/>
          </p:nvPr>
        </p:nvSpPr>
        <p:spPr/>
        <p:txBody>
          <a:bodyPr/>
          <a:lstStyle/>
          <a:p>
            <a:r>
              <a:rPr lang="en-US" b="1" i="1" dirty="0" smtClean="0"/>
              <a:t>Ad-hoc Programming</a:t>
            </a:r>
          </a:p>
          <a:p>
            <a:pPr lvl="1"/>
            <a:r>
              <a:rPr lang="en-US" sz="2000" dirty="0" smtClean="0">
                <a:hlinkClick r:id="rId2"/>
              </a:rPr>
              <a:t>https://stackoverflow.com/questions/1786735/what-does-ad-hoc-mean-in-programming</a:t>
            </a:r>
            <a:r>
              <a:rPr lang="en-US" sz="2000" dirty="0" smtClean="0"/>
              <a:t> </a:t>
            </a:r>
          </a:p>
          <a:p>
            <a:pPr lvl="1"/>
            <a:endParaRPr lang="en-US" sz="2000" dirty="0"/>
          </a:p>
          <a:p>
            <a:pPr lvl="1"/>
            <a:endParaRPr lang="en-US" sz="2000" dirty="0" smtClean="0"/>
          </a:p>
          <a:p>
            <a:pPr lvl="1"/>
            <a:endParaRPr lang="en-US" sz="2000" dirty="0"/>
          </a:p>
          <a:p>
            <a:endParaRPr lang="en-US" dirty="0" smtClean="0"/>
          </a:p>
          <a:p>
            <a:r>
              <a:rPr lang="en-US" b="1" i="1" dirty="0" smtClean="0"/>
              <a:t>Algorithmic approach</a:t>
            </a:r>
          </a:p>
          <a:p>
            <a:pPr lvl="1"/>
            <a:r>
              <a:rPr lang="en-US" dirty="0" smtClean="0"/>
              <a:t>Resolver o </a:t>
            </a:r>
            <a:r>
              <a:rPr lang="en-US" dirty="0" err="1" smtClean="0"/>
              <a:t>problema</a:t>
            </a:r>
            <a:r>
              <a:rPr lang="en-US" dirty="0" smtClean="0"/>
              <a:t> </a:t>
            </a:r>
            <a:r>
              <a:rPr lang="en-US" dirty="0" err="1" smtClean="0"/>
              <a:t>em</a:t>
            </a:r>
            <a:r>
              <a:rPr lang="en-US" dirty="0" smtClean="0"/>
              <a:t> </a:t>
            </a:r>
            <a:r>
              <a:rPr lang="en-US" dirty="0" err="1" smtClean="0"/>
              <a:t>termos</a:t>
            </a:r>
            <a:r>
              <a:rPr lang="en-US" dirty="0" smtClean="0"/>
              <a:t> de </a:t>
            </a:r>
            <a:r>
              <a:rPr lang="en-US" dirty="0" err="1" smtClean="0"/>
              <a:t>algoritmos</a:t>
            </a:r>
            <a:r>
              <a:rPr lang="en-US" dirty="0" smtClean="0"/>
              <a:t> e </a:t>
            </a:r>
            <a:r>
              <a:rPr lang="en-US" dirty="0" err="1" smtClean="0"/>
              <a:t>estrutura</a:t>
            </a:r>
            <a:r>
              <a:rPr lang="en-US" dirty="0" smtClean="0"/>
              <a:t> de dados</a:t>
            </a:r>
          </a:p>
          <a:p>
            <a:pPr lvl="1"/>
            <a:r>
              <a:rPr lang="en-US" i="1" dirty="0" smtClean="0"/>
              <a:t>Mechanical Sympathy</a:t>
            </a:r>
          </a:p>
          <a:p>
            <a:pPr lvl="2"/>
            <a:r>
              <a:rPr lang="en-US" i="1" dirty="0" smtClean="0"/>
              <a:t>"You don't have to be an engineer to be a racing driver, but you do have to have Mechanical Sympathy." - Jackie Stewart, racing driver</a:t>
            </a:r>
            <a:endParaRPr lang="en-US" i="1" dirty="0"/>
          </a:p>
        </p:txBody>
      </p:sp>
      <p:pic>
        <p:nvPicPr>
          <p:cNvPr id="5" name="Picture 4"/>
          <p:cNvPicPr>
            <a:picLocks noChangeAspect="1"/>
          </p:cNvPicPr>
          <p:nvPr/>
        </p:nvPicPr>
        <p:blipFill>
          <a:blip r:embed="rId3"/>
          <a:stretch>
            <a:fillRect/>
          </a:stretch>
        </p:blipFill>
        <p:spPr>
          <a:xfrm>
            <a:off x="2927576" y="2716258"/>
            <a:ext cx="6772275" cy="1390650"/>
          </a:xfrm>
          <a:prstGeom prst="rect">
            <a:avLst/>
          </a:prstGeom>
        </p:spPr>
      </p:pic>
    </p:spTree>
    <p:extLst>
      <p:ext uri="{BB962C8B-B14F-4D97-AF65-F5344CB8AC3E}">
        <p14:creationId xmlns:p14="http://schemas.microsoft.com/office/powerpoint/2010/main" val="231577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Problema</a:t>
            </a:r>
          </a:p>
          <a:p>
            <a:pPr lvl="1"/>
            <a:r>
              <a:rPr lang="en-US" dirty="0" smtClean="0"/>
              <a:t>FizzBuzz</a:t>
            </a:r>
          </a:p>
          <a:p>
            <a:pPr lvl="2"/>
            <a:r>
              <a:rPr lang="en-US" dirty="0" smtClean="0"/>
              <a:t>Versão </a:t>
            </a:r>
            <a:r>
              <a:rPr lang="en-US" i="1" dirty="0" smtClean="0"/>
              <a:t>Clustering</a:t>
            </a:r>
          </a:p>
          <a:p>
            <a:pPr lvl="2"/>
            <a:endParaRPr lang="en-US" i="1" dirty="0" smtClean="0"/>
          </a:p>
          <a:p>
            <a:pPr lvl="2"/>
            <a:endParaRPr lang="en-US" i="1" dirty="0"/>
          </a:p>
          <a:p>
            <a:pPr lvl="2"/>
            <a:endParaRPr lang="en-US" i="1" dirty="0" smtClean="0"/>
          </a:p>
          <a:p>
            <a:pPr lvl="2"/>
            <a:endParaRPr lang="en-US" i="1" dirty="0"/>
          </a:p>
          <a:p>
            <a:pPr lvl="2"/>
            <a:endParaRPr lang="en-US" i="1" dirty="0" smtClean="0"/>
          </a:p>
          <a:p>
            <a:pPr lvl="2"/>
            <a:r>
              <a:rPr lang="en-US" dirty="0" smtClean="0"/>
              <a:t>Entrada 1 a 100</a:t>
            </a:r>
          </a:p>
          <a:p>
            <a:pPr lvl="3"/>
            <a:r>
              <a:rPr lang="en-US" dirty="0" smtClean="0"/>
              <a:t>Resultado:</a:t>
            </a:r>
            <a:endParaRPr lang="en-US" dirty="0"/>
          </a:p>
          <a:p>
            <a:pPr lvl="2"/>
            <a:endParaRPr lang="en-US" i="1" dirty="0"/>
          </a:p>
        </p:txBody>
      </p:sp>
      <p:sp>
        <p:nvSpPr>
          <p:cNvPr id="4" name="Title 1"/>
          <p:cNvSpPr>
            <a:spLocks noGrp="1"/>
          </p:cNvSpPr>
          <p:nvPr>
            <p:ph type="title"/>
          </p:nvPr>
        </p:nvSpPr>
        <p:spPr/>
        <p:txBody>
          <a:bodyPr/>
          <a:lstStyle/>
          <a:p>
            <a:r>
              <a:rPr lang="en-US" dirty="0" smtClean="0"/>
              <a:t>Programar</a:t>
            </a:r>
            <a:endParaRPr lang="en-US" dirty="0"/>
          </a:p>
        </p:txBody>
      </p:sp>
      <p:pic>
        <p:nvPicPr>
          <p:cNvPr id="5" name="Picture 4"/>
          <p:cNvPicPr>
            <a:picLocks noChangeAspect="1"/>
          </p:cNvPicPr>
          <p:nvPr/>
        </p:nvPicPr>
        <p:blipFill>
          <a:blip r:embed="rId2"/>
          <a:stretch>
            <a:fillRect/>
          </a:stretch>
        </p:blipFill>
        <p:spPr>
          <a:xfrm>
            <a:off x="2034130" y="3031643"/>
            <a:ext cx="8315325" cy="1695450"/>
          </a:xfrm>
          <a:prstGeom prst="rect">
            <a:avLst/>
          </a:prstGeom>
        </p:spPr>
      </p:pic>
      <p:pic>
        <p:nvPicPr>
          <p:cNvPr id="6" name="Picture 5"/>
          <p:cNvPicPr>
            <a:picLocks noChangeAspect="1"/>
          </p:cNvPicPr>
          <p:nvPr/>
        </p:nvPicPr>
        <p:blipFill>
          <a:blip r:embed="rId3"/>
          <a:stretch>
            <a:fillRect/>
          </a:stretch>
        </p:blipFill>
        <p:spPr>
          <a:xfrm>
            <a:off x="1519237" y="5469691"/>
            <a:ext cx="9153525" cy="914400"/>
          </a:xfrm>
          <a:prstGeom prst="rect">
            <a:avLst/>
          </a:prstGeom>
        </p:spPr>
      </p:pic>
    </p:spTree>
    <p:extLst>
      <p:ext uri="{BB962C8B-B14F-4D97-AF65-F5344CB8AC3E}">
        <p14:creationId xmlns:p14="http://schemas.microsoft.com/office/powerpoint/2010/main" val="170125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smtClean="0"/>
              <a:t>Algorithmic approach</a:t>
            </a:r>
          </a:p>
          <a:p>
            <a:pPr lvl="1"/>
            <a:r>
              <a:rPr lang="en-US" dirty="0" smtClean="0"/>
              <a:t>Abordagem Sequencial</a:t>
            </a:r>
          </a:p>
          <a:p>
            <a:pPr lvl="1"/>
            <a:endParaRPr lang="en-US" dirty="0"/>
          </a:p>
          <a:p>
            <a:pPr lvl="1"/>
            <a:endParaRPr lang="en-US" dirty="0" smtClean="0"/>
          </a:p>
          <a:p>
            <a:pPr lvl="1"/>
            <a:endParaRPr lang="en-US" dirty="0"/>
          </a:p>
          <a:p>
            <a:pPr lvl="1"/>
            <a:r>
              <a:rPr lang="en-US" dirty="0" smtClean="0"/>
              <a:t>Abordagem Paralela</a:t>
            </a:r>
          </a:p>
          <a:p>
            <a:pPr lvl="2"/>
            <a:r>
              <a:rPr lang="en-US" dirty="0"/>
              <a:t> </a:t>
            </a:r>
            <a:r>
              <a:rPr lang="en-US" i="1" dirty="0"/>
              <a:t>Embarrassingly parallel</a:t>
            </a:r>
            <a:endParaRPr lang="en-US" i="1" dirty="0" smtClean="0"/>
          </a:p>
          <a:p>
            <a:pPr lvl="1"/>
            <a:endParaRPr lang="en-US" dirty="0" smtClean="0"/>
          </a:p>
          <a:p>
            <a:pPr lvl="2"/>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Programar</a:t>
            </a:r>
            <a:endParaRPr lang="en-US" dirty="0"/>
          </a:p>
        </p:txBody>
      </p:sp>
      <p:grpSp>
        <p:nvGrpSpPr>
          <p:cNvPr id="7" name="Group 6"/>
          <p:cNvGrpSpPr/>
          <p:nvPr/>
        </p:nvGrpSpPr>
        <p:grpSpPr>
          <a:xfrm>
            <a:off x="539925" y="2943494"/>
            <a:ext cx="2788913" cy="418012"/>
            <a:chOff x="1515288" y="2943494"/>
            <a:chExt cx="2788913" cy="418012"/>
          </a:xfrm>
        </p:grpSpPr>
        <p:sp>
          <p:nvSpPr>
            <p:cNvPr id="5" name="Rectangle 4"/>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6" name="Rectangle 5"/>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8" name="Group 7"/>
          <p:cNvGrpSpPr/>
          <p:nvPr/>
        </p:nvGrpSpPr>
        <p:grpSpPr>
          <a:xfrm>
            <a:off x="3348425" y="2943494"/>
            <a:ext cx="2788913" cy="418012"/>
            <a:chOff x="1515288" y="2943494"/>
            <a:chExt cx="2788913" cy="418012"/>
          </a:xfrm>
        </p:grpSpPr>
        <p:sp>
          <p:nvSpPr>
            <p:cNvPr id="9" name="Rectangle 8"/>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10" name="Rectangle 9"/>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11" name="Group 10"/>
          <p:cNvGrpSpPr/>
          <p:nvPr/>
        </p:nvGrpSpPr>
        <p:grpSpPr>
          <a:xfrm>
            <a:off x="6168940" y="2943494"/>
            <a:ext cx="2788913" cy="418012"/>
            <a:chOff x="1515288" y="2943494"/>
            <a:chExt cx="2788913" cy="418012"/>
          </a:xfrm>
        </p:grpSpPr>
        <p:sp>
          <p:nvSpPr>
            <p:cNvPr id="12" name="Rectangle 11"/>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13" name="Rectangle 12"/>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14" name="Group 13"/>
          <p:cNvGrpSpPr/>
          <p:nvPr/>
        </p:nvGrpSpPr>
        <p:grpSpPr>
          <a:xfrm>
            <a:off x="8977440" y="2943494"/>
            <a:ext cx="2788913" cy="418012"/>
            <a:chOff x="1515288" y="2943494"/>
            <a:chExt cx="2788913" cy="418012"/>
          </a:xfrm>
        </p:grpSpPr>
        <p:sp>
          <p:nvSpPr>
            <p:cNvPr id="15" name="Rectangle 14"/>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16" name="Rectangle 15"/>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30" name="Group 29"/>
          <p:cNvGrpSpPr/>
          <p:nvPr/>
        </p:nvGrpSpPr>
        <p:grpSpPr>
          <a:xfrm>
            <a:off x="535574" y="4767939"/>
            <a:ext cx="2788913" cy="418012"/>
            <a:chOff x="1515288" y="2943494"/>
            <a:chExt cx="2788913" cy="418012"/>
          </a:xfrm>
        </p:grpSpPr>
        <p:sp>
          <p:nvSpPr>
            <p:cNvPr id="31" name="Rectangle 30"/>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32" name="Rectangle 31"/>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33" name="Group 32"/>
          <p:cNvGrpSpPr/>
          <p:nvPr/>
        </p:nvGrpSpPr>
        <p:grpSpPr>
          <a:xfrm>
            <a:off x="1939824" y="5224254"/>
            <a:ext cx="2788913" cy="418012"/>
            <a:chOff x="1515288" y="2943494"/>
            <a:chExt cx="2788913" cy="418012"/>
          </a:xfrm>
        </p:grpSpPr>
        <p:sp>
          <p:nvSpPr>
            <p:cNvPr id="34" name="Rectangle 33"/>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35" name="Rectangle 34"/>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36" name="Group 35"/>
          <p:cNvGrpSpPr/>
          <p:nvPr/>
        </p:nvGrpSpPr>
        <p:grpSpPr>
          <a:xfrm>
            <a:off x="3344074" y="5678836"/>
            <a:ext cx="2788913" cy="418012"/>
            <a:chOff x="1515288" y="2943494"/>
            <a:chExt cx="2788913" cy="418012"/>
          </a:xfrm>
        </p:grpSpPr>
        <p:sp>
          <p:nvSpPr>
            <p:cNvPr id="37" name="Rectangle 36"/>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38" name="Rectangle 37"/>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grpSp>
        <p:nvGrpSpPr>
          <p:cNvPr id="39" name="Group 38"/>
          <p:cNvGrpSpPr/>
          <p:nvPr/>
        </p:nvGrpSpPr>
        <p:grpSpPr>
          <a:xfrm>
            <a:off x="4748324" y="6133418"/>
            <a:ext cx="2788913" cy="418012"/>
            <a:chOff x="1515288" y="2943494"/>
            <a:chExt cx="2788913" cy="418012"/>
          </a:xfrm>
        </p:grpSpPr>
        <p:sp>
          <p:nvSpPr>
            <p:cNvPr id="40" name="Rectangle 39"/>
            <p:cNvSpPr/>
            <p:nvPr/>
          </p:nvSpPr>
          <p:spPr>
            <a:xfrm>
              <a:off x="1515288" y="2943494"/>
              <a:ext cx="138466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sp>
          <p:nvSpPr>
            <p:cNvPr id="41" name="Rectangle 40"/>
            <p:cNvSpPr/>
            <p:nvPr/>
          </p:nvSpPr>
          <p:spPr>
            <a:xfrm>
              <a:off x="2919538" y="2943494"/>
              <a:ext cx="1384663" cy="4180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endParaRPr lang="en-US" dirty="0"/>
            </a:p>
          </p:txBody>
        </p:sp>
      </p:grpSp>
    </p:spTree>
    <p:extLst>
      <p:ext uri="{BB962C8B-B14F-4D97-AF65-F5344CB8AC3E}">
        <p14:creationId xmlns:p14="http://schemas.microsoft.com/office/powerpoint/2010/main" val="134851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Medir, Aprender, Refletir, Programar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565" y="1538242"/>
            <a:ext cx="8808869" cy="5095255"/>
          </a:xfrm>
        </p:spPr>
      </p:pic>
    </p:spTree>
    <p:extLst>
      <p:ext uri="{BB962C8B-B14F-4D97-AF65-F5344CB8AC3E}">
        <p14:creationId xmlns:p14="http://schemas.microsoft.com/office/powerpoint/2010/main" val="18130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From Concrete to </a:t>
            </a:r>
            <a:r>
              <a:rPr lang="en-US" b="1" i="1" dirty="0" smtClean="0"/>
              <a:t>Generic</a:t>
            </a:r>
          </a:p>
          <a:p>
            <a:endParaRPr lang="en-US" b="1" i="1" dirty="0"/>
          </a:p>
          <a:p>
            <a:endParaRPr lang="en-US" b="1" i="1" dirty="0"/>
          </a:p>
        </p:txBody>
      </p:sp>
      <p:sp>
        <p:nvSpPr>
          <p:cNvPr id="4" name="Title 1"/>
          <p:cNvSpPr>
            <a:spLocks noGrp="1"/>
          </p:cNvSpPr>
          <p:nvPr>
            <p:ph type="title"/>
          </p:nvPr>
        </p:nvSpPr>
        <p:spPr/>
        <p:txBody>
          <a:bodyPr/>
          <a:lstStyle/>
          <a:p>
            <a:r>
              <a:rPr lang="en-US" dirty="0" smtClean="0"/>
              <a:t>Medir, Aprender, Refletir, Programar </a:t>
            </a:r>
            <a:endParaRPr lang="en-US" dirty="0"/>
          </a:p>
        </p:txBody>
      </p:sp>
      <p:pic>
        <p:nvPicPr>
          <p:cNvPr id="5" name="Picture 4"/>
          <p:cNvPicPr>
            <a:picLocks noChangeAspect="1"/>
          </p:cNvPicPr>
          <p:nvPr/>
        </p:nvPicPr>
        <p:blipFill>
          <a:blip r:embed="rId2"/>
          <a:stretch>
            <a:fillRect/>
          </a:stretch>
        </p:blipFill>
        <p:spPr>
          <a:xfrm>
            <a:off x="1130753" y="2503305"/>
            <a:ext cx="9582150" cy="771525"/>
          </a:xfrm>
          <a:prstGeom prst="rect">
            <a:avLst/>
          </a:prstGeom>
        </p:spPr>
      </p:pic>
      <p:pic>
        <p:nvPicPr>
          <p:cNvPr id="6" name="Picture 5"/>
          <p:cNvPicPr>
            <a:picLocks noChangeAspect="1"/>
          </p:cNvPicPr>
          <p:nvPr/>
        </p:nvPicPr>
        <p:blipFill>
          <a:blip r:embed="rId3"/>
          <a:stretch>
            <a:fillRect/>
          </a:stretch>
        </p:blipFill>
        <p:spPr>
          <a:xfrm>
            <a:off x="324802" y="3831953"/>
            <a:ext cx="7451953" cy="2193944"/>
          </a:xfrm>
          <a:prstGeom prst="rect">
            <a:avLst/>
          </a:prstGeom>
        </p:spPr>
      </p:pic>
      <p:pic>
        <p:nvPicPr>
          <p:cNvPr id="7" name="Picture 6"/>
          <p:cNvPicPr>
            <a:picLocks noChangeAspect="1"/>
          </p:cNvPicPr>
          <p:nvPr/>
        </p:nvPicPr>
        <p:blipFill rotWithShape="1">
          <a:blip r:embed="rId4"/>
          <a:srcRect r="4191" b="8168"/>
          <a:stretch/>
        </p:blipFill>
        <p:spPr>
          <a:xfrm>
            <a:off x="5894369" y="3952510"/>
            <a:ext cx="4590752" cy="1279863"/>
          </a:xfrm>
          <a:prstGeom prst="rect">
            <a:avLst/>
          </a:prstGeom>
        </p:spPr>
      </p:pic>
    </p:spTree>
    <p:extLst>
      <p:ext uri="{BB962C8B-B14F-4D97-AF65-F5344CB8AC3E}">
        <p14:creationId xmlns:p14="http://schemas.microsoft.com/office/powerpoint/2010/main" val="75623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Medir</a:t>
            </a:r>
          </a:p>
          <a:p>
            <a:r>
              <a:rPr lang="en-US" dirty="0" smtClean="0"/>
              <a:t>Aprender</a:t>
            </a:r>
          </a:p>
          <a:p>
            <a:r>
              <a:rPr lang="en-US" dirty="0" smtClean="0"/>
              <a:t>Refletir</a:t>
            </a:r>
          </a:p>
          <a:p>
            <a:r>
              <a:rPr lang="en-US" dirty="0" smtClean="0"/>
              <a:t>Programar</a:t>
            </a:r>
          </a:p>
          <a:p>
            <a:endParaRPr lang="en-US" dirty="0"/>
          </a:p>
        </p:txBody>
      </p:sp>
    </p:spTree>
    <p:extLst>
      <p:ext uri="{BB962C8B-B14F-4D97-AF65-F5344CB8AC3E}">
        <p14:creationId xmlns:p14="http://schemas.microsoft.com/office/powerpoint/2010/main" val="268012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Medir</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Measure Early </a:t>
            </a:r>
            <a:r>
              <a:rPr lang="en-US" dirty="0"/>
              <a:t>and</a:t>
            </a:r>
            <a:r>
              <a:rPr lang="en-US" b="1" dirty="0"/>
              <a:t> Measure Often</a:t>
            </a:r>
          </a:p>
          <a:p>
            <a:pPr marL="457200" lvl="1" indent="0">
              <a:buNone/>
            </a:pPr>
            <a:r>
              <a:rPr lang="en-US" dirty="0" smtClean="0"/>
              <a:t>“The </a:t>
            </a:r>
            <a:r>
              <a:rPr lang="en-US" dirty="0"/>
              <a:t>next step in high-performance design is to measure—</a:t>
            </a:r>
            <a:r>
              <a:rPr lang="en-US" dirty="0">
                <a:solidFill>
                  <a:srgbClr val="FF0000"/>
                </a:solidFill>
              </a:rPr>
              <a:t>before writing a line of code</a:t>
            </a:r>
            <a:r>
              <a:rPr lang="en-US" dirty="0"/>
              <a:t>, you </a:t>
            </a:r>
            <a:r>
              <a:rPr lang="en-US" dirty="0">
                <a:solidFill>
                  <a:srgbClr val="FF0000"/>
                </a:solidFill>
              </a:rPr>
              <a:t>need to know whether your performance goals</a:t>
            </a:r>
            <a:r>
              <a:rPr lang="en-US" dirty="0"/>
              <a:t> are even possible, and if so, what constraints they place on the design. In my case, I need to know the costs of basic operations being considered in my design, such as raw file I/O and database access. To proceed, I need some numbers. This is the most critical time in the design of the project.</a:t>
            </a:r>
          </a:p>
          <a:p>
            <a:pPr marL="457200" lvl="1" indent="0">
              <a:buNone/>
            </a:pPr>
            <a:r>
              <a:rPr lang="en-US" dirty="0"/>
              <a:t>Sadly, </a:t>
            </a:r>
            <a:r>
              <a:rPr lang="en-US" dirty="0">
                <a:solidFill>
                  <a:srgbClr val="FF0000"/>
                </a:solidFill>
              </a:rPr>
              <a:t>most performance is lost very early in the development process</a:t>
            </a:r>
            <a:r>
              <a:rPr lang="en-US" dirty="0"/>
              <a:t>. By the time you have </a:t>
            </a:r>
            <a:r>
              <a:rPr lang="en-US" dirty="0">
                <a:solidFill>
                  <a:srgbClr val="FF0000"/>
                </a:solidFill>
              </a:rPr>
              <a:t>chosen the data structures </a:t>
            </a:r>
            <a:r>
              <a:rPr lang="en-US" dirty="0"/>
              <a:t>for the heart of your program, the application's performance profile has been set in stone. </a:t>
            </a:r>
            <a:r>
              <a:rPr lang="en-US" dirty="0">
                <a:solidFill>
                  <a:srgbClr val="FF0000"/>
                </a:solidFill>
              </a:rPr>
              <a:t>Choosing your algorithms further limits performance</a:t>
            </a:r>
            <a:r>
              <a:rPr lang="en-US" dirty="0"/>
              <a:t>. Selecting interface contracts between various sub-components constrains performance still further</a:t>
            </a:r>
            <a:r>
              <a:rPr lang="en-US" dirty="0" smtClean="0"/>
              <a:t>. </a:t>
            </a:r>
            <a:r>
              <a:rPr lang="en-US" dirty="0" smtClean="0">
                <a:solidFill>
                  <a:srgbClr val="FF0000"/>
                </a:solidFill>
              </a:rPr>
              <a:t>It is critical that you understand the costs of each of these early design decisions and make wise ones</a:t>
            </a:r>
            <a:r>
              <a:rPr lang="en-US" dirty="0" smtClean="0"/>
              <a:t>.</a:t>
            </a:r>
            <a:endParaRPr lang="en-US" dirty="0"/>
          </a:p>
          <a:p>
            <a:pPr marL="457200" lvl="1" indent="0">
              <a:buNone/>
            </a:pPr>
            <a:r>
              <a:rPr lang="en-US" dirty="0">
                <a:solidFill>
                  <a:srgbClr val="FF0000"/>
                </a:solidFill>
              </a:rPr>
              <a:t>Design is an </a:t>
            </a:r>
            <a:r>
              <a:rPr lang="en-US" dirty="0" smtClean="0">
                <a:solidFill>
                  <a:srgbClr val="FF0000"/>
                </a:solidFill>
              </a:rPr>
              <a:t>iterative </a:t>
            </a:r>
            <a:r>
              <a:rPr lang="en-US" dirty="0">
                <a:solidFill>
                  <a:srgbClr val="FF0000"/>
                </a:solidFill>
              </a:rPr>
              <a:t>process</a:t>
            </a:r>
            <a:r>
              <a:rPr lang="en-US" dirty="0"/>
              <a:t>. It is best to start with the cleanest, simplest, most obvious choice and work up a sketch of the design (I actually recommend a prototype of the hot code) and evaluate the performance of that. You should also think about what the design would look like if you were to make performance the only factor, and then estimate how fast that application would be. Now the fun engineering begins! You start tinkering with the design and thinking about alternatives between these two extremes, looking for designs that give you the best result</a:t>
            </a:r>
            <a:r>
              <a:rPr lang="en-US" dirty="0" smtClean="0"/>
              <a:t>.”</a:t>
            </a:r>
            <a:endParaRPr lang="en-US" dirty="0"/>
          </a:p>
          <a:p>
            <a:endParaRPr lang="en-US" dirty="0"/>
          </a:p>
        </p:txBody>
      </p:sp>
      <p:sp>
        <p:nvSpPr>
          <p:cNvPr id="4" name="Rectangle 3"/>
          <p:cNvSpPr/>
          <p:nvPr/>
        </p:nvSpPr>
        <p:spPr>
          <a:xfrm>
            <a:off x="0" y="6122932"/>
            <a:ext cx="12192000" cy="584775"/>
          </a:xfrm>
          <a:prstGeom prst="rect">
            <a:avLst/>
          </a:prstGeom>
        </p:spPr>
        <p:txBody>
          <a:bodyPr wrap="square">
            <a:spAutoFit/>
          </a:bodyPr>
          <a:lstStyle/>
          <a:p>
            <a:pPr algn="ctr"/>
            <a:r>
              <a:rPr lang="en-US" sz="1600" dirty="0" smtClean="0">
                <a:hlinkClick r:id="rId2"/>
              </a:rPr>
              <a:t>https://docs.microsoft.com/en-us/archive/msdn-magazine/2008/april/clr-inside-out-measure-early-and-often-for-performance-part-1</a:t>
            </a:r>
            <a:r>
              <a:rPr lang="en-US" sz="1600" dirty="0" smtClean="0"/>
              <a:t/>
            </a:r>
            <a:br>
              <a:rPr lang="en-US" sz="1600" dirty="0" smtClean="0"/>
            </a:br>
            <a:r>
              <a:rPr lang="en-US" sz="1600" dirty="0"/>
              <a:t>Vance </a:t>
            </a:r>
            <a:r>
              <a:rPr lang="en-US" sz="1600" dirty="0" smtClean="0"/>
              <a:t>Morrison – April 2008 </a:t>
            </a:r>
            <a:endParaRPr lang="en-US" sz="1600" dirty="0"/>
          </a:p>
        </p:txBody>
      </p:sp>
    </p:spTree>
    <p:extLst>
      <p:ext uri="{BB962C8B-B14F-4D97-AF65-F5344CB8AC3E}">
        <p14:creationId xmlns:p14="http://schemas.microsoft.com/office/powerpoint/2010/main" val="46993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Medir</a:t>
            </a:r>
            <a:endParaRPr lang="en-US" dirty="0"/>
          </a:p>
        </p:txBody>
      </p:sp>
      <p:sp>
        <p:nvSpPr>
          <p:cNvPr id="3" name="Content Placeholder 2"/>
          <p:cNvSpPr>
            <a:spLocks noGrp="1"/>
          </p:cNvSpPr>
          <p:nvPr>
            <p:ph idx="1"/>
          </p:nvPr>
        </p:nvSpPr>
        <p:spPr/>
        <p:txBody>
          <a:bodyPr>
            <a:normAutofit lnSpcReduction="10000"/>
          </a:bodyPr>
          <a:lstStyle/>
          <a:p>
            <a:r>
              <a:rPr lang="en-US" dirty="0" err="1" smtClean="0"/>
              <a:t>Ferramentas</a:t>
            </a:r>
            <a:r>
              <a:rPr lang="en-US" dirty="0" smtClean="0"/>
              <a:t> para .NET</a:t>
            </a:r>
          </a:p>
          <a:p>
            <a:pPr lvl="1"/>
            <a:endParaRPr lang="en-US" dirty="0" smtClean="0"/>
          </a:p>
          <a:p>
            <a:pPr lvl="1"/>
            <a:r>
              <a:rPr lang="en-US" dirty="0" err="1" smtClean="0"/>
              <a:t>System.Diagnostics.Stopwatch</a:t>
            </a:r>
            <a:endParaRPr lang="en-US" dirty="0" smtClean="0"/>
          </a:p>
          <a:p>
            <a:pPr lvl="1"/>
            <a:r>
              <a:rPr lang="en-US" dirty="0" err="1" smtClean="0"/>
              <a:t>HdrHistogram</a:t>
            </a:r>
            <a:endParaRPr lang="en-US" dirty="0" smtClean="0"/>
          </a:p>
          <a:p>
            <a:pPr lvl="2"/>
            <a:r>
              <a:rPr lang="en-US" dirty="0" smtClean="0">
                <a:hlinkClick r:id="rId2"/>
              </a:rPr>
              <a:t>https://github.com/HdrHistogram/HdrHistogram.NET</a:t>
            </a:r>
            <a:r>
              <a:rPr lang="en-US" dirty="0" smtClean="0"/>
              <a:t> </a:t>
            </a:r>
          </a:p>
          <a:p>
            <a:pPr lvl="1"/>
            <a:r>
              <a:rPr lang="en-US" dirty="0" err="1" smtClean="0"/>
              <a:t>BenchmarkDotNet</a:t>
            </a:r>
            <a:endParaRPr lang="en-US" dirty="0" smtClean="0"/>
          </a:p>
          <a:p>
            <a:pPr lvl="2"/>
            <a:r>
              <a:rPr lang="en-US" dirty="0" smtClean="0">
                <a:hlinkClick r:id="rId3"/>
              </a:rPr>
              <a:t>https://github.com/dotnet/BenchmarkDotNet</a:t>
            </a:r>
            <a:r>
              <a:rPr lang="en-US" dirty="0" smtClean="0"/>
              <a:t> </a:t>
            </a:r>
          </a:p>
          <a:p>
            <a:pPr lvl="1"/>
            <a:r>
              <a:rPr lang="en-US" dirty="0" err="1" smtClean="0"/>
              <a:t>Perfview</a:t>
            </a:r>
            <a:endParaRPr lang="en-US" dirty="0" smtClean="0"/>
          </a:p>
          <a:p>
            <a:pPr lvl="2"/>
            <a:r>
              <a:rPr lang="en-US" dirty="0" smtClean="0">
                <a:hlinkClick r:id="rId4"/>
              </a:rPr>
              <a:t>https://github.com/microsoft/perfview</a:t>
            </a:r>
            <a:endParaRPr lang="en-US" dirty="0" smtClean="0"/>
          </a:p>
          <a:p>
            <a:pPr lvl="1"/>
            <a:r>
              <a:rPr lang="en-US" dirty="0" err="1" smtClean="0"/>
              <a:t>GCRealTimeMon</a:t>
            </a:r>
            <a:endParaRPr lang="en-US" dirty="0" smtClean="0"/>
          </a:p>
          <a:p>
            <a:pPr lvl="2"/>
            <a:r>
              <a:rPr lang="en-US" dirty="0" smtClean="0">
                <a:hlinkClick r:id="rId5"/>
              </a:rPr>
              <a:t>https://github.com/Maoni0/realmon</a:t>
            </a:r>
            <a:r>
              <a:rPr lang="en-US" dirty="0" smtClean="0"/>
              <a:t> </a:t>
            </a:r>
          </a:p>
          <a:p>
            <a:pPr marL="914400" lvl="2" indent="0">
              <a:buNone/>
            </a:pPr>
            <a:r>
              <a:rPr lang="en-US" dirty="0" smtClean="0"/>
              <a:t> </a:t>
            </a:r>
            <a:endParaRPr lang="en-US" dirty="0"/>
          </a:p>
        </p:txBody>
      </p:sp>
    </p:spTree>
    <p:extLst>
      <p:ext uri="{BB962C8B-B14F-4D97-AF65-F5344CB8AC3E}">
        <p14:creationId xmlns:p14="http://schemas.microsoft.com/office/powerpoint/2010/main" val="341780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Aprender</a:t>
            </a:r>
            <a:endParaRPr lang="en-US" dirty="0"/>
          </a:p>
        </p:txBody>
      </p:sp>
      <p:sp>
        <p:nvSpPr>
          <p:cNvPr id="4" name="Content Placeholder 3"/>
          <p:cNvSpPr>
            <a:spLocks noGrp="1"/>
          </p:cNvSpPr>
          <p:nvPr>
            <p:ph idx="1"/>
          </p:nvPr>
        </p:nvSpPr>
        <p:spPr>
          <a:xfrm>
            <a:off x="838200" y="1825625"/>
            <a:ext cx="10515600" cy="4139746"/>
          </a:xfrm>
        </p:spPr>
        <p:txBody>
          <a:bodyPr>
            <a:normAutofit/>
          </a:bodyPr>
          <a:lstStyle/>
          <a:p>
            <a:r>
              <a:rPr lang="pt-BR" dirty="0" smtClean="0"/>
              <a:t>Problema</a:t>
            </a:r>
          </a:p>
          <a:p>
            <a:pPr marL="457200" lvl="1" indent="0">
              <a:buNone/>
            </a:pPr>
            <a:r>
              <a:rPr lang="pt-BR" dirty="0" smtClean="0"/>
              <a:t>Imagine </a:t>
            </a:r>
            <a:r>
              <a:rPr lang="pt-BR" dirty="0"/>
              <a:t>que você recebeu uma tarefa para escrever um programa genérico que determine o </a:t>
            </a:r>
            <a:r>
              <a:rPr lang="pt-BR" dirty="0" smtClean="0"/>
              <a:t>lucro máximo </a:t>
            </a:r>
            <a:r>
              <a:rPr lang="pt-BR" dirty="0"/>
              <a:t>num dado período de tempo, por exemplo o período de 30 dias indicado na </a:t>
            </a:r>
            <a:r>
              <a:rPr lang="pt-BR" dirty="0" smtClean="0"/>
              <a:t>figura. </a:t>
            </a:r>
          </a:p>
          <a:p>
            <a:pPr marL="457200" lvl="1" indent="0">
              <a:buNone/>
            </a:pPr>
            <a:r>
              <a:rPr lang="pt-BR" dirty="0"/>
              <a:t>	</a:t>
            </a:r>
            <a:r>
              <a:rPr lang="pt-BR" dirty="0" smtClean="0"/>
              <a:t>Duas </a:t>
            </a:r>
            <a:r>
              <a:rPr lang="pt-BR" dirty="0"/>
              <a:t>regras básicas: </a:t>
            </a:r>
            <a:endParaRPr lang="pt-BR" dirty="0" smtClean="0"/>
          </a:p>
          <a:p>
            <a:pPr marL="914400" lvl="2" indent="0">
              <a:buNone/>
            </a:pPr>
            <a:r>
              <a:rPr lang="pt-BR" dirty="0"/>
              <a:t>	</a:t>
            </a:r>
            <a:r>
              <a:rPr lang="pt-BR" dirty="0" smtClean="0"/>
              <a:t>1</a:t>
            </a:r>
            <a:r>
              <a:rPr lang="pt-BR" dirty="0"/>
              <a:t>) você não pode </a:t>
            </a:r>
            <a:r>
              <a:rPr lang="pt-BR" dirty="0" smtClean="0"/>
              <a:t>comprar e </a:t>
            </a:r>
            <a:r>
              <a:rPr lang="pt-BR" dirty="0"/>
              <a:t>vender no mesmo dia; </a:t>
            </a:r>
            <a:endParaRPr lang="pt-BR" dirty="0" smtClean="0"/>
          </a:p>
          <a:p>
            <a:pPr marL="914400" lvl="2" indent="0">
              <a:buNone/>
            </a:pPr>
            <a:r>
              <a:rPr lang="pt-BR" dirty="0"/>
              <a:t>	</a:t>
            </a:r>
            <a:r>
              <a:rPr lang="pt-BR" dirty="0" smtClean="0"/>
              <a:t>2</a:t>
            </a:r>
            <a:r>
              <a:rPr lang="pt-BR" dirty="0"/>
              <a:t>) antes de vender é necessário comprar</a:t>
            </a:r>
            <a:r>
              <a:rPr lang="pt-BR" dirty="0" smtClean="0"/>
              <a:t>.</a:t>
            </a:r>
          </a:p>
          <a:p>
            <a:pPr marL="457200" lvl="1" indent="0">
              <a:buNone/>
            </a:pPr>
            <a:r>
              <a:rPr lang="pt-BR" dirty="0"/>
              <a:t>Para calcular o lucro, dois vetores são disponibilizados, </a:t>
            </a:r>
            <a:r>
              <a:rPr lang="pt-BR" dirty="0" smtClean="0"/>
              <a:t>um contendo </a:t>
            </a:r>
            <a:r>
              <a:rPr lang="pt-BR" dirty="0"/>
              <a:t>os maiores valores e outro com os menores, H e </a:t>
            </a:r>
            <a:r>
              <a:rPr lang="pt-BR" dirty="0" smtClean="0"/>
              <a:t>L respectivamente</a:t>
            </a:r>
            <a:r>
              <a:rPr lang="pt-BR" dirty="0"/>
              <a:t>. Ambos indexados pelos dias. A função </a:t>
            </a:r>
            <a:r>
              <a:rPr lang="pt-BR" dirty="0" smtClean="0"/>
              <a:t>objetivo do </a:t>
            </a:r>
            <a:r>
              <a:rPr lang="pt-BR" dirty="0"/>
              <a:t>problema recebe como parâmetro estes </a:t>
            </a:r>
            <a:r>
              <a:rPr lang="pt-BR" dirty="0" smtClean="0"/>
              <a:t>vetores </a:t>
            </a:r>
            <a:r>
              <a:rPr lang="pt-BR" dirty="0"/>
              <a:t>e </a:t>
            </a:r>
            <a:r>
              <a:rPr lang="pt-BR" dirty="0" smtClean="0"/>
              <a:t>deve retornar </a:t>
            </a:r>
            <a:r>
              <a:rPr lang="pt-BR" dirty="0"/>
              <a:t>o lucro máximo. </a:t>
            </a:r>
            <a:r>
              <a:rPr lang="pt-BR" dirty="0" smtClean="0"/>
              <a:t>Isto </a:t>
            </a:r>
            <a:r>
              <a:rPr lang="pt-BR" dirty="0"/>
              <a:t>é um </a:t>
            </a:r>
            <a:r>
              <a:rPr lang="pt-BR" dirty="0" smtClean="0"/>
              <a:t>problema</a:t>
            </a:r>
            <a:r>
              <a:rPr lang="en-US" dirty="0" smtClean="0"/>
              <a:t>de </a:t>
            </a:r>
            <a:r>
              <a:rPr lang="en-US" dirty="0"/>
              <a:t>maximização.</a:t>
            </a:r>
          </a:p>
        </p:txBody>
      </p:sp>
      <p:sp>
        <p:nvSpPr>
          <p:cNvPr id="5" name="Rectangle 4"/>
          <p:cNvSpPr/>
          <p:nvPr/>
        </p:nvSpPr>
        <p:spPr>
          <a:xfrm>
            <a:off x="0" y="6248190"/>
            <a:ext cx="12192000" cy="584775"/>
          </a:xfrm>
          <a:prstGeom prst="rect">
            <a:avLst/>
          </a:prstGeom>
        </p:spPr>
        <p:txBody>
          <a:bodyPr wrap="square">
            <a:spAutoFit/>
          </a:bodyPr>
          <a:lstStyle/>
          <a:p>
            <a:pPr algn="ctr"/>
            <a:r>
              <a:rPr lang="en-US" sz="1600" dirty="0" smtClean="0">
                <a:hlinkClick r:id="rId2"/>
              </a:rPr>
              <a:t>https://github.com/fabiogaluppo/samples/blob/master/articles/DSN%20News%20-%20Ed%2001%20-%20Nov%202016%20-%20algoritmos.pdf</a:t>
            </a:r>
            <a:endParaRPr lang="en-US" sz="1600" dirty="0" smtClean="0"/>
          </a:p>
          <a:p>
            <a:pPr algn="ctr"/>
            <a:r>
              <a:rPr lang="en-US" sz="1600" dirty="0" smtClean="0"/>
              <a:t>Fabio (</a:t>
            </a:r>
            <a:r>
              <a:rPr lang="en-US" sz="1600" dirty="0" err="1" smtClean="0"/>
              <a:t>Razzo</a:t>
            </a:r>
            <a:r>
              <a:rPr lang="en-US" sz="1600" dirty="0" smtClean="0"/>
              <a:t>) Galuppo -  </a:t>
            </a:r>
            <a:r>
              <a:rPr lang="pt-BR" sz="1600" dirty="0" smtClean="0"/>
              <a:t>Uma breve introdução sobre algoritmo e eficiência - 2016</a:t>
            </a:r>
            <a:endParaRPr lang="en-US" sz="1600" dirty="0"/>
          </a:p>
        </p:txBody>
      </p:sp>
      <p:pic>
        <p:nvPicPr>
          <p:cNvPr id="3074" name="Picture 2" descr="candlestick_s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909" y="107362"/>
            <a:ext cx="6807422" cy="206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96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p:cNvSpPr>
            <a:spLocks noGrp="1"/>
          </p:cNvSpPr>
          <p:nvPr>
            <p:ph idx="1"/>
          </p:nvPr>
        </p:nvSpPr>
        <p:spPr>
          <a:xfrm>
            <a:off x="838200" y="1825625"/>
            <a:ext cx="10515600" cy="4351338"/>
          </a:xfrm>
        </p:spPr>
        <p:txBody>
          <a:bodyPr/>
          <a:lstStyle/>
          <a:p>
            <a:r>
              <a:rPr lang="en-US" dirty="0" err="1" smtClean="0"/>
              <a:t>Qual</a:t>
            </a:r>
            <a:r>
              <a:rPr lang="en-US" dirty="0" smtClean="0"/>
              <a:t> a </a:t>
            </a:r>
            <a:r>
              <a:rPr lang="en-US" dirty="0" err="1" smtClean="0"/>
              <a:t>melhor</a:t>
            </a:r>
            <a:r>
              <a:rPr lang="en-US" dirty="0" smtClean="0"/>
              <a:t> </a:t>
            </a:r>
            <a:r>
              <a:rPr lang="en-US" dirty="0" err="1" smtClean="0"/>
              <a:t>opção</a:t>
            </a:r>
            <a:r>
              <a:rPr lang="en-US" dirty="0" smtClean="0"/>
              <a:t>?</a:t>
            </a:r>
          </a:p>
          <a:p>
            <a:pPr lvl="1"/>
            <a:r>
              <a:rPr lang="en-US" dirty="0" smtClean="0"/>
              <a:t>A, B, C ou D?</a:t>
            </a:r>
            <a:endParaRPr lang="en-US" dirty="0"/>
          </a:p>
        </p:txBody>
      </p:sp>
      <p:sp>
        <p:nvSpPr>
          <p:cNvPr id="2" name="Title 1"/>
          <p:cNvSpPr>
            <a:spLocks noGrp="1"/>
          </p:cNvSpPr>
          <p:nvPr>
            <p:ph type="title"/>
          </p:nvPr>
        </p:nvSpPr>
        <p:spPr/>
        <p:txBody>
          <a:bodyPr/>
          <a:lstStyle/>
          <a:p>
            <a:r>
              <a:rPr lang="en-US" dirty="0" smtClean="0"/>
              <a:t>Refletir</a:t>
            </a:r>
            <a:endParaRPr lang="en-US" dirty="0"/>
          </a:p>
        </p:txBody>
      </p:sp>
      <p:pic>
        <p:nvPicPr>
          <p:cNvPr id="4" name="Picture 3"/>
          <p:cNvPicPr>
            <a:picLocks noChangeAspect="1"/>
          </p:cNvPicPr>
          <p:nvPr/>
        </p:nvPicPr>
        <p:blipFill>
          <a:blip r:embed="rId2"/>
          <a:stretch>
            <a:fillRect/>
          </a:stretch>
        </p:blipFill>
        <p:spPr>
          <a:xfrm>
            <a:off x="838200" y="2803192"/>
            <a:ext cx="4645109" cy="3199474"/>
          </a:xfrm>
          <a:prstGeom prst="rect">
            <a:avLst/>
          </a:prstGeom>
        </p:spPr>
      </p:pic>
      <p:pic>
        <p:nvPicPr>
          <p:cNvPr id="5" name="Picture 4"/>
          <p:cNvPicPr>
            <a:picLocks noChangeAspect="1"/>
          </p:cNvPicPr>
          <p:nvPr/>
        </p:nvPicPr>
        <p:blipFill>
          <a:blip r:embed="rId3"/>
          <a:stretch>
            <a:fillRect/>
          </a:stretch>
        </p:blipFill>
        <p:spPr>
          <a:xfrm>
            <a:off x="6079082" y="536169"/>
            <a:ext cx="4136571" cy="2833714"/>
          </a:xfrm>
          <a:prstGeom prst="rect">
            <a:avLst/>
          </a:prstGeom>
        </p:spPr>
      </p:pic>
      <p:pic>
        <p:nvPicPr>
          <p:cNvPr id="6" name="Picture 5"/>
          <p:cNvPicPr>
            <a:picLocks noChangeAspect="1"/>
          </p:cNvPicPr>
          <p:nvPr/>
        </p:nvPicPr>
        <p:blipFill>
          <a:blip r:embed="rId4"/>
          <a:stretch>
            <a:fillRect/>
          </a:stretch>
        </p:blipFill>
        <p:spPr>
          <a:xfrm>
            <a:off x="6112915" y="3404592"/>
            <a:ext cx="4102738" cy="2737286"/>
          </a:xfrm>
          <a:prstGeom prst="rect">
            <a:avLst/>
          </a:prstGeom>
        </p:spPr>
      </p:pic>
      <p:sp>
        <p:nvSpPr>
          <p:cNvPr id="7" name="Rectangle 6"/>
          <p:cNvSpPr/>
          <p:nvPr/>
        </p:nvSpPr>
        <p:spPr>
          <a:xfrm>
            <a:off x="0" y="6211672"/>
            <a:ext cx="12191999" cy="646331"/>
          </a:xfrm>
          <a:prstGeom prst="rect">
            <a:avLst/>
          </a:prstGeom>
        </p:spPr>
        <p:txBody>
          <a:bodyPr wrap="square">
            <a:spAutoFit/>
          </a:bodyPr>
          <a:lstStyle/>
          <a:p>
            <a:pPr algn="ctr"/>
            <a:r>
              <a:rPr lang="en-US" dirty="0" smtClean="0">
                <a:hlinkClick r:id="rId5"/>
              </a:rPr>
              <a:t>https://www.packtpub.com/product/the-art-of-writing-efficient-programs/9781800208117</a:t>
            </a:r>
            <a:endParaRPr lang="en-US" dirty="0" smtClean="0"/>
          </a:p>
          <a:p>
            <a:pPr algn="ctr"/>
            <a:r>
              <a:rPr lang="en-US" dirty="0" err="1" smtClean="0"/>
              <a:t>Fedor</a:t>
            </a:r>
            <a:r>
              <a:rPr lang="en-US" dirty="0" smtClean="0"/>
              <a:t> G. </a:t>
            </a:r>
            <a:r>
              <a:rPr lang="en-US" dirty="0" err="1" smtClean="0"/>
              <a:t>Pikus</a:t>
            </a:r>
            <a:r>
              <a:rPr lang="en-US" dirty="0" smtClean="0"/>
              <a:t> - The Art of Writing Efficient Programs - 2021 </a:t>
            </a:r>
            <a:endParaRPr lang="en-US" dirty="0"/>
          </a:p>
        </p:txBody>
      </p:sp>
      <p:pic>
        <p:nvPicPr>
          <p:cNvPr id="1026" name="Picture 2" descr="The Art of Writing Efficient Program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394" y="4492461"/>
            <a:ext cx="1395012" cy="172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1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Refletir</a:t>
            </a:r>
            <a:endParaRPr lang="en-US" dirty="0"/>
          </a:p>
        </p:txBody>
      </p:sp>
      <p:pic>
        <p:nvPicPr>
          <p:cNvPr id="4" name="Picture 3"/>
          <p:cNvPicPr>
            <a:picLocks noChangeAspect="1"/>
          </p:cNvPicPr>
          <p:nvPr/>
        </p:nvPicPr>
        <p:blipFill>
          <a:blip r:embed="rId2"/>
          <a:stretch>
            <a:fillRect/>
          </a:stretch>
        </p:blipFill>
        <p:spPr>
          <a:xfrm>
            <a:off x="2960913" y="836313"/>
            <a:ext cx="6611983" cy="5380339"/>
          </a:xfrm>
          <a:prstGeom prst="rect">
            <a:avLst/>
          </a:prstGeom>
        </p:spPr>
      </p:pic>
      <p:sp>
        <p:nvSpPr>
          <p:cNvPr id="6" name="Rectangle 5"/>
          <p:cNvSpPr/>
          <p:nvPr/>
        </p:nvSpPr>
        <p:spPr>
          <a:xfrm>
            <a:off x="0" y="6234069"/>
            <a:ext cx="12192000" cy="646331"/>
          </a:xfrm>
          <a:prstGeom prst="rect">
            <a:avLst/>
          </a:prstGeom>
        </p:spPr>
        <p:txBody>
          <a:bodyPr wrap="square">
            <a:spAutoFit/>
          </a:bodyPr>
          <a:lstStyle/>
          <a:p>
            <a:pPr algn="ctr"/>
            <a:r>
              <a:rPr lang="en-US" dirty="0" smtClean="0">
                <a:hlinkClick r:id="rId3"/>
              </a:rPr>
              <a:t>https://norvig.com/21-days.html</a:t>
            </a:r>
            <a:r>
              <a:rPr lang="en-US" dirty="0" smtClean="0"/>
              <a:t> </a:t>
            </a:r>
          </a:p>
          <a:p>
            <a:pPr algn="ctr"/>
            <a:r>
              <a:rPr lang="en-US" dirty="0" smtClean="0"/>
              <a:t>Teach Yourself Programming in Ten Years - Peter </a:t>
            </a:r>
            <a:r>
              <a:rPr lang="en-US" dirty="0" err="1" smtClean="0"/>
              <a:t>Norvig</a:t>
            </a:r>
            <a:r>
              <a:rPr lang="en-US" dirty="0" smtClean="0"/>
              <a:t> - 1998</a:t>
            </a:r>
            <a:endParaRPr lang="en-US" dirty="0"/>
          </a:p>
        </p:txBody>
      </p:sp>
    </p:spTree>
    <p:extLst>
      <p:ext uri="{BB962C8B-B14F-4D97-AF65-F5344CB8AC3E}">
        <p14:creationId xmlns:p14="http://schemas.microsoft.com/office/powerpoint/2010/main" val="177139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Code Reading</a:t>
            </a:r>
          </a:p>
          <a:p>
            <a:pPr marL="457200" lvl="1" indent="0">
              <a:buNone/>
            </a:pPr>
            <a:r>
              <a:rPr lang="en-US" dirty="0" smtClean="0"/>
              <a:t>“</a:t>
            </a:r>
            <a:r>
              <a:rPr lang="en-US" dirty="0" smtClean="0">
                <a:solidFill>
                  <a:srgbClr val="FF0000"/>
                </a:solidFill>
              </a:rPr>
              <a:t>We</a:t>
            </a:r>
            <a:r>
              <a:rPr lang="en-US" dirty="0">
                <a:solidFill>
                  <a:srgbClr val="FF0000"/>
                </a:solidFill>
              </a:rPr>
              <a:t>' re programmers</a:t>
            </a:r>
            <a:r>
              <a:rPr lang="en-US" dirty="0"/>
              <a:t>. Our job (and in many cases our passion) is to make things happen by writing code. We don't meet our user's requirements with acres of diagrams, with detailed project schedules, with four-foot-high piles of design documentation. These are all wishes — expressions of what we'd like to be true. No, </a:t>
            </a:r>
            <a:r>
              <a:rPr lang="en-US" dirty="0">
                <a:solidFill>
                  <a:srgbClr val="FF0000"/>
                </a:solidFill>
              </a:rPr>
              <a:t>we deliver by writing code</a:t>
            </a:r>
            <a:r>
              <a:rPr lang="en-US" dirty="0"/>
              <a:t>: code is reality</a:t>
            </a:r>
            <a:r>
              <a:rPr lang="en-US" dirty="0" smtClean="0"/>
              <a:t>. So </a:t>
            </a:r>
            <a:r>
              <a:rPr lang="en-US" dirty="0"/>
              <a:t>that's what we're taught. Seems reasonable. </a:t>
            </a:r>
            <a:r>
              <a:rPr lang="en-US" dirty="0">
                <a:solidFill>
                  <a:srgbClr val="FF0000"/>
                </a:solidFill>
              </a:rPr>
              <a:t>Our job is to write code</a:t>
            </a:r>
            <a:r>
              <a:rPr lang="en-US" dirty="0"/>
              <a:t>, </a:t>
            </a:r>
            <a:r>
              <a:rPr lang="en-US" dirty="0">
                <a:solidFill>
                  <a:srgbClr val="FF0000"/>
                </a:solidFill>
              </a:rPr>
              <a:t>so we need to learn how to write code</a:t>
            </a:r>
            <a:r>
              <a:rPr lang="en-US" dirty="0"/>
              <a:t>. College courses teach us to </a:t>
            </a:r>
            <a:r>
              <a:rPr lang="en-US" dirty="0" err="1"/>
              <a:t>to</a:t>
            </a:r>
            <a:r>
              <a:rPr lang="en-US" dirty="0"/>
              <a:t> write programs. Training courses tell us how to code to new libraries and APIs. And that's one of the biggest tragedies in the industry.</a:t>
            </a:r>
          </a:p>
          <a:p>
            <a:pPr marL="457200" lvl="1" indent="0">
              <a:buNone/>
            </a:pPr>
            <a:r>
              <a:rPr lang="en-US" dirty="0"/>
              <a:t>Because </a:t>
            </a:r>
            <a:r>
              <a:rPr lang="en-US" dirty="0">
                <a:solidFill>
                  <a:srgbClr val="FF0000"/>
                </a:solidFill>
              </a:rPr>
              <a:t>the way to learn to write great code is by reading code</a:t>
            </a:r>
            <a:r>
              <a:rPr lang="en-US" dirty="0"/>
              <a:t>. Lots of code. High-quality code, low-quality code. Code in assembler, code in Haskell. Code written by strangers ten thousand miles away, and code written by ourselves last week. Because unless we do that, we're continually reinventing what has already been done, repeating both the successes and mistakes of the past</a:t>
            </a:r>
            <a:r>
              <a:rPr lang="en-US" dirty="0" smtClean="0"/>
              <a:t>.”</a:t>
            </a:r>
            <a:endParaRPr lang="en-US" dirty="0"/>
          </a:p>
          <a:p>
            <a:pPr lvl="1"/>
            <a:endParaRPr lang="en-US" dirty="0"/>
          </a:p>
        </p:txBody>
      </p:sp>
      <p:sp>
        <p:nvSpPr>
          <p:cNvPr id="4" name="Rectangle 3"/>
          <p:cNvSpPr/>
          <p:nvPr/>
        </p:nvSpPr>
        <p:spPr>
          <a:xfrm>
            <a:off x="0" y="6127234"/>
            <a:ext cx="12192000" cy="646331"/>
          </a:xfrm>
          <a:prstGeom prst="rect">
            <a:avLst/>
          </a:prstGeom>
        </p:spPr>
        <p:txBody>
          <a:bodyPr wrap="square">
            <a:spAutoFit/>
          </a:bodyPr>
          <a:lstStyle/>
          <a:p>
            <a:pPr algn="ctr"/>
            <a:r>
              <a:rPr lang="en-US" dirty="0" smtClean="0">
                <a:hlinkClick r:id="rId2"/>
              </a:rPr>
              <a:t>https://www.spinellis.gr/codereading/</a:t>
            </a:r>
            <a:endParaRPr lang="en-US" dirty="0" smtClean="0"/>
          </a:p>
          <a:p>
            <a:pPr algn="ctr"/>
            <a:r>
              <a:rPr lang="en-US" dirty="0" smtClean="0"/>
              <a:t> </a:t>
            </a:r>
            <a:r>
              <a:rPr lang="en-US" dirty="0" err="1" smtClean="0"/>
              <a:t>Diomidis</a:t>
            </a:r>
            <a:r>
              <a:rPr lang="en-US" dirty="0" smtClean="0"/>
              <a:t> </a:t>
            </a:r>
            <a:r>
              <a:rPr lang="en-US" dirty="0" err="1" smtClean="0"/>
              <a:t>Spinellis</a:t>
            </a:r>
            <a:r>
              <a:rPr lang="en-US" dirty="0" smtClean="0"/>
              <a:t> - Code Reading: The Open Source Perspective - 2003</a:t>
            </a:r>
            <a:endParaRPr lang="en-US" dirty="0"/>
          </a:p>
        </p:txBody>
      </p:sp>
      <p:pic>
        <p:nvPicPr>
          <p:cNvPr id="1026" name="Picture 2" descr="Book fron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54" y="5295284"/>
            <a:ext cx="1097277" cy="139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09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Ler</a:t>
            </a:r>
            <a:endParaRPr lang="en-US" dirty="0"/>
          </a:p>
        </p:txBody>
      </p:sp>
      <p:sp>
        <p:nvSpPr>
          <p:cNvPr id="5" name="Rectangle 4"/>
          <p:cNvSpPr/>
          <p:nvPr/>
        </p:nvSpPr>
        <p:spPr>
          <a:xfrm>
            <a:off x="0" y="6213342"/>
            <a:ext cx="12192000" cy="646331"/>
          </a:xfrm>
          <a:prstGeom prst="rect">
            <a:avLst/>
          </a:prstGeom>
        </p:spPr>
        <p:txBody>
          <a:bodyPr wrap="square">
            <a:spAutoFit/>
          </a:bodyPr>
          <a:lstStyle/>
          <a:p>
            <a:pPr algn="ctr"/>
            <a:r>
              <a:rPr lang="en-US" dirty="0" smtClean="0">
                <a:hlinkClick r:id="rId2"/>
              </a:rPr>
              <a:t>https://github.com/dotnet/runtime/blob/main/src/libraries/System.Private.CoreLib/src/System/Collections/Generic/List.cs#L25</a:t>
            </a:r>
            <a:r>
              <a:rPr lang="en-US" dirty="0" smtClean="0"/>
              <a:t> </a:t>
            </a:r>
          </a:p>
          <a:p>
            <a:pPr algn="ctr"/>
            <a:r>
              <a:rPr lang="en-US" dirty="0" smtClean="0"/>
              <a:t>System.Collections.Generic.List&lt;T&gt;</a:t>
            </a:r>
            <a:endParaRPr lang="en-US" dirty="0"/>
          </a:p>
        </p:txBody>
      </p:sp>
      <p:pic>
        <p:nvPicPr>
          <p:cNvPr id="6" name="Picture 5"/>
          <p:cNvPicPr>
            <a:picLocks noChangeAspect="1"/>
          </p:cNvPicPr>
          <p:nvPr/>
        </p:nvPicPr>
        <p:blipFill>
          <a:blip r:embed="rId3"/>
          <a:stretch>
            <a:fillRect/>
          </a:stretch>
        </p:blipFill>
        <p:spPr>
          <a:xfrm>
            <a:off x="2378392" y="1186950"/>
            <a:ext cx="7079116" cy="4922472"/>
          </a:xfrm>
          <a:prstGeom prst="rect">
            <a:avLst/>
          </a:prstGeom>
        </p:spPr>
      </p:pic>
    </p:spTree>
    <p:extLst>
      <p:ext uri="{BB962C8B-B14F-4D97-AF65-F5344CB8AC3E}">
        <p14:creationId xmlns:p14="http://schemas.microsoft.com/office/powerpoint/2010/main" val="4132586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759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Programação Orientada a Desempenho (com .NET)</vt:lpstr>
      <vt:lpstr>Agenda</vt:lpstr>
      <vt:lpstr>Medir</vt:lpstr>
      <vt:lpstr>Medir</vt:lpstr>
      <vt:lpstr>Aprender</vt:lpstr>
      <vt:lpstr>Refletir</vt:lpstr>
      <vt:lpstr>Refletir</vt:lpstr>
      <vt:lpstr>Ler</vt:lpstr>
      <vt:lpstr>Ler</vt:lpstr>
      <vt:lpstr>Programar</vt:lpstr>
      <vt:lpstr>Programar</vt:lpstr>
      <vt:lpstr>Programar</vt:lpstr>
      <vt:lpstr>Medir, Aprender, Refletir, Programar </vt:lpstr>
      <vt:lpstr>Medir, Aprender, Refletir, Programar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Desempenho (com .NET)</dc:title>
  <dc:creator>FABIO GALUPPO</dc:creator>
  <cp:lastModifiedBy>FABIO GALUPPO</cp:lastModifiedBy>
  <cp:revision>26</cp:revision>
  <dcterms:created xsi:type="dcterms:W3CDTF">2021-11-22T21:57:54Z</dcterms:created>
  <dcterms:modified xsi:type="dcterms:W3CDTF">2021-11-23T00:39:42Z</dcterms:modified>
</cp:coreProperties>
</file>