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33D"/>
    <a:srgbClr val="FF1493"/>
    <a:srgbClr val="E51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6BB34-0E13-426A-AB6C-BE72085B8F95}" v="1" dt="2020-07-29T12:27:5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73E30-E82B-4AFB-80BC-8DF189300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733BF3-D294-40E4-909D-ECFE6E71A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C6F39-91EB-42B7-98E4-ECB5508F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0B5B-162C-4B5F-AC92-279DD543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887B63-93E0-4FBD-A78D-19372BBC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67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D01B2-6B31-46F4-8B54-74D847B9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B69B0-B962-40AF-B4C9-728C566E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80F03-5B52-45B8-9D2C-2AA477E3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47BAB8-103E-4830-A351-1B1528B6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9AF12-DED9-469C-ADF8-013354C3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9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0D5B1C-1E20-4BA9-94E0-42CA3C768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F1A6A-F8DF-44F9-9DD8-9C10CCC74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54CC75-91E9-40BE-BAA7-7450FAB7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57BA2-42B0-46A3-A2F1-70DBBC5B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94214-1F98-4540-8D12-1CD5BE14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3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AFB00-5E58-4BB2-90D1-90962B13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E18CB-48F8-4B16-B0C8-299D918B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BD373-0DAB-441A-9AF3-323BCC51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6CEA5-1CE2-41AC-A6A1-B2688048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B5696-9F6F-45E6-A9D5-3FE2241F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28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59A0-3F8A-407E-881E-376509B8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F89A36-1AB7-41DD-84ED-58EE1AC42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8BB59-3DC8-4AD3-9E51-9DB9E0D9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5E17B-7BED-4CCB-BEA2-52AB8D8E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4F4ECF-69E5-443F-A698-C6F93780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4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3969C-28B3-41B6-9F91-AAB88744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AA173-6A81-4ED0-99A0-BCE829B1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9FC83A-541D-43CC-B67A-B1D8C3E2F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F20857-22C5-4343-AF4A-64FDB08C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97CCE-162D-4201-9A31-715220B8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DBB71E-B2B1-4096-A6EA-428876E9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7D123-0D62-42E9-A557-86690877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B4E198-D595-485D-8F35-1EDB9D21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8AA127-246A-446F-A6D1-B5B3B3E8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B2FCC8-6466-4977-B771-FD704964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30D699-A392-4B51-8913-0E610B4B9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EF521-73E7-42D1-9405-51B0154F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A3D825-5ED4-4FED-8D92-252FCA3D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160DFD-A2FC-492F-8367-19CB7FB0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16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41385-DE68-44AC-BF76-DCEE1ABE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E95FE7-57D1-47C2-A013-4466D988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D5704D-07BE-4427-BEA7-1403CEAF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E27E00-AB89-408A-8937-2EB6ACF3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7AF571-A171-41C0-8E45-4E69B105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BE94DF-513D-4047-96B8-C1B2833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4AA9D1-25BA-4AEB-A70B-C40843C9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4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C19FD-6B14-4E89-B131-81E67737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88535-3508-4C35-AF64-76F0C5EE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2BA0CA-0861-497F-98F0-BC3862D2F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DEFD3B-BEDC-430F-A425-A31838D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4338D-F832-4C7A-8E0C-88FB6243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D0347D-93EC-4E95-8912-F4EA2C22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10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0DEB-C5AF-4835-9CA3-B7308E25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3A0ECF-5604-42DE-A24A-C8B9C7FFA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7F6347-E37B-47FD-8846-C8DB3E75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EF6F17-BE50-486D-AE27-9B32225C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CC3BE0-0CD5-484F-8B3B-0C7CD6DD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C58D23-0461-44CF-986C-0005BE1D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7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9B8232-20C8-4A09-A555-C42BC110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9CA7C-DEBA-4283-AE11-A8345039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7825B-F4CA-4CE1-A578-A24BDC8B2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D8FF-3CBC-4146-882C-5E9F1CBC7DF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79FA1-DEDC-48D2-B250-3DB55A176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02D90A-7314-40E8-AD8A-88FE762FE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BBB1-2FB4-4BA2-B36C-5663D7F09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15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svg"/><Relationship Id="rId5" Type="http://schemas.openxmlformats.org/officeDocument/2006/relationships/image" Target="../media/image4.sv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CA7D11-25A9-4C2E-96C5-79F0F1A54E17}"/>
              </a:ext>
            </a:extLst>
          </p:cNvPr>
          <p:cNvSpPr/>
          <p:nvPr/>
        </p:nvSpPr>
        <p:spPr>
          <a:xfrm>
            <a:off x="0" y="8389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384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CA7D11-25A9-4C2E-96C5-79F0F1A54E1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Gráfico de barras com tendência ascendente">
            <a:extLst>
              <a:ext uri="{FF2B5EF4-FFF2-40B4-BE49-F238E27FC236}">
                <a16:creationId xmlns:a16="http://schemas.microsoft.com/office/drawing/2014/main" id="{BA106BA1-F56B-45BF-A6A5-126AABADE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6" y="4488550"/>
            <a:ext cx="658454" cy="658454"/>
          </a:xfrm>
          <a:prstGeom prst="rect">
            <a:avLst/>
          </a:prstGeom>
        </p:spPr>
      </p:pic>
      <p:pic>
        <p:nvPicPr>
          <p:cNvPr id="15" name="Gráfico 14" descr="Medidor">
            <a:extLst>
              <a:ext uri="{FF2B5EF4-FFF2-40B4-BE49-F238E27FC236}">
                <a16:creationId xmlns:a16="http://schemas.microsoft.com/office/drawing/2014/main" id="{81746D3A-F345-4ED2-B747-03ECAA83A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39" y="1798029"/>
            <a:ext cx="658454" cy="6584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1427EB-6735-4FE4-B7D1-34F5A5CD2033}"/>
              </a:ext>
            </a:extLst>
          </p:cNvPr>
          <p:cNvSpPr txBox="1"/>
          <p:nvPr/>
        </p:nvSpPr>
        <p:spPr>
          <a:xfrm>
            <a:off x="875781" y="-15550"/>
            <a:ext cx="498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Visão Geral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9063396-46B3-4890-8189-02BE385C9829}"/>
              </a:ext>
            </a:extLst>
          </p:cNvPr>
          <p:cNvGrpSpPr/>
          <p:nvPr/>
        </p:nvGrpSpPr>
        <p:grpSpPr>
          <a:xfrm>
            <a:off x="898861" y="689248"/>
            <a:ext cx="8088120" cy="2373743"/>
            <a:chOff x="5726543" y="1671783"/>
            <a:chExt cx="2096657" cy="1274616"/>
          </a:xfrm>
        </p:grpSpPr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01198F48-1E1D-44BA-9822-C248E91C072A}"/>
                </a:ext>
              </a:extLst>
            </p:cNvPr>
            <p:cNvSpPr/>
            <p:nvPr/>
          </p:nvSpPr>
          <p:spPr>
            <a:xfrm>
              <a:off x="5726545" y="1671783"/>
              <a:ext cx="2096655" cy="207304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29EF266F-6A16-4B72-A353-5E9988463D8D}"/>
                </a:ext>
              </a:extLst>
            </p:cNvPr>
            <p:cNvSpPr/>
            <p:nvPr/>
          </p:nvSpPr>
          <p:spPr>
            <a:xfrm rot="10800000">
              <a:off x="5726543" y="1879088"/>
              <a:ext cx="2096655" cy="1067311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1850F4-C44A-4BC3-B086-B1321A5354DD}"/>
              </a:ext>
            </a:extLst>
          </p:cNvPr>
          <p:cNvGrpSpPr/>
          <p:nvPr/>
        </p:nvGrpSpPr>
        <p:grpSpPr>
          <a:xfrm>
            <a:off x="880389" y="3154857"/>
            <a:ext cx="3968702" cy="3569213"/>
            <a:chOff x="5726543" y="1671783"/>
            <a:chExt cx="2096657" cy="1274615"/>
          </a:xfrm>
        </p:grpSpPr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675166C7-12F1-4C56-9ACA-E08F2562D7F9}"/>
                </a:ext>
              </a:extLst>
            </p:cNvPr>
            <p:cNvSpPr/>
            <p:nvPr/>
          </p:nvSpPr>
          <p:spPr>
            <a:xfrm>
              <a:off x="5726545" y="1671783"/>
              <a:ext cx="2096655" cy="148232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4283423D-5EF7-4082-9E3E-20378CEB6BB3}"/>
                </a:ext>
              </a:extLst>
            </p:cNvPr>
            <p:cNvSpPr/>
            <p:nvPr/>
          </p:nvSpPr>
          <p:spPr>
            <a:xfrm rot="10800000">
              <a:off x="5726543" y="1820014"/>
              <a:ext cx="2096655" cy="1126384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CE7035A-CCED-4911-93B8-09DC46E6D8EA}"/>
              </a:ext>
            </a:extLst>
          </p:cNvPr>
          <p:cNvGrpSpPr/>
          <p:nvPr/>
        </p:nvGrpSpPr>
        <p:grpSpPr>
          <a:xfrm>
            <a:off x="4944379" y="3179924"/>
            <a:ext cx="4042593" cy="3544149"/>
            <a:chOff x="5726543" y="1671783"/>
            <a:chExt cx="2096657" cy="1274616"/>
          </a:xfrm>
        </p:grpSpPr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71B5E353-A8EE-4D0A-8AA2-F91E0F7EEFA0}"/>
                </a:ext>
              </a:extLst>
            </p:cNvPr>
            <p:cNvSpPr/>
            <p:nvPr/>
          </p:nvSpPr>
          <p:spPr>
            <a:xfrm>
              <a:off x="5726545" y="1671783"/>
              <a:ext cx="2096655" cy="127463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Superiores Arredondados 23">
              <a:extLst>
                <a:ext uri="{FF2B5EF4-FFF2-40B4-BE49-F238E27FC236}">
                  <a16:creationId xmlns:a16="http://schemas.microsoft.com/office/drawing/2014/main" id="{2E675260-558E-4A78-B068-265FC1C6190A}"/>
                </a:ext>
              </a:extLst>
            </p:cNvPr>
            <p:cNvSpPr/>
            <p:nvPr/>
          </p:nvSpPr>
          <p:spPr>
            <a:xfrm rot="10800000">
              <a:off x="5726543" y="1799246"/>
              <a:ext cx="2096655" cy="1147153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1508057-806D-4127-83A3-D982C3C6CDCB}"/>
              </a:ext>
            </a:extLst>
          </p:cNvPr>
          <p:cNvGrpSpPr/>
          <p:nvPr/>
        </p:nvGrpSpPr>
        <p:grpSpPr>
          <a:xfrm>
            <a:off x="9091574" y="689248"/>
            <a:ext cx="3004501" cy="2373743"/>
            <a:chOff x="5726543" y="1671783"/>
            <a:chExt cx="2096657" cy="1274616"/>
          </a:xfrm>
        </p:grpSpPr>
        <p:sp>
          <p:nvSpPr>
            <p:cNvPr id="26" name="Retângulo: Cantos Superiores Arredondados 25">
              <a:extLst>
                <a:ext uri="{FF2B5EF4-FFF2-40B4-BE49-F238E27FC236}">
                  <a16:creationId xmlns:a16="http://schemas.microsoft.com/office/drawing/2014/main" id="{76BF18DD-1BFC-4767-9D6A-3907591A8D78}"/>
                </a:ext>
              </a:extLst>
            </p:cNvPr>
            <p:cNvSpPr/>
            <p:nvPr/>
          </p:nvSpPr>
          <p:spPr>
            <a:xfrm>
              <a:off x="5726545" y="1671783"/>
              <a:ext cx="2096655" cy="207304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: Cantos Superiores Arredondados 26">
              <a:extLst>
                <a:ext uri="{FF2B5EF4-FFF2-40B4-BE49-F238E27FC236}">
                  <a16:creationId xmlns:a16="http://schemas.microsoft.com/office/drawing/2014/main" id="{2483AB1F-D548-4EE9-B900-7C2D10F695BE}"/>
                </a:ext>
              </a:extLst>
            </p:cNvPr>
            <p:cNvSpPr/>
            <p:nvPr/>
          </p:nvSpPr>
          <p:spPr>
            <a:xfrm rot="10800000">
              <a:off x="5726543" y="1879088"/>
              <a:ext cx="2096655" cy="1067311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196F679-9A75-46CC-A171-25B0ED990AB7}"/>
              </a:ext>
            </a:extLst>
          </p:cNvPr>
          <p:cNvGrpSpPr/>
          <p:nvPr/>
        </p:nvGrpSpPr>
        <p:grpSpPr>
          <a:xfrm>
            <a:off x="9082256" y="3179924"/>
            <a:ext cx="3004501" cy="3544146"/>
            <a:chOff x="5726543" y="1671783"/>
            <a:chExt cx="2096657" cy="1274616"/>
          </a:xfrm>
        </p:grpSpPr>
        <p:sp>
          <p:nvSpPr>
            <p:cNvPr id="29" name="Retângulo: Cantos Superiores Arredondados 28">
              <a:extLst>
                <a:ext uri="{FF2B5EF4-FFF2-40B4-BE49-F238E27FC236}">
                  <a16:creationId xmlns:a16="http://schemas.microsoft.com/office/drawing/2014/main" id="{308AEB25-4124-4B49-9019-CBDD29930D44}"/>
                </a:ext>
              </a:extLst>
            </p:cNvPr>
            <p:cNvSpPr/>
            <p:nvPr/>
          </p:nvSpPr>
          <p:spPr>
            <a:xfrm>
              <a:off x="5726545" y="1671783"/>
              <a:ext cx="2096655" cy="127463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Superiores Arredondados 29">
              <a:extLst>
                <a:ext uri="{FF2B5EF4-FFF2-40B4-BE49-F238E27FC236}">
                  <a16:creationId xmlns:a16="http://schemas.microsoft.com/office/drawing/2014/main" id="{B150FDF5-D95A-4789-9861-8604FB87D93E}"/>
                </a:ext>
              </a:extLst>
            </p:cNvPr>
            <p:cNvSpPr/>
            <p:nvPr/>
          </p:nvSpPr>
          <p:spPr>
            <a:xfrm rot="10800000">
              <a:off x="5726543" y="1799245"/>
              <a:ext cx="2096655" cy="1147154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78B772-96AA-413E-9962-DC42469D6BD6}"/>
              </a:ext>
            </a:extLst>
          </p:cNvPr>
          <p:cNvSpPr txBox="1"/>
          <p:nvPr/>
        </p:nvSpPr>
        <p:spPr>
          <a:xfrm>
            <a:off x="905805" y="697615"/>
            <a:ext cx="808116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Acompanhar Vendas x Metas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C9CF2A-EA55-4DC8-8642-4F8FDB6183F0}"/>
              </a:ext>
            </a:extLst>
          </p:cNvPr>
          <p:cNvSpPr txBox="1"/>
          <p:nvPr/>
        </p:nvSpPr>
        <p:spPr>
          <a:xfrm>
            <a:off x="9091561" y="714349"/>
            <a:ext cx="299519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KPI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A3FD76-6780-406D-AA68-B54EBFFB88B6}"/>
              </a:ext>
            </a:extLst>
          </p:cNvPr>
          <p:cNvSpPr txBox="1"/>
          <p:nvPr/>
        </p:nvSpPr>
        <p:spPr>
          <a:xfrm>
            <a:off x="9096173" y="3186700"/>
            <a:ext cx="299519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Unidade de Negócio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1605389-2CEA-443F-A4FA-6B176D67FF26}"/>
              </a:ext>
            </a:extLst>
          </p:cNvPr>
          <p:cNvSpPr txBox="1"/>
          <p:nvPr/>
        </p:nvSpPr>
        <p:spPr>
          <a:xfrm>
            <a:off x="875781" y="3177385"/>
            <a:ext cx="396335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Canal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B1C5D9F-F107-4B1F-B764-6BAB12F76172}"/>
              </a:ext>
            </a:extLst>
          </p:cNvPr>
          <p:cNvSpPr txBox="1"/>
          <p:nvPr/>
        </p:nvSpPr>
        <p:spPr>
          <a:xfrm>
            <a:off x="4953689" y="3176557"/>
            <a:ext cx="402332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Vendedores</a:t>
            </a:r>
          </a:p>
        </p:txBody>
      </p:sp>
      <p:pic>
        <p:nvPicPr>
          <p:cNvPr id="31" name="Gráfico 30" descr="Área de Transferência com preenchimento sólido">
            <a:extLst>
              <a:ext uri="{FF2B5EF4-FFF2-40B4-BE49-F238E27FC236}">
                <a16:creationId xmlns:a16="http://schemas.microsoft.com/office/drawing/2014/main" id="{2506C955-7B72-CCB2-C2E2-5F8F37B94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98" y="3027906"/>
            <a:ext cx="658454" cy="658454"/>
          </a:xfrm>
          <a:prstGeom prst="rect">
            <a:avLst/>
          </a:prstGeom>
        </p:spPr>
      </p:pic>
      <p:pic>
        <p:nvPicPr>
          <p:cNvPr id="33" name="Gráfico 32" descr="Banco estrutura de tópicos">
            <a:extLst>
              <a:ext uri="{FF2B5EF4-FFF2-40B4-BE49-F238E27FC236}">
                <a16:creationId xmlns:a16="http://schemas.microsoft.com/office/drawing/2014/main" id="{832279C0-7FE1-40D8-AE0B-81B5BA3EBE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007" y="493935"/>
            <a:ext cx="810159" cy="810159"/>
          </a:xfrm>
          <a:prstGeom prst="rect">
            <a:avLst/>
          </a:prstGeom>
        </p:spPr>
      </p:pic>
      <p:pic>
        <p:nvPicPr>
          <p:cNvPr id="39" name="Gráfico 38" descr="Crescimento Comercial com preenchimento sólido">
            <a:extLst>
              <a:ext uri="{FF2B5EF4-FFF2-40B4-BE49-F238E27FC236}">
                <a16:creationId xmlns:a16="http://schemas.microsoft.com/office/drawing/2014/main" id="{B4505458-8F44-3BFB-AB89-D0762A204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7" y="5856185"/>
            <a:ext cx="751300" cy="7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1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CA7D11-25A9-4C2E-96C5-79F0F1A54E17}"/>
              </a:ext>
            </a:extLst>
          </p:cNvPr>
          <p:cNvSpPr/>
          <p:nvPr/>
        </p:nvSpPr>
        <p:spPr>
          <a:xfrm>
            <a:off x="0" y="-10274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3DE98EB-52E2-4A4B-9518-04180A263A48}"/>
              </a:ext>
            </a:extLst>
          </p:cNvPr>
          <p:cNvSpPr/>
          <p:nvPr/>
        </p:nvSpPr>
        <p:spPr>
          <a:xfrm>
            <a:off x="913005" y="587383"/>
            <a:ext cx="1728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AB540F9-4A8D-4414-945E-67F1CCE58F7F}"/>
              </a:ext>
            </a:extLst>
          </p:cNvPr>
          <p:cNvGrpSpPr/>
          <p:nvPr/>
        </p:nvGrpSpPr>
        <p:grpSpPr>
          <a:xfrm>
            <a:off x="913005" y="1745673"/>
            <a:ext cx="11174393" cy="2373743"/>
            <a:chOff x="5726543" y="1671783"/>
            <a:chExt cx="2096657" cy="1274616"/>
          </a:xfrm>
        </p:grpSpPr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BFE8FDD6-03B4-4DE3-B81B-8501E227FDCF}"/>
                </a:ext>
              </a:extLst>
            </p:cNvPr>
            <p:cNvSpPr/>
            <p:nvPr/>
          </p:nvSpPr>
          <p:spPr>
            <a:xfrm>
              <a:off x="5726545" y="1671783"/>
              <a:ext cx="2096655" cy="207304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C0EED86C-64F1-40BE-8B08-90174232E2DA}"/>
                </a:ext>
              </a:extLst>
            </p:cNvPr>
            <p:cNvSpPr/>
            <p:nvPr/>
          </p:nvSpPr>
          <p:spPr>
            <a:xfrm rot="10800000">
              <a:off x="5726543" y="1879088"/>
              <a:ext cx="2096655" cy="1067311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2B3B260-735D-4C1B-88D3-7CA95E293AA3}"/>
              </a:ext>
            </a:extLst>
          </p:cNvPr>
          <p:cNvSpPr txBox="1"/>
          <p:nvPr/>
        </p:nvSpPr>
        <p:spPr>
          <a:xfrm>
            <a:off x="860239" y="-63296"/>
            <a:ext cx="648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Acompanhamento de Vendas</a:t>
            </a:r>
            <a:endParaRPr lang="pt-B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ABBEB2C-ACC4-452C-9E31-02DA287424FA}"/>
              </a:ext>
            </a:extLst>
          </p:cNvPr>
          <p:cNvSpPr/>
          <p:nvPr/>
        </p:nvSpPr>
        <p:spPr>
          <a:xfrm>
            <a:off x="2802284" y="587383"/>
            <a:ext cx="1728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660041E8-3F4B-4DEE-8EF7-9E86A47495CD}"/>
              </a:ext>
            </a:extLst>
          </p:cNvPr>
          <p:cNvSpPr/>
          <p:nvPr/>
        </p:nvSpPr>
        <p:spPr>
          <a:xfrm>
            <a:off x="4691563" y="587383"/>
            <a:ext cx="1728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FA8D44F-C471-436F-A9A2-A3F5340635A4}"/>
              </a:ext>
            </a:extLst>
          </p:cNvPr>
          <p:cNvSpPr/>
          <p:nvPr/>
        </p:nvSpPr>
        <p:spPr>
          <a:xfrm>
            <a:off x="6580842" y="587383"/>
            <a:ext cx="1728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2D4B23A-4BDE-4793-B2D5-A4C2CDAEE989}"/>
              </a:ext>
            </a:extLst>
          </p:cNvPr>
          <p:cNvSpPr/>
          <p:nvPr/>
        </p:nvSpPr>
        <p:spPr>
          <a:xfrm>
            <a:off x="8470121" y="587383"/>
            <a:ext cx="1728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D80ED0E-CA2B-4392-AA88-3F82A10C92E1}"/>
              </a:ext>
            </a:extLst>
          </p:cNvPr>
          <p:cNvSpPr/>
          <p:nvPr/>
        </p:nvSpPr>
        <p:spPr>
          <a:xfrm>
            <a:off x="10359398" y="587383"/>
            <a:ext cx="1728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52759A9-9366-4683-8534-81CBBF5C3E38}"/>
              </a:ext>
            </a:extLst>
          </p:cNvPr>
          <p:cNvGrpSpPr/>
          <p:nvPr/>
        </p:nvGrpSpPr>
        <p:grpSpPr>
          <a:xfrm>
            <a:off x="6580842" y="4301836"/>
            <a:ext cx="5506556" cy="2373743"/>
            <a:chOff x="5726543" y="1671783"/>
            <a:chExt cx="2096657" cy="1274616"/>
          </a:xfrm>
        </p:grpSpPr>
        <p:sp>
          <p:nvSpPr>
            <p:cNvPr id="35" name="Retângulo: Cantos Superiores Arredondados 34">
              <a:extLst>
                <a:ext uri="{FF2B5EF4-FFF2-40B4-BE49-F238E27FC236}">
                  <a16:creationId xmlns:a16="http://schemas.microsoft.com/office/drawing/2014/main" id="{94272243-15B2-4B6B-9FA8-B4239C8E929F}"/>
                </a:ext>
              </a:extLst>
            </p:cNvPr>
            <p:cNvSpPr/>
            <p:nvPr/>
          </p:nvSpPr>
          <p:spPr>
            <a:xfrm>
              <a:off x="5726545" y="1671783"/>
              <a:ext cx="2096655" cy="207304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Superiores Arredondados 35">
              <a:extLst>
                <a:ext uri="{FF2B5EF4-FFF2-40B4-BE49-F238E27FC236}">
                  <a16:creationId xmlns:a16="http://schemas.microsoft.com/office/drawing/2014/main" id="{A3B3AF1F-9E33-4E59-9B46-6701A312F19B}"/>
                </a:ext>
              </a:extLst>
            </p:cNvPr>
            <p:cNvSpPr/>
            <p:nvPr/>
          </p:nvSpPr>
          <p:spPr>
            <a:xfrm rot="10800000">
              <a:off x="5726543" y="1879088"/>
              <a:ext cx="2096655" cy="1067311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3957B11-4442-49FB-BB63-73B594A57581}"/>
              </a:ext>
            </a:extLst>
          </p:cNvPr>
          <p:cNvGrpSpPr/>
          <p:nvPr/>
        </p:nvGrpSpPr>
        <p:grpSpPr>
          <a:xfrm>
            <a:off x="913007" y="4314021"/>
            <a:ext cx="5506556" cy="2373743"/>
            <a:chOff x="5726543" y="1671783"/>
            <a:chExt cx="2096657" cy="1274616"/>
          </a:xfrm>
        </p:grpSpPr>
        <p:sp>
          <p:nvSpPr>
            <p:cNvPr id="38" name="Retângulo: Cantos Superiores Arredondados 37">
              <a:extLst>
                <a:ext uri="{FF2B5EF4-FFF2-40B4-BE49-F238E27FC236}">
                  <a16:creationId xmlns:a16="http://schemas.microsoft.com/office/drawing/2014/main" id="{6342494C-3B62-4408-BD1B-374837491893}"/>
                </a:ext>
              </a:extLst>
            </p:cNvPr>
            <p:cNvSpPr/>
            <p:nvPr/>
          </p:nvSpPr>
          <p:spPr>
            <a:xfrm>
              <a:off x="5726545" y="1671783"/>
              <a:ext cx="2096655" cy="207304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5ABA2659-F818-4E2C-A07B-B1E9742CBF42}"/>
                </a:ext>
              </a:extLst>
            </p:cNvPr>
            <p:cNvSpPr/>
            <p:nvPr/>
          </p:nvSpPr>
          <p:spPr>
            <a:xfrm rot="10800000">
              <a:off x="5726543" y="1879088"/>
              <a:ext cx="2096655" cy="1067311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6968519-04B2-4449-A735-E29F680F768B}"/>
              </a:ext>
            </a:extLst>
          </p:cNvPr>
          <p:cNvSpPr txBox="1"/>
          <p:nvPr/>
        </p:nvSpPr>
        <p:spPr>
          <a:xfrm>
            <a:off x="942751" y="1769445"/>
            <a:ext cx="1114463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Vendas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CC8BC7B-2496-4E61-8396-1D941A454764}"/>
              </a:ext>
            </a:extLst>
          </p:cNvPr>
          <p:cNvSpPr txBox="1"/>
          <p:nvPr/>
        </p:nvSpPr>
        <p:spPr>
          <a:xfrm>
            <a:off x="913001" y="4345189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Vendas por Região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CBD2C7-7E28-460F-9322-6E1CD69C5009}"/>
              </a:ext>
            </a:extLst>
          </p:cNvPr>
          <p:cNvSpPr txBox="1"/>
          <p:nvPr/>
        </p:nvSpPr>
        <p:spPr>
          <a:xfrm>
            <a:off x="6604518" y="4326717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Vendas por Canal</a:t>
            </a:r>
          </a:p>
        </p:txBody>
      </p:sp>
      <p:pic>
        <p:nvPicPr>
          <p:cNvPr id="24" name="Gráfico 23" descr="Gráfico de barras com tendência ascendente">
            <a:extLst>
              <a:ext uri="{FF2B5EF4-FFF2-40B4-BE49-F238E27FC236}">
                <a16:creationId xmlns:a16="http://schemas.microsoft.com/office/drawing/2014/main" id="{CD57F779-7B9A-F6D0-852E-15272E9A5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16" y="4488550"/>
            <a:ext cx="658454" cy="658454"/>
          </a:xfrm>
          <a:prstGeom prst="rect">
            <a:avLst/>
          </a:prstGeom>
        </p:spPr>
      </p:pic>
      <p:pic>
        <p:nvPicPr>
          <p:cNvPr id="26" name="Gráfico 25" descr="Medidor">
            <a:extLst>
              <a:ext uri="{FF2B5EF4-FFF2-40B4-BE49-F238E27FC236}">
                <a16:creationId xmlns:a16="http://schemas.microsoft.com/office/drawing/2014/main" id="{18031903-EFE4-AC60-AFE4-75D78A3AD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39" y="1798029"/>
            <a:ext cx="658454" cy="658454"/>
          </a:xfrm>
          <a:prstGeom prst="rect">
            <a:avLst/>
          </a:prstGeom>
        </p:spPr>
      </p:pic>
      <p:pic>
        <p:nvPicPr>
          <p:cNvPr id="28" name="Gráfico 27" descr="Área de Transferência com preenchimento sólido">
            <a:extLst>
              <a:ext uri="{FF2B5EF4-FFF2-40B4-BE49-F238E27FC236}">
                <a16:creationId xmlns:a16="http://schemas.microsoft.com/office/drawing/2014/main" id="{059B0CDB-24A2-639A-F896-36C4BD8DE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98" y="3027906"/>
            <a:ext cx="658454" cy="658454"/>
          </a:xfrm>
          <a:prstGeom prst="rect">
            <a:avLst/>
          </a:prstGeom>
        </p:spPr>
      </p:pic>
      <p:pic>
        <p:nvPicPr>
          <p:cNvPr id="30" name="Gráfico 29" descr="Banco estrutura de tópicos">
            <a:extLst>
              <a:ext uri="{FF2B5EF4-FFF2-40B4-BE49-F238E27FC236}">
                <a16:creationId xmlns:a16="http://schemas.microsoft.com/office/drawing/2014/main" id="{E9D72AB1-222F-3608-F78A-0D4051D3F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7" y="493935"/>
            <a:ext cx="810159" cy="810159"/>
          </a:xfrm>
          <a:prstGeom prst="rect">
            <a:avLst/>
          </a:prstGeom>
        </p:spPr>
      </p:pic>
      <p:pic>
        <p:nvPicPr>
          <p:cNvPr id="32" name="Gráfico 31" descr="Crescimento Comercial com preenchimento sólido">
            <a:extLst>
              <a:ext uri="{FF2B5EF4-FFF2-40B4-BE49-F238E27FC236}">
                <a16:creationId xmlns:a16="http://schemas.microsoft.com/office/drawing/2014/main" id="{29A7B408-E911-F782-0861-4A20BD289C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007" y="5856185"/>
            <a:ext cx="751300" cy="7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3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CA7D11-25A9-4C2E-96C5-79F0F1A54E1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70AC9E-01BD-4483-98F7-070F8E190811}"/>
              </a:ext>
            </a:extLst>
          </p:cNvPr>
          <p:cNvSpPr txBox="1"/>
          <p:nvPr/>
        </p:nvSpPr>
        <p:spPr>
          <a:xfrm>
            <a:off x="819448" y="-25179"/>
            <a:ext cx="579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Matriz de Vendas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61707F0-F645-48DD-84D8-4DC9970FA303}"/>
              </a:ext>
            </a:extLst>
          </p:cNvPr>
          <p:cNvGrpSpPr/>
          <p:nvPr/>
        </p:nvGrpSpPr>
        <p:grpSpPr>
          <a:xfrm>
            <a:off x="938379" y="631808"/>
            <a:ext cx="5506556" cy="2925208"/>
            <a:chOff x="5726543" y="1671783"/>
            <a:chExt cx="2096657" cy="1274616"/>
          </a:xfrm>
        </p:grpSpPr>
        <p:sp>
          <p:nvSpPr>
            <p:cNvPr id="44" name="Retângulo: Cantos Superiores Arredondados 43">
              <a:extLst>
                <a:ext uri="{FF2B5EF4-FFF2-40B4-BE49-F238E27FC236}">
                  <a16:creationId xmlns:a16="http://schemas.microsoft.com/office/drawing/2014/main" id="{FEB88F2A-2EB3-4A23-A3B7-8DD19E65A069}"/>
                </a:ext>
              </a:extLst>
            </p:cNvPr>
            <p:cNvSpPr/>
            <p:nvPr/>
          </p:nvSpPr>
          <p:spPr>
            <a:xfrm>
              <a:off x="5726545" y="1671783"/>
              <a:ext cx="2096655" cy="100381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Superiores Arredondados 44">
              <a:extLst>
                <a:ext uri="{FF2B5EF4-FFF2-40B4-BE49-F238E27FC236}">
                  <a16:creationId xmlns:a16="http://schemas.microsoft.com/office/drawing/2014/main" id="{70450ED6-AF81-40F2-B9EB-34760A0E2E68}"/>
                </a:ext>
              </a:extLst>
            </p:cNvPr>
            <p:cNvSpPr/>
            <p:nvPr/>
          </p:nvSpPr>
          <p:spPr>
            <a:xfrm rot="10800000">
              <a:off x="5726543" y="1771789"/>
              <a:ext cx="2096655" cy="1174610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34A2D52-A0E5-4AA1-9880-B959D150C3AA}"/>
              </a:ext>
            </a:extLst>
          </p:cNvPr>
          <p:cNvSpPr txBox="1"/>
          <p:nvPr/>
        </p:nvSpPr>
        <p:spPr>
          <a:xfrm>
            <a:off x="969890" y="646331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Vendas por Unidade</a:t>
            </a:r>
          </a:p>
        </p:txBody>
      </p:sp>
      <p:pic>
        <p:nvPicPr>
          <p:cNvPr id="46" name="Gráfico 45" descr="Gráfico de barras com tendência ascendente">
            <a:extLst>
              <a:ext uri="{FF2B5EF4-FFF2-40B4-BE49-F238E27FC236}">
                <a16:creationId xmlns:a16="http://schemas.microsoft.com/office/drawing/2014/main" id="{86CC0BAD-7910-F712-EACE-0A238C974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16" y="4488550"/>
            <a:ext cx="658454" cy="658454"/>
          </a:xfrm>
          <a:prstGeom prst="rect">
            <a:avLst/>
          </a:prstGeom>
        </p:spPr>
      </p:pic>
      <p:pic>
        <p:nvPicPr>
          <p:cNvPr id="48" name="Gráfico 47" descr="Medidor">
            <a:extLst>
              <a:ext uri="{FF2B5EF4-FFF2-40B4-BE49-F238E27FC236}">
                <a16:creationId xmlns:a16="http://schemas.microsoft.com/office/drawing/2014/main" id="{240CCC58-D2FD-ED85-9C0D-EA850406A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39" y="1798029"/>
            <a:ext cx="658454" cy="658454"/>
          </a:xfrm>
          <a:prstGeom prst="rect">
            <a:avLst/>
          </a:prstGeom>
        </p:spPr>
      </p:pic>
      <p:pic>
        <p:nvPicPr>
          <p:cNvPr id="50" name="Gráfico 49" descr="Área de Transferência com preenchimento sólido">
            <a:extLst>
              <a:ext uri="{FF2B5EF4-FFF2-40B4-BE49-F238E27FC236}">
                <a16:creationId xmlns:a16="http://schemas.microsoft.com/office/drawing/2014/main" id="{165678FE-5F79-C477-B947-F1C08FE1A6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98" y="3027906"/>
            <a:ext cx="658454" cy="658454"/>
          </a:xfrm>
          <a:prstGeom prst="rect">
            <a:avLst/>
          </a:prstGeom>
        </p:spPr>
      </p:pic>
      <p:pic>
        <p:nvPicPr>
          <p:cNvPr id="52" name="Gráfico 51" descr="Banco estrutura de tópicos">
            <a:extLst>
              <a:ext uri="{FF2B5EF4-FFF2-40B4-BE49-F238E27FC236}">
                <a16:creationId xmlns:a16="http://schemas.microsoft.com/office/drawing/2014/main" id="{F3C34730-BF2F-754B-001B-6652C950D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7" y="493935"/>
            <a:ext cx="810159" cy="810159"/>
          </a:xfrm>
          <a:prstGeom prst="rect">
            <a:avLst/>
          </a:prstGeom>
        </p:spPr>
      </p:pic>
      <p:pic>
        <p:nvPicPr>
          <p:cNvPr id="53" name="Gráfico 52" descr="Crescimento Comercial com preenchimento sólido">
            <a:extLst>
              <a:ext uri="{FF2B5EF4-FFF2-40B4-BE49-F238E27FC236}">
                <a16:creationId xmlns:a16="http://schemas.microsoft.com/office/drawing/2014/main" id="{CDEA0EC4-D581-FB3D-B82F-7CC311EDA9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007" y="5856185"/>
            <a:ext cx="751300" cy="751300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724E2DFA-1408-CFEB-EE16-55097E77B2C6}"/>
              </a:ext>
            </a:extLst>
          </p:cNvPr>
          <p:cNvGrpSpPr/>
          <p:nvPr/>
        </p:nvGrpSpPr>
        <p:grpSpPr>
          <a:xfrm>
            <a:off x="6543646" y="641020"/>
            <a:ext cx="5506556" cy="2925208"/>
            <a:chOff x="5726543" y="1671783"/>
            <a:chExt cx="2096657" cy="1274616"/>
          </a:xfrm>
        </p:grpSpPr>
        <p:sp>
          <p:nvSpPr>
            <p:cNvPr id="31" name="Retângulo: Cantos Superiores Arredondados 30">
              <a:extLst>
                <a:ext uri="{FF2B5EF4-FFF2-40B4-BE49-F238E27FC236}">
                  <a16:creationId xmlns:a16="http://schemas.microsoft.com/office/drawing/2014/main" id="{D9BC4570-ADCB-3277-4A8B-7972E2995FCA}"/>
                </a:ext>
              </a:extLst>
            </p:cNvPr>
            <p:cNvSpPr/>
            <p:nvPr/>
          </p:nvSpPr>
          <p:spPr>
            <a:xfrm>
              <a:off x="5726545" y="1671783"/>
              <a:ext cx="2096655" cy="100381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Superiores Arredondados 32">
              <a:extLst>
                <a:ext uri="{FF2B5EF4-FFF2-40B4-BE49-F238E27FC236}">
                  <a16:creationId xmlns:a16="http://schemas.microsoft.com/office/drawing/2014/main" id="{0A5A613A-F41F-FB69-B602-C7EF9162FE9B}"/>
                </a:ext>
              </a:extLst>
            </p:cNvPr>
            <p:cNvSpPr/>
            <p:nvPr/>
          </p:nvSpPr>
          <p:spPr>
            <a:xfrm rot="10800000">
              <a:off x="5726543" y="1771789"/>
              <a:ext cx="2096655" cy="1174610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B27372-B43C-A6AF-5344-C46DD6AF702E}"/>
              </a:ext>
            </a:extLst>
          </p:cNvPr>
          <p:cNvSpPr txBox="1"/>
          <p:nvPr/>
        </p:nvSpPr>
        <p:spPr>
          <a:xfrm>
            <a:off x="6575157" y="655543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Vendas por Região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6622FF0F-E301-422D-09F9-78E7593B5947}"/>
              </a:ext>
            </a:extLst>
          </p:cNvPr>
          <p:cNvGrpSpPr/>
          <p:nvPr/>
        </p:nvGrpSpPr>
        <p:grpSpPr>
          <a:xfrm>
            <a:off x="964090" y="3686360"/>
            <a:ext cx="5506556" cy="2925208"/>
            <a:chOff x="5726543" y="1671783"/>
            <a:chExt cx="2096657" cy="1274616"/>
          </a:xfrm>
        </p:grpSpPr>
        <p:sp>
          <p:nvSpPr>
            <p:cNvPr id="55" name="Retângulo: Cantos Superiores Arredondados 54">
              <a:extLst>
                <a:ext uri="{FF2B5EF4-FFF2-40B4-BE49-F238E27FC236}">
                  <a16:creationId xmlns:a16="http://schemas.microsoft.com/office/drawing/2014/main" id="{1AB1CBD3-7EE0-77EF-7300-33C72BE3B46F}"/>
                </a:ext>
              </a:extLst>
            </p:cNvPr>
            <p:cNvSpPr/>
            <p:nvPr/>
          </p:nvSpPr>
          <p:spPr>
            <a:xfrm>
              <a:off x="5726545" y="1671783"/>
              <a:ext cx="2096655" cy="100381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Superiores Arredondados 55">
              <a:extLst>
                <a:ext uri="{FF2B5EF4-FFF2-40B4-BE49-F238E27FC236}">
                  <a16:creationId xmlns:a16="http://schemas.microsoft.com/office/drawing/2014/main" id="{79DC0C8F-B053-C80D-A562-E074943145F9}"/>
                </a:ext>
              </a:extLst>
            </p:cNvPr>
            <p:cNvSpPr/>
            <p:nvPr/>
          </p:nvSpPr>
          <p:spPr>
            <a:xfrm rot="10800000">
              <a:off x="5726543" y="1771789"/>
              <a:ext cx="2096655" cy="1174610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1BF5571-87F5-878E-3AAE-5F65171E1314}"/>
              </a:ext>
            </a:extLst>
          </p:cNvPr>
          <p:cNvSpPr txBox="1"/>
          <p:nvPr/>
        </p:nvSpPr>
        <p:spPr>
          <a:xfrm>
            <a:off x="995601" y="3700883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Top 10 Produtos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334BEF2F-AC00-0218-1F14-38E48F9023B0}"/>
              </a:ext>
            </a:extLst>
          </p:cNvPr>
          <p:cNvGrpSpPr/>
          <p:nvPr/>
        </p:nvGrpSpPr>
        <p:grpSpPr>
          <a:xfrm>
            <a:off x="6575157" y="3671837"/>
            <a:ext cx="5506556" cy="2925208"/>
            <a:chOff x="5726543" y="1671783"/>
            <a:chExt cx="2096657" cy="1274616"/>
          </a:xfrm>
        </p:grpSpPr>
        <p:sp>
          <p:nvSpPr>
            <p:cNvPr id="59" name="Retângulo: Cantos Superiores Arredondados 58">
              <a:extLst>
                <a:ext uri="{FF2B5EF4-FFF2-40B4-BE49-F238E27FC236}">
                  <a16:creationId xmlns:a16="http://schemas.microsoft.com/office/drawing/2014/main" id="{EAC4C794-E20C-D01E-BC6D-4C5D6B53FF72}"/>
                </a:ext>
              </a:extLst>
            </p:cNvPr>
            <p:cNvSpPr/>
            <p:nvPr/>
          </p:nvSpPr>
          <p:spPr>
            <a:xfrm>
              <a:off x="5726545" y="1671783"/>
              <a:ext cx="2096655" cy="100381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: Cantos Superiores Arredondados 59">
              <a:extLst>
                <a:ext uri="{FF2B5EF4-FFF2-40B4-BE49-F238E27FC236}">
                  <a16:creationId xmlns:a16="http://schemas.microsoft.com/office/drawing/2014/main" id="{82101959-5968-DF60-25C8-04B0FBE8B61B}"/>
                </a:ext>
              </a:extLst>
            </p:cNvPr>
            <p:cNvSpPr/>
            <p:nvPr/>
          </p:nvSpPr>
          <p:spPr>
            <a:xfrm rot="10800000">
              <a:off x="5726543" y="1771789"/>
              <a:ext cx="2096655" cy="1174610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AAB8A25-1BF7-3857-5D63-2CA46943377F}"/>
              </a:ext>
            </a:extLst>
          </p:cNvPr>
          <p:cNvSpPr txBox="1"/>
          <p:nvPr/>
        </p:nvSpPr>
        <p:spPr>
          <a:xfrm>
            <a:off x="6606668" y="3686360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Top 10 Vendedores</a:t>
            </a:r>
          </a:p>
        </p:txBody>
      </p:sp>
    </p:spTree>
    <p:extLst>
      <p:ext uri="{BB962C8B-B14F-4D97-AF65-F5344CB8AC3E}">
        <p14:creationId xmlns:p14="http://schemas.microsoft.com/office/powerpoint/2010/main" val="4088727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CA7D11-25A9-4C2E-96C5-79F0F1A54E1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70AC9E-01BD-4483-98F7-070F8E190811}"/>
              </a:ext>
            </a:extLst>
          </p:cNvPr>
          <p:cNvSpPr txBox="1"/>
          <p:nvPr/>
        </p:nvSpPr>
        <p:spPr>
          <a:xfrm>
            <a:off x="819448" y="-25179"/>
            <a:ext cx="579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Painel de Monitoramento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34E8781-7CFD-4112-88C3-493FE7FB34FD}"/>
              </a:ext>
            </a:extLst>
          </p:cNvPr>
          <p:cNvSpPr/>
          <p:nvPr/>
        </p:nvSpPr>
        <p:spPr>
          <a:xfrm>
            <a:off x="885297" y="621537"/>
            <a:ext cx="2700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A3F858-4857-43A2-B355-642C860D578A}"/>
              </a:ext>
            </a:extLst>
          </p:cNvPr>
          <p:cNvSpPr/>
          <p:nvPr/>
        </p:nvSpPr>
        <p:spPr>
          <a:xfrm>
            <a:off x="3719331" y="621537"/>
            <a:ext cx="2700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AC9ED39-BF58-4FAF-BB55-468EC53F2E61}"/>
              </a:ext>
            </a:extLst>
          </p:cNvPr>
          <p:cNvSpPr/>
          <p:nvPr/>
        </p:nvSpPr>
        <p:spPr>
          <a:xfrm>
            <a:off x="6553365" y="621537"/>
            <a:ext cx="2700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DD6BC24-B13B-4A3D-A8CE-2A92620CBAAB}"/>
              </a:ext>
            </a:extLst>
          </p:cNvPr>
          <p:cNvSpPr/>
          <p:nvPr/>
        </p:nvSpPr>
        <p:spPr>
          <a:xfrm>
            <a:off x="9387398" y="621537"/>
            <a:ext cx="2700000" cy="1009214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8E555B0-EE73-45F6-9A5C-0B3B0233597D}"/>
              </a:ext>
            </a:extLst>
          </p:cNvPr>
          <p:cNvSpPr txBox="1"/>
          <p:nvPr/>
        </p:nvSpPr>
        <p:spPr>
          <a:xfrm>
            <a:off x="885297" y="615360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Vendas</a:t>
            </a:r>
            <a:endParaRPr lang="pt-BR" sz="1100" b="1" dirty="0">
              <a:solidFill>
                <a:schemeClr val="tx2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9F4157A-DAB3-4A0F-BB05-E8F111DCF006}"/>
              </a:ext>
            </a:extLst>
          </p:cNvPr>
          <p:cNvSpPr txBox="1"/>
          <p:nvPr/>
        </p:nvSpPr>
        <p:spPr>
          <a:xfrm>
            <a:off x="3717796" y="625554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Estoque</a:t>
            </a:r>
            <a:endParaRPr lang="pt-BR" sz="1100" b="1" dirty="0">
              <a:solidFill>
                <a:schemeClr val="tx2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3B23B1C-F1C5-4D4F-9FF2-ECE73A2232F3}"/>
              </a:ext>
            </a:extLst>
          </p:cNvPr>
          <p:cNvSpPr txBox="1"/>
          <p:nvPr/>
        </p:nvSpPr>
        <p:spPr>
          <a:xfrm>
            <a:off x="6565189" y="632471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Despesas</a:t>
            </a:r>
            <a:endParaRPr lang="pt-BR" sz="1100" b="1" dirty="0">
              <a:solidFill>
                <a:schemeClr val="tx2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3CA8AA6-469B-4177-A44C-B24DE40ACD68}"/>
              </a:ext>
            </a:extLst>
          </p:cNvPr>
          <p:cNvSpPr txBox="1"/>
          <p:nvPr/>
        </p:nvSpPr>
        <p:spPr>
          <a:xfrm>
            <a:off x="9385675" y="627776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/>
                </a:solidFill>
              </a:rPr>
              <a:t>Faturamento</a:t>
            </a:r>
            <a:endParaRPr lang="pt-BR" sz="1100" b="1" dirty="0">
              <a:solidFill>
                <a:schemeClr val="tx2"/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9438586-AC12-48A7-9139-F0A98DC4BC7E}"/>
              </a:ext>
            </a:extLst>
          </p:cNvPr>
          <p:cNvGrpSpPr/>
          <p:nvPr/>
        </p:nvGrpSpPr>
        <p:grpSpPr>
          <a:xfrm>
            <a:off x="6580842" y="4301836"/>
            <a:ext cx="5506556" cy="2373743"/>
            <a:chOff x="5726543" y="1671783"/>
            <a:chExt cx="2096657" cy="1274616"/>
          </a:xfrm>
        </p:grpSpPr>
        <p:sp>
          <p:nvSpPr>
            <p:cNvPr id="38" name="Retângulo: Cantos Superiores Arredondados 37">
              <a:extLst>
                <a:ext uri="{FF2B5EF4-FFF2-40B4-BE49-F238E27FC236}">
                  <a16:creationId xmlns:a16="http://schemas.microsoft.com/office/drawing/2014/main" id="{7F58AF57-9CCE-4F1A-B519-7B00EA2A3F66}"/>
                </a:ext>
              </a:extLst>
            </p:cNvPr>
            <p:cNvSpPr/>
            <p:nvPr/>
          </p:nvSpPr>
          <p:spPr>
            <a:xfrm>
              <a:off x="5726545" y="1671783"/>
              <a:ext cx="2096655" cy="207304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DEF6AC19-05AC-41E8-93AF-F99251E19773}"/>
                </a:ext>
              </a:extLst>
            </p:cNvPr>
            <p:cNvSpPr/>
            <p:nvPr/>
          </p:nvSpPr>
          <p:spPr>
            <a:xfrm rot="10800000">
              <a:off x="5726543" y="1879088"/>
              <a:ext cx="2096655" cy="1067311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D87F73F-4027-4D24-AFB3-E2EEF036C8E9}"/>
              </a:ext>
            </a:extLst>
          </p:cNvPr>
          <p:cNvGrpSpPr/>
          <p:nvPr/>
        </p:nvGrpSpPr>
        <p:grpSpPr>
          <a:xfrm>
            <a:off x="6565189" y="1779422"/>
            <a:ext cx="5506556" cy="2373743"/>
            <a:chOff x="5726543" y="1671783"/>
            <a:chExt cx="2096657" cy="1274616"/>
          </a:xfrm>
        </p:grpSpPr>
        <p:sp>
          <p:nvSpPr>
            <p:cNvPr id="41" name="Retângulo: Cantos Superiores Arredondados 40">
              <a:extLst>
                <a:ext uri="{FF2B5EF4-FFF2-40B4-BE49-F238E27FC236}">
                  <a16:creationId xmlns:a16="http://schemas.microsoft.com/office/drawing/2014/main" id="{EECF466A-DF76-453E-B522-E68C9DBC9A37}"/>
                </a:ext>
              </a:extLst>
            </p:cNvPr>
            <p:cNvSpPr/>
            <p:nvPr/>
          </p:nvSpPr>
          <p:spPr>
            <a:xfrm>
              <a:off x="5726545" y="1671783"/>
              <a:ext cx="2096655" cy="207304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Superiores Arredondados 41">
              <a:extLst>
                <a:ext uri="{FF2B5EF4-FFF2-40B4-BE49-F238E27FC236}">
                  <a16:creationId xmlns:a16="http://schemas.microsoft.com/office/drawing/2014/main" id="{8F0B27CF-5E42-489A-97EF-7CACE20C291D}"/>
                </a:ext>
              </a:extLst>
            </p:cNvPr>
            <p:cNvSpPr/>
            <p:nvPr/>
          </p:nvSpPr>
          <p:spPr>
            <a:xfrm rot="10800000">
              <a:off x="5726543" y="1879088"/>
              <a:ext cx="2096655" cy="1067311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61707F0-F645-48DD-84D8-4DC9970FA303}"/>
              </a:ext>
            </a:extLst>
          </p:cNvPr>
          <p:cNvGrpSpPr/>
          <p:nvPr/>
        </p:nvGrpSpPr>
        <p:grpSpPr>
          <a:xfrm>
            <a:off x="911240" y="1773394"/>
            <a:ext cx="5506556" cy="4902186"/>
            <a:chOff x="5726543" y="1671783"/>
            <a:chExt cx="2096657" cy="1274616"/>
          </a:xfrm>
        </p:grpSpPr>
        <p:sp>
          <p:nvSpPr>
            <p:cNvPr id="44" name="Retângulo: Cantos Superiores Arredondados 43">
              <a:extLst>
                <a:ext uri="{FF2B5EF4-FFF2-40B4-BE49-F238E27FC236}">
                  <a16:creationId xmlns:a16="http://schemas.microsoft.com/office/drawing/2014/main" id="{FEB88F2A-2EB3-4A23-A3B7-8DD19E65A069}"/>
                </a:ext>
              </a:extLst>
            </p:cNvPr>
            <p:cNvSpPr/>
            <p:nvPr/>
          </p:nvSpPr>
          <p:spPr>
            <a:xfrm>
              <a:off x="5726545" y="1671783"/>
              <a:ext cx="2096655" cy="100381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Superiores Arredondados 44">
              <a:extLst>
                <a:ext uri="{FF2B5EF4-FFF2-40B4-BE49-F238E27FC236}">
                  <a16:creationId xmlns:a16="http://schemas.microsoft.com/office/drawing/2014/main" id="{70450ED6-AF81-40F2-B9EB-34760A0E2E68}"/>
                </a:ext>
              </a:extLst>
            </p:cNvPr>
            <p:cNvSpPr/>
            <p:nvPr/>
          </p:nvSpPr>
          <p:spPr>
            <a:xfrm rot="10800000">
              <a:off x="5726543" y="1771789"/>
              <a:ext cx="2096655" cy="1174610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34A2D52-A0E5-4AA1-9880-B959D150C3AA}"/>
              </a:ext>
            </a:extLst>
          </p:cNvPr>
          <p:cNvSpPr txBox="1"/>
          <p:nvPr/>
        </p:nvSpPr>
        <p:spPr>
          <a:xfrm>
            <a:off x="942751" y="1787917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Vendas por Unidade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0ABDFA4-D63F-4D6B-AA68-33DA1870B636}"/>
              </a:ext>
            </a:extLst>
          </p:cNvPr>
          <p:cNvSpPr txBox="1"/>
          <p:nvPr/>
        </p:nvSpPr>
        <p:spPr>
          <a:xfrm>
            <a:off x="6585532" y="1783025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Entrada 30 dias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CF428A4-7C2E-43E9-B424-9E6477667AC2}"/>
              </a:ext>
            </a:extLst>
          </p:cNvPr>
          <p:cNvSpPr txBox="1"/>
          <p:nvPr/>
        </p:nvSpPr>
        <p:spPr>
          <a:xfrm>
            <a:off x="6606129" y="4318571"/>
            <a:ext cx="547503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Saída 30 dias</a:t>
            </a:r>
          </a:p>
        </p:txBody>
      </p:sp>
      <p:pic>
        <p:nvPicPr>
          <p:cNvPr id="46" name="Gráfico 45" descr="Gráfico de barras com tendência ascendente">
            <a:extLst>
              <a:ext uri="{FF2B5EF4-FFF2-40B4-BE49-F238E27FC236}">
                <a16:creationId xmlns:a16="http://schemas.microsoft.com/office/drawing/2014/main" id="{86CC0BAD-7910-F712-EACE-0A238C974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16" y="4488550"/>
            <a:ext cx="658454" cy="658454"/>
          </a:xfrm>
          <a:prstGeom prst="rect">
            <a:avLst/>
          </a:prstGeom>
        </p:spPr>
      </p:pic>
      <p:pic>
        <p:nvPicPr>
          <p:cNvPr id="48" name="Gráfico 47" descr="Medidor">
            <a:extLst>
              <a:ext uri="{FF2B5EF4-FFF2-40B4-BE49-F238E27FC236}">
                <a16:creationId xmlns:a16="http://schemas.microsoft.com/office/drawing/2014/main" id="{240CCC58-D2FD-ED85-9C0D-EA850406A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39" y="1798029"/>
            <a:ext cx="658454" cy="658454"/>
          </a:xfrm>
          <a:prstGeom prst="rect">
            <a:avLst/>
          </a:prstGeom>
        </p:spPr>
      </p:pic>
      <p:pic>
        <p:nvPicPr>
          <p:cNvPr id="50" name="Gráfico 49" descr="Área de Transferência com preenchimento sólido">
            <a:extLst>
              <a:ext uri="{FF2B5EF4-FFF2-40B4-BE49-F238E27FC236}">
                <a16:creationId xmlns:a16="http://schemas.microsoft.com/office/drawing/2014/main" id="{165678FE-5F79-C477-B947-F1C08FE1A6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98" y="3027906"/>
            <a:ext cx="658454" cy="658454"/>
          </a:xfrm>
          <a:prstGeom prst="rect">
            <a:avLst/>
          </a:prstGeom>
        </p:spPr>
      </p:pic>
      <p:pic>
        <p:nvPicPr>
          <p:cNvPr id="52" name="Gráfico 51" descr="Banco estrutura de tópicos">
            <a:extLst>
              <a:ext uri="{FF2B5EF4-FFF2-40B4-BE49-F238E27FC236}">
                <a16:creationId xmlns:a16="http://schemas.microsoft.com/office/drawing/2014/main" id="{F3C34730-BF2F-754B-001B-6652C950D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7" y="493935"/>
            <a:ext cx="810159" cy="810159"/>
          </a:xfrm>
          <a:prstGeom prst="rect">
            <a:avLst/>
          </a:prstGeom>
        </p:spPr>
      </p:pic>
      <p:pic>
        <p:nvPicPr>
          <p:cNvPr id="53" name="Gráfico 52" descr="Crescimento Comercial com preenchimento sólido">
            <a:extLst>
              <a:ext uri="{FF2B5EF4-FFF2-40B4-BE49-F238E27FC236}">
                <a16:creationId xmlns:a16="http://schemas.microsoft.com/office/drawing/2014/main" id="{CDEA0EC4-D581-FB3D-B82F-7CC311EDA9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007" y="5856185"/>
            <a:ext cx="751300" cy="7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44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CA7D11-25A9-4C2E-96C5-79F0F1A54E1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1BE786-B190-468D-A973-687EC685CF56}"/>
              </a:ext>
            </a:extLst>
          </p:cNvPr>
          <p:cNvSpPr txBox="1"/>
          <p:nvPr/>
        </p:nvSpPr>
        <p:spPr>
          <a:xfrm>
            <a:off x="858982" y="52237"/>
            <a:ext cx="629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2">
                    <a:lumMod val="75000"/>
                  </a:schemeClr>
                </a:solidFill>
              </a:rPr>
              <a:t>Performance de Vendedores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58529B-3D6C-495D-B644-43C8A9FA9AB7}"/>
              </a:ext>
            </a:extLst>
          </p:cNvPr>
          <p:cNvGrpSpPr/>
          <p:nvPr/>
        </p:nvGrpSpPr>
        <p:grpSpPr>
          <a:xfrm>
            <a:off x="877454" y="689248"/>
            <a:ext cx="3703782" cy="2997112"/>
            <a:chOff x="5726543" y="1671783"/>
            <a:chExt cx="2096657" cy="1274615"/>
          </a:xfrm>
        </p:grpSpPr>
        <p:sp>
          <p:nvSpPr>
            <p:cNvPr id="16" name="Retângulo: Cantos Superiores Arredondados 15">
              <a:extLst>
                <a:ext uri="{FF2B5EF4-FFF2-40B4-BE49-F238E27FC236}">
                  <a16:creationId xmlns:a16="http://schemas.microsoft.com/office/drawing/2014/main" id="{A46BDB82-AF4C-4737-83B2-3EEA869935CD}"/>
                </a:ext>
              </a:extLst>
            </p:cNvPr>
            <p:cNvSpPr/>
            <p:nvPr/>
          </p:nvSpPr>
          <p:spPr>
            <a:xfrm>
              <a:off x="5726545" y="1671783"/>
              <a:ext cx="2096655" cy="87575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5CA113AC-11BC-48C3-8B3E-3E13E01E7F47}"/>
                </a:ext>
              </a:extLst>
            </p:cNvPr>
            <p:cNvSpPr/>
            <p:nvPr/>
          </p:nvSpPr>
          <p:spPr>
            <a:xfrm rot="10800000">
              <a:off x="5726543" y="1759358"/>
              <a:ext cx="2096655" cy="1187040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8F62A20-C72B-4C6C-A277-7FE727511760}"/>
              </a:ext>
            </a:extLst>
          </p:cNvPr>
          <p:cNvGrpSpPr/>
          <p:nvPr/>
        </p:nvGrpSpPr>
        <p:grpSpPr>
          <a:xfrm>
            <a:off x="4652543" y="689248"/>
            <a:ext cx="3703782" cy="2997112"/>
            <a:chOff x="5726543" y="1671783"/>
            <a:chExt cx="2096657" cy="1274615"/>
          </a:xfrm>
        </p:grpSpPr>
        <p:sp>
          <p:nvSpPr>
            <p:cNvPr id="20" name="Retângulo: Cantos Superiores Arredondados 19">
              <a:extLst>
                <a:ext uri="{FF2B5EF4-FFF2-40B4-BE49-F238E27FC236}">
                  <a16:creationId xmlns:a16="http://schemas.microsoft.com/office/drawing/2014/main" id="{3A2A4474-446C-4D4A-9F8B-80E5EE4AAAE5}"/>
                </a:ext>
              </a:extLst>
            </p:cNvPr>
            <p:cNvSpPr/>
            <p:nvPr/>
          </p:nvSpPr>
          <p:spPr>
            <a:xfrm>
              <a:off x="5726545" y="1671783"/>
              <a:ext cx="2096655" cy="87575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F6017480-4F4F-4039-A013-6F1AC27C8AD4}"/>
                </a:ext>
              </a:extLst>
            </p:cNvPr>
            <p:cNvSpPr/>
            <p:nvPr/>
          </p:nvSpPr>
          <p:spPr>
            <a:xfrm rot="10800000">
              <a:off x="5726543" y="1759358"/>
              <a:ext cx="2096655" cy="1187040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27D549F-DA7B-45A5-B91D-027F45FD06D5}"/>
              </a:ext>
            </a:extLst>
          </p:cNvPr>
          <p:cNvGrpSpPr/>
          <p:nvPr/>
        </p:nvGrpSpPr>
        <p:grpSpPr>
          <a:xfrm>
            <a:off x="8427632" y="689248"/>
            <a:ext cx="3703782" cy="2997112"/>
            <a:chOff x="5726543" y="1671783"/>
            <a:chExt cx="2096657" cy="1274615"/>
          </a:xfrm>
        </p:grpSpPr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4CD6A910-D140-4DA3-8F67-60CD1B20DBDF}"/>
                </a:ext>
              </a:extLst>
            </p:cNvPr>
            <p:cNvSpPr/>
            <p:nvPr/>
          </p:nvSpPr>
          <p:spPr>
            <a:xfrm>
              <a:off x="5726545" y="1671783"/>
              <a:ext cx="2096655" cy="87575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Superiores Arredondados 23">
              <a:extLst>
                <a:ext uri="{FF2B5EF4-FFF2-40B4-BE49-F238E27FC236}">
                  <a16:creationId xmlns:a16="http://schemas.microsoft.com/office/drawing/2014/main" id="{934952A3-81A3-4B35-ADC7-F5BBD7B80070}"/>
                </a:ext>
              </a:extLst>
            </p:cNvPr>
            <p:cNvSpPr/>
            <p:nvPr/>
          </p:nvSpPr>
          <p:spPr>
            <a:xfrm rot="10800000">
              <a:off x="5726543" y="1759358"/>
              <a:ext cx="2096655" cy="1187040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CC6250-E672-4738-B1A6-A4C69E7EFC5C}"/>
              </a:ext>
            </a:extLst>
          </p:cNvPr>
          <p:cNvSpPr txBox="1"/>
          <p:nvPr/>
        </p:nvSpPr>
        <p:spPr>
          <a:xfrm>
            <a:off x="877453" y="709272"/>
            <a:ext cx="370377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Região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2C59BA-09C0-4C46-BE62-6628C2C633DE}"/>
              </a:ext>
            </a:extLst>
          </p:cNvPr>
          <p:cNvSpPr txBox="1"/>
          <p:nvPr/>
        </p:nvSpPr>
        <p:spPr>
          <a:xfrm>
            <a:off x="4685833" y="712289"/>
            <a:ext cx="365388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Unidade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7E1625-B1C4-47A8-9AB1-7094F45A0FD5}"/>
              </a:ext>
            </a:extLst>
          </p:cNvPr>
          <p:cNvSpPr txBox="1"/>
          <p:nvPr/>
        </p:nvSpPr>
        <p:spPr>
          <a:xfrm>
            <a:off x="8440848" y="720381"/>
            <a:ext cx="367369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Produto</a:t>
            </a:r>
          </a:p>
        </p:txBody>
      </p:sp>
      <p:pic>
        <p:nvPicPr>
          <p:cNvPr id="25" name="Gráfico 24" descr="Gráfico de barras com tendência ascendente">
            <a:extLst>
              <a:ext uri="{FF2B5EF4-FFF2-40B4-BE49-F238E27FC236}">
                <a16:creationId xmlns:a16="http://schemas.microsoft.com/office/drawing/2014/main" id="{B9D1BEF1-9E67-B263-77C8-BE1DCAA3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6" y="4488550"/>
            <a:ext cx="658454" cy="658454"/>
          </a:xfrm>
          <a:prstGeom prst="rect">
            <a:avLst/>
          </a:prstGeom>
        </p:spPr>
      </p:pic>
      <p:pic>
        <p:nvPicPr>
          <p:cNvPr id="26" name="Gráfico 25" descr="Medidor">
            <a:extLst>
              <a:ext uri="{FF2B5EF4-FFF2-40B4-BE49-F238E27FC236}">
                <a16:creationId xmlns:a16="http://schemas.microsoft.com/office/drawing/2014/main" id="{E9D8E1E2-B076-7672-C33A-8D8EDE8FC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39" y="1798029"/>
            <a:ext cx="658454" cy="658454"/>
          </a:xfrm>
          <a:prstGeom prst="rect">
            <a:avLst/>
          </a:prstGeom>
        </p:spPr>
      </p:pic>
      <p:pic>
        <p:nvPicPr>
          <p:cNvPr id="27" name="Gráfico 26" descr="Área de Transferência com preenchimento sólido">
            <a:extLst>
              <a:ext uri="{FF2B5EF4-FFF2-40B4-BE49-F238E27FC236}">
                <a16:creationId xmlns:a16="http://schemas.microsoft.com/office/drawing/2014/main" id="{64096CC0-81DE-C365-46E5-110EB93E3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98" y="3027906"/>
            <a:ext cx="658454" cy="658454"/>
          </a:xfrm>
          <a:prstGeom prst="rect">
            <a:avLst/>
          </a:prstGeom>
        </p:spPr>
      </p:pic>
      <p:pic>
        <p:nvPicPr>
          <p:cNvPr id="28" name="Gráfico 27" descr="Banco estrutura de tópicos">
            <a:extLst>
              <a:ext uri="{FF2B5EF4-FFF2-40B4-BE49-F238E27FC236}">
                <a16:creationId xmlns:a16="http://schemas.microsoft.com/office/drawing/2014/main" id="{58212997-4EF9-A5FD-C803-E3C93813CE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007" y="493935"/>
            <a:ext cx="810159" cy="810159"/>
          </a:xfrm>
          <a:prstGeom prst="rect">
            <a:avLst/>
          </a:prstGeom>
        </p:spPr>
      </p:pic>
      <p:pic>
        <p:nvPicPr>
          <p:cNvPr id="29" name="Gráfico 28" descr="Crescimento Comercial com preenchimento sólido">
            <a:extLst>
              <a:ext uri="{FF2B5EF4-FFF2-40B4-BE49-F238E27FC236}">
                <a16:creationId xmlns:a16="http://schemas.microsoft.com/office/drawing/2014/main" id="{97865606-93F0-16B9-1674-632D636169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7" y="5856185"/>
            <a:ext cx="751300" cy="751300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C792C52-9982-B150-771F-0E434AB6D6F4}"/>
              </a:ext>
            </a:extLst>
          </p:cNvPr>
          <p:cNvGrpSpPr/>
          <p:nvPr/>
        </p:nvGrpSpPr>
        <p:grpSpPr>
          <a:xfrm>
            <a:off x="877453" y="3805396"/>
            <a:ext cx="11253957" cy="2997112"/>
            <a:chOff x="5726543" y="1671783"/>
            <a:chExt cx="2096657" cy="1274615"/>
          </a:xfrm>
        </p:grpSpPr>
        <p:sp>
          <p:nvSpPr>
            <p:cNvPr id="37" name="Retângulo: Cantos Superiores Arredondados 36">
              <a:extLst>
                <a:ext uri="{FF2B5EF4-FFF2-40B4-BE49-F238E27FC236}">
                  <a16:creationId xmlns:a16="http://schemas.microsoft.com/office/drawing/2014/main" id="{3DD4F27C-BBB0-1562-F355-5573B8184064}"/>
                </a:ext>
              </a:extLst>
            </p:cNvPr>
            <p:cNvSpPr/>
            <p:nvPr/>
          </p:nvSpPr>
          <p:spPr>
            <a:xfrm>
              <a:off x="5726545" y="1671783"/>
              <a:ext cx="2096655" cy="87575"/>
            </a:xfrm>
            <a:prstGeom prst="round2Same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Superiores Arredondados 37">
              <a:extLst>
                <a:ext uri="{FF2B5EF4-FFF2-40B4-BE49-F238E27FC236}">
                  <a16:creationId xmlns:a16="http://schemas.microsoft.com/office/drawing/2014/main" id="{C3BC94AF-C963-BC07-929C-D24166507595}"/>
                </a:ext>
              </a:extLst>
            </p:cNvPr>
            <p:cNvSpPr/>
            <p:nvPr/>
          </p:nvSpPr>
          <p:spPr>
            <a:xfrm rot="10800000">
              <a:off x="5726543" y="1770960"/>
              <a:ext cx="2096655" cy="1175438"/>
            </a:xfrm>
            <a:prstGeom prst="round2SameRect">
              <a:avLst>
                <a:gd name="adj1" fmla="val 2312"/>
                <a:gd name="adj2" fmla="val 0"/>
              </a:avLst>
            </a:prstGeom>
            <a:solidFill>
              <a:schemeClr val="bg1">
                <a:alpha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F184348-EBD1-C839-601E-813C0847C754}"/>
              </a:ext>
            </a:extLst>
          </p:cNvPr>
          <p:cNvSpPr txBox="1"/>
          <p:nvPr/>
        </p:nvSpPr>
        <p:spPr>
          <a:xfrm>
            <a:off x="877451" y="3825420"/>
            <a:ext cx="11253946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Performance Geral</a:t>
            </a:r>
          </a:p>
        </p:txBody>
      </p:sp>
    </p:spTree>
    <p:extLst>
      <p:ext uri="{BB962C8B-B14F-4D97-AF65-F5344CB8AC3E}">
        <p14:creationId xmlns:p14="http://schemas.microsoft.com/office/powerpoint/2010/main" val="2049954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62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 Nogueira Borges</dc:creator>
  <cp:lastModifiedBy>Fabio Marçolia</cp:lastModifiedBy>
  <cp:revision>19</cp:revision>
  <dcterms:created xsi:type="dcterms:W3CDTF">2020-07-29T11:37:27Z</dcterms:created>
  <dcterms:modified xsi:type="dcterms:W3CDTF">2022-06-08T10:57:11Z</dcterms:modified>
</cp:coreProperties>
</file>