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91" r:id="rId3"/>
    <p:sldId id="292" r:id="rId4"/>
    <p:sldId id="293" r:id="rId5"/>
    <p:sldId id="296" r:id="rId6"/>
    <p:sldId id="299" r:id="rId7"/>
    <p:sldId id="300" r:id="rId8"/>
    <p:sldId id="301" r:id="rId9"/>
    <p:sldId id="312" r:id="rId10"/>
    <p:sldId id="313" r:id="rId11"/>
    <p:sldId id="297" r:id="rId12"/>
    <p:sldId id="295" r:id="rId13"/>
    <p:sldId id="294" r:id="rId14"/>
    <p:sldId id="298" r:id="rId15"/>
    <p:sldId id="308" r:id="rId16"/>
    <p:sldId id="302" r:id="rId17"/>
    <p:sldId id="303" r:id="rId18"/>
    <p:sldId id="304" r:id="rId19"/>
    <p:sldId id="309" r:id="rId20"/>
    <p:sldId id="306" r:id="rId21"/>
    <p:sldId id="305" r:id="rId22"/>
    <p:sldId id="307" r:id="rId23"/>
    <p:sldId id="310" r:id="rId24"/>
    <p:sldId id="311" r:id="rId25"/>
    <p:sldId id="277" r:id="rId26"/>
    <p:sldId id="256" r:id="rId27"/>
    <p:sldId id="257" r:id="rId28"/>
    <p:sldId id="263" r:id="rId29"/>
    <p:sldId id="278" r:id="rId30"/>
    <p:sldId id="279" r:id="rId31"/>
    <p:sldId id="290" r:id="rId32"/>
    <p:sldId id="287" r:id="rId33"/>
    <p:sldId id="286" r:id="rId34"/>
    <p:sldId id="288" r:id="rId35"/>
    <p:sldId id="289" r:id="rId36"/>
    <p:sldId id="258" r:id="rId37"/>
    <p:sldId id="261" r:id="rId38"/>
    <p:sldId id="262" r:id="rId39"/>
    <p:sldId id="259" r:id="rId40"/>
    <p:sldId id="260" r:id="rId41"/>
    <p:sldId id="271" r:id="rId42"/>
    <p:sldId id="276" r:id="rId43"/>
    <p:sldId id="267" r:id="rId44"/>
    <p:sldId id="266" r:id="rId45"/>
    <p:sldId id="265" r:id="rId46"/>
    <p:sldId id="269" r:id="rId47"/>
    <p:sldId id="272" r:id="rId48"/>
    <p:sldId id="274" r:id="rId49"/>
    <p:sldId id="273" r:id="rId50"/>
    <p:sldId id="275" r:id="rId51"/>
    <p:sldId id="285" r:id="rId52"/>
    <p:sldId id="281" r:id="rId53"/>
    <p:sldId id="282" r:id="rId54"/>
    <p:sldId id="283" r:id="rId55"/>
    <p:sldId id="284" r:id="rId56"/>
    <p:sldId id="280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GH" initials="FGH" lastIdx="5" clrIdx="0">
    <p:extLst>
      <p:ext uri="{19B8F6BF-5375-455C-9EA6-DF929625EA0E}">
        <p15:presenceInfo xmlns:p15="http://schemas.microsoft.com/office/powerpoint/2012/main" userId="F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9F3FF"/>
    <a:srgbClr val="E7FFFF"/>
    <a:srgbClr val="F7EBFF"/>
    <a:srgbClr val="FFFFCC"/>
    <a:srgbClr val="00FF00"/>
    <a:srgbClr val="CC0066"/>
    <a:srgbClr val="0000FF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1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8206-EB97-491E-B9C9-40D1A5423004}" type="datetimeFigureOut">
              <a:rPr lang="pt-BR" smtClean="0"/>
              <a:t>06/01/2015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1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WMF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04.WMF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04.WMF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Servlet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7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5" y="245539"/>
            <a:ext cx="4524375" cy="4029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898550" y="2634242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5719901" y="556623"/>
            <a:ext cx="48987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javax.servlet.FilterChain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javax.servlet.FilterConfig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javax.servlet.annotation.WebFilter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com.fgm.financeiro.controller.Usuario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"*.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javax.faces.resource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.sendRedirect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19901" y="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5791199" y="3519514"/>
            <a:ext cx="4672307" cy="14955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791198" y="5216338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91198" y="5697105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51" y="680361"/>
            <a:ext cx="4035502" cy="12627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89404" y="4368882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12" name="Faixa para cima 11"/>
          <p:cNvSpPr/>
          <p:nvPr/>
        </p:nvSpPr>
        <p:spPr>
          <a:xfrm>
            <a:off x="10389672" y="3968290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23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425" y="530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com.fgm.outros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FinanceiroPU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está definido no persistence.xml dentro da pasta META-INF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"FinanceiroPUFGM2"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run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as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deu pau depois que inclui JPA no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Facets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então: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mensagem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Class is managed, but is not listed in the persistence.xml file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solução: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Check you JPA project properties and be sure to select 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"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Discover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classes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automatically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in the "Persistent class management" section.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Doing this should provide the correct validation for your use case.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08425" y="-85548"/>
            <a:ext cx="432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Opcional: </a:t>
            </a:r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CriaTabelas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10" y="454830"/>
            <a:ext cx="4581525" cy="1371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636509" y="905103"/>
            <a:ext cx="4581525" cy="415698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95234" y="1533237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/>
          <p:nvPr/>
        </p:nvCxnSpPr>
        <p:spPr>
          <a:xfrm flipV="1">
            <a:off x="3325091" y="1237673"/>
            <a:ext cx="3805382" cy="480291"/>
          </a:xfrm>
          <a:prstGeom prst="curvedConnector3">
            <a:avLst>
              <a:gd name="adj1" fmla="val 26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2143" y="36484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A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anotação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Entity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diz que a classe é uma entidade, que representa uma tabela do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Table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define detalhes da tabela no banco de dados, como por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exemplo o nome da tabela.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As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anotações @Id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GeneratedValue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são usadas para declarar 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identificador do banco de dados, e esse identificador deve ter um valor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no momento de inserção (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auto-incremento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60,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86400" y="138473"/>
            <a:ext cx="44597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 Para que os objetos de entidades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sejam diferenciados uns de outros, precisamos implementar os métodos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(). 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registros distintos. Quando mapeamos uma entidade de uma tabela, devemos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(), levando em consideração a forma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em que os registros são diferenciados no 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(Pessoa)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1520" y="-144059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1520" y="5394037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72143" y="491403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72143" y="4178884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72143" y="370264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38614" y="1652166"/>
            <a:ext cx="3633095" cy="27258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60" y="2124991"/>
            <a:ext cx="3852000" cy="32307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48" y="4889157"/>
            <a:ext cx="2794467" cy="442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453" y="4805139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76" y="5029560"/>
            <a:ext cx="2871535" cy="3337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9179" y="419442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java.math.BigDecimal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javax.persistence.Enumerated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javax.persistence.JoinColumn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javax.persistence.ManyToOne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com.fgm.financeiro.validation.DecimalPositivo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7239" y="464805"/>
            <a:ext cx="347749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pessoa_id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(Pessoa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DecimalPositivo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Enumerated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data_vencimento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42583" y="711026"/>
            <a:ext cx="49172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data_pagamento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que os objetos de entidades sejam diferenciados uns de outros, precisamos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implementar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 registros distintos. Quando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mapeamos uma entidade de uma tabela, devemos 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</a:t>
            </a:r>
          </a:p>
          <a:p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(),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levando em consideração a forma em que os registros são diferenciados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5288" y="-112966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4264" y="533861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4264" y="5818296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97239" y="98189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97239" y="14986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97239" y="234697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97238" y="279904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97238" y="35600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797237" y="403149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97236" y="487978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97235" y="537722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97234" y="6238085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542583" y="861853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542583" y="1620135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542583" y="2093304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534096" y="3711846"/>
            <a:ext cx="3918407" cy="7168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534095" y="4674874"/>
            <a:ext cx="3918407" cy="1836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19" y="956"/>
            <a:ext cx="3057451" cy="75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06" y="6509471"/>
            <a:ext cx="3461625" cy="25810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2" y="2115621"/>
            <a:ext cx="721151" cy="8401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1" y="1987252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" y="241588"/>
            <a:ext cx="4362450" cy="666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6" y="1119043"/>
            <a:ext cx="4362450" cy="3257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5" y="4695248"/>
            <a:ext cx="4371975" cy="552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53" y="5304415"/>
            <a:ext cx="4391025" cy="523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266" y="399182"/>
            <a:ext cx="4352925" cy="2524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265" y="3001094"/>
            <a:ext cx="4352925" cy="11144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030911" y="2003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tantia" panose="02030602050306030303" pitchFamily="18" charset="0"/>
              </a:rPr>
              <a:t>3.10. </a:t>
            </a:r>
            <a:r>
              <a:rPr lang="pt-BR" dirty="0" err="1">
                <a:latin typeface="Constantia" panose="02030602050306030303" pitchFamily="18" charset="0"/>
              </a:rPr>
              <a:t>Backing</a:t>
            </a:r>
            <a:r>
              <a:rPr lang="pt-BR" dirty="0">
                <a:latin typeface="Constantia" panose="02030602050306030303" pitchFamily="18" charset="0"/>
              </a:rPr>
              <a:t> </a:t>
            </a:r>
            <a:r>
              <a:rPr lang="pt-BR" dirty="0" err="1">
                <a:latin typeface="Constantia" panose="02030602050306030303" pitchFamily="18" charset="0"/>
              </a:rPr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8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7018" y="510968"/>
            <a:ext cx="3140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javax.interceptor.InterceptorBinding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InterceptorBinding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5835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Consolas" panose="020B0609020204030204" pitchFamily="49" charset="0"/>
              </a:rPr>
              <a:t>@interface </a:t>
            </a:r>
            <a:r>
              <a:rPr lang="pt-BR" sz="3200" b="1" dirty="0" err="1">
                <a:latin typeface="Consolas" panose="020B0609020204030204" pitchFamily="49" charset="0"/>
              </a:rPr>
              <a:t>Transactional</a:t>
            </a:r>
            <a:r>
              <a:rPr lang="pt-BR" sz="3200" b="1" dirty="0">
                <a:latin typeface="Consolas" panose="020B0609020204030204" pitchFamily="49" charset="0"/>
              </a:rPr>
              <a:t> 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74118"/>
            <a:ext cx="4362450" cy="876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3772203"/>
            <a:ext cx="4381500" cy="54292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1357746" y="1597891"/>
            <a:ext cx="665018" cy="249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8" y="4359216"/>
            <a:ext cx="4448175" cy="3714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96000" y="584775"/>
            <a:ext cx="39439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javax.interceptor.AroundInvoke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javax.interceptor.InvocationContext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javax.persistence.EntityTransaction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@Interceptor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TransactionInterceptor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AroundInvoke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truque para fazer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rollback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no que já passou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(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senão, um futuro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commit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, confirmaria até mesmo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operações sem transação)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agora sim inicia a transação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6096000" y="0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nsolas" panose="020B0609020204030204" pitchFamily="49" charset="0"/>
              </a:rPr>
              <a:t>TransactionInterceptor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931805" y="2050473"/>
            <a:ext cx="2249920" cy="24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3393642" y="2133261"/>
            <a:ext cx="2884343" cy="24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29" y="4627739"/>
            <a:ext cx="3984478" cy="627751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 flipH="1" flipV="1">
            <a:off x="8019729" y="3158836"/>
            <a:ext cx="2842235" cy="146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6877486" y="3029527"/>
            <a:ext cx="1684946" cy="201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7501692" y="4941614"/>
            <a:ext cx="2667544" cy="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139353" y="3179072"/>
            <a:ext cx="3900574" cy="30739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850" y="5321657"/>
            <a:ext cx="4104786" cy="2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3128" y="45637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-143490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JpaUtil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05786"/>
            <a:ext cx="3823480" cy="17691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128" y="1948874"/>
            <a:ext cx="4073236" cy="3786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03234" y="1548985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2026885"/>
            <a:ext cx="3823480" cy="680664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128" y="3241460"/>
            <a:ext cx="42856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javax.enterprise.context.ApplicationScoped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javax.enterprise.inject.Produces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ApplicationScoped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Produces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2759265"/>
            <a:ext cx="478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EntityManagerProducer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598008"/>
            <a:ext cx="4400550" cy="10668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475" y="4721803"/>
            <a:ext cx="4333875" cy="3524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83128" y="5083225"/>
            <a:ext cx="4174836" cy="4308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3128" y="5849844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3128" y="6332039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075709" y="5206302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122658" y="508503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98672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233865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9515"/>
            <a:ext cx="469959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javax.faces.view.ViewScoped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.excluir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excluído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consultar()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66711" y="289515"/>
            <a:ext cx="4161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120848" y="-176214"/>
            <a:ext cx="53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ConsultaLancamentosBean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77" y="4210043"/>
            <a:ext cx="4513879" cy="19036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577" y="6188523"/>
            <a:ext cx="451387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66711" y="369332"/>
            <a:ext cx="3996000" cy="45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66711" y="857428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066711" y="1414503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11207" y="617789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1831805" y="6142168"/>
            <a:ext cx="13708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/>
              <a:t>ConsultaLancamentos.xhtml</a:t>
            </a:r>
            <a:endParaRPr lang="pt-BR" sz="800" dirty="0"/>
          </a:p>
        </p:txBody>
      </p:sp>
      <p:sp>
        <p:nvSpPr>
          <p:cNvPr id="14" name="Retângulo 13"/>
          <p:cNvSpPr/>
          <p:nvPr/>
        </p:nvSpPr>
        <p:spPr>
          <a:xfrm>
            <a:off x="7228463" y="289515"/>
            <a:ext cx="46800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distinct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"where upper(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 like upper(: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todos()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adicionar(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guardar(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.merge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7181822" y="-194090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Lancamentos</a:t>
            </a:r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" name="Seta para a direita 15"/>
          <p:cNvSpPr/>
          <p:nvPr/>
        </p:nvSpPr>
        <p:spPr>
          <a:xfrm>
            <a:off x="1474846" y="617014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 16"/>
          <p:cNvSpPr/>
          <p:nvPr/>
        </p:nvSpPr>
        <p:spPr>
          <a:xfrm>
            <a:off x="2785730" y="4476009"/>
            <a:ext cx="5869172" cy="1942146"/>
          </a:xfrm>
          <a:custGeom>
            <a:avLst/>
            <a:gdLst>
              <a:gd name="connsiteX0" fmla="*/ 0 w 5869172"/>
              <a:gd name="connsiteY0" fmla="*/ 1892893 h 1942146"/>
              <a:gd name="connsiteX1" fmla="*/ 1977656 w 5869172"/>
              <a:gd name="connsiteY1" fmla="*/ 1903526 h 1942146"/>
              <a:gd name="connsiteX2" fmla="*/ 2541182 w 5869172"/>
              <a:gd name="connsiteY2" fmla="*/ 1467591 h 1942146"/>
              <a:gd name="connsiteX3" fmla="*/ 2743200 w 5869172"/>
              <a:gd name="connsiteY3" fmla="*/ 616986 h 1942146"/>
              <a:gd name="connsiteX4" fmla="*/ 3125972 w 5869172"/>
              <a:gd name="connsiteY4" fmla="*/ 32196 h 1942146"/>
              <a:gd name="connsiteX5" fmla="*/ 5869172 w 5869172"/>
              <a:gd name="connsiteY5" fmla="*/ 127889 h 194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9172" h="1942146">
                <a:moveTo>
                  <a:pt x="0" y="1892893"/>
                </a:moveTo>
                <a:cubicBezTo>
                  <a:pt x="777063" y="1933651"/>
                  <a:pt x="1554126" y="1974410"/>
                  <a:pt x="1977656" y="1903526"/>
                </a:cubicBezTo>
                <a:cubicBezTo>
                  <a:pt x="2401186" y="1832642"/>
                  <a:pt x="2413591" y="1682014"/>
                  <a:pt x="2541182" y="1467591"/>
                </a:cubicBezTo>
                <a:cubicBezTo>
                  <a:pt x="2668773" y="1253168"/>
                  <a:pt x="2645735" y="856218"/>
                  <a:pt x="2743200" y="616986"/>
                </a:cubicBezTo>
                <a:cubicBezTo>
                  <a:pt x="2840665" y="377753"/>
                  <a:pt x="2604977" y="113712"/>
                  <a:pt x="3125972" y="32196"/>
                </a:cubicBezTo>
                <a:cubicBezTo>
                  <a:pt x="3646967" y="-49320"/>
                  <a:pt x="4758069" y="39284"/>
                  <a:pt x="5869172" y="127889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309101" y="2518022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309101" y="3005186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309101" y="3504966"/>
            <a:ext cx="3996000" cy="9710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309101" y="4580491"/>
            <a:ext cx="3996000" cy="6826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299609" y="5306674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7299609" y="5809885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299609" y="6299237"/>
            <a:ext cx="3996000" cy="361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8876145" y="2152073"/>
            <a:ext cx="3037023" cy="2586182"/>
          </a:xfrm>
          <a:custGeom>
            <a:avLst/>
            <a:gdLst>
              <a:gd name="connsiteX0" fmla="*/ 0 w 3037023"/>
              <a:gd name="connsiteY0" fmla="*/ 53944 h 2529290"/>
              <a:gd name="connsiteX1" fmla="*/ 2475346 w 3037023"/>
              <a:gd name="connsiteY1" fmla="*/ 137071 h 2529290"/>
              <a:gd name="connsiteX2" fmla="*/ 2881746 w 3037023"/>
              <a:gd name="connsiteY2" fmla="*/ 1236199 h 2529290"/>
              <a:gd name="connsiteX3" fmla="*/ 406400 w 3037023"/>
              <a:gd name="connsiteY3" fmla="*/ 2529290 h 252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023" h="2529290">
                <a:moveTo>
                  <a:pt x="0" y="53944"/>
                </a:moveTo>
                <a:cubicBezTo>
                  <a:pt x="997527" y="-3014"/>
                  <a:pt x="1995055" y="-59972"/>
                  <a:pt x="2475346" y="137071"/>
                </a:cubicBezTo>
                <a:cubicBezTo>
                  <a:pt x="2955637" y="334114"/>
                  <a:pt x="3226570" y="837496"/>
                  <a:pt x="2881746" y="1236199"/>
                </a:cubicBezTo>
                <a:cubicBezTo>
                  <a:pt x="2536922" y="1634902"/>
                  <a:pt x="1471661" y="2082096"/>
                  <a:pt x="406400" y="252929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7833896" y="895463"/>
            <a:ext cx="2896960" cy="1302792"/>
          </a:xfrm>
          <a:custGeom>
            <a:avLst/>
            <a:gdLst>
              <a:gd name="connsiteX0" fmla="*/ 1439413 w 2896960"/>
              <a:gd name="connsiteY0" fmla="*/ 203664 h 1302792"/>
              <a:gd name="connsiteX1" fmla="*/ 1901231 w 2896960"/>
              <a:gd name="connsiteY1" fmla="*/ 18937 h 1302792"/>
              <a:gd name="connsiteX2" fmla="*/ 2732504 w 2896960"/>
              <a:gd name="connsiteY2" fmla="*/ 610064 h 1302792"/>
              <a:gd name="connsiteX3" fmla="*/ 2658613 w 2896960"/>
              <a:gd name="connsiteY3" fmla="*/ 1081119 h 1302792"/>
              <a:gd name="connsiteX4" fmla="*/ 312577 w 2896960"/>
              <a:gd name="connsiteY4" fmla="*/ 1219664 h 1302792"/>
              <a:gd name="connsiteX5" fmla="*/ 90904 w 2896960"/>
              <a:gd name="connsiteY5" fmla="*/ 1302792 h 130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6960" h="1302792">
                <a:moveTo>
                  <a:pt x="1439413" y="203664"/>
                </a:moveTo>
                <a:cubicBezTo>
                  <a:pt x="1562564" y="77434"/>
                  <a:pt x="1685716" y="-48796"/>
                  <a:pt x="1901231" y="18937"/>
                </a:cubicBezTo>
                <a:cubicBezTo>
                  <a:pt x="2116746" y="86670"/>
                  <a:pt x="2606274" y="433034"/>
                  <a:pt x="2732504" y="610064"/>
                </a:cubicBezTo>
                <a:cubicBezTo>
                  <a:pt x="2858734" y="787094"/>
                  <a:pt x="3061934" y="979519"/>
                  <a:pt x="2658613" y="1081119"/>
                </a:cubicBezTo>
                <a:cubicBezTo>
                  <a:pt x="2255292" y="1182719"/>
                  <a:pt x="740529" y="1182718"/>
                  <a:pt x="312577" y="1219664"/>
                </a:cubicBezTo>
                <a:cubicBezTo>
                  <a:pt x="-115375" y="1256610"/>
                  <a:pt x="-12236" y="1279701"/>
                  <a:pt x="90904" y="13027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665151" y="442644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5529221" y="442644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224750" y="58356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30" name="Seta para a direita 29"/>
          <p:cNvSpPr/>
          <p:nvPr/>
        </p:nvSpPr>
        <p:spPr>
          <a:xfrm>
            <a:off x="4440750" y="563598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01" y="5122811"/>
            <a:ext cx="765089" cy="3960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607" y="4886678"/>
            <a:ext cx="2984727" cy="2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Forma livre 34"/>
          <p:cNvSpPr/>
          <p:nvPr/>
        </p:nvSpPr>
        <p:spPr>
          <a:xfrm>
            <a:off x="1610776" y="438833"/>
            <a:ext cx="2125317" cy="3352362"/>
          </a:xfrm>
          <a:custGeom>
            <a:avLst/>
            <a:gdLst>
              <a:gd name="connsiteX0" fmla="*/ 150880 w 4484345"/>
              <a:gd name="connsiteY0" fmla="*/ 5915785 h 5915785"/>
              <a:gd name="connsiteX1" fmla="*/ 344844 w 4484345"/>
              <a:gd name="connsiteY1" fmla="*/ 5721822 h 5915785"/>
              <a:gd name="connsiteX2" fmla="*/ 3180407 w 4484345"/>
              <a:gd name="connsiteY2" fmla="*/ 5546331 h 5915785"/>
              <a:gd name="connsiteX3" fmla="*/ 4482735 w 4484345"/>
              <a:gd name="connsiteY3" fmla="*/ 4465676 h 5915785"/>
              <a:gd name="connsiteX4" fmla="*/ 3420553 w 4484345"/>
              <a:gd name="connsiteY4" fmla="*/ 1750185 h 5915785"/>
              <a:gd name="connsiteX5" fmla="*/ 2164407 w 4484345"/>
              <a:gd name="connsiteY5" fmla="*/ 143058 h 5915785"/>
              <a:gd name="connsiteX6" fmla="*/ 3088044 w 4484345"/>
              <a:gd name="connsiteY6" fmla="*/ 180003 h 591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4345" h="5915785">
                <a:moveTo>
                  <a:pt x="150880" y="5915785"/>
                </a:moveTo>
                <a:cubicBezTo>
                  <a:pt x="-4599" y="5849591"/>
                  <a:pt x="-160077" y="5783398"/>
                  <a:pt x="344844" y="5721822"/>
                </a:cubicBezTo>
                <a:cubicBezTo>
                  <a:pt x="849765" y="5660246"/>
                  <a:pt x="2490759" y="5755689"/>
                  <a:pt x="3180407" y="5546331"/>
                </a:cubicBezTo>
                <a:cubicBezTo>
                  <a:pt x="3870055" y="5336973"/>
                  <a:pt x="4442711" y="5098367"/>
                  <a:pt x="4482735" y="4465676"/>
                </a:cubicBezTo>
                <a:cubicBezTo>
                  <a:pt x="4522759" y="3832985"/>
                  <a:pt x="3806941" y="2470621"/>
                  <a:pt x="3420553" y="1750185"/>
                </a:cubicBezTo>
                <a:cubicBezTo>
                  <a:pt x="3034165" y="1029749"/>
                  <a:pt x="2219825" y="404755"/>
                  <a:pt x="2164407" y="143058"/>
                </a:cubicBezTo>
                <a:cubicBezTo>
                  <a:pt x="2108989" y="-118639"/>
                  <a:pt x="2598516" y="30682"/>
                  <a:pt x="3088044" y="18000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9753" y="6396102"/>
            <a:ext cx="5051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Este método é executado logo de início pelo </a:t>
            </a:r>
            <a:r>
              <a:rPr lang="pt-BR" sz="1100" dirty="0" err="1" smtClean="0"/>
              <a:t>xhtml</a:t>
            </a:r>
            <a:r>
              <a:rPr lang="pt-BR" sz="1100" dirty="0" smtClean="0"/>
              <a:t>, e preenche o objeto </a:t>
            </a:r>
            <a:r>
              <a:rPr lang="pt-BR" sz="1100" dirty="0" err="1" smtClean="0"/>
              <a:t>lancamentos</a:t>
            </a:r>
            <a:endParaRPr lang="pt-BR" sz="1100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889" y="31546"/>
            <a:ext cx="2047875" cy="228600"/>
          </a:xfrm>
          <a:prstGeom prst="rect">
            <a:avLst/>
          </a:prstGeom>
        </p:spPr>
      </p:pic>
      <p:sp>
        <p:nvSpPr>
          <p:cNvPr id="38" name="Retângulo 37"/>
          <p:cNvSpPr/>
          <p:nvPr/>
        </p:nvSpPr>
        <p:spPr>
          <a:xfrm>
            <a:off x="10067635" y="198533"/>
            <a:ext cx="212436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Mediador </a:t>
            </a:r>
            <a:r>
              <a:rPr lang="pt-BR" sz="1000" dirty="0"/>
              <a:t>entre a camada de </a:t>
            </a:r>
            <a:r>
              <a:rPr lang="pt-BR" sz="1000" dirty="0" smtClean="0"/>
              <a:t>domínio (negócio</a:t>
            </a:r>
            <a:r>
              <a:rPr lang="pt-BR" sz="1000" dirty="0"/>
              <a:t>) e acesso a dados, como se fosse </a:t>
            </a:r>
            <a:r>
              <a:rPr lang="pt-BR" sz="1000" dirty="0" smtClean="0"/>
              <a:t>uma coleção </a:t>
            </a:r>
            <a:r>
              <a:rPr lang="pt-BR" sz="1000" dirty="0"/>
              <a:t>de objetos de um tipo </a:t>
            </a:r>
            <a:r>
              <a:rPr lang="pt-BR" sz="1000" dirty="0" smtClean="0"/>
              <a:t>específico.</a:t>
            </a:r>
            <a:endParaRPr lang="pt-BR" sz="1000" dirty="0"/>
          </a:p>
          <a:p>
            <a:endParaRPr lang="pt-BR" sz="1000" dirty="0" smtClean="0"/>
          </a:p>
          <a:p>
            <a:r>
              <a:rPr lang="pt-BR" sz="1000" dirty="0" smtClean="0"/>
              <a:t>Um </a:t>
            </a:r>
            <a:r>
              <a:rPr lang="pt-BR" sz="1000" dirty="0"/>
              <a:t>repositório deve fornecer métodos </a:t>
            </a:r>
            <a:r>
              <a:rPr lang="pt-BR" sz="1000" dirty="0" smtClean="0"/>
              <a:t>para adicionar</a:t>
            </a:r>
            <a:r>
              <a:rPr lang="pt-BR" sz="1000" dirty="0"/>
              <a:t>, atualizar, remover e/ou buscar objetos nessa "coleção</a:t>
            </a:r>
            <a:r>
              <a:rPr lang="pt-BR" sz="1000" dirty="0" smtClean="0"/>
              <a:t>".</a:t>
            </a:r>
          </a:p>
          <a:p>
            <a:endParaRPr lang="pt-BR" sz="1000" dirty="0"/>
          </a:p>
          <a:p>
            <a:r>
              <a:rPr lang="pt-BR" sz="900" dirty="0"/>
              <a:t>Podemos chamar nosso repositório de </a:t>
            </a:r>
            <a:r>
              <a:rPr lang="pt-BR" sz="900" dirty="0" err="1"/>
              <a:t>LancamentoRepository</a:t>
            </a:r>
            <a:r>
              <a:rPr lang="pt-BR" sz="900" dirty="0"/>
              <a:t>,</a:t>
            </a:r>
          </a:p>
          <a:p>
            <a:r>
              <a:rPr lang="pt-BR" sz="900" dirty="0" err="1"/>
              <a:t>RepositorioLancamento</a:t>
            </a:r>
            <a:r>
              <a:rPr lang="pt-BR" sz="900" dirty="0"/>
              <a:t>, </a:t>
            </a:r>
            <a:r>
              <a:rPr lang="pt-BR" sz="900" dirty="0" err="1"/>
              <a:t>etc</a:t>
            </a:r>
            <a:r>
              <a:rPr lang="pt-BR" sz="900" dirty="0"/>
              <a:t>, mas preferimos chamá-lo de </a:t>
            </a:r>
            <a:r>
              <a:rPr lang="pt-BR" sz="900" dirty="0" err="1" smtClean="0"/>
              <a:t>Lancamentos</a:t>
            </a:r>
            <a:r>
              <a:rPr lang="pt-BR" sz="900" dirty="0"/>
              <a:t>. </a:t>
            </a:r>
          </a:p>
        </p:txBody>
      </p:sp>
      <p:sp>
        <p:nvSpPr>
          <p:cNvPr id="39" name="Forma livre 38"/>
          <p:cNvSpPr/>
          <p:nvPr/>
        </p:nvSpPr>
        <p:spPr>
          <a:xfrm flipH="1">
            <a:off x="1782618" y="3860800"/>
            <a:ext cx="3289756" cy="2650836"/>
          </a:xfrm>
          <a:custGeom>
            <a:avLst/>
            <a:gdLst>
              <a:gd name="connsiteX0" fmla="*/ 0 w 1071418"/>
              <a:gd name="connsiteY0" fmla="*/ 2484582 h 2484582"/>
              <a:gd name="connsiteX1" fmla="*/ 1071418 w 1071418"/>
              <a:gd name="connsiteY1" fmla="*/ 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418" h="2484582">
                <a:moveTo>
                  <a:pt x="0" y="2484582"/>
                </a:moveTo>
                <a:lnTo>
                  <a:pt x="1071418" y="0"/>
                </a:ln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ndulado duplo 39"/>
          <p:cNvSpPr/>
          <p:nvPr/>
        </p:nvSpPr>
        <p:spPr>
          <a:xfrm>
            <a:off x="10636620" y="2518022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41" name="Forma livre 40"/>
          <p:cNvSpPr/>
          <p:nvPr/>
        </p:nvSpPr>
        <p:spPr>
          <a:xfrm>
            <a:off x="7786255" y="2281382"/>
            <a:ext cx="858981" cy="406400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8636708" y="2619319"/>
            <a:ext cx="3433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/>
              <a:t>O construtor do </a:t>
            </a:r>
            <a:r>
              <a:rPr lang="pt-BR" sz="800" dirty="0">
                <a:cs typeface="Calibri" panose="020F0502020204030204" pitchFamily="34" charset="0"/>
              </a:rPr>
              <a:t>repositório</a:t>
            </a:r>
            <a:r>
              <a:rPr lang="pt-BR" sz="800" dirty="0"/>
              <a:t> </a:t>
            </a:r>
            <a:r>
              <a:rPr lang="pt-BR" sz="800" dirty="0" err="1"/>
              <a:t>Lancamentos</a:t>
            </a:r>
            <a:r>
              <a:rPr lang="pt-BR" sz="800" dirty="0"/>
              <a:t> receberá um </a:t>
            </a:r>
            <a:r>
              <a:rPr lang="pt-BR" sz="800" i="1" dirty="0" err="1"/>
              <a:t>Entity</a:t>
            </a:r>
            <a:r>
              <a:rPr lang="pt-BR" sz="800" i="1" dirty="0"/>
              <a:t> Manager</a:t>
            </a:r>
            <a:r>
              <a:rPr lang="pt-BR" sz="800" dirty="0"/>
              <a:t>, ou seja, não </a:t>
            </a:r>
            <a:r>
              <a:rPr lang="pt-BR" sz="800" dirty="0" smtClean="0"/>
              <a:t>é responsabilidade </a:t>
            </a:r>
            <a:r>
              <a:rPr lang="pt-BR" sz="800" dirty="0"/>
              <a:t>do repositório obter um </a:t>
            </a:r>
            <a:r>
              <a:rPr lang="pt-BR" sz="800" i="1" dirty="0" err="1"/>
              <a:t>Entity</a:t>
            </a:r>
            <a:r>
              <a:rPr lang="pt-BR" sz="800" i="1" dirty="0"/>
              <a:t> Manager</a:t>
            </a:r>
            <a:r>
              <a:rPr lang="pt-BR" sz="800" dirty="0"/>
              <a:t>.</a:t>
            </a:r>
          </a:p>
        </p:txBody>
      </p:sp>
      <p:sp>
        <p:nvSpPr>
          <p:cNvPr id="43" name="Forma livre 42"/>
          <p:cNvSpPr/>
          <p:nvPr/>
        </p:nvSpPr>
        <p:spPr>
          <a:xfrm rot="10800000">
            <a:off x="8597312" y="2635855"/>
            <a:ext cx="675995" cy="73449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669" y="2924725"/>
            <a:ext cx="3307339" cy="515429"/>
          </a:xfrm>
          <a:prstGeom prst="rect">
            <a:avLst/>
          </a:prstGeom>
        </p:spPr>
      </p:pic>
      <p:cxnSp>
        <p:nvCxnSpPr>
          <p:cNvPr id="33" name="Conector de seta reta 32"/>
          <p:cNvCxnSpPr/>
          <p:nvPr/>
        </p:nvCxnSpPr>
        <p:spPr>
          <a:xfrm flipH="1">
            <a:off x="6944928" y="2619319"/>
            <a:ext cx="354681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564" y="2045544"/>
            <a:ext cx="3180158" cy="692845"/>
          </a:xfrm>
          <a:prstGeom prst="rect">
            <a:avLst/>
          </a:prstGeom>
        </p:spPr>
      </p:pic>
      <p:cxnSp>
        <p:nvCxnSpPr>
          <p:cNvPr id="45" name="Conector de seta reta 44"/>
          <p:cNvCxnSpPr/>
          <p:nvPr/>
        </p:nvCxnSpPr>
        <p:spPr>
          <a:xfrm flipH="1">
            <a:off x="686952" y="2113009"/>
            <a:ext cx="3193854" cy="27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8793391" y="726404"/>
            <a:ext cx="1483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Chama </a:t>
            </a:r>
            <a:r>
              <a:rPr lang="pt-BR" sz="700" dirty="0"/>
              <a:t>a classe ‘</a:t>
            </a:r>
            <a:r>
              <a:rPr lang="pt-BR" sz="700" dirty="0" err="1" smtClean="0"/>
              <a:t>EntityManagerProducer</a:t>
            </a:r>
            <a:r>
              <a:rPr lang="pt-BR" sz="700" dirty="0" smtClean="0"/>
              <a:t>’ aonde cria a persistência </a:t>
            </a:r>
            <a:endParaRPr lang="pt-BR" sz="700" dirty="0"/>
          </a:p>
        </p:txBody>
      </p:sp>
      <p:sp>
        <p:nvSpPr>
          <p:cNvPr id="47" name="Retângulo 46"/>
          <p:cNvSpPr/>
          <p:nvPr/>
        </p:nvSpPr>
        <p:spPr>
          <a:xfrm>
            <a:off x="9354730" y="64588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48" name="Seta para a direita 47"/>
          <p:cNvSpPr/>
          <p:nvPr/>
        </p:nvSpPr>
        <p:spPr>
          <a:xfrm>
            <a:off x="9218800" y="645881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9070109" y="812800"/>
            <a:ext cx="314036" cy="258618"/>
          </a:xfrm>
          <a:custGeom>
            <a:avLst/>
            <a:gdLst>
              <a:gd name="connsiteX0" fmla="*/ 0 w 314036"/>
              <a:gd name="connsiteY0" fmla="*/ 258618 h 258618"/>
              <a:gd name="connsiteX1" fmla="*/ 314036 w 314036"/>
              <a:gd name="connsiteY1" fmla="*/ 0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036" h="258618">
                <a:moveTo>
                  <a:pt x="0" y="258618"/>
                </a:moveTo>
                <a:lnTo>
                  <a:pt x="31403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10636620" y="3513150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8972383" y="42332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130625" y="4163814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CadastroLancamentoBean</a:t>
            </a:r>
            <a:endParaRPr lang="pt-BR" sz="1100" dirty="0" smtClean="0">
              <a:solidFill>
                <a:schemeClr val="accent6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972383" y="4701185"/>
            <a:ext cx="2296302" cy="188747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7238743" y="3610941"/>
            <a:ext cx="3236152" cy="516119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exto explicativo em forma de nuvem 53"/>
          <p:cNvSpPr/>
          <p:nvPr/>
        </p:nvSpPr>
        <p:spPr>
          <a:xfrm>
            <a:off x="10306815" y="3646450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o explicativo em forma de nuvem 54"/>
          <p:cNvSpPr/>
          <p:nvPr/>
        </p:nvSpPr>
        <p:spPr>
          <a:xfrm>
            <a:off x="11278788" y="4570076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078906" y="58219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57" name="Seta para a direita 56"/>
          <p:cNvSpPr/>
          <p:nvPr/>
        </p:nvSpPr>
        <p:spPr>
          <a:xfrm>
            <a:off x="6943349" y="5814187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5486962" y="5741975"/>
            <a:ext cx="1599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 dirty="0">
              <a:solidFill>
                <a:schemeClr val="accent6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9269097" y="30018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1383830" y="422261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3173369" y="47011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2" name="Forma livre 61"/>
          <p:cNvSpPr/>
          <p:nvPr/>
        </p:nvSpPr>
        <p:spPr>
          <a:xfrm>
            <a:off x="716437" y="3458053"/>
            <a:ext cx="2011072" cy="1311910"/>
          </a:xfrm>
          <a:custGeom>
            <a:avLst/>
            <a:gdLst>
              <a:gd name="connsiteX0" fmla="*/ 1140643 w 2011072"/>
              <a:gd name="connsiteY0" fmla="*/ 105279 h 1311910"/>
              <a:gd name="connsiteX1" fmla="*/ 1536569 w 2011072"/>
              <a:gd name="connsiteY1" fmla="*/ 11011 h 1311910"/>
              <a:gd name="connsiteX2" fmla="*/ 1941922 w 2011072"/>
              <a:gd name="connsiteY2" fmla="*/ 331522 h 1311910"/>
              <a:gd name="connsiteX3" fmla="*/ 0 w 2011072"/>
              <a:gd name="connsiteY3" fmla="*/ 1311910 h 13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072" h="1311910">
                <a:moveTo>
                  <a:pt x="1140643" y="105279"/>
                </a:moveTo>
                <a:cubicBezTo>
                  <a:pt x="1271832" y="39291"/>
                  <a:pt x="1403022" y="-26696"/>
                  <a:pt x="1536569" y="11011"/>
                </a:cubicBezTo>
                <a:cubicBezTo>
                  <a:pt x="1670116" y="48718"/>
                  <a:pt x="2198017" y="114706"/>
                  <a:pt x="1941922" y="331522"/>
                </a:cubicBezTo>
                <a:cubicBezTo>
                  <a:pt x="1685827" y="548339"/>
                  <a:pt x="842913" y="930124"/>
                  <a:pt x="0" y="13119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7077660" y="629627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2572248" y="398968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5" name="Retângulo 64"/>
          <p:cNvSpPr/>
          <p:nvPr/>
        </p:nvSpPr>
        <p:spPr>
          <a:xfrm>
            <a:off x="3459574" y="469796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6" name="Forma livre 65"/>
          <p:cNvSpPr/>
          <p:nvPr/>
        </p:nvSpPr>
        <p:spPr>
          <a:xfrm>
            <a:off x="3318235" y="4798243"/>
            <a:ext cx="3757181" cy="1592111"/>
          </a:xfrm>
          <a:custGeom>
            <a:avLst/>
            <a:gdLst>
              <a:gd name="connsiteX0" fmla="*/ 0 w 3757181"/>
              <a:gd name="connsiteY0" fmla="*/ 47134 h 1592111"/>
              <a:gd name="connsiteX1" fmla="*/ 1112363 w 3757181"/>
              <a:gd name="connsiteY1" fmla="*/ 801279 h 1592111"/>
              <a:gd name="connsiteX2" fmla="*/ 3751868 w 3757181"/>
              <a:gd name="connsiteY2" fmla="*/ 1574277 h 1592111"/>
              <a:gd name="connsiteX3" fmla="*/ 358219 w 3757181"/>
              <a:gd name="connsiteY3" fmla="*/ 0 h 15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181" h="1592111">
                <a:moveTo>
                  <a:pt x="0" y="47134"/>
                </a:moveTo>
                <a:cubicBezTo>
                  <a:pt x="243526" y="296944"/>
                  <a:pt x="487052" y="546755"/>
                  <a:pt x="1112363" y="801279"/>
                </a:cubicBezTo>
                <a:cubicBezTo>
                  <a:pt x="1737674" y="1055803"/>
                  <a:pt x="3877559" y="1707824"/>
                  <a:pt x="3751868" y="1574277"/>
                </a:cubicBezTo>
                <a:cubicBezTo>
                  <a:pt x="3626177" y="1440730"/>
                  <a:pt x="1992198" y="720365"/>
                  <a:pt x="358219" y="0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05" y="1598183"/>
            <a:ext cx="3280144" cy="3676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87078" y="683047"/>
            <a:ext cx="43912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&lt;!– </a:t>
            </a:r>
            <a:r>
              <a:rPr lang="pt-BR" sz="8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xxx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41581" y="117485"/>
            <a:ext cx="63455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border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cellpadding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paginatorPosition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"bottom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lancamento.tipo.descricao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"currency"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"Vencimento"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"Pagamento"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p:button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"ui-icon-pencil"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"Editar"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outcome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"/CadastroLancamento"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715963"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"#{lancamento.id}"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trash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"Excluir"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consultaLancamentosBean.excluir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f:setPropertyActionListener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consultaLancamentosBean.lancamentoSelecionado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338831" y="-130056"/>
            <a:ext cx="547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ConsultaLancamentos.xhtml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0393" y="1903708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3930461" y="1930756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9" name="Seta para a direita 8"/>
          <p:cNvSpPr/>
          <p:nvPr/>
        </p:nvSpPr>
        <p:spPr>
          <a:xfrm>
            <a:off x="4146461" y="191078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178861" y="137455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11" name="Seta para a direita 10"/>
          <p:cNvSpPr/>
          <p:nvPr/>
        </p:nvSpPr>
        <p:spPr>
          <a:xfrm>
            <a:off x="10394861" y="117485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462826" y="89507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8931564" y="276973"/>
            <a:ext cx="655781" cy="4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860145" y="276710"/>
            <a:ext cx="1727201" cy="56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7955474" y="1560313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10067866" y="1926209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8076014" y="2775955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10404722" y="264541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10363116" y="3375084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8034408" y="350562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8271850" y="4321686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8037452" y="105047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9007270" y="946408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7965327" y="2038650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8931564" y="485118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>
            <a:off x="9476350" y="30495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6170984" y="601023"/>
            <a:ext cx="5753161" cy="3619615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165978" y="4320274"/>
            <a:ext cx="5753161" cy="122555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249991" y="4425140"/>
            <a:ext cx="4676628" cy="36000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249991" y="4801116"/>
            <a:ext cx="4676628" cy="625412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563167" y="84297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32" name="Retângulo 31"/>
          <p:cNvSpPr/>
          <p:nvPr/>
        </p:nvSpPr>
        <p:spPr>
          <a:xfrm>
            <a:off x="9151454" y="453314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91" y="3987538"/>
            <a:ext cx="3976189" cy="924896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5967167" y="4582773"/>
            <a:ext cx="28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244757" y="4485293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11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651382" y="48887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52" name="Retângulo 51"/>
          <p:cNvSpPr/>
          <p:nvPr/>
        </p:nvSpPr>
        <p:spPr>
          <a:xfrm>
            <a:off x="9851866" y="51489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9" y="5583425"/>
            <a:ext cx="4362450" cy="504825"/>
          </a:xfrm>
          <a:prstGeom prst="rect">
            <a:avLst/>
          </a:prstGeom>
        </p:spPr>
      </p:pic>
      <p:cxnSp>
        <p:nvCxnSpPr>
          <p:cNvPr id="53" name="Conector de seta reta 52"/>
          <p:cNvCxnSpPr/>
          <p:nvPr/>
        </p:nvCxnSpPr>
        <p:spPr>
          <a:xfrm flipH="1">
            <a:off x="5165649" y="5252476"/>
            <a:ext cx="3485734" cy="39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116398" y="117485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93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70065"/>
            <a:ext cx="50153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funciona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gracas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ao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OmniFaces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((Pessoa)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101600" y="-157018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498"/>
            <a:ext cx="4391025" cy="12096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319860" y="-157018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6" y="386498"/>
            <a:ext cx="3638550" cy="2381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011158" y="1596173"/>
            <a:ext cx="50559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179388"/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50" y="3517424"/>
            <a:ext cx="2923468" cy="17788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105276" y="143636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967" y="635450"/>
            <a:ext cx="4324350" cy="3333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967" y="968825"/>
            <a:ext cx="4333875" cy="5048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864461" y="37041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6105276" y="3839306"/>
            <a:ext cx="4818566" cy="11286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95751" y="5184742"/>
            <a:ext cx="4818566" cy="974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8389" y="5361201"/>
            <a:ext cx="4818566" cy="945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8389" y="4022594"/>
            <a:ext cx="4818566" cy="1162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347274" y="1536569"/>
            <a:ext cx="1170917" cy="1706252"/>
          </a:xfrm>
          <a:custGeom>
            <a:avLst/>
            <a:gdLst>
              <a:gd name="connsiteX0" fmla="*/ 0 w 1170917"/>
              <a:gd name="connsiteY0" fmla="*/ 1706252 h 1706252"/>
              <a:gd name="connsiteX1" fmla="*/ 1168924 w 1170917"/>
              <a:gd name="connsiteY1" fmla="*/ 1084083 h 1706252"/>
              <a:gd name="connsiteX2" fmla="*/ 301658 w 1170917"/>
              <a:gd name="connsiteY2" fmla="*/ 0 h 17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917" h="1706252">
                <a:moveTo>
                  <a:pt x="0" y="1706252"/>
                </a:moveTo>
                <a:cubicBezTo>
                  <a:pt x="559324" y="1537355"/>
                  <a:pt x="1118648" y="1368458"/>
                  <a:pt x="1168924" y="1084083"/>
                </a:cubicBezTo>
                <a:cubicBezTo>
                  <a:pt x="1219200" y="799708"/>
                  <a:pt x="301658" y="0"/>
                  <a:pt x="3016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648932" y="1536569"/>
            <a:ext cx="3450210" cy="1508289"/>
          </a:xfrm>
          <a:custGeom>
            <a:avLst/>
            <a:gdLst>
              <a:gd name="connsiteX0" fmla="*/ 0 w 3450210"/>
              <a:gd name="connsiteY0" fmla="*/ 0 h 1508289"/>
              <a:gd name="connsiteX1" fmla="*/ 1781666 w 3450210"/>
              <a:gd name="connsiteY1" fmla="*/ 1112363 h 1508289"/>
              <a:gd name="connsiteX2" fmla="*/ 3450210 w 3450210"/>
              <a:gd name="connsiteY2" fmla="*/ 1508289 h 15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210" h="1508289">
                <a:moveTo>
                  <a:pt x="0" y="0"/>
                </a:moveTo>
                <a:cubicBezTo>
                  <a:pt x="603315" y="430491"/>
                  <a:pt x="1206631" y="860982"/>
                  <a:pt x="1781666" y="1112363"/>
                </a:cubicBezTo>
                <a:cubicBezTo>
                  <a:pt x="2356701" y="1363745"/>
                  <a:pt x="2903455" y="1436017"/>
                  <a:pt x="3450210" y="15082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6635478" y="3874524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864461" y="511274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  <p:sp>
        <p:nvSpPr>
          <p:cNvPr id="23" name="Retângulo 22"/>
          <p:cNvSpPr/>
          <p:nvPr/>
        </p:nvSpPr>
        <p:spPr>
          <a:xfrm>
            <a:off x="9117467" y="433161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24" name="Retângulo 23"/>
          <p:cNvSpPr/>
          <p:nvPr/>
        </p:nvSpPr>
        <p:spPr>
          <a:xfrm>
            <a:off x="2824732" y="44853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  <p:sp>
        <p:nvSpPr>
          <p:cNvPr id="26" name="Forma livre 25"/>
          <p:cNvSpPr/>
          <p:nvPr/>
        </p:nvSpPr>
        <p:spPr>
          <a:xfrm>
            <a:off x="663320" y="4042996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P05 – </a:t>
            </a:r>
            <a:r>
              <a:rPr lang="pt-BR" dirty="0" err="1" smtClean="0"/>
              <a:t>Primefaces</a:t>
            </a:r>
            <a:r>
              <a:rPr lang="pt-BR" dirty="0" smtClean="0"/>
              <a:t> e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25552"/>
            <a:ext cx="304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todas()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67910" y="1499469"/>
            <a:ext cx="175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9" y="1749418"/>
            <a:ext cx="2686050" cy="285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4267440"/>
            <a:ext cx="2964873" cy="3773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102" y="4709066"/>
            <a:ext cx="2964873" cy="4344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102" y="5227557"/>
            <a:ext cx="2964873" cy="6641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27541"/>
            <a:ext cx="2920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9" name="Retângulo 8"/>
          <p:cNvSpPr/>
          <p:nvPr/>
        </p:nvSpPr>
        <p:spPr>
          <a:xfrm>
            <a:off x="0" y="-147780"/>
            <a:ext cx="366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NegocioException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78532" y="521081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9" name="Seta para a direita 18"/>
          <p:cNvSpPr/>
          <p:nvPr/>
        </p:nvSpPr>
        <p:spPr>
          <a:xfrm>
            <a:off x="2003768" y="5208535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98998" y="5144313"/>
            <a:ext cx="2654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preencher o </a:t>
            </a:r>
            <a:r>
              <a:rPr lang="pt-BR" sz="1200" dirty="0" err="1" smtClean="0"/>
              <a:t>dropdown</a:t>
            </a:r>
            <a:r>
              <a:rPr lang="pt-BR" sz="1200" dirty="0" smtClean="0"/>
              <a:t> de pessoas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1811471" y="472803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970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811160" y="415272"/>
            <a:ext cx="435956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 não pode ser uma data futura."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.guardar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"Não é possível excluir um lançamento pago!"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7811160" y="-107766"/>
            <a:ext cx="444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857340" y="2796530"/>
            <a:ext cx="4211784" cy="11271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857340" y="4150197"/>
            <a:ext cx="4211784" cy="11784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7708" y="238595"/>
            <a:ext cx="394663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prepararCadastro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pesquisarDescricoes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dataVencimentoAlterada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46689" y="86198"/>
            <a:ext cx="353906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salvo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getTiposLancamentos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estudo é executado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actionlistener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 do botão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xhtml</a:t>
            </a:r>
            <a:endParaRPr lang="pt-BR" sz="7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registrarLogCadastro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"&gt;&gt;&gt;&gt;&gt;&gt;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CadastroLancamentoBean-registrarLogCadastro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Cadastrando..."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-107674" y="-142132"/>
            <a:ext cx="555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CadastroLancamentoBean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6181" y="4895651"/>
            <a:ext cx="3928157" cy="8247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6181" y="5752709"/>
            <a:ext cx="3928157" cy="420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181" y="6241844"/>
            <a:ext cx="3928157" cy="6238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046689" y="118465"/>
            <a:ext cx="3511359" cy="20182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51306" y="2168938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046689" y="2656132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046688" y="3164024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60542" y="3655659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060542" y="4150197"/>
            <a:ext cx="3511359" cy="6188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056369" y="488782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1911203" y="486815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787792" y="4769034"/>
            <a:ext cx="579095" cy="25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200003" y="4024940"/>
            <a:ext cx="481596" cy="107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575561" y="502764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4" name="Seta para a direita 33"/>
          <p:cNvSpPr/>
          <p:nvPr/>
        </p:nvSpPr>
        <p:spPr>
          <a:xfrm>
            <a:off x="2430395" y="5007976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98360" y="5098156"/>
            <a:ext cx="178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Para preencher o </a:t>
            </a:r>
            <a:r>
              <a:rPr lang="pt-BR" sz="1100" dirty="0" err="1" smtClean="0"/>
              <a:t>dropdown</a:t>
            </a:r>
            <a:r>
              <a:rPr lang="pt-BR" sz="1100" dirty="0" smtClean="0"/>
              <a:t> de pessoas</a:t>
            </a:r>
            <a:endParaRPr lang="pt-BR" sz="1100" dirty="0"/>
          </a:p>
        </p:txBody>
      </p:sp>
      <p:sp>
        <p:nvSpPr>
          <p:cNvPr id="36" name="Retângulo 35"/>
          <p:cNvSpPr/>
          <p:nvPr/>
        </p:nvSpPr>
        <p:spPr>
          <a:xfrm>
            <a:off x="6123428" y="315005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7" name="Forma livre 36"/>
          <p:cNvSpPr/>
          <p:nvPr/>
        </p:nvSpPr>
        <p:spPr>
          <a:xfrm>
            <a:off x="1773382" y="3336712"/>
            <a:ext cx="2336800" cy="1367220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803564" y="1728320"/>
            <a:ext cx="3000253" cy="2871389"/>
          </a:xfrm>
          <a:custGeom>
            <a:avLst/>
            <a:gdLst>
              <a:gd name="connsiteX0" fmla="*/ 0 w 3000253"/>
              <a:gd name="connsiteY0" fmla="*/ 2871389 h 2871389"/>
              <a:gd name="connsiteX1" fmla="*/ 378691 w 3000253"/>
              <a:gd name="connsiteY1" fmla="*/ 2788262 h 2871389"/>
              <a:gd name="connsiteX2" fmla="*/ 1246909 w 3000253"/>
              <a:gd name="connsiteY2" fmla="*/ 2779025 h 2871389"/>
              <a:gd name="connsiteX3" fmla="*/ 1810327 w 3000253"/>
              <a:gd name="connsiteY3" fmla="*/ 2668189 h 2871389"/>
              <a:gd name="connsiteX4" fmla="*/ 2318327 w 3000253"/>
              <a:gd name="connsiteY4" fmla="*/ 2012407 h 2871389"/>
              <a:gd name="connsiteX5" fmla="*/ 2955636 w 3000253"/>
              <a:gd name="connsiteY5" fmla="*/ 1107244 h 2871389"/>
              <a:gd name="connsiteX6" fmla="*/ 2789381 w 3000253"/>
              <a:gd name="connsiteY6" fmla="*/ 118953 h 2871389"/>
              <a:gd name="connsiteX7" fmla="*/ 1533236 w 3000253"/>
              <a:gd name="connsiteY7" fmla="*/ 54298 h 287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253" h="2871389">
                <a:moveTo>
                  <a:pt x="0" y="2871389"/>
                </a:moveTo>
                <a:cubicBezTo>
                  <a:pt x="85436" y="2837522"/>
                  <a:pt x="170873" y="2803656"/>
                  <a:pt x="378691" y="2788262"/>
                </a:cubicBezTo>
                <a:cubicBezTo>
                  <a:pt x="586509" y="2772868"/>
                  <a:pt x="1008303" y="2799037"/>
                  <a:pt x="1246909" y="2779025"/>
                </a:cubicBezTo>
                <a:cubicBezTo>
                  <a:pt x="1485515" y="2759013"/>
                  <a:pt x="1631757" y="2795959"/>
                  <a:pt x="1810327" y="2668189"/>
                </a:cubicBezTo>
                <a:cubicBezTo>
                  <a:pt x="1988897" y="2540419"/>
                  <a:pt x="2127442" y="2272564"/>
                  <a:pt x="2318327" y="2012407"/>
                </a:cubicBezTo>
                <a:cubicBezTo>
                  <a:pt x="2509212" y="1752249"/>
                  <a:pt x="2877127" y="1422820"/>
                  <a:pt x="2955636" y="1107244"/>
                </a:cubicBezTo>
                <a:cubicBezTo>
                  <a:pt x="3034145" y="791668"/>
                  <a:pt x="3026448" y="294444"/>
                  <a:pt x="2789381" y="118953"/>
                </a:cubicBezTo>
                <a:cubicBezTo>
                  <a:pt x="2552314" y="-56538"/>
                  <a:pt x="2042775" y="-1120"/>
                  <a:pt x="1533236" y="5429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973174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42" name="Forma livre 41"/>
          <p:cNvSpPr/>
          <p:nvPr/>
        </p:nvSpPr>
        <p:spPr>
          <a:xfrm>
            <a:off x="1907004" y="3844604"/>
            <a:ext cx="2217032" cy="859328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757174" y="267376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44" name="Forma livre 43"/>
          <p:cNvSpPr/>
          <p:nvPr/>
        </p:nvSpPr>
        <p:spPr>
          <a:xfrm>
            <a:off x="2706255" y="1938729"/>
            <a:ext cx="1468581" cy="915307"/>
          </a:xfrm>
          <a:custGeom>
            <a:avLst/>
            <a:gdLst>
              <a:gd name="connsiteX0" fmla="*/ 0 w 1468581"/>
              <a:gd name="connsiteY0" fmla="*/ 120980 h 915307"/>
              <a:gd name="connsiteX1" fmla="*/ 286327 w 1468581"/>
              <a:gd name="connsiteY1" fmla="*/ 65562 h 915307"/>
              <a:gd name="connsiteX2" fmla="*/ 1468581 w 1468581"/>
              <a:gd name="connsiteY2" fmla="*/ 915307 h 9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581" h="915307">
                <a:moveTo>
                  <a:pt x="0" y="120980"/>
                </a:moveTo>
                <a:cubicBezTo>
                  <a:pt x="20782" y="27077"/>
                  <a:pt x="41564" y="-66826"/>
                  <a:pt x="286327" y="65562"/>
                </a:cubicBezTo>
                <a:cubicBezTo>
                  <a:pt x="531090" y="197950"/>
                  <a:pt x="999835" y="556628"/>
                  <a:pt x="1468581" y="9153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877029" y="28046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6304615" y="22102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48" name="Forma livre 47"/>
          <p:cNvSpPr/>
          <p:nvPr/>
        </p:nvSpPr>
        <p:spPr>
          <a:xfrm>
            <a:off x="2013527" y="2265708"/>
            <a:ext cx="2821452" cy="2580077"/>
          </a:xfrm>
          <a:custGeom>
            <a:avLst/>
            <a:gdLst>
              <a:gd name="connsiteX0" fmla="*/ 0 w 2826328"/>
              <a:gd name="connsiteY0" fmla="*/ 2500256 h 2580077"/>
              <a:gd name="connsiteX1" fmla="*/ 748146 w 2826328"/>
              <a:gd name="connsiteY1" fmla="*/ 2574147 h 2580077"/>
              <a:gd name="connsiteX2" fmla="*/ 1320800 w 2826328"/>
              <a:gd name="connsiteY2" fmla="*/ 2361710 h 2580077"/>
              <a:gd name="connsiteX3" fmla="*/ 1736437 w 2826328"/>
              <a:gd name="connsiteY3" fmla="*/ 1696692 h 2580077"/>
              <a:gd name="connsiteX4" fmla="*/ 1939637 w 2826328"/>
              <a:gd name="connsiteY4" fmla="*/ 163456 h 2580077"/>
              <a:gd name="connsiteX5" fmla="*/ 2826328 w 2826328"/>
              <a:gd name="connsiteY5" fmla="*/ 117274 h 258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6328" h="2580077">
                <a:moveTo>
                  <a:pt x="0" y="2500256"/>
                </a:moveTo>
                <a:cubicBezTo>
                  <a:pt x="264006" y="2548747"/>
                  <a:pt x="528013" y="2597238"/>
                  <a:pt x="748146" y="2574147"/>
                </a:cubicBezTo>
                <a:cubicBezTo>
                  <a:pt x="968279" y="2551056"/>
                  <a:pt x="1156085" y="2507952"/>
                  <a:pt x="1320800" y="2361710"/>
                </a:cubicBezTo>
                <a:cubicBezTo>
                  <a:pt x="1485515" y="2215468"/>
                  <a:pt x="1633298" y="2063068"/>
                  <a:pt x="1736437" y="1696692"/>
                </a:cubicBezTo>
                <a:cubicBezTo>
                  <a:pt x="1839576" y="1330316"/>
                  <a:pt x="1757989" y="426692"/>
                  <a:pt x="1939637" y="163456"/>
                </a:cubicBezTo>
                <a:cubicBezTo>
                  <a:pt x="2121285" y="-99780"/>
                  <a:pt x="2473806" y="8747"/>
                  <a:pt x="2826328" y="1172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30" y="2329631"/>
            <a:ext cx="2510494" cy="28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11" y="2546968"/>
            <a:ext cx="1990614" cy="4336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72" y="5975715"/>
            <a:ext cx="3406915" cy="77123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495206" y="6190257"/>
            <a:ext cx="4461566" cy="14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311006" y="574787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sp>
        <p:nvSpPr>
          <p:cNvPr id="7" name="Forma livre 6"/>
          <p:cNvSpPr/>
          <p:nvPr/>
        </p:nvSpPr>
        <p:spPr>
          <a:xfrm>
            <a:off x="1265382" y="4112981"/>
            <a:ext cx="2333449" cy="1835237"/>
          </a:xfrm>
          <a:custGeom>
            <a:avLst/>
            <a:gdLst>
              <a:gd name="connsiteX0" fmla="*/ 341745 w 2333449"/>
              <a:gd name="connsiteY0" fmla="*/ 255819 h 1835237"/>
              <a:gd name="connsiteX1" fmla="*/ 655782 w 2333449"/>
              <a:gd name="connsiteY1" fmla="*/ 52619 h 1835237"/>
              <a:gd name="connsiteX2" fmla="*/ 1089891 w 2333449"/>
              <a:gd name="connsiteY2" fmla="*/ 6437 h 1835237"/>
              <a:gd name="connsiteX3" fmla="*/ 1958109 w 2333449"/>
              <a:gd name="connsiteY3" fmla="*/ 163455 h 1835237"/>
              <a:gd name="connsiteX4" fmla="*/ 2207491 w 2333449"/>
              <a:gd name="connsiteY4" fmla="*/ 1197928 h 1835237"/>
              <a:gd name="connsiteX5" fmla="*/ 0 w 2333449"/>
              <a:gd name="connsiteY5" fmla="*/ 1835237 h 18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49" h="1835237">
                <a:moveTo>
                  <a:pt x="341745" y="255819"/>
                </a:moveTo>
                <a:cubicBezTo>
                  <a:pt x="436418" y="175001"/>
                  <a:pt x="531091" y="94183"/>
                  <a:pt x="655782" y="52619"/>
                </a:cubicBezTo>
                <a:cubicBezTo>
                  <a:pt x="780473" y="11055"/>
                  <a:pt x="872837" y="-12036"/>
                  <a:pt x="1089891" y="6437"/>
                </a:cubicBezTo>
                <a:cubicBezTo>
                  <a:pt x="1306945" y="24910"/>
                  <a:pt x="1771842" y="-35127"/>
                  <a:pt x="1958109" y="163455"/>
                </a:cubicBezTo>
                <a:cubicBezTo>
                  <a:pt x="2144376" y="362037"/>
                  <a:pt x="2533842" y="919298"/>
                  <a:pt x="2207491" y="1197928"/>
                </a:cubicBezTo>
                <a:cubicBezTo>
                  <a:pt x="1881140" y="1476558"/>
                  <a:pt x="0" y="1835237"/>
                  <a:pt x="0" y="1835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53413" y="593083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0" name="Retângulo 49"/>
          <p:cNvSpPr/>
          <p:nvPr/>
        </p:nvSpPr>
        <p:spPr>
          <a:xfrm>
            <a:off x="3686513" y="636262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5410421" y="1144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sp>
        <p:nvSpPr>
          <p:cNvPr id="8" name="Forma livre 7"/>
          <p:cNvSpPr/>
          <p:nvPr/>
        </p:nvSpPr>
        <p:spPr>
          <a:xfrm>
            <a:off x="1960775" y="525199"/>
            <a:ext cx="2630079" cy="3085267"/>
          </a:xfrm>
          <a:custGeom>
            <a:avLst/>
            <a:gdLst>
              <a:gd name="connsiteX0" fmla="*/ 0 w 2630079"/>
              <a:gd name="connsiteY0" fmla="*/ 3085267 h 3085267"/>
              <a:gd name="connsiteX1" fmla="*/ 1894788 w 2630079"/>
              <a:gd name="connsiteY1" fmla="*/ 342067 h 3085267"/>
              <a:gd name="connsiteX2" fmla="*/ 2630079 w 2630079"/>
              <a:gd name="connsiteY2" fmla="*/ 134677 h 308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079" h="3085267">
                <a:moveTo>
                  <a:pt x="0" y="3085267"/>
                </a:moveTo>
                <a:cubicBezTo>
                  <a:pt x="728221" y="1959549"/>
                  <a:pt x="1456442" y="833832"/>
                  <a:pt x="1894788" y="342067"/>
                </a:cubicBezTo>
                <a:cubicBezTo>
                  <a:pt x="2333134" y="-149698"/>
                  <a:pt x="2481606" y="-7511"/>
                  <a:pt x="2630079" y="13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0086469" y="3610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9" name="Forma livre 8"/>
          <p:cNvSpPr/>
          <p:nvPr/>
        </p:nvSpPr>
        <p:spPr>
          <a:xfrm>
            <a:off x="5110266" y="656960"/>
            <a:ext cx="3666089" cy="2152228"/>
          </a:xfrm>
          <a:custGeom>
            <a:avLst/>
            <a:gdLst>
              <a:gd name="connsiteX0" fmla="*/ 17915 w 3666089"/>
              <a:gd name="connsiteY0" fmla="*/ 68904 h 2152228"/>
              <a:gd name="connsiteX1" fmla="*/ 140464 w 3666089"/>
              <a:gd name="connsiteY1" fmla="*/ 134892 h 2152228"/>
              <a:gd name="connsiteX2" fmla="*/ 1054864 w 3666089"/>
              <a:gd name="connsiteY2" fmla="*/ 134892 h 2152228"/>
              <a:gd name="connsiteX3" fmla="*/ 2214361 w 3666089"/>
              <a:gd name="connsiteY3" fmla="*/ 153745 h 2152228"/>
              <a:gd name="connsiteX4" fmla="*/ 3666089 w 3666089"/>
              <a:gd name="connsiteY4" fmla="*/ 2152228 h 215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6089" h="2152228">
                <a:moveTo>
                  <a:pt x="17915" y="68904"/>
                </a:moveTo>
                <a:cubicBezTo>
                  <a:pt x="-7223" y="96399"/>
                  <a:pt x="-32361" y="123894"/>
                  <a:pt x="140464" y="134892"/>
                </a:cubicBezTo>
                <a:cubicBezTo>
                  <a:pt x="313289" y="145890"/>
                  <a:pt x="1054864" y="134892"/>
                  <a:pt x="1054864" y="134892"/>
                </a:cubicBezTo>
                <a:cubicBezTo>
                  <a:pt x="1400513" y="138034"/>
                  <a:pt x="1779157" y="-182478"/>
                  <a:pt x="2214361" y="153745"/>
                </a:cubicBezTo>
                <a:cubicBezTo>
                  <a:pt x="2649565" y="489968"/>
                  <a:pt x="3513689" y="1954265"/>
                  <a:pt x="3666089" y="215222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8597245" y="2491118"/>
            <a:ext cx="857319" cy="1157055"/>
          </a:xfrm>
          <a:custGeom>
            <a:avLst/>
            <a:gdLst>
              <a:gd name="connsiteX0" fmla="*/ 725864 w 857319"/>
              <a:gd name="connsiteY0" fmla="*/ 16412 h 1157055"/>
              <a:gd name="connsiteX1" fmla="*/ 801279 w 857319"/>
              <a:gd name="connsiteY1" fmla="*/ 157814 h 1157055"/>
              <a:gd name="connsiteX2" fmla="*/ 0 w 857319"/>
              <a:gd name="connsiteY2" fmla="*/ 1157055 h 115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319" h="1157055">
                <a:moveTo>
                  <a:pt x="725864" y="16412"/>
                </a:moveTo>
                <a:cubicBezTo>
                  <a:pt x="824060" y="-7941"/>
                  <a:pt x="922256" y="-32293"/>
                  <a:pt x="801279" y="157814"/>
                </a:cubicBezTo>
                <a:cubicBezTo>
                  <a:pt x="680302" y="347921"/>
                  <a:pt x="340151" y="752488"/>
                  <a:pt x="0" y="11570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a direita 52"/>
          <p:cNvSpPr/>
          <p:nvPr/>
        </p:nvSpPr>
        <p:spPr>
          <a:xfrm>
            <a:off x="9950912" y="3602722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474064" y="5033339"/>
            <a:ext cx="2240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RECEITA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"Receita"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DESPESA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"Despesa"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/>
          </a:p>
        </p:txBody>
      </p:sp>
      <p:sp>
        <p:nvSpPr>
          <p:cNvPr id="55" name="Retângulo 54"/>
          <p:cNvSpPr/>
          <p:nvPr/>
        </p:nvSpPr>
        <p:spPr>
          <a:xfrm>
            <a:off x="4271963" y="4617959"/>
            <a:ext cx="342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553970" y="6425818"/>
            <a:ext cx="1962196" cy="4414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142626" y="531219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58" name="Retângulo 57"/>
          <p:cNvSpPr/>
          <p:nvPr/>
        </p:nvSpPr>
        <p:spPr>
          <a:xfrm>
            <a:off x="6088922" y="603977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38" name="Forma livre 37"/>
          <p:cNvSpPr/>
          <p:nvPr/>
        </p:nvSpPr>
        <p:spPr>
          <a:xfrm>
            <a:off x="6089715" y="2868891"/>
            <a:ext cx="1643726" cy="2542095"/>
          </a:xfrm>
          <a:custGeom>
            <a:avLst/>
            <a:gdLst>
              <a:gd name="connsiteX0" fmla="*/ 0 w 1643726"/>
              <a:gd name="connsiteY0" fmla="*/ 15711 h 2542095"/>
              <a:gd name="connsiteX1" fmla="*/ 980388 w 1643726"/>
              <a:gd name="connsiteY1" fmla="*/ 157113 h 2542095"/>
              <a:gd name="connsiteX2" fmla="*/ 1527143 w 1643726"/>
              <a:gd name="connsiteY2" fmla="*/ 1146928 h 2542095"/>
              <a:gd name="connsiteX3" fmla="*/ 1527143 w 1643726"/>
              <a:gd name="connsiteY3" fmla="*/ 2296998 h 2542095"/>
              <a:gd name="connsiteX4" fmla="*/ 273378 w 1643726"/>
              <a:gd name="connsiteY4" fmla="*/ 2542095 h 254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726" h="2542095">
                <a:moveTo>
                  <a:pt x="0" y="15711"/>
                </a:moveTo>
                <a:cubicBezTo>
                  <a:pt x="362932" y="-7856"/>
                  <a:pt x="725864" y="-31423"/>
                  <a:pt x="980388" y="157113"/>
                </a:cubicBezTo>
                <a:cubicBezTo>
                  <a:pt x="1234912" y="345649"/>
                  <a:pt x="1436017" y="790280"/>
                  <a:pt x="1527143" y="1146928"/>
                </a:cubicBezTo>
                <a:cubicBezTo>
                  <a:pt x="1618269" y="1503576"/>
                  <a:pt x="1736104" y="2064470"/>
                  <a:pt x="1527143" y="2296998"/>
                </a:cubicBezTo>
                <a:cubicBezTo>
                  <a:pt x="1318182" y="2529526"/>
                  <a:pt x="795780" y="2535810"/>
                  <a:pt x="273378" y="25420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7212017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8688892" y="39841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8697273" y="486298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320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091" y="487354"/>
            <a:ext cx="42764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"http://omnifaces.org/ui"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o:viewParam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cadastroLancamentoBean.prepararCadastro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80000" y="339572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cadastroLancamentoBean.lancamento.tipo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cadastroLancamentoBean.tiposLancamentos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cadastroLancamentoBean.lancamento.pessoa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filterMatchMode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contains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Selecione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noSelectionOption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cadastroLancamentoBean.todasPessoas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"#{pessoa}"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p:autoComplete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"60"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completeMethod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cadastroLancamentoBean.pesquisarDescricoes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</a:p>
          <a:p>
            <a:pPr lvl="2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vencimento"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dateSelect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change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"Salvar"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cadastroLancamentoBean.salvar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-disk"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532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52149" y="508659"/>
            <a:ext cx="4912652" cy="4820723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52149" y="5384799"/>
            <a:ext cx="4912652" cy="397166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80170" y="18643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8" name="Seta para a direita 7"/>
          <p:cNvSpPr/>
          <p:nvPr/>
        </p:nvSpPr>
        <p:spPr>
          <a:xfrm>
            <a:off x="4596170" y="184436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881819" y="7300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9436001" y="157282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1" name="Retângulo 10"/>
          <p:cNvSpPr/>
          <p:nvPr/>
        </p:nvSpPr>
        <p:spPr>
          <a:xfrm>
            <a:off x="8631711" y="26719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2" name="Retângulo 11"/>
          <p:cNvSpPr/>
          <p:nvPr/>
        </p:nvSpPr>
        <p:spPr>
          <a:xfrm>
            <a:off x="8946471" y="32815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9083964" y="512882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9436001" y="402045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5" name="Retângulo 14"/>
          <p:cNvSpPr/>
          <p:nvPr/>
        </p:nvSpPr>
        <p:spPr>
          <a:xfrm>
            <a:off x="9731566" y="85555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16" name="Retângulo 15"/>
          <p:cNvSpPr/>
          <p:nvPr/>
        </p:nvSpPr>
        <p:spPr>
          <a:xfrm>
            <a:off x="8434183" y="11141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9509889" y="19525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18" name="Retângulo 17"/>
          <p:cNvSpPr/>
          <p:nvPr/>
        </p:nvSpPr>
        <p:spPr>
          <a:xfrm>
            <a:off x="9662289" y="21049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10?</a:t>
            </a:r>
            <a:endParaRPr lang="pt-BR" sz="10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1" y="5384799"/>
            <a:ext cx="3002600" cy="12961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o explicativo em forma de nuvem 19"/>
          <p:cNvSpPr/>
          <p:nvPr/>
        </p:nvSpPr>
        <p:spPr>
          <a:xfrm>
            <a:off x="4047584" y="5329382"/>
            <a:ext cx="321217" cy="200561"/>
          </a:xfrm>
          <a:prstGeom prst="cloudCallout">
            <a:avLst>
              <a:gd name="adj1" fmla="val -89843"/>
              <a:gd name="adj2" fmla="val 71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431636" y="642850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759501" y="538479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431636" y="5465288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271085" y="6002517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50" y="4391635"/>
            <a:ext cx="3406915" cy="7712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223" y="5820280"/>
            <a:ext cx="2743777" cy="953038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7805273" y="4418024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8008475" y="4167511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662289" y="4181525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436001" y="4415487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9740803" y="6628172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9036809" y="66234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578589" y="149780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786701" y="26058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083964" y="321526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9582043" y="395556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237130" y="5070429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282475" y="2799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7711127" y="4227718"/>
            <a:ext cx="838984" cy="84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7711127" y="4487999"/>
            <a:ext cx="782758" cy="54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9753656" y="426993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6" name="Retângulo 45"/>
          <p:cNvSpPr/>
          <p:nvPr/>
        </p:nvSpPr>
        <p:spPr>
          <a:xfrm>
            <a:off x="9745019" y="451668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9745019" y="54747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124" y="2465245"/>
            <a:ext cx="1504950" cy="1809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40" y="3736489"/>
            <a:ext cx="1152525" cy="21907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062" y="644549"/>
            <a:ext cx="1733550" cy="24765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1840" y="1370893"/>
            <a:ext cx="1638300" cy="209550"/>
          </a:xfrm>
          <a:prstGeom prst="rect">
            <a:avLst/>
          </a:prstGeom>
        </p:spPr>
      </p:pic>
      <p:sp>
        <p:nvSpPr>
          <p:cNvPr id="53" name="Retângulo 52"/>
          <p:cNvSpPr/>
          <p:nvPr/>
        </p:nvSpPr>
        <p:spPr>
          <a:xfrm>
            <a:off x="3563314" y="61462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2426" y="1402131"/>
            <a:ext cx="2242287" cy="13643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849" y="3230451"/>
            <a:ext cx="3844954" cy="99467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56" name="Conector de seta reta 55"/>
          <p:cNvCxnSpPr/>
          <p:nvPr/>
        </p:nvCxnSpPr>
        <p:spPr>
          <a:xfrm flipH="1">
            <a:off x="4500152" y="4046158"/>
            <a:ext cx="1126717" cy="4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>
            <a:off x="103276" y="1800520"/>
            <a:ext cx="283223" cy="1480008"/>
          </a:xfrm>
          <a:custGeom>
            <a:avLst/>
            <a:gdLst>
              <a:gd name="connsiteX0" fmla="*/ 273796 w 283223"/>
              <a:gd name="connsiteY0" fmla="*/ 0 h 1480008"/>
              <a:gd name="connsiteX1" fmla="*/ 19272 w 283223"/>
              <a:gd name="connsiteY1" fmla="*/ 273377 h 1480008"/>
              <a:gd name="connsiteX2" fmla="*/ 47553 w 283223"/>
              <a:gd name="connsiteY2" fmla="*/ 1140643 h 1480008"/>
              <a:gd name="connsiteX3" fmla="*/ 283223 w 283223"/>
              <a:gd name="connsiteY3" fmla="*/ 1480008 h 14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23" h="1480008">
                <a:moveTo>
                  <a:pt x="273796" y="0"/>
                </a:moveTo>
                <a:cubicBezTo>
                  <a:pt x="165387" y="41635"/>
                  <a:pt x="56979" y="83270"/>
                  <a:pt x="19272" y="273377"/>
                </a:cubicBezTo>
                <a:cubicBezTo>
                  <a:pt x="-18435" y="463484"/>
                  <a:pt x="3561" y="939538"/>
                  <a:pt x="47553" y="1140643"/>
                </a:cubicBezTo>
                <a:cubicBezTo>
                  <a:pt x="91545" y="1341748"/>
                  <a:pt x="187384" y="1410878"/>
                  <a:pt x="283223" y="1480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819317" y="3353551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8219" y="3503916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380170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103276" y="33576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sp>
        <p:nvSpPr>
          <p:cNvPr id="66" name="Retângulo 65"/>
          <p:cNvSpPr/>
          <p:nvPr/>
        </p:nvSpPr>
        <p:spPr>
          <a:xfrm>
            <a:off x="4619342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67" name="Retângulo 66"/>
          <p:cNvSpPr/>
          <p:nvPr/>
        </p:nvSpPr>
        <p:spPr>
          <a:xfrm>
            <a:off x="4874688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037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81504" y="0"/>
            <a:ext cx="5266870" cy="7132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pPr>
              <a:lnSpc>
                <a:spcPts val="9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-status"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"loading.gif"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"complete"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"logo.png"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Olá #{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usuario.nome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}!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-20px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"Cadastros"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"Sistema"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loginBean.logout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 - Valeu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AlgaWorks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!!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261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264" y="3926755"/>
            <a:ext cx="2870814" cy="4721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3" y="1853158"/>
            <a:ext cx="3143143" cy="627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3" y="2480408"/>
            <a:ext cx="2930951" cy="91951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447486" y="0"/>
            <a:ext cx="187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estilo.css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37" y="490183"/>
            <a:ext cx="2114550" cy="4267200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1359463" y="3061452"/>
            <a:ext cx="901529" cy="153087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9514788" y="494291"/>
            <a:ext cx="2523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-status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fixed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764096" y="2940165"/>
            <a:ext cx="2860671" cy="217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5113735" y="4386512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214939" y="4806696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82556" y="5145586"/>
            <a:ext cx="1426333" cy="160440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90495" y="23017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9643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3971" y="499031"/>
            <a:ext cx="2824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530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6238"/>
            <a:ext cx="2151994" cy="25147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74" y="376238"/>
            <a:ext cx="4123223" cy="34383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60" y="376239"/>
            <a:ext cx="2406199" cy="41495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494" y="376238"/>
            <a:ext cx="2952707" cy="32913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001" y="3877974"/>
            <a:ext cx="2694163" cy="29800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249" y="4655127"/>
            <a:ext cx="1892011" cy="21511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379" y="4650510"/>
            <a:ext cx="2388939" cy="1653309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5606473" y="2225964"/>
            <a:ext cx="406400" cy="1652010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21740" y="2225964"/>
            <a:ext cx="406400" cy="1652010"/>
          </a:xfrm>
          <a:prstGeom prst="round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1" idx="2"/>
          </p:cNvCxnSpPr>
          <p:nvPr/>
        </p:nvCxnSpPr>
        <p:spPr>
          <a:xfrm flipH="1">
            <a:off x="3032910" y="3877974"/>
            <a:ext cx="2776763" cy="5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2"/>
          </p:cNvCxnSpPr>
          <p:nvPr/>
        </p:nvCxnSpPr>
        <p:spPr>
          <a:xfrm flipH="1">
            <a:off x="6159419" y="3877974"/>
            <a:ext cx="65521" cy="20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429164" y="5902036"/>
            <a:ext cx="890073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826327" y="1422992"/>
            <a:ext cx="3805382" cy="830681"/>
          </a:xfrm>
          <a:custGeom>
            <a:avLst/>
            <a:gdLst>
              <a:gd name="connsiteX0" fmla="*/ 0 w 3805382"/>
              <a:gd name="connsiteY0" fmla="*/ 267263 h 830681"/>
              <a:gd name="connsiteX1" fmla="*/ 2586182 w 3805382"/>
              <a:gd name="connsiteY1" fmla="*/ 27117 h 830681"/>
              <a:gd name="connsiteX2" fmla="*/ 3805382 w 3805382"/>
              <a:gd name="connsiteY2" fmla="*/ 830681 h 83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382" h="830681">
                <a:moveTo>
                  <a:pt x="0" y="267263"/>
                </a:moveTo>
                <a:cubicBezTo>
                  <a:pt x="975976" y="100238"/>
                  <a:pt x="1951952" y="-66786"/>
                  <a:pt x="2586182" y="27117"/>
                </a:cubicBezTo>
                <a:cubicBezTo>
                  <a:pt x="3220412" y="121020"/>
                  <a:pt x="3512897" y="475850"/>
                  <a:pt x="3805382" y="8306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8292925" y="2890982"/>
            <a:ext cx="989621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63707" y="1633611"/>
            <a:ext cx="2055433" cy="62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9" idx="2"/>
          </p:cNvCxnSpPr>
          <p:nvPr/>
        </p:nvCxnSpPr>
        <p:spPr>
          <a:xfrm>
            <a:off x="463707" y="1758302"/>
            <a:ext cx="6168002" cy="49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-22733" y="0"/>
            <a:ext cx="348787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http://localhost:8080/fj21-agenda/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1748" y="3471990"/>
            <a:ext cx="1497453" cy="33343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362683" y="5104327"/>
            <a:ext cx="601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http://localhost:8080/fj21-agenda/mvc?logica=PrimeiraLogica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>
          <a:xfrm>
            <a:off x="6618624" y="1918832"/>
            <a:ext cx="4321832" cy="152280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58335" y="1612999"/>
            <a:ext cx="29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Classe: PrimeiraLogica.java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46256" y="3609924"/>
            <a:ext cx="48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primeira-</a:t>
            </a:r>
            <a:r>
              <a:rPr lang="pt-BR" dirty="0" err="1" smtClean="0"/>
              <a:t>logica.jsp</a:t>
            </a:r>
            <a:r>
              <a:rPr lang="pt-BR" dirty="0" smtClean="0"/>
              <a:t>  (diretório </a:t>
            </a:r>
            <a:r>
              <a:rPr lang="pt-BR" dirty="0" err="1" smtClean="0"/>
              <a:t>WebContent</a:t>
            </a:r>
            <a:r>
              <a:rPr lang="pt-BR" dirty="0"/>
              <a:t>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8" y="3891842"/>
            <a:ext cx="2638374" cy="6119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18" name="Conector de seta reta 17"/>
          <p:cNvCxnSpPr>
            <a:endCxn id="15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23465" y="5180118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631257" y="5180118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80639" y="5180118"/>
            <a:ext cx="1385173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850491" y="1692550"/>
            <a:ext cx="2638967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744956" y="3058892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254268" y="3713320"/>
            <a:ext cx="1822431" cy="19277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8442322" y="2334920"/>
            <a:ext cx="942195" cy="184485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723614" y="1918832"/>
            <a:ext cx="2230380" cy="166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458035" y="3358190"/>
            <a:ext cx="4665368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156774" y="4321246"/>
            <a:ext cx="2227743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313987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62676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245266" y="488065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8" name="Forma livre 37"/>
          <p:cNvSpPr/>
          <p:nvPr/>
        </p:nvSpPr>
        <p:spPr>
          <a:xfrm>
            <a:off x="8298102" y="1013988"/>
            <a:ext cx="1667085" cy="1358020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942426" y="3148301"/>
            <a:ext cx="134274" cy="575255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>
            <a:endCxn id="10" idx="1"/>
          </p:cNvCxnSpPr>
          <p:nvPr/>
        </p:nvCxnSpPr>
        <p:spPr>
          <a:xfrm flipV="1">
            <a:off x="1640548" y="1797665"/>
            <a:ext cx="4917787" cy="9156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848068" y="19598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913419" y="323018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00677" y="1381786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55" y="2208034"/>
            <a:ext cx="4097458" cy="259819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483347" y="1820241"/>
            <a:ext cx="285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3) Classe: </a:t>
            </a:r>
            <a:r>
              <a:rPr lang="pt-BR" dirty="0" err="1" smtClean="0"/>
              <a:t>ListaContatosLogic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52496" y="5984551"/>
            <a:ext cx="7861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http://localhost:8080/fj21-agenda/mvc?logica=ListaContatosLogic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9" name="Conector de seta reta 8"/>
          <p:cNvCxnSpPr>
            <a:endCxn id="7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8298103" y="1013987"/>
            <a:ext cx="1236000" cy="238235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490295" y="1796662"/>
            <a:ext cx="14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404754" y="4307648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8602223" y="4397057"/>
            <a:ext cx="222935" cy="93344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683715" y="456857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38598" y="1908154"/>
            <a:ext cx="2802967" cy="223533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000468" y="21122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cxnSp>
        <p:nvCxnSpPr>
          <p:cNvPr id="25" name="Conector de seta reta 24"/>
          <p:cNvCxnSpPr>
            <a:endCxn id="3" idx="1"/>
          </p:cNvCxnSpPr>
          <p:nvPr/>
        </p:nvCxnSpPr>
        <p:spPr>
          <a:xfrm flipV="1">
            <a:off x="1349829" y="2004907"/>
            <a:ext cx="5133518" cy="662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320363" y="6079885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828155" y="6079885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077537" y="6079885"/>
            <a:ext cx="1772549" cy="223741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510885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959574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442164" y="57804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4" name="Fluxograma: Armazenamento interno 33"/>
          <p:cNvSpPr/>
          <p:nvPr/>
        </p:nvSpPr>
        <p:spPr>
          <a:xfrm>
            <a:off x="8402649" y="5330503"/>
            <a:ext cx="980616" cy="449915"/>
          </a:xfrm>
          <a:prstGeom prst="flowChartInternalStorage">
            <a:avLst/>
          </a:prstGeom>
          <a:solidFill>
            <a:srgbClr val="FF0000">
              <a:alpha val="16000"/>
            </a:srgbClr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434900" y="4937904"/>
            <a:ext cx="577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lista-</a:t>
            </a:r>
            <a:r>
              <a:rPr lang="pt-BR" dirty="0" err="1" smtClean="0"/>
              <a:t>contatos.jsp</a:t>
            </a:r>
            <a:r>
              <a:rPr lang="pt-BR" dirty="0" smtClean="0"/>
              <a:t>  (esconder no diretório WEB-INF... )</a:t>
            </a:r>
            <a:endParaRPr lang="pt-BR" dirty="0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59" y="4307648"/>
            <a:ext cx="2772162" cy="181000"/>
          </a:xfrm>
          <a:prstGeom prst="rect">
            <a:avLst/>
          </a:prstGeom>
        </p:spPr>
      </p:pic>
      <p:sp>
        <p:nvSpPr>
          <p:cNvPr id="37" name="Retângulo de cantos arredondados 36"/>
          <p:cNvSpPr/>
          <p:nvPr/>
        </p:nvSpPr>
        <p:spPr>
          <a:xfrm>
            <a:off x="9294719" y="4325693"/>
            <a:ext cx="2290386" cy="148023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3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" y="511607"/>
            <a:ext cx="2805249" cy="12617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7270" y="191205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 smtClean="0"/>
              <a:t>Pw</a:t>
            </a:r>
            <a:r>
              <a:rPr lang="pt-BR" sz="1200" i="1" dirty="0" smtClean="0"/>
              <a:t>: f</a:t>
            </a:r>
            <a:endParaRPr lang="pt-BR" sz="12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39" y="511607"/>
            <a:ext cx="3437451" cy="14004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11" y="511608"/>
            <a:ext cx="3479610" cy="22500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0" y="2912991"/>
            <a:ext cx="2237556" cy="24604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52" y="2912991"/>
            <a:ext cx="2529240" cy="157414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138" y="2912991"/>
            <a:ext cx="2522129" cy="150199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835892" y="1551709"/>
            <a:ext cx="2242847" cy="8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 flipV="1">
            <a:off x="3565236" y="1636641"/>
            <a:ext cx="3127175" cy="13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113" y="2912991"/>
            <a:ext cx="3801773" cy="145693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113" y="4487134"/>
            <a:ext cx="3503163" cy="2292421"/>
          </a:xfrm>
          <a:prstGeom prst="rect">
            <a:avLst/>
          </a:prstGeom>
        </p:spPr>
      </p:pic>
      <p:cxnSp>
        <p:nvCxnSpPr>
          <p:cNvPr id="20" name="Conector de seta reta 19"/>
          <p:cNvCxnSpPr>
            <a:endCxn id="10" idx="0"/>
          </p:cNvCxnSpPr>
          <p:nvPr/>
        </p:nvCxnSpPr>
        <p:spPr>
          <a:xfrm flipH="1">
            <a:off x="1293428" y="1917418"/>
            <a:ext cx="7699931" cy="99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461818" y="3917800"/>
            <a:ext cx="2371142" cy="2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4442691" y="4028191"/>
            <a:ext cx="720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5504873" y="3470590"/>
            <a:ext cx="2410691" cy="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980219" y="4184760"/>
            <a:ext cx="341745" cy="24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1034473" y="1856509"/>
            <a:ext cx="4378036" cy="471254"/>
          </a:xfrm>
          <a:custGeom>
            <a:avLst/>
            <a:gdLst>
              <a:gd name="connsiteX0" fmla="*/ 4378036 w 4378036"/>
              <a:gd name="connsiteY0" fmla="*/ 0 h 471254"/>
              <a:gd name="connsiteX1" fmla="*/ 2189018 w 4378036"/>
              <a:gd name="connsiteY1" fmla="*/ 471055 h 471254"/>
              <a:gd name="connsiteX2" fmla="*/ 0 w 4378036"/>
              <a:gd name="connsiteY2" fmla="*/ 46182 h 4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8036" h="471254">
                <a:moveTo>
                  <a:pt x="4378036" y="0"/>
                </a:moveTo>
                <a:cubicBezTo>
                  <a:pt x="3648363" y="231679"/>
                  <a:pt x="2918691" y="463358"/>
                  <a:pt x="2189018" y="471055"/>
                </a:cubicBezTo>
                <a:cubicBezTo>
                  <a:pt x="1459345" y="478752"/>
                  <a:pt x="729672" y="262467"/>
                  <a:pt x="0" y="4618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-2539"/>
            <a:ext cx="379719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1444" y="73113"/>
            <a:ext cx="1872250" cy="27226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7305964" y="1339273"/>
            <a:ext cx="609600" cy="2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38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http://localhost:8080/P05/Login.xhtml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" y="369332"/>
            <a:ext cx="2542109" cy="14862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63" y="369332"/>
            <a:ext cx="5483470" cy="35284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60" y="369331"/>
            <a:ext cx="3703647" cy="3207883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7536873" y="1388380"/>
            <a:ext cx="969818" cy="588202"/>
          </a:xfrm>
          <a:custGeom>
            <a:avLst/>
            <a:gdLst>
              <a:gd name="connsiteX0" fmla="*/ 0 w 969818"/>
              <a:gd name="connsiteY0" fmla="*/ 588202 h 588202"/>
              <a:gd name="connsiteX1" fmla="*/ 369454 w 969818"/>
              <a:gd name="connsiteY1" fmla="*/ 15547 h 588202"/>
              <a:gd name="connsiteX2" fmla="*/ 969818 w 969818"/>
              <a:gd name="connsiteY2" fmla="*/ 218747 h 58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588202">
                <a:moveTo>
                  <a:pt x="0" y="588202"/>
                </a:moveTo>
                <a:cubicBezTo>
                  <a:pt x="103909" y="332662"/>
                  <a:pt x="207818" y="77123"/>
                  <a:pt x="369454" y="15547"/>
                </a:cubicBezTo>
                <a:cubicBezTo>
                  <a:pt x="531090" y="-46029"/>
                  <a:pt x="750454" y="86359"/>
                  <a:pt x="969818" y="21874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546" y="2710791"/>
            <a:ext cx="1155746" cy="84952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1890" y="1561384"/>
            <a:ext cx="930464" cy="63687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450" y="2393959"/>
            <a:ext cx="2043684" cy="2710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5298" y="3735896"/>
            <a:ext cx="2769466" cy="2589231"/>
          </a:xfrm>
          <a:prstGeom prst="rect">
            <a:avLst/>
          </a:prstGeom>
        </p:spPr>
      </p:pic>
      <p:sp>
        <p:nvSpPr>
          <p:cNvPr id="14" name="Forma livre 13"/>
          <p:cNvSpPr/>
          <p:nvPr/>
        </p:nvSpPr>
        <p:spPr>
          <a:xfrm>
            <a:off x="9448800" y="3223051"/>
            <a:ext cx="395261" cy="1653749"/>
          </a:xfrm>
          <a:custGeom>
            <a:avLst/>
            <a:gdLst>
              <a:gd name="connsiteX0" fmla="*/ 0 w 395261"/>
              <a:gd name="connsiteY0" fmla="*/ 18913 h 1653749"/>
              <a:gd name="connsiteX1" fmla="*/ 350982 w 395261"/>
              <a:gd name="connsiteY1" fmla="*/ 231349 h 1653749"/>
              <a:gd name="connsiteX2" fmla="*/ 378691 w 395261"/>
              <a:gd name="connsiteY2" fmla="*/ 1653749 h 165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61" h="1653749">
                <a:moveTo>
                  <a:pt x="0" y="18913"/>
                </a:moveTo>
                <a:cubicBezTo>
                  <a:pt x="143933" y="-11106"/>
                  <a:pt x="287867" y="-41124"/>
                  <a:pt x="350982" y="231349"/>
                </a:cubicBezTo>
                <a:cubicBezTo>
                  <a:pt x="414097" y="503822"/>
                  <a:pt x="396394" y="1078785"/>
                  <a:pt x="378691" y="16537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298" y="1322250"/>
            <a:ext cx="838875" cy="473941"/>
          </a:xfrm>
          <a:prstGeom prst="rect">
            <a:avLst/>
          </a:prstGeom>
        </p:spPr>
      </p:pic>
      <p:sp>
        <p:nvSpPr>
          <p:cNvPr id="17" name="Forma livre 16"/>
          <p:cNvSpPr/>
          <p:nvPr/>
        </p:nvSpPr>
        <p:spPr>
          <a:xfrm>
            <a:off x="5351615" y="100800"/>
            <a:ext cx="4852536" cy="1598691"/>
          </a:xfrm>
          <a:custGeom>
            <a:avLst/>
            <a:gdLst>
              <a:gd name="connsiteX0" fmla="*/ 4217258 w 4852536"/>
              <a:gd name="connsiteY0" fmla="*/ 1598691 h 1598691"/>
              <a:gd name="connsiteX1" fmla="*/ 4789912 w 4852536"/>
              <a:gd name="connsiteY1" fmla="*/ 1423200 h 1598691"/>
              <a:gd name="connsiteX2" fmla="*/ 4799149 w 4852536"/>
              <a:gd name="connsiteY2" fmla="*/ 979855 h 1598691"/>
              <a:gd name="connsiteX3" fmla="*/ 4448167 w 4852536"/>
              <a:gd name="connsiteY3" fmla="*/ 638109 h 1598691"/>
              <a:gd name="connsiteX4" fmla="*/ 2813330 w 4852536"/>
              <a:gd name="connsiteY4" fmla="*/ 157818 h 1598691"/>
              <a:gd name="connsiteX5" fmla="*/ 1113840 w 4852536"/>
              <a:gd name="connsiteY5" fmla="*/ 46982 h 1598691"/>
              <a:gd name="connsiteX6" fmla="*/ 153258 w 4852536"/>
              <a:gd name="connsiteY6" fmla="*/ 10036 h 1598691"/>
              <a:gd name="connsiteX7" fmla="*/ 14712 w 4852536"/>
              <a:gd name="connsiteY7" fmla="*/ 222473 h 15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2536" h="1598691">
                <a:moveTo>
                  <a:pt x="4217258" y="1598691"/>
                </a:moveTo>
                <a:cubicBezTo>
                  <a:pt x="4455094" y="1562515"/>
                  <a:pt x="4692930" y="1526339"/>
                  <a:pt x="4789912" y="1423200"/>
                </a:cubicBezTo>
                <a:cubicBezTo>
                  <a:pt x="4886894" y="1320061"/>
                  <a:pt x="4856107" y="1110704"/>
                  <a:pt x="4799149" y="979855"/>
                </a:cubicBezTo>
                <a:cubicBezTo>
                  <a:pt x="4742191" y="849006"/>
                  <a:pt x="4779137" y="775115"/>
                  <a:pt x="4448167" y="638109"/>
                </a:cubicBezTo>
                <a:cubicBezTo>
                  <a:pt x="4117197" y="501103"/>
                  <a:pt x="3369051" y="256339"/>
                  <a:pt x="2813330" y="157818"/>
                </a:cubicBezTo>
                <a:cubicBezTo>
                  <a:pt x="2257609" y="59297"/>
                  <a:pt x="1557185" y="71612"/>
                  <a:pt x="1113840" y="46982"/>
                </a:cubicBezTo>
                <a:cubicBezTo>
                  <a:pt x="670495" y="22352"/>
                  <a:pt x="336446" y="-19212"/>
                  <a:pt x="153258" y="10036"/>
                </a:cubicBezTo>
                <a:cubicBezTo>
                  <a:pt x="-29930" y="39284"/>
                  <a:pt x="-7609" y="130878"/>
                  <a:pt x="14712" y="222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2183" y="2111444"/>
            <a:ext cx="488035" cy="32237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1646" y="3946546"/>
            <a:ext cx="4166183" cy="933534"/>
          </a:xfrm>
          <a:prstGeom prst="rect">
            <a:avLst/>
          </a:prstGeom>
        </p:spPr>
      </p:pic>
      <p:sp>
        <p:nvSpPr>
          <p:cNvPr id="24" name="Forma livre 23"/>
          <p:cNvSpPr/>
          <p:nvPr/>
        </p:nvSpPr>
        <p:spPr>
          <a:xfrm>
            <a:off x="6028863" y="2198255"/>
            <a:ext cx="2028227" cy="1968022"/>
          </a:xfrm>
          <a:custGeom>
            <a:avLst/>
            <a:gdLst>
              <a:gd name="connsiteX0" fmla="*/ 3269673 w 3713070"/>
              <a:gd name="connsiteY0" fmla="*/ 0 h 2207490"/>
              <a:gd name="connsiteX1" fmla="*/ 3657600 w 3713070"/>
              <a:gd name="connsiteY1" fmla="*/ 230909 h 2207490"/>
              <a:gd name="connsiteX2" fmla="*/ 3565236 w 3713070"/>
              <a:gd name="connsiteY2" fmla="*/ 1145309 h 2207490"/>
              <a:gd name="connsiteX3" fmla="*/ 2327564 w 3713070"/>
              <a:gd name="connsiteY3" fmla="*/ 1782618 h 2207490"/>
              <a:gd name="connsiteX4" fmla="*/ 1200727 w 3713070"/>
              <a:gd name="connsiteY4" fmla="*/ 1948872 h 2207490"/>
              <a:gd name="connsiteX5" fmla="*/ 0 w 3713070"/>
              <a:gd name="connsiteY5" fmla="*/ 2207490 h 22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3070" h="2207490">
                <a:moveTo>
                  <a:pt x="3269673" y="0"/>
                </a:moveTo>
                <a:cubicBezTo>
                  <a:pt x="3439006" y="20012"/>
                  <a:pt x="3608340" y="40024"/>
                  <a:pt x="3657600" y="230909"/>
                </a:cubicBezTo>
                <a:cubicBezTo>
                  <a:pt x="3706860" y="421794"/>
                  <a:pt x="3786909" y="886691"/>
                  <a:pt x="3565236" y="1145309"/>
                </a:cubicBezTo>
                <a:cubicBezTo>
                  <a:pt x="3343563" y="1403927"/>
                  <a:pt x="2721649" y="1648691"/>
                  <a:pt x="2327564" y="1782618"/>
                </a:cubicBezTo>
                <a:cubicBezTo>
                  <a:pt x="1933479" y="1916545"/>
                  <a:pt x="1588654" y="1878060"/>
                  <a:pt x="1200727" y="1948872"/>
                </a:cubicBezTo>
                <a:cubicBezTo>
                  <a:pt x="812800" y="2019684"/>
                  <a:pt x="406400" y="2113587"/>
                  <a:pt x="0" y="22074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775332" y="4727452"/>
            <a:ext cx="544946" cy="161291"/>
          </a:xfrm>
          <a:prstGeom prst="round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0614" y="1105005"/>
            <a:ext cx="816874" cy="45891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851" y="3050181"/>
            <a:ext cx="3685666" cy="3779718"/>
          </a:xfrm>
          <a:prstGeom prst="rect">
            <a:avLst/>
          </a:prstGeom>
        </p:spPr>
      </p:pic>
      <p:sp>
        <p:nvSpPr>
          <p:cNvPr id="32" name="Forma livre 31"/>
          <p:cNvSpPr/>
          <p:nvPr/>
        </p:nvSpPr>
        <p:spPr>
          <a:xfrm>
            <a:off x="8199575" y="1448075"/>
            <a:ext cx="283413" cy="3355279"/>
          </a:xfrm>
          <a:custGeom>
            <a:avLst/>
            <a:gdLst>
              <a:gd name="connsiteX0" fmla="*/ 283413 w 283413"/>
              <a:gd name="connsiteY0" fmla="*/ 3355279 h 3355279"/>
              <a:gd name="connsiteX1" fmla="*/ 7991 w 283413"/>
              <a:gd name="connsiteY1" fmla="*/ 2484947 h 3355279"/>
              <a:gd name="connsiteX2" fmla="*/ 74092 w 283413"/>
              <a:gd name="connsiteY2" fmla="*/ 1592580 h 3355279"/>
              <a:gd name="connsiteX3" fmla="*/ 74092 w 283413"/>
              <a:gd name="connsiteY3" fmla="*/ 127337 h 3355279"/>
              <a:gd name="connsiteX4" fmla="*/ 283413 w 283413"/>
              <a:gd name="connsiteY4" fmla="*/ 171405 h 335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13" h="3355279">
                <a:moveTo>
                  <a:pt x="283413" y="3355279"/>
                </a:moveTo>
                <a:cubicBezTo>
                  <a:pt x="163145" y="3067004"/>
                  <a:pt x="42878" y="2778730"/>
                  <a:pt x="7991" y="2484947"/>
                </a:cubicBezTo>
                <a:cubicBezTo>
                  <a:pt x="-26896" y="2191164"/>
                  <a:pt x="63075" y="1985515"/>
                  <a:pt x="74092" y="1592580"/>
                </a:cubicBezTo>
                <a:cubicBezTo>
                  <a:pt x="85109" y="1199645"/>
                  <a:pt x="39205" y="364199"/>
                  <a:pt x="74092" y="127337"/>
                </a:cubicBezTo>
                <a:cubicBezTo>
                  <a:pt x="108979" y="-109526"/>
                  <a:pt x="196196" y="30939"/>
                  <a:pt x="283413" y="1714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842" y="1090532"/>
            <a:ext cx="855203" cy="357543"/>
          </a:xfrm>
          <a:prstGeom prst="rect">
            <a:avLst/>
          </a:prstGeom>
        </p:spPr>
      </p:pic>
      <p:sp>
        <p:nvSpPr>
          <p:cNvPr id="34" name="Forma livre 33"/>
          <p:cNvSpPr/>
          <p:nvPr/>
        </p:nvSpPr>
        <p:spPr>
          <a:xfrm>
            <a:off x="308472" y="1355075"/>
            <a:ext cx="3923843" cy="848623"/>
          </a:xfrm>
          <a:custGeom>
            <a:avLst/>
            <a:gdLst>
              <a:gd name="connsiteX0" fmla="*/ 2005069 w 2282329"/>
              <a:gd name="connsiteY0" fmla="*/ 0 h 848623"/>
              <a:gd name="connsiteX1" fmla="*/ 2159306 w 2282329"/>
              <a:gd name="connsiteY1" fmla="*/ 429658 h 848623"/>
              <a:gd name="connsiteX2" fmla="*/ 429657 w 2282329"/>
              <a:gd name="connsiteY2" fmla="*/ 848298 h 848623"/>
              <a:gd name="connsiteX3" fmla="*/ 0 w 2282329"/>
              <a:gd name="connsiteY3" fmla="*/ 484742 h 84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29" h="848623">
                <a:moveTo>
                  <a:pt x="2005069" y="0"/>
                </a:moveTo>
                <a:cubicBezTo>
                  <a:pt x="2213472" y="144137"/>
                  <a:pt x="2421875" y="288275"/>
                  <a:pt x="2159306" y="429658"/>
                </a:cubicBezTo>
                <a:cubicBezTo>
                  <a:pt x="1896737" y="571041"/>
                  <a:pt x="789541" y="839117"/>
                  <a:pt x="429657" y="848298"/>
                </a:cubicBezTo>
                <a:cubicBezTo>
                  <a:pt x="69773" y="857479"/>
                  <a:pt x="34886" y="671110"/>
                  <a:pt x="0" y="48474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717501" y="1393070"/>
            <a:ext cx="1878461" cy="1658602"/>
          </a:xfrm>
          <a:custGeom>
            <a:avLst/>
            <a:gdLst>
              <a:gd name="connsiteX0" fmla="*/ 1301121 w 1878461"/>
              <a:gd name="connsiteY0" fmla="*/ 72173 h 1658602"/>
              <a:gd name="connsiteX1" fmla="*/ 1609593 w 1878461"/>
              <a:gd name="connsiteY1" fmla="*/ 83190 h 1658602"/>
              <a:gd name="connsiteX2" fmla="*/ 1840947 w 1878461"/>
              <a:gd name="connsiteY2" fmla="*/ 909455 h 1658602"/>
              <a:gd name="connsiteX3" fmla="*/ 783328 w 1878461"/>
              <a:gd name="connsiteY3" fmla="*/ 1228944 h 1658602"/>
              <a:gd name="connsiteX4" fmla="*/ 111299 w 1878461"/>
              <a:gd name="connsiteY4" fmla="*/ 1261995 h 1658602"/>
              <a:gd name="connsiteX5" fmla="*/ 1130 w 1878461"/>
              <a:gd name="connsiteY5" fmla="*/ 1658602 h 165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461" h="1658602">
                <a:moveTo>
                  <a:pt x="1301121" y="72173"/>
                </a:moveTo>
                <a:cubicBezTo>
                  <a:pt x="1410371" y="7908"/>
                  <a:pt x="1519622" y="-56357"/>
                  <a:pt x="1609593" y="83190"/>
                </a:cubicBezTo>
                <a:cubicBezTo>
                  <a:pt x="1699564" y="222737"/>
                  <a:pt x="1978658" y="718496"/>
                  <a:pt x="1840947" y="909455"/>
                </a:cubicBezTo>
                <a:cubicBezTo>
                  <a:pt x="1703236" y="1100414"/>
                  <a:pt x="1071603" y="1170187"/>
                  <a:pt x="783328" y="1228944"/>
                </a:cubicBezTo>
                <a:cubicBezTo>
                  <a:pt x="495053" y="1287701"/>
                  <a:pt x="241665" y="1190385"/>
                  <a:pt x="111299" y="1261995"/>
                </a:cubicBezTo>
                <a:cubicBezTo>
                  <a:pt x="-19067" y="1333605"/>
                  <a:pt x="1130" y="1658602"/>
                  <a:pt x="1130" y="1658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36434" y="1702068"/>
            <a:ext cx="1817783" cy="16563"/>
          </a:xfrm>
          <a:custGeom>
            <a:avLst/>
            <a:gdLst>
              <a:gd name="connsiteX0" fmla="*/ 0 w 1817783"/>
              <a:gd name="connsiteY0" fmla="*/ 16563 h 16563"/>
              <a:gd name="connsiteX1" fmla="*/ 1817783 w 1817783"/>
              <a:gd name="connsiteY1" fmla="*/ 5546 h 1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7783" h="16563">
                <a:moveTo>
                  <a:pt x="0" y="16563"/>
                </a:moveTo>
                <a:cubicBezTo>
                  <a:pt x="709670" y="4628"/>
                  <a:pt x="1419340" y="-7307"/>
                  <a:pt x="1817783" y="554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7" y="6008477"/>
            <a:ext cx="1155746" cy="84952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745" y="6244223"/>
            <a:ext cx="1155746" cy="849523"/>
          </a:xfrm>
          <a:prstGeom prst="rect">
            <a:avLst/>
          </a:prstGeom>
        </p:spPr>
      </p:pic>
      <p:sp>
        <p:nvSpPr>
          <p:cNvPr id="37" name="Forma livre 36"/>
          <p:cNvSpPr/>
          <p:nvPr/>
        </p:nvSpPr>
        <p:spPr>
          <a:xfrm>
            <a:off x="1454227" y="4709840"/>
            <a:ext cx="2602311" cy="1779095"/>
          </a:xfrm>
          <a:custGeom>
            <a:avLst/>
            <a:gdLst>
              <a:gd name="connsiteX0" fmla="*/ 0 w 2602311"/>
              <a:gd name="connsiteY0" fmla="*/ 1779095 h 1779095"/>
              <a:gd name="connsiteX1" fmla="*/ 2368626 w 2602311"/>
              <a:gd name="connsiteY1" fmla="*/ 1459606 h 1779095"/>
              <a:gd name="connsiteX2" fmla="*/ 2467778 w 2602311"/>
              <a:gd name="connsiteY2" fmla="*/ 192666 h 1779095"/>
              <a:gd name="connsiteX3" fmla="*/ 1949985 w 2602311"/>
              <a:gd name="connsiteY3" fmla="*/ 5379 h 17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311" h="1779095">
                <a:moveTo>
                  <a:pt x="0" y="1779095"/>
                </a:moveTo>
                <a:cubicBezTo>
                  <a:pt x="978665" y="1751553"/>
                  <a:pt x="1957330" y="1724011"/>
                  <a:pt x="2368626" y="1459606"/>
                </a:cubicBezTo>
                <a:cubicBezTo>
                  <a:pt x="2779922" y="1195201"/>
                  <a:pt x="2537551" y="435037"/>
                  <a:pt x="2467778" y="192666"/>
                </a:cubicBezTo>
                <a:cubicBezTo>
                  <a:pt x="2398005" y="-49705"/>
                  <a:pt x="1949985" y="5379"/>
                  <a:pt x="1949985" y="53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019" y="5018268"/>
            <a:ext cx="699545" cy="47881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941" y="5650328"/>
            <a:ext cx="2043684" cy="271011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37" y="3946545"/>
            <a:ext cx="1090363" cy="616025"/>
          </a:xfrm>
          <a:prstGeom prst="rect">
            <a:avLst/>
          </a:prstGeom>
        </p:spPr>
      </p:pic>
      <p:sp>
        <p:nvSpPr>
          <p:cNvPr id="43" name="Forma livre 42"/>
          <p:cNvSpPr/>
          <p:nvPr/>
        </p:nvSpPr>
        <p:spPr>
          <a:xfrm>
            <a:off x="1551709" y="3814618"/>
            <a:ext cx="2586182" cy="609600"/>
          </a:xfrm>
          <a:custGeom>
            <a:avLst/>
            <a:gdLst>
              <a:gd name="connsiteX0" fmla="*/ 0 w 2586182"/>
              <a:gd name="connsiteY0" fmla="*/ 609600 h 609600"/>
              <a:gd name="connsiteX1" fmla="*/ 1136073 w 2586182"/>
              <a:gd name="connsiteY1" fmla="*/ 498764 h 609600"/>
              <a:gd name="connsiteX2" fmla="*/ 2152073 w 2586182"/>
              <a:gd name="connsiteY2" fmla="*/ 498764 h 609600"/>
              <a:gd name="connsiteX3" fmla="*/ 2586182 w 2586182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182" h="609600">
                <a:moveTo>
                  <a:pt x="0" y="609600"/>
                </a:moveTo>
                <a:cubicBezTo>
                  <a:pt x="388697" y="563418"/>
                  <a:pt x="777394" y="517237"/>
                  <a:pt x="1136073" y="498764"/>
                </a:cubicBezTo>
                <a:cubicBezTo>
                  <a:pt x="1494752" y="480291"/>
                  <a:pt x="1910388" y="581891"/>
                  <a:pt x="2152073" y="498764"/>
                </a:cubicBezTo>
                <a:cubicBezTo>
                  <a:pt x="2393758" y="415637"/>
                  <a:pt x="2489970" y="207818"/>
                  <a:pt x="25861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1450109" y="5043055"/>
            <a:ext cx="7462982" cy="1440872"/>
          </a:xfrm>
          <a:custGeom>
            <a:avLst/>
            <a:gdLst>
              <a:gd name="connsiteX0" fmla="*/ 0 w 7462982"/>
              <a:gd name="connsiteY0" fmla="*/ 1440872 h 1440872"/>
              <a:gd name="connsiteX1" fmla="*/ 5855855 w 7462982"/>
              <a:gd name="connsiteY1" fmla="*/ 1126836 h 1440872"/>
              <a:gd name="connsiteX2" fmla="*/ 7010400 w 7462982"/>
              <a:gd name="connsiteY2" fmla="*/ 203200 h 1440872"/>
              <a:gd name="connsiteX3" fmla="*/ 7462982 w 7462982"/>
              <a:gd name="connsiteY3" fmla="*/ 0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982" h="1440872">
                <a:moveTo>
                  <a:pt x="0" y="1440872"/>
                </a:moveTo>
                <a:cubicBezTo>
                  <a:pt x="2343727" y="1386993"/>
                  <a:pt x="4687455" y="1333115"/>
                  <a:pt x="5855855" y="1126836"/>
                </a:cubicBezTo>
                <a:cubicBezTo>
                  <a:pt x="7024255" y="920557"/>
                  <a:pt x="6742546" y="391006"/>
                  <a:pt x="7010400" y="203200"/>
                </a:cubicBezTo>
                <a:cubicBezTo>
                  <a:pt x="7278254" y="15394"/>
                  <a:pt x="7370618" y="7697"/>
                  <a:pt x="74629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16" y="5344530"/>
            <a:ext cx="3278889" cy="134679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58" y="3938570"/>
            <a:ext cx="4009665" cy="138941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26" y="5389253"/>
            <a:ext cx="3832665" cy="130207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-7176"/>
            <a:ext cx="568745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http://localhost:8080/SpringFormValidation2/cust/save.do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" y="427314"/>
            <a:ext cx="3517575" cy="18819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593" y="427314"/>
            <a:ext cx="4618498" cy="17158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908" y="2023052"/>
            <a:ext cx="3890655" cy="147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600" y="427314"/>
            <a:ext cx="3423003" cy="1445120"/>
          </a:xfrm>
          <a:prstGeom prst="rect">
            <a:avLst/>
          </a:prstGeom>
        </p:spPr>
      </p:pic>
      <p:cxnSp>
        <p:nvCxnSpPr>
          <p:cNvPr id="8" name="Conector de seta reta 7"/>
          <p:cNvCxnSpPr>
            <a:endCxn id="4" idx="1"/>
          </p:cNvCxnSpPr>
          <p:nvPr/>
        </p:nvCxnSpPr>
        <p:spPr>
          <a:xfrm flipV="1">
            <a:off x="812800" y="1285220"/>
            <a:ext cx="2829793" cy="85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167401" y="1523404"/>
            <a:ext cx="3156199" cy="19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10" y="3943885"/>
            <a:ext cx="2881860" cy="102527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935" y="3943885"/>
            <a:ext cx="3662940" cy="118319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V="1">
            <a:off x="304800" y="4456522"/>
            <a:ext cx="2718956" cy="4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3703544" y="6181754"/>
            <a:ext cx="4557547" cy="4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7" idx="1"/>
          </p:cNvCxnSpPr>
          <p:nvPr/>
        </p:nvCxnSpPr>
        <p:spPr>
          <a:xfrm flipV="1">
            <a:off x="7724716" y="4535482"/>
            <a:ext cx="412219" cy="186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0" y="3550888"/>
            <a:ext cx="572528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http://localhost:8080/SpringFormValidation2/emp/save.do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891461" y="-669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http://www.journaldev.com/2668/spring-mvc-form-validation-example-using-annotation-and-custom-validator-implementation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972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2140" y="475017"/>
            <a:ext cx="3962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ID: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Role: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Role"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ceo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"CEO"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62140" y="199355"/>
            <a:ext cx="147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empSave1.jsp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78251" y="100792"/>
            <a:ext cx="43746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7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7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Age: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"gender"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birthday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"birthday"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Phone: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 Customer"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700" dirty="0"/>
          </a:p>
        </p:txBody>
      </p:sp>
      <p:sp>
        <p:nvSpPr>
          <p:cNvPr id="5" name="Retângulo 4"/>
          <p:cNvSpPr/>
          <p:nvPr/>
        </p:nvSpPr>
        <p:spPr>
          <a:xfrm>
            <a:off x="4178251" y="-111582"/>
            <a:ext cx="141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custSave.jsp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48073" y="257750"/>
            <a:ext cx="38330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"fmt"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"http://java.sun.com/jsp/jstl/fmt"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Name:${customer.name}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Email:${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Age:${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Gender:${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customer.gender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fmt:formatDate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customer.birthday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"date"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Phone:${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48073" y="-41229"/>
            <a:ext cx="204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custSaveSuccess.jsp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48073" y="3357496"/>
            <a:ext cx="485832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ID:${emp.id}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Name:${emp.name}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Role:${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emp.role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8248073" y="3086225"/>
            <a:ext cx="20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empSaveSuccess.jsp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965703" y="3177309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556831" y="321547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390248" y="3095524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4" name="Conector reto 13"/>
          <p:cNvCxnSpPr>
            <a:endCxn id="12" idx="2"/>
          </p:cNvCxnSpPr>
          <p:nvPr/>
        </p:nvCxnSpPr>
        <p:spPr>
          <a:xfrm>
            <a:off x="2457107" y="3075042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5" y="6297737"/>
            <a:ext cx="3771499" cy="487856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4448"/>
            <a:ext cx="367158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t-BR" sz="1200" dirty="0"/>
              <a:t>http://</a:t>
            </a:r>
            <a:r>
              <a:rPr lang="pt-BR" sz="1200" dirty="0" smtClean="0"/>
              <a:t>localhost:8080/SpringFormValidation2/emp/save</a:t>
            </a:r>
            <a:endParaRPr lang="pt-BR" sz="1200" dirty="0"/>
          </a:p>
        </p:txBody>
      </p:sp>
      <p:sp>
        <p:nvSpPr>
          <p:cNvPr id="18" name="Forma livre 17"/>
          <p:cNvSpPr/>
          <p:nvPr/>
        </p:nvSpPr>
        <p:spPr>
          <a:xfrm>
            <a:off x="3375993" y="21117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67121" y="249339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 flipH="1">
            <a:off x="2618637" y="266578"/>
            <a:ext cx="259581" cy="2139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Forma livre 20"/>
          <p:cNvSpPr/>
          <p:nvPr/>
        </p:nvSpPr>
        <p:spPr>
          <a:xfrm flipH="1">
            <a:off x="1556831" y="368831"/>
            <a:ext cx="1081559" cy="56386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0690"/>
            <a:ext cx="3886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org.springframework.beans.factory.annotation.Qualifier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org.springframework.validation.BindingResult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org.springframework.validation.annotation.Validated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org.springframework.web.bind.annotation.ModelAttribute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EmployeeController.</a:t>
            </a:r>
            <a:r>
              <a:rPr lang="pt-BR" sz="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Qualifier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employeeValidator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InitBinder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createEmployeeModel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value should be same as used in the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empSave.jsp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86200" y="280690"/>
            <a:ext cx="396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saveEmployeePage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@Validated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passei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 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05800" y="280690"/>
            <a:ext cx="3009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0" y="-5599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305800" y="-3751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59696" y="4586853"/>
            <a:ext cx="367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"hello.do"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4259696" y="423237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flipH="1">
            <a:off x="5950528" y="849746"/>
            <a:ext cx="801254" cy="185884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751782" y="7031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86200" y="1035630"/>
            <a:ext cx="4047836" cy="19846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0553972" y="17450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3" name="Conector reto 12"/>
          <p:cNvCxnSpPr>
            <a:endCxn id="12" idx="2"/>
          </p:cNvCxnSpPr>
          <p:nvPr/>
        </p:nvCxnSpPr>
        <p:spPr>
          <a:xfrm>
            <a:off x="9620831" y="154021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13"/>
          <p:cNvSpPr/>
          <p:nvPr/>
        </p:nvSpPr>
        <p:spPr>
          <a:xfrm>
            <a:off x="4905667" y="196258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29734" y="119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466773" y="718421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4875645" y="74123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551383" y="942688"/>
            <a:ext cx="378691" cy="40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2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363915"/>
            <a:ext cx="42856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com.fabio.controller;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java.util.HashMap;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java.util.Map;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javax.validation.Valid;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org.springframework.stereotype.Controller;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org.springframework.ui.Model;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org.springframework.validation.BindingResult;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org.springframework.web.bind.annotation.RequestMapping;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org.springframework.web.bind.annotation.RequestMethod;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com.fabio.model.Customer;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 {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 = LoggerFactory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getLogger(CustomerController.</a:t>
            </a:r>
            <a:r>
              <a:rPr lang="pt-BR" sz="800" b="1" i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Map&lt;String, Customer&gt; </a:t>
            </a:r>
            <a:r>
              <a:rPr lang="en-US" sz="800" b="1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CustomerController(){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HashMap&lt;String, Customer&gt;();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saveCustomerPage(Model 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Customer());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"/cust/save.do"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saveCustomerAction(</a:t>
            </a: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@Valid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BindingResult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.hasErrors())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.error(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"=======fgm errors Returning custSave.jsp page======="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custSaveSuccess.jsp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.getEmail(),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"custSaveSuccess"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655" y="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50327" y="387865"/>
            <a:ext cx="365685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javax.validation.constraints.Max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javax.validation.constraints.Past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org.springframework.format.annotation.DateTimeFormat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com.fabio.validator.Phone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(min=2,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=30)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Email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(18)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DateTimeFormat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@Phone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MALE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FEMALE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07178" y="276999"/>
            <a:ext cx="259616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50327" y="321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120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org.springframework.validation.ValidationUtils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Validator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//which objects can be validated by this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validator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&lt;=0){</a:t>
            </a:r>
          </a:p>
          <a:p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.rejectValue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Object[]{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"'id'"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"id can't be negative"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00185" y="4101848"/>
            <a:ext cx="33620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java.lang.annotation.Documented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javax.validation.Payload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Documented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Constraint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validatedBy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 {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"{Phone}"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&lt;?&gt;[]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Class&lt;?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Payload&gt;[] payload()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5100185" y="38206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00185" y="281209"/>
            <a:ext cx="5116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//validate phone numbers of format "1234567890"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"\\d{10}"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-, . or spaces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"\\d{3}[-\\.\\s]\\d{3}[-\\.\\s]\\d{4}"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extension length from 3 to 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"\\d{3}-\\d{3}-\\d{4}\\s(x|(ext))\\d{3,5}"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where area code is in braces 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"\\(\\d{3}\\)-\\d{3}-\\d{4}"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//return false if nothing matches the input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10018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9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84290" y="15150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084290" y="356479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endParaRPr lang="pt-BR" sz="8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Função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não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pode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ser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negativo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ou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8691" y="201647"/>
            <a:ext cx="416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"/>
            <a:ext cx="2690495" cy="68410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84290" y="-93193"/>
            <a:ext cx="246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messages_en.properties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064894" y="3310190"/>
            <a:ext cx="279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messages_pt_BR.properties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918691" y="-33157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1" y="822371"/>
            <a:ext cx="3441258" cy="388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62235" y="1816101"/>
            <a:ext cx="812800" cy="2032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69" y="822371"/>
            <a:ext cx="5708286" cy="56747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986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490135" y="3375177"/>
            <a:ext cx="1449008" cy="21262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654808" y="4364362"/>
            <a:ext cx="2146292" cy="30452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654808" y="5240106"/>
            <a:ext cx="2793992" cy="38127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7" idx="3"/>
          </p:cNvCxnSpPr>
          <p:nvPr/>
        </p:nvCxnSpPr>
        <p:spPr>
          <a:xfrm flipV="1">
            <a:off x="2939143" y="1007037"/>
            <a:ext cx="2180726" cy="24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6900706" y="3707554"/>
            <a:ext cx="2470142" cy="17117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370848" y="3589920"/>
            <a:ext cx="21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Pacote base </a:t>
            </a:r>
            <a:r>
              <a:rPr lang="pt-BR" sz="1200" dirty="0"/>
              <a:t>da aplicação web para o Spring achar as nossas classes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801100" y="4345312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informar ao Spring o local onde colocaremos os arquivos JSP. </a:t>
            </a:r>
            <a:r>
              <a:rPr lang="pt-BR" sz="1200" dirty="0" smtClean="0"/>
              <a:t>/</a:t>
            </a:r>
            <a:r>
              <a:rPr lang="pt-BR" sz="1200" dirty="0"/>
              <a:t>WEB-INF/</a:t>
            </a:r>
            <a:r>
              <a:rPr lang="pt-BR" sz="1200" dirty="0" err="1"/>
              <a:t>views</a:t>
            </a:r>
            <a:r>
              <a:rPr lang="pt-BR" sz="1200" dirty="0"/>
              <a:t>/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47714" y="4895037"/>
            <a:ext cx="249915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commons-dbcp-1.1-rc2.jar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commons-logging-1.1.3.jar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commons-pool-1.1.jar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log4j-1.2.17.jar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mysql-connector-java-5.1.33.jar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slf4j-api-1.7.7.jar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slf4j-log4j12-1.7.7.jar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spring-aop-4.1.1.RELEASE.jar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spring-aspects-4.1.1.RELEASE.jar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spring-beans-4.1.1.RELEASE.jar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spring-context-4.1.1.RELEASE.jar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spring-core-4.1.1.RELEASE.jar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spring-expression-4.1.1.RELEASE.jar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spring-webmvc-4.1.1.RELEASE.jar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validation-api-1.1.0.Final.jar &lt;--fez a diferença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4220" y="4674293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3) </a:t>
            </a:r>
            <a:r>
              <a:rPr lang="pt-BR" sz="1100" dirty="0" err="1" smtClean="0"/>
              <a:t>Jar</a:t>
            </a:r>
            <a:r>
              <a:rPr lang="pt-BR" sz="1100" dirty="0" smtClean="0"/>
              <a:t> no /WEB-INF/</a:t>
            </a:r>
            <a:r>
              <a:rPr lang="pt-BR" sz="1100" dirty="0" err="1" smtClean="0"/>
              <a:t>lib</a:t>
            </a:r>
            <a:r>
              <a:rPr lang="pt-BR" sz="1100" dirty="0" smtClean="0"/>
              <a:t> - Incluir no </a:t>
            </a:r>
            <a:r>
              <a:rPr lang="pt-BR" sz="1100" dirty="0" err="1" smtClean="0"/>
              <a:t>BuildPath</a:t>
            </a:r>
            <a:endParaRPr lang="pt-BR" sz="11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35" y="1501354"/>
            <a:ext cx="1011687" cy="629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Conector de seta reta 25"/>
          <p:cNvCxnSpPr>
            <a:stCxn id="4" idx="3"/>
            <a:endCxn id="25" idx="1"/>
          </p:cNvCxnSpPr>
          <p:nvPr/>
        </p:nvCxnSpPr>
        <p:spPr>
          <a:xfrm flipV="1">
            <a:off x="2375035" y="1816101"/>
            <a:ext cx="6611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020994" y="130624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1.5) index.html</a:t>
            </a:r>
            <a:endParaRPr lang="pt-BR" sz="105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33" name="Retângulo 32"/>
          <p:cNvSpPr/>
          <p:nvPr/>
        </p:nvSpPr>
        <p:spPr>
          <a:xfrm>
            <a:off x="3050609" y="4894192"/>
            <a:ext cx="2302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>
                <a:latin typeface="SFTT1095"/>
              </a:rPr>
              <a:t>mysql</a:t>
            </a:r>
            <a:r>
              <a:rPr lang="pt-BR" sz="800" dirty="0">
                <a:latin typeface="SFTT1095"/>
              </a:rPr>
              <a:t> -u root</a:t>
            </a:r>
          </a:p>
          <a:p>
            <a:r>
              <a:rPr lang="pt-BR" sz="800" dirty="0">
                <a:latin typeface="SFTT1095"/>
              </a:rPr>
              <a:t>use fj21;</a:t>
            </a:r>
          </a:p>
          <a:p>
            <a:r>
              <a:rPr lang="pt-BR" sz="800" dirty="0" err="1">
                <a:latin typeface="SFTT1095"/>
              </a:rPr>
              <a:t>create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table</a:t>
            </a:r>
            <a:r>
              <a:rPr lang="pt-BR" sz="800" dirty="0">
                <a:latin typeface="SFTT1095"/>
              </a:rPr>
              <a:t> tarefas (</a:t>
            </a:r>
          </a:p>
          <a:p>
            <a:r>
              <a:rPr lang="en-US" sz="800" dirty="0">
                <a:latin typeface="SFTT1095"/>
              </a:rPr>
              <a:t>id BIGINT NOT NULL AUTO_INCREMENT,</a:t>
            </a:r>
          </a:p>
          <a:p>
            <a:r>
              <a:rPr lang="pt-BR" sz="800" dirty="0" err="1">
                <a:latin typeface="SFTT1095"/>
              </a:rPr>
              <a:t>descricao</a:t>
            </a:r>
            <a:r>
              <a:rPr lang="pt-BR" sz="800" dirty="0">
                <a:latin typeface="SFTT1095"/>
              </a:rPr>
              <a:t> VARCHAR(255),</a:t>
            </a:r>
          </a:p>
          <a:p>
            <a:r>
              <a:rPr lang="pt-BR" sz="800" dirty="0">
                <a:latin typeface="SFTT1095"/>
              </a:rPr>
              <a:t>finalizado BOOLEAN,</a:t>
            </a:r>
          </a:p>
          <a:p>
            <a:r>
              <a:rPr lang="pt-BR" sz="800" dirty="0" err="1">
                <a:latin typeface="SFTT1095"/>
              </a:rPr>
              <a:t>dataFinalizacao</a:t>
            </a:r>
            <a:r>
              <a:rPr lang="pt-BR" sz="800" dirty="0">
                <a:latin typeface="SFTT1095"/>
              </a:rPr>
              <a:t> DATE,</a:t>
            </a:r>
          </a:p>
          <a:p>
            <a:r>
              <a:rPr lang="pt-BR" sz="800" dirty="0" err="1">
                <a:latin typeface="SFTT1095"/>
              </a:rPr>
              <a:t>primary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key</a:t>
            </a:r>
            <a:r>
              <a:rPr lang="pt-BR" sz="800" dirty="0">
                <a:latin typeface="SFTT1095"/>
              </a:rPr>
              <a:t> (id)</a:t>
            </a:r>
          </a:p>
          <a:p>
            <a:r>
              <a:rPr lang="pt-BR" sz="800" dirty="0">
                <a:latin typeface="SFTT1095"/>
              </a:rPr>
              <a:t>);</a:t>
            </a:r>
            <a:endParaRPr lang="pt-BR" sz="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22816" y="4667547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4) Criar Tabela tarefas</a:t>
            </a:r>
            <a:endParaRPr lang="pt-BR" sz="1100" dirty="0"/>
          </a:p>
        </p:txBody>
      </p:sp>
      <p:sp>
        <p:nvSpPr>
          <p:cNvPr id="23" name="Retângulo 22"/>
          <p:cNvSpPr/>
          <p:nvPr/>
        </p:nvSpPr>
        <p:spPr>
          <a:xfrm>
            <a:off x="2798526" y="6066241"/>
            <a:ext cx="2369686" cy="707886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Obs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: no caso de converter o projeto para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Maven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 usa-se o POM.XML que faz o download automático destes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jars</a:t>
            </a:r>
            <a:endParaRPr lang="pt-BR" sz="1000" dirty="0">
              <a:solidFill>
                <a:srgbClr val="FF0000"/>
              </a:solidFill>
              <a:latin typeface="SFTT1095"/>
            </a:endParaRPr>
          </a:p>
          <a:p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- Vide slide POM.XML;</a:t>
            </a:r>
            <a:endParaRPr lang="pt-BR" sz="1000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104903" y="6196044"/>
            <a:ext cx="78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4389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983"/>
            <a:ext cx="4505325" cy="44005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99" y="743983"/>
            <a:ext cx="7008289" cy="592122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939143" y="678668"/>
            <a:ext cx="1804756" cy="28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5090413" y="5245712"/>
            <a:ext cx="5893404" cy="97881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090413" y="3989788"/>
            <a:ext cx="5893404" cy="125592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67606"/>
            <a:ext cx="4109292" cy="605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4.0.2.RELEASE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Form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using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Spring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Exclude Commons Logging in favor of SLF4j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AspectJ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aspectjrt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1050" dirty="0"/>
          </a:p>
        </p:txBody>
      </p:sp>
      <p:sp>
        <p:nvSpPr>
          <p:cNvPr id="3" name="Retângulo 2"/>
          <p:cNvSpPr/>
          <p:nvPr/>
        </p:nvSpPr>
        <p:spPr>
          <a:xfrm>
            <a:off x="4464657" y="467606"/>
            <a:ext cx="3539097" cy="555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Logging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jcl-over-slf4j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slf4j-log4j12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1.2.15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javax.jms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com.sun.jdmk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jmxtools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com.sun.jmx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jmxri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500"/>
              </a:lnSpc>
            </a:pPr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59120" y="44413"/>
            <a:ext cx="3539097" cy="690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javax.servlet.jsp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jsp-api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jstl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maven-war-plugin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WebContent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1981" y="136222"/>
            <a:ext cx="53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pom.xml (é criado pelo configure\</a:t>
            </a:r>
            <a:r>
              <a:rPr lang="pt-BR" dirty="0" err="1" smtClean="0"/>
              <a:t>convert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Maven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7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3" y="580395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/>
              <a:t>classe </a:t>
            </a:r>
            <a:r>
              <a:rPr lang="pt-BR" dirty="0" err="1" smtClean="0"/>
              <a:t>OlaMundoController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" y="949727"/>
            <a:ext cx="4438650" cy="1657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59963" y="594682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/>
              <a:t>JSP </a:t>
            </a:r>
            <a:r>
              <a:rPr lang="pt-BR" dirty="0" err="1"/>
              <a:t>ok.jsp</a:t>
            </a:r>
            <a:r>
              <a:rPr lang="pt-BR" dirty="0"/>
              <a:t> no </a:t>
            </a:r>
            <a:r>
              <a:rPr lang="pt-BR" dirty="0" smtClean="0"/>
              <a:t>diretório /WEB-INF/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63" y="964014"/>
            <a:ext cx="2809875" cy="8572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36657" y="1989540"/>
            <a:ext cx="1251569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3"/>
          </p:cNvCxnSpPr>
          <p:nvPr/>
        </p:nvCxnSpPr>
        <p:spPr>
          <a:xfrm flipV="1">
            <a:off x="1788226" y="1106631"/>
            <a:ext cx="5171737" cy="10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51163" y="919305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010357" y="2791743"/>
            <a:ext cx="5354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http://localhost:8080/fj21-tarefasfgm/olaMundoSpring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657657" y="2843059"/>
            <a:ext cx="1707243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05164" y="1483682"/>
            <a:ext cx="2376000" cy="216000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3" idx="0"/>
            <a:endCxn id="14" idx="3"/>
          </p:cNvCxnSpPr>
          <p:nvPr/>
        </p:nvCxnSpPr>
        <p:spPr>
          <a:xfrm flipH="1" flipV="1">
            <a:off x="2681164" y="1591682"/>
            <a:ext cx="4830115" cy="1251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870532" y="18392"/>
            <a:ext cx="22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Teste com Olá Mundo</a:t>
            </a:r>
            <a:endParaRPr lang="pt-BR" b="1" u="sng" dirty="0"/>
          </a:p>
        </p:txBody>
      </p:sp>
      <p:sp>
        <p:nvSpPr>
          <p:cNvPr id="22" name="Retângulo 21"/>
          <p:cNvSpPr/>
          <p:nvPr/>
        </p:nvSpPr>
        <p:spPr>
          <a:xfrm>
            <a:off x="3061063" y="3406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http://crunchify.com/simplest-spring-mvc-hello-world-example-tutorial-spring-model-view-controller-tips/</a:t>
            </a:r>
          </a:p>
        </p:txBody>
      </p:sp>
    </p:spTree>
    <p:extLst>
      <p:ext uri="{BB962C8B-B14F-4D97-AF65-F5344CB8AC3E}">
        <p14:creationId xmlns:p14="http://schemas.microsoft.com/office/powerpoint/2010/main" val="7416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2" y="3019191"/>
            <a:ext cx="2474340" cy="2044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9272" y="530576"/>
            <a:ext cx="477981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P05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OmniFaces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utilitarios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para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org.omnifaces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omnifaces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biblioteca de componentes) --&gt;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Weld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do CDI)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weld-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Bean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4368800" y="38133"/>
            <a:ext cx="36483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Núcleo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-core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da JPA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hibernate-entitymanager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Driver JDBC do MySQL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mysql-connector-java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5.1.31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Mojarra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661" y="-11434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0000FF"/>
                </a:solidFill>
              </a:rPr>
              <a:t>pom.xml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60" y="38133"/>
            <a:ext cx="4245926" cy="4293722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5938982" y="1985818"/>
            <a:ext cx="3740727" cy="1500055"/>
          </a:xfrm>
          <a:custGeom>
            <a:avLst/>
            <a:gdLst>
              <a:gd name="connsiteX0" fmla="*/ 0 w 1514763"/>
              <a:gd name="connsiteY0" fmla="*/ 1107958 h 1416522"/>
              <a:gd name="connsiteX1" fmla="*/ 258618 w 1514763"/>
              <a:gd name="connsiteY1" fmla="*/ 1264976 h 1416522"/>
              <a:gd name="connsiteX2" fmla="*/ 720436 w 1514763"/>
              <a:gd name="connsiteY2" fmla="*/ 1366576 h 1416522"/>
              <a:gd name="connsiteX3" fmla="*/ 701963 w 1514763"/>
              <a:gd name="connsiteY3" fmla="*/ 415231 h 1416522"/>
              <a:gd name="connsiteX4" fmla="*/ 794327 w 1514763"/>
              <a:gd name="connsiteY4" fmla="*/ 8831 h 1416522"/>
              <a:gd name="connsiteX5" fmla="*/ 1514763 w 1514763"/>
              <a:gd name="connsiteY5" fmla="*/ 175085 h 141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763" h="1416522">
                <a:moveTo>
                  <a:pt x="0" y="1107958"/>
                </a:moveTo>
                <a:cubicBezTo>
                  <a:pt x="69272" y="1164915"/>
                  <a:pt x="138545" y="1221873"/>
                  <a:pt x="258618" y="1264976"/>
                </a:cubicBezTo>
                <a:cubicBezTo>
                  <a:pt x="378691" y="1308079"/>
                  <a:pt x="646545" y="1508200"/>
                  <a:pt x="720436" y="1366576"/>
                </a:cubicBezTo>
                <a:cubicBezTo>
                  <a:pt x="794327" y="1224952"/>
                  <a:pt x="689648" y="641522"/>
                  <a:pt x="701963" y="415231"/>
                </a:cubicBezTo>
                <a:cubicBezTo>
                  <a:pt x="714278" y="188940"/>
                  <a:pt x="658860" y="48855"/>
                  <a:pt x="794327" y="8831"/>
                </a:cubicBezTo>
                <a:cubicBezTo>
                  <a:pt x="929794" y="-31193"/>
                  <a:pt x="1222278" y="71946"/>
                  <a:pt x="1514763" y="1750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" y="6206642"/>
            <a:ext cx="1472957" cy="5242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397" y="6206642"/>
            <a:ext cx="929554" cy="5503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513" y="4331855"/>
            <a:ext cx="2011796" cy="1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/>
          <a:srcRect b="52759"/>
          <a:stretch/>
        </p:blipFill>
        <p:spPr>
          <a:xfrm>
            <a:off x="12465" y="4459931"/>
            <a:ext cx="3528000" cy="218921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/>
          <a:srcRect t="47249"/>
          <a:stretch/>
        </p:blipFill>
        <p:spPr>
          <a:xfrm>
            <a:off x="3348321" y="4409253"/>
            <a:ext cx="3528000" cy="244453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94" y="299599"/>
            <a:ext cx="5076825" cy="419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1251"/>
          <a:stretch/>
        </p:blipFill>
        <p:spPr>
          <a:xfrm>
            <a:off x="285231" y="660495"/>
            <a:ext cx="5549446" cy="23526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9825" y="404326"/>
            <a:ext cx="37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 err="1" smtClean="0"/>
              <a:t>Formulario.jsp</a:t>
            </a:r>
            <a:r>
              <a:rPr lang="pt-BR" dirty="0" smtClean="0"/>
              <a:t> em </a:t>
            </a:r>
            <a:r>
              <a:rPr lang="pt-BR" dirty="0"/>
              <a:t>/WEB-INF/</a:t>
            </a:r>
            <a:r>
              <a:rPr lang="pt-BR" dirty="0" err="1"/>
              <a:t>views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48591" y="-84581"/>
            <a:ext cx="605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Classe </a:t>
            </a:r>
            <a:r>
              <a:rPr lang="pt-BR" dirty="0" err="1" smtClean="0"/>
              <a:t>TarefasController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cxnSp>
        <p:nvCxnSpPr>
          <p:cNvPr id="7" name="Conector de seta reta 6"/>
          <p:cNvCxnSpPr>
            <a:endCxn id="3" idx="3"/>
          </p:cNvCxnSpPr>
          <p:nvPr/>
        </p:nvCxnSpPr>
        <p:spPr>
          <a:xfrm flipH="1" flipV="1">
            <a:off x="3908354" y="588992"/>
            <a:ext cx="3460677" cy="119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2137889" y="1742006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6" idx="3"/>
            <a:endCxn id="21" idx="1"/>
          </p:cNvCxnSpPr>
          <p:nvPr/>
        </p:nvCxnSpPr>
        <p:spPr>
          <a:xfrm>
            <a:off x="4254073" y="1870255"/>
            <a:ext cx="3349419" cy="34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7603492" y="208954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18" y="5233718"/>
            <a:ext cx="3352800" cy="14097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148" y="2812510"/>
            <a:ext cx="30384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8266465" y="4903575"/>
            <a:ext cx="32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</a:t>
            </a:r>
            <a:r>
              <a:rPr lang="pt-BR" dirty="0" err="1"/>
              <a:t>adicionada.jsp</a:t>
            </a:r>
            <a:r>
              <a:rPr lang="pt-BR" dirty="0"/>
              <a:t> na pasta tarefa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10075818" y="3741989"/>
            <a:ext cx="52380" cy="12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6689092" y="3130930"/>
            <a:ext cx="2116184" cy="14984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689092" y="3319963"/>
            <a:ext cx="2116184" cy="131189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9343507" y="346361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99175" y="395266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</a:t>
            </a:r>
            <a:r>
              <a:rPr lang="pt-BR" dirty="0" err="1" smtClean="0"/>
              <a:t>lista.jsp</a:t>
            </a:r>
            <a:r>
              <a:rPr lang="pt-BR" dirty="0" smtClean="0"/>
              <a:t> </a:t>
            </a:r>
            <a:r>
              <a:rPr lang="pt-BR" dirty="0"/>
              <a:t>na pasta tarefa</a:t>
            </a:r>
          </a:p>
        </p:txBody>
      </p:sp>
      <p:cxnSp>
        <p:nvCxnSpPr>
          <p:cNvPr id="39" name="Conector de seta reta 38"/>
          <p:cNvCxnSpPr>
            <a:stCxn id="31" idx="1"/>
          </p:cNvCxnSpPr>
          <p:nvPr/>
        </p:nvCxnSpPr>
        <p:spPr>
          <a:xfrm flipH="1">
            <a:off x="3073213" y="3385558"/>
            <a:ext cx="3615879" cy="76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94482" y="3155955"/>
            <a:ext cx="48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http://localhost:8080/fj21-tarefasfgm/novaTarefa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790787" y="3182678"/>
            <a:ext cx="1226875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477629" y="1390321"/>
            <a:ext cx="2036015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>
            <a:stCxn id="42" idx="0"/>
            <a:endCxn id="43" idx="1"/>
          </p:cNvCxnSpPr>
          <p:nvPr/>
        </p:nvCxnSpPr>
        <p:spPr>
          <a:xfrm flipV="1">
            <a:off x="4404225" y="1506695"/>
            <a:ext cx="2073404" cy="16759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8804853" y="31813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Ou...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870532" y="18392"/>
            <a:ext cx="12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novaTarefa</a:t>
            </a:r>
            <a:endParaRPr lang="pt-BR" b="1" u="sng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7196338" y="3031425"/>
            <a:ext cx="550846" cy="1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833274" y="2812308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5) DAO</a:t>
            </a:r>
            <a:endParaRPr lang="pt-BR" dirty="0"/>
          </a:p>
        </p:txBody>
      </p:sp>
      <p:cxnSp>
        <p:nvCxnSpPr>
          <p:cNvPr id="57" name="Conector de seta reta 56"/>
          <p:cNvCxnSpPr>
            <a:endCxn id="56" idx="3"/>
          </p:cNvCxnSpPr>
          <p:nvPr/>
        </p:nvCxnSpPr>
        <p:spPr>
          <a:xfrm flipH="1" flipV="1">
            <a:off x="8680429" y="2996974"/>
            <a:ext cx="713179" cy="40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9355123" y="3130930"/>
            <a:ext cx="2802028" cy="32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183615" y="931191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</a:t>
            </a:r>
            <a:r>
              <a:rPr lang="pt-BR" dirty="0" err="1" smtClean="0"/>
              <a:t>Primefaces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1" y="19634"/>
            <a:ext cx="7056000" cy="6755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tângulo de cantos arredondados 1"/>
          <p:cNvSpPr/>
          <p:nvPr/>
        </p:nvSpPr>
        <p:spPr>
          <a:xfrm>
            <a:off x="2511312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894294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23490" y="489525"/>
            <a:ext cx="1670804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606472" y="489525"/>
            <a:ext cx="1828800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435271" y="489525"/>
            <a:ext cx="1099127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01853" y="489525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Panel</a:t>
            </a:r>
            <a:r>
              <a:rPr lang="pt-BR" dirty="0" smtClean="0">
                <a:solidFill>
                  <a:srgbClr val="FFC000"/>
                </a:solidFill>
              </a:rPr>
              <a:t> Grid = 5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8000" y="1773382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MMS = Média Móvel Simples</a:t>
            </a:r>
            <a:endParaRPr lang="pt-BR" sz="105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297382" y="0"/>
            <a:ext cx="3666836" cy="3048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97" y="1337733"/>
            <a:ext cx="3703460" cy="10178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97" y="2484505"/>
            <a:ext cx="3703460" cy="1383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24" y="318558"/>
            <a:ext cx="1638300" cy="1019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21" y="554038"/>
            <a:ext cx="3384961" cy="32421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1" y="3938886"/>
            <a:ext cx="3384961" cy="19510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624" y="364695"/>
            <a:ext cx="3800189" cy="26417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439" y="3006439"/>
            <a:ext cx="3735374" cy="3851562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457069" y="484846"/>
            <a:ext cx="1140822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161" y="18392"/>
            <a:ext cx="42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Jsf</a:t>
            </a:r>
            <a:endParaRPr lang="pt-BR" b="1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15" name="Retângulo 14"/>
          <p:cNvSpPr/>
          <p:nvPr/>
        </p:nvSpPr>
        <p:spPr>
          <a:xfrm>
            <a:off x="8334698" y="5125867"/>
            <a:ext cx="3798004" cy="138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latin typeface="MinionPro-Regular" panose="02040503050306020203" pitchFamily="18" charset="0"/>
              </a:rPr>
              <a:t>Não esqueça de copiar também o </a:t>
            </a:r>
            <a:r>
              <a:rPr lang="pt-BR" sz="1050" dirty="0" err="1">
                <a:latin typeface="MinionPro-Regular" panose="02040503050306020203" pitchFamily="18" charset="0"/>
              </a:rPr>
              <a:t>jar</a:t>
            </a:r>
            <a:r>
              <a:rPr lang="pt-BR" sz="1050" dirty="0">
                <a:latin typeface="MinionPro-Regular" panose="02040503050306020203" pitchFamily="18" charset="0"/>
              </a:rPr>
              <a:t> do </a:t>
            </a:r>
            <a:r>
              <a:rPr lang="pt-BR" sz="1050" dirty="0" err="1">
                <a:latin typeface="MinionPro-Regular" panose="02040503050306020203" pitchFamily="18" charset="0"/>
              </a:rPr>
              <a:t>XStream</a:t>
            </a:r>
            <a:r>
              <a:rPr lang="pt-BR" sz="1050" dirty="0">
                <a:latin typeface="MinionPro-Regular" panose="02040503050306020203" pitchFamily="18" charset="0"/>
              </a:rPr>
              <a:t> para a pasta </a:t>
            </a:r>
            <a:r>
              <a:rPr lang="pt-BR" sz="1000" dirty="0" err="1">
                <a:latin typeface="SFTT1095"/>
              </a:rPr>
              <a:t>WebContent</a:t>
            </a:r>
            <a:r>
              <a:rPr lang="pt-BR" sz="1000" dirty="0">
                <a:latin typeface="SFTT1095"/>
              </a:rPr>
              <a:t>/WEB-INF/</a:t>
            </a:r>
            <a:r>
              <a:rPr lang="pt-BR" sz="1000" dirty="0" err="1">
                <a:latin typeface="SFTT1095"/>
              </a:rPr>
              <a:t>lib</a:t>
            </a:r>
            <a:r>
              <a:rPr lang="pt-BR" sz="1000" dirty="0" smtClean="0">
                <a:latin typeface="SFTT1095"/>
              </a:rPr>
              <a:t>/</a:t>
            </a:r>
            <a:r>
              <a:rPr lang="pt-BR" sz="1050" dirty="0" smtClean="0">
                <a:latin typeface="MinionPro-Regular" panose="02040503050306020203" pitchFamily="18" charset="0"/>
              </a:rPr>
              <a:t>.</a:t>
            </a:r>
          </a:p>
          <a:p>
            <a:endParaRPr lang="pt-BR" sz="1050" dirty="0">
              <a:latin typeface="MinionPro-Regular" panose="02040503050306020203" pitchFamily="18" charset="0"/>
            </a:endParaRPr>
          </a:p>
          <a:p>
            <a:r>
              <a:rPr lang="pt-BR" sz="1050" dirty="0">
                <a:latin typeface="MinionPro-Regular" panose="02040503050306020203" pitchFamily="18" charset="0"/>
              </a:rPr>
              <a:t>Além disso, no zip da aula ainda há os </a:t>
            </a:r>
            <a:r>
              <a:rPr lang="pt-BR" sz="1050" dirty="0" err="1">
                <a:latin typeface="MinionPro-Regular" panose="02040503050306020203" pitchFamily="18" charset="0"/>
              </a:rPr>
              <a:t>jars</a:t>
            </a:r>
            <a:r>
              <a:rPr lang="pt-BR" sz="1050" dirty="0">
                <a:latin typeface="MinionPro-Regular" panose="02040503050306020203" pitchFamily="18" charset="0"/>
              </a:rPr>
              <a:t> do JSF e do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, que usaremos </a:t>
            </a:r>
            <a:r>
              <a:rPr lang="pt-BR" sz="1050" u="sng" dirty="0">
                <a:latin typeface="MinionPro-Regular" panose="02040503050306020203" pitchFamily="18" charset="0"/>
              </a:rPr>
              <a:t>a seguir. </a:t>
            </a:r>
            <a:r>
              <a:rPr lang="pt-BR" sz="1050" u="sng" dirty="0" smtClean="0">
                <a:latin typeface="MinionPro-Regular" panose="02040503050306020203" pitchFamily="18" charset="0"/>
              </a:rPr>
              <a:t>Nesta versão </a:t>
            </a:r>
            <a:r>
              <a:rPr lang="pt-BR" sz="1050" u="sng" dirty="0">
                <a:latin typeface="MinionPro-Regular" panose="02040503050306020203" pitchFamily="18" charset="0"/>
              </a:rPr>
              <a:t>da apostila estamos usando as versões </a:t>
            </a:r>
            <a:r>
              <a:rPr lang="pt-BR" sz="1050" u="sng" dirty="0" err="1">
                <a:latin typeface="MinionPro-Regular" panose="02040503050306020203" pitchFamily="18" charset="0"/>
              </a:rPr>
              <a:t>ó.x.x</a:t>
            </a:r>
            <a:r>
              <a:rPr lang="pt-BR" sz="1050" u="sng" dirty="0">
                <a:latin typeface="MinionPro-Regular" panose="02040503050306020203" pitchFamily="18" charset="0"/>
              </a:rPr>
              <a:t> e </a:t>
            </a:r>
            <a:r>
              <a:rPr lang="pt-BR" sz="1050" u="sng" dirty="0" err="1">
                <a:latin typeface="MinionPro-Regular" panose="02040503050306020203" pitchFamily="18" charset="0"/>
              </a:rPr>
              <a:t>ì.¢.x</a:t>
            </a:r>
            <a:r>
              <a:rPr lang="pt-BR" sz="1050" u="sng" dirty="0">
                <a:latin typeface="MinionPro-Regular" panose="02040503050306020203" pitchFamily="18" charset="0"/>
              </a:rPr>
              <a:t>, respectivamente. Links para o download:</a:t>
            </a:r>
          </a:p>
          <a:p>
            <a:r>
              <a:rPr lang="pt-BR" sz="1050" u="sng" dirty="0">
                <a:latin typeface="MinionPro-Regular" panose="02040503050306020203" pitchFamily="18" charset="0"/>
              </a:rPr>
              <a:t>• JSF: https://javaserverfaces.java.net/download.html</a:t>
            </a:r>
          </a:p>
          <a:p>
            <a:r>
              <a:rPr lang="pt-BR" sz="1050" dirty="0">
                <a:latin typeface="MinionPro-Regular" panose="02040503050306020203" pitchFamily="18" charset="0"/>
              </a:rPr>
              <a:t>•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: http://primefaces.org/downloads.html</a:t>
            </a:r>
            <a:endParaRPr lang="pt-BR" sz="105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4697" y="3996808"/>
            <a:ext cx="2181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38" y="1669557"/>
            <a:ext cx="3921650" cy="3647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" y="3862143"/>
            <a:ext cx="3050587" cy="289866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19314"/>
            <a:ext cx="41236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>
                <a:latin typeface="MinionPro-Regular" panose="02040503050306020203" pitchFamily="18" charset="0"/>
              </a:rPr>
              <a:t>1) criar </a:t>
            </a:r>
            <a:r>
              <a:rPr lang="pt-BR" sz="1100" dirty="0">
                <a:latin typeface="MinionPro-Regular" panose="02040503050306020203" pitchFamily="18" charset="0"/>
              </a:rPr>
              <a:t>o arquivo </a:t>
            </a:r>
            <a:r>
              <a:rPr lang="pt-BR" sz="1050" b="1" dirty="0" smtClean="0">
                <a:latin typeface="SFTT1095"/>
              </a:rPr>
              <a:t>olaMundo7p7.xhtml</a:t>
            </a:r>
            <a:r>
              <a:rPr lang="pt-BR" sz="1050" dirty="0" smtClean="0">
                <a:latin typeface="SFTT1095"/>
              </a:rPr>
              <a:t> </a:t>
            </a:r>
            <a:r>
              <a:rPr lang="pt-BR" sz="1100" dirty="0">
                <a:latin typeface="MinionPro-Regular" panose="02040503050306020203" pitchFamily="18" charset="0"/>
              </a:rPr>
              <a:t>na pasta </a:t>
            </a:r>
            <a:r>
              <a:rPr lang="pt-BR" sz="1050" dirty="0" err="1">
                <a:latin typeface="SFTT1095"/>
              </a:rPr>
              <a:t>WebContent</a:t>
            </a:r>
            <a:r>
              <a:rPr lang="pt-BR" sz="1050" dirty="0">
                <a:latin typeface="SFTT1095"/>
              </a:rPr>
              <a:t> 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0" y="895360"/>
            <a:ext cx="4664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//EN"</a:t>
            </a:r>
          </a:p>
          <a:p>
            <a:r>
              <a:rPr lang="pt-B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10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olaMundoBean</a:t>
            </a:r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está na default </a:t>
            </a:r>
            <a:r>
              <a:rPr lang="pt-BR" sz="1000" u="sng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package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olaMundoBean.mensagem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h:inputText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h:commandButton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#{</a:t>
            </a:r>
            <a:r>
              <a:rPr lang="pt-BR" sz="1000" i="1" u="sng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olaMundoBean.nomeFoiDigitado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u="sng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"Ok" </a:t>
            </a:r>
            <a:r>
              <a:rPr lang="pt-BR" sz="1000" i="1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4829469" y="1442679"/>
            <a:ext cx="6321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MinionPro-Regular" panose="02040503050306020203" pitchFamily="18" charset="0"/>
              </a:rPr>
              <a:t>2</a:t>
            </a:r>
            <a:r>
              <a:rPr lang="pt-BR" sz="1100" dirty="0" smtClean="0">
                <a:latin typeface="MinionPro-Regular" panose="02040503050306020203" pitchFamily="18" charset="0"/>
              </a:rPr>
              <a:t>) criar </a:t>
            </a:r>
            <a:r>
              <a:rPr lang="pt-BR" sz="1100" dirty="0"/>
              <a:t>classe </a:t>
            </a:r>
            <a:r>
              <a:rPr lang="pt-BR" sz="1100" b="1" dirty="0" err="1" smtClean="0"/>
              <a:t>OlaMundoBean</a:t>
            </a:r>
            <a:r>
              <a:rPr lang="pt-BR" sz="1100" dirty="0"/>
              <a:t>, </a:t>
            </a:r>
            <a:r>
              <a:rPr lang="pt-BR" sz="1100" dirty="0" smtClean="0"/>
              <a:t>seu </a:t>
            </a:r>
            <a:r>
              <a:rPr lang="pt-BR" sz="1100" dirty="0" err="1"/>
              <a:t>getter</a:t>
            </a:r>
            <a:r>
              <a:rPr lang="pt-BR" sz="1100" dirty="0"/>
              <a:t> e </a:t>
            </a:r>
            <a:r>
              <a:rPr lang="pt-BR" sz="1100" dirty="0" smtClean="0"/>
              <a:t>não esqueça </a:t>
            </a:r>
            <a:r>
              <a:rPr lang="pt-BR" sz="1100" dirty="0"/>
              <a:t>de </a:t>
            </a:r>
            <a:r>
              <a:rPr lang="pt-BR" sz="1100" b="1" dirty="0"/>
              <a:t>anotar a classe </a:t>
            </a:r>
            <a:r>
              <a:rPr lang="pt-BR" sz="1100" dirty="0"/>
              <a:t>com </a:t>
            </a:r>
            <a:r>
              <a:rPr lang="pt-BR" sz="1100" dirty="0" smtClean="0"/>
              <a:t>@</a:t>
            </a:r>
            <a:r>
              <a:rPr lang="pt-BR" sz="1100" dirty="0" err="1" smtClean="0"/>
              <a:t>ManagedBean</a:t>
            </a:r>
            <a:endParaRPr lang="pt-BR" sz="11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69" y="75243"/>
            <a:ext cx="5467350" cy="1104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4" name="CaixaDeTexto 13"/>
          <p:cNvSpPr txBox="1"/>
          <p:nvPr/>
        </p:nvSpPr>
        <p:spPr>
          <a:xfrm>
            <a:off x="369161" y="18392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Componentes </a:t>
            </a:r>
            <a:r>
              <a:rPr lang="pt-BR" b="1" u="sng" dirty="0" err="1" smtClean="0"/>
              <a:t>Jsf</a:t>
            </a:r>
            <a:endParaRPr lang="pt-BR" b="1" u="sng" dirty="0"/>
          </a:p>
        </p:txBody>
      </p:sp>
      <p:cxnSp>
        <p:nvCxnSpPr>
          <p:cNvPr id="18" name="Conector de seta reta 17"/>
          <p:cNvCxnSpPr>
            <a:stCxn id="42" idx="1"/>
          </p:cNvCxnSpPr>
          <p:nvPr/>
        </p:nvCxnSpPr>
        <p:spPr>
          <a:xfrm flipH="1" flipV="1">
            <a:off x="3200275" y="2582381"/>
            <a:ext cx="3162947" cy="225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673602" y="1457110"/>
            <a:ext cx="1031998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>
            <a:stCxn id="21" idx="2"/>
            <a:endCxn id="22" idx="3"/>
          </p:cNvCxnSpPr>
          <p:nvPr/>
        </p:nvCxnSpPr>
        <p:spPr>
          <a:xfrm flipH="1">
            <a:off x="2332182" y="387724"/>
            <a:ext cx="7258771" cy="334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8818706" y="121024"/>
            <a:ext cx="1544494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018597" y="588579"/>
            <a:ext cx="1313585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6473510" y="2759244"/>
            <a:ext cx="228888" cy="2053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433701" y="3106525"/>
            <a:ext cx="1570494" cy="560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de cantos arredondados 40"/>
          <p:cNvSpPr/>
          <p:nvPr/>
        </p:nvSpPr>
        <p:spPr>
          <a:xfrm>
            <a:off x="2908336" y="2415365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363222" y="4725386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00274" y="2880166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004195" y="4133609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/>
          <p:nvPr/>
        </p:nvCxnSpPr>
        <p:spPr>
          <a:xfrm flipH="1">
            <a:off x="4343338" y="1028803"/>
            <a:ext cx="2468184" cy="18513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>
          <a:xfrm>
            <a:off x="2847200" y="2713216"/>
            <a:ext cx="731678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6111997" y="3026328"/>
            <a:ext cx="502450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51"/>
          <p:cNvCxnSpPr>
            <a:stCxn id="51" idx="1"/>
            <a:endCxn id="50" idx="3"/>
          </p:cNvCxnSpPr>
          <p:nvPr/>
        </p:nvCxnSpPr>
        <p:spPr>
          <a:xfrm flipH="1" flipV="1">
            <a:off x="3578878" y="2829590"/>
            <a:ext cx="2533119" cy="3131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1" idx="0"/>
          </p:cNvCxnSpPr>
          <p:nvPr/>
        </p:nvCxnSpPr>
        <p:spPr>
          <a:xfrm flipV="1">
            <a:off x="3282968" y="855280"/>
            <a:ext cx="1684768" cy="1560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3533537" y="1111837"/>
            <a:ext cx="1539338" cy="1601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44" idx="1"/>
          </p:cNvCxnSpPr>
          <p:nvPr/>
        </p:nvCxnSpPr>
        <p:spPr>
          <a:xfrm>
            <a:off x="5964042" y="3868251"/>
            <a:ext cx="40153" cy="3817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3990109" y="5783572"/>
            <a:ext cx="7330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Caelum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7.6: Quando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usuário clica no botão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It" panose="02040503050306090203" pitchFamily="18" charset="0"/>
              </a:rPr>
              <a:t>Ok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o JSF chama 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setter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do atributo nome do 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SFTT1095"/>
              </a:rPr>
              <a:t>OlaMundoBean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SFTT1095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e, logo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em seguida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chama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método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nomeFoiDigitado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Fluxo leitor XML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9756992" y="5582085"/>
            <a:ext cx="1938510" cy="72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1010" y="5334543"/>
            <a:ext cx="3932911" cy="7386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225" y="4907578"/>
            <a:ext cx="3995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Construtor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“4) 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“5) </a:t>
            </a:r>
            <a:r>
              <a:rPr lang="pt-BR" sz="9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26" y="453824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ArgentumBeam.java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25240" y="30468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ClienteWebService.java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45003" y="5018047"/>
            <a:ext cx="3798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carrega(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DomDriver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Negociacao.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51052" y="472291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LeitorXML.java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772401" y="609362"/>
            <a:ext cx="44195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11" name="Retângulo 10"/>
          <p:cNvSpPr/>
          <p:nvPr/>
        </p:nvSpPr>
        <p:spPr>
          <a:xfrm>
            <a:off x="7772401" y="304681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Negociacao.java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51910" y="609362"/>
            <a:ext cx="37719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"http://argentumws.caelum.com.br/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negociacoes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getNegociacoes1()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2)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pt-BR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().carrega(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disconnect</a:t>
            </a:r>
            <a:r>
              <a:rPr lang="pt-B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pt-BR" sz="900" dirty="0"/>
          </a:p>
        </p:txBody>
      </p:sp>
      <p:sp>
        <p:nvSpPr>
          <p:cNvPr id="13" name="Retângulo 12"/>
          <p:cNvSpPr/>
          <p:nvPr/>
        </p:nvSpPr>
        <p:spPr>
          <a:xfrm>
            <a:off x="26226" y="373447"/>
            <a:ext cx="3825240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14" name="Retângulo 13"/>
          <p:cNvSpPr/>
          <p:nvPr/>
        </p:nvSpPr>
        <p:spPr>
          <a:xfrm>
            <a:off x="26226" y="0"/>
            <a:ext cx="680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http://localhost:8080/fj22-argentum-webfgm/olaMundo7p10.xhtml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2926549" y="909928"/>
            <a:ext cx="2802054" cy="4760446"/>
          </a:xfrm>
          <a:custGeom>
            <a:avLst/>
            <a:gdLst>
              <a:gd name="connsiteX0" fmla="*/ 5033818 w 5033818"/>
              <a:gd name="connsiteY0" fmla="*/ 510519 h 4990155"/>
              <a:gd name="connsiteX1" fmla="*/ 3214255 w 5033818"/>
              <a:gd name="connsiteY1" fmla="*/ 408919 h 4990155"/>
              <a:gd name="connsiteX2" fmla="*/ 0 w 5033818"/>
              <a:gd name="connsiteY2" fmla="*/ 4990155 h 49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818" h="4990155">
                <a:moveTo>
                  <a:pt x="5033818" y="510519"/>
                </a:moveTo>
                <a:cubicBezTo>
                  <a:pt x="4543521" y="86416"/>
                  <a:pt x="4053225" y="-337687"/>
                  <a:pt x="3214255" y="408919"/>
                </a:cubicBezTo>
                <a:cubicBezTo>
                  <a:pt x="2375285" y="1155525"/>
                  <a:pt x="1187642" y="3072840"/>
                  <a:pt x="0" y="4990155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87636" y="406293"/>
            <a:ext cx="4304146" cy="969925"/>
          </a:xfrm>
          <a:custGeom>
            <a:avLst/>
            <a:gdLst>
              <a:gd name="connsiteX0" fmla="*/ 0 w 4304146"/>
              <a:gd name="connsiteY0" fmla="*/ 969925 h 969925"/>
              <a:gd name="connsiteX1" fmla="*/ 1773382 w 4304146"/>
              <a:gd name="connsiteY1" fmla="*/ 314143 h 969925"/>
              <a:gd name="connsiteX2" fmla="*/ 3112655 w 4304146"/>
              <a:gd name="connsiteY2" fmla="*/ 107 h 969925"/>
              <a:gd name="connsiteX3" fmla="*/ 4304146 w 4304146"/>
              <a:gd name="connsiteY3" fmla="*/ 286434 h 9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146" h="969925">
                <a:moveTo>
                  <a:pt x="0" y="969925"/>
                </a:moveTo>
                <a:cubicBezTo>
                  <a:pt x="627303" y="722852"/>
                  <a:pt x="1254606" y="475779"/>
                  <a:pt x="1773382" y="314143"/>
                </a:cubicBezTo>
                <a:cubicBezTo>
                  <a:pt x="2292158" y="152507"/>
                  <a:pt x="2690861" y="4725"/>
                  <a:pt x="3112655" y="107"/>
                </a:cubicBezTo>
                <a:cubicBezTo>
                  <a:pt x="3534449" y="-4511"/>
                  <a:pt x="3919297" y="140961"/>
                  <a:pt x="4304146" y="286434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4263902"/>
            <a:ext cx="2133785" cy="27434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766634"/>
            <a:ext cx="2133785" cy="49874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2353126"/>
            <a:ext cx="2133785" cy="27434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789508"/>
            <a:ext cx="2133785" cy="27434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285482"/>
            <a:ext cx="2133785" cy="274344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6461351" y="489635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0" name="Forma livre 39"/>
          <p:cNvSpPr/>
          <p:nvPr/>
        </p:nvSpPr>
        <p:spPr>
          <a:xfrm flipH="1">
            <a:off x="1805414" y="909928"/>
            <a:ext cx="285318" cy="5318695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17995" y="3567549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32122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2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400723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3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191491" y="326468"/>
            <a:ext cx="8081817" cy="5880368"/>
          </a:xfrm>
          <a:custGeom>
            <a:avLst/>
            <a:gdLst>
              <a:gd name="connsiteX0" fmla="*/ 8128000 w 8128000"/>
              <a:gd name="connsiteY0" fmla="*/ 347787 h 5880368"/>
              <a:gd name="connsiteX1" fmla="*/ 6345382 w 8128000"/>
              <a:gd name="connsiteY1" fmla="*/ 597168 h 5880368"/>
              <a:gd name="connsiteX2" fmla="*/ 0 w 8128000"/>
              <a:gd name="connsiteY2" fmla="*/ 5880368 h 588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0" h="5880368">
                <a:moveTo>
                  <a:pt x="8128000" y="347787"/>
                </a:moveTo>
                <a:cubicBezTo>
                  <a:pt x="7914024" y="11429"/>
                  <a:pt x="7700049" y="-324929"/>
                  <a:pt x="6345382" y="597168"/>
                </a:cubicBezTo>
                <a:cubicBezTo>
                  <a:pt x="4990715" y="1519265"/>
                  <a:pt x="2495357" y="3699816"/>
                  <a:pt x="0" y="588036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792164" y="79442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45088" y="5892442"/>
            <a:ext cx="2832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 smtClean="0">
                <a:solidFill>
                  <a:schemeClr val="accent2"/>
                </a:solidFill>
              </a:rPr>
              <a:t>Armazena/</a:t>
            </a:r>
            <a:r>
              <a:rPr lang="pt-BR" sz="1200" u="sng" dirty="0" err="1" smtClean="0">
                <a:solidFill>
                  <a:schemeClr val="accent2"/>
                </a:solidFill>
              </a:rPr>
              <a:t>Popula</a:t>
            </a:r>
            <a:r>
              <a:rPr lang="pt-BR" sz="1200" u="sng" dirty="0" smtClean="0">
                <a:solidFill>
                  <a:schemeClr val="accent2"/>
                </a:solidFill>
              </a:rPr>
              <a:t> o atributo ‘</a:t>
            </a:r>
            <a:r>
              <a:rPr lang="pt-BR" sz="1200" u="sng" dirty="0" err="1" smtClean="0">
                <a:solidFill>
                  <a:schemeClr val="accent2"/>
                </a:solidFill>
              </a:rPr>
              <a:t>Negociacoes</a:t>
            </a:r>
            <a:r>
              <a:rPr lang="pt-BR" sz="1200" u="sng" dirty="0" smtClean="0">
                <a:solidFill>
                  <a:schemeClr val="accent2"/>
                </a:solidFill>
              </a:rPr>
              <a:t>’</a:t>
            </a:r>
            <a:endParaRPr lang="pt-BR" sz="1200" u="sng" dirty="0">
              <a:solidFill>
                <a:schemeClr val="accent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19711" y="5516534"/>
            <a:ext cx="2000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3)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4)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2499615" y="314389"/>
            <a:ext cx="1346260" cy="10618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7.8: chamará o método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getNegociacoes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da classe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ArgentumBean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e iterará pela lista devolvida</a:t>
            </a:r>
          </a:p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atribuindo o objeto à variável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negociacao</a:t>
            </a:r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9196" y="4722376"/>
            <a:ext cx="1278192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7.8: Colocar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chamada do web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naquele bloco de código que é chamado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apenas na criação do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objeto, isto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é, no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construtor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Ao armazenar a listagem em um atributo, 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getter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de negociações passa a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simplesmente devolver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referência, evitando as múltiplas chamadas a cada requisição.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5809785" y="3144644"/>
            <a:ext cx="1245369" cy="2230244"/>
          </a:xfrm>
          <a:custGeom>
            <a:avLst/>
            <a:gdLst>
              <a:gd name="connsiteX0" fmla="*/ 847493 w 1245369"/>
              <a:gd name="connsiteY0" fmla="*/ 2230244 h 2230244"/>
              <a:gd name="connsiteX1" fmla="*/ 1204332 w 1245369"/>
              <a:gd name="connsiteY1" fmla="*/ 1182029 h 2230244"/>
              <a:gd name="connsiteX2" fmla="*/ 0 w 1245369"/>
              <a:gd name="connsiteY2" fmla="*/ 0 h 223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69" h="2230244">
                <a:moveTo>
                  <a:pt x="847493" y="2230244"/>
                </a:moveTo>
                <a:cubicBezTo>
                  <a:pt x="1096537" y="1891990"/>
                  <a:pt x="1345581" y="1553736"/>
                  <a:pt x="1204332" y="1182029"/>
                </a:cubicBezTo>
                <a:cubicBezTo>
                  <a:pt x="1063083" y="810322"/>
                  <a:pt x="531541" y="405161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906548" y="674013"/>
            <a:ext cx="2368844" cy="4720023"/>
          </a:xfrm>
          <a:custGeom>
            <a:avLst/>
            <a:gdLst>
              <a:gd name="connsiteX0" fmla="*/ 0 w 2176265"/>
              <a:gd name="connsiteY0" fmla="*/ 4914251 h 4914251"/>
              <a:gd name="connsiteX1" fmla="*/ 1690255 w 2176265"/>
              <a:gd name="connsiteY1" fmla="*/ 3852070 h 4914251"/>
              <a:gd name="connsiteX2" fmla="*/ 2142837 w 2176265"/>
              <a:gd name="connsiteY2" fmla="*/ 1256651 h 4914251"/>
              <a:gd name="connsiteX3" fmla="*/ 969818 w 2176265"/>
              <a:gd name="connsiteY3" fmla="*/ 74397 h 4914251"/>
              <a:gd name="connsiteX4" fmla="*/ 397164 w 2176265"/>
              <a:gd name="connsiteY4" fmla="*/ 222179 h 491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65" h="4914251">
                <a:moveTo>
                  <a:pt x="0" y="4914251"/>
                </a:moveTo>
                <a:cubicBezTo>
                  <a:pt x="666558" y="4687960"/>
                  <a:pt x="1333116" y="4461670"/>
                  <a:pt x="1690255" y="3852070"/>
                </a:cubicBezTo>
                <a:cubicBezTo>
                  <a:pt x="2047395" y="3242470"/>
                  <a:pt x="2262910" y="1886263"/>
                  <a:pt x="2142837" y="1256651"/>
                </a:cubicBezTo>
                <a:cubicBezTo>
                  <a:pt x="2022764" y="627039"/>
                  <a:pt x="1260763" y="246809"/>
                  <a:pt x="969818" y="74397"/>
                </a:cubicBezTo>
                <a:cubicBezTo>
                  <a:pt x="678873" y="-98015"/>
                  <a:pt x="538018" y="62082"/>
                  <a:pt x="397164" y="22217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538520" y="3816751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Construtor</a:t>
            </a:r>
            <a:endParaRPr lang="pt-B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Forma livre 46"/>
          <p:cNvSpPr/>
          <p:nvPr/>
        </p:nvSpPr>
        <p:spPr>
          <a:xfrm>
            <a:off x="1503593" y="1376218"/>
            <a:ext cx="697154" cy="4808741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511150" y="2329130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671782" y="775855"/>
            <a:ext cx="319243" cy="498763"/>
          </a:xfrm>
          <a:custGeom>
            <a:avLst/>
            <a:gdLst>
              <a:gd name="connsiteX0" fmla="*/ 0 w 319243"/>
              <a:gd name="connsiteY0" fmla="*/ 0 h 498763"/>
              <a:gd name="connsiteX1" fmla="*/ 314036 w 319243"/>
              <a:gd name="connsiteY1" fmla="*/ 240145 h 498763"/>
              <a:gd name="connsiteX2" fmla="*/ 166254 w 319243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3" h="498763">
                <a:moveTo>
                  <a:pt x="0" y="0"/>
                </a:moveTo>
                <a:cubicBezTo>
                  <a:pt x="143163" y="78509"/>
                  <a:pt x="286327" y="157018"/>
                  <a:pt x="314036" y="240145"/>
                </a:cubicBezTo>
                <a:cubicBezTo>
                  <a:pt x="341745" y="323272"/>
                  <a:pt x="253999" y="411017"/>
                  <a:pt x="166254" y="498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776042" y="1619926"/>
            <a:ext cx="600659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4 e 5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454829"/>
            <a:ext cx="26785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getUltimaPosicao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- 1;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64655" y="18755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70923" y="854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70923" y="2711695"/>
            <a:ext cx="3626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latin typeface="MinionPro-Regular" panose="02040503050306020203" pitchFamily="18" charset="0"/>
              </a:rPr>
              <a:t>A ideia </a:t>
            </a:r>
            <a:r>
              <a:rPr lang="pt-BR" sz="800" dirty="0">
                <a:latin typeface="MinionPro-Regular" panose="02040503050306020203" pitchFamily="18" charset="0"/>
              </a:rPr>
              <a:t>é passarmos para </a:t>
            </a:r>
            <a:r>
              <a:rPr lang="pt-BR" sz="800" dirty="0" smtClean="0">
                <a:latin typeface="MinionPro-Regular" panose="02040503050306020203" pitchFamily="18" charset="0"/>
              </a:rPr>
              <a:t>o método </a:t>
            </a:r>
            <a:r>
              <a:rPr lang="pt-BR" sz="800" dirty="0">
                <a:latin typeface="MinionPro-Regular" panose="02040503050306020203" pitchFamily="18" charset="0"/>
              </a:rPr>
              <a:t>calcula a </a:t>
            </a:r>
            <a:r>
              <a:rPr lang="pt-BR" sz="800" dirty="0" err="1">
                <a:latin typeface="SFTT1095"/>
              </a:rPr>
              <a:t>SerieTemporal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>
                <a:latin typeface="MinionPro-Regular" panose="02040503050306020203" pitchFamily="18" charset="0"/>
              </a:rPr>
              <a:t>e o dia para o qual queremos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móvel </a:t>
            </a:r>
            <a:r>
              <a:rPr lang="pt-BR" sz="800" dirty="0">
                <a:latin typeface="MinionPro-Regular" panose="02040503050306020203" pitchFamily="18" charset="0"/>
              </a:rPr>
              <a:t>simples. Por exemplo, se passarmos que queremos a média do dia </a:t>
            </a:r>
            <a:r>
              <a:rPr lang="pt-BR" sz="800" dirty="0" smtClean="0">
                <a:latin typeface="MinionPro-Regular" panose="02040503050306020203" pitchFamily="18" charset="0"/>
              </a:rPr>
              <a:t>6 </a:t>
            </a:r>
            <a:r>
              <a:rPr lang="pt-BR" sz="800" dirty="0">
                <a:latin typeface="MinionPro-Regular" panose="02040503050306020203" pitchFamily="18" charset="0"/>
              </a:rPr>
              <a:t>da série, ele deve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</a:t>
            </a:r>
            <a:r>
              <a:rPr lang="pt-BR" sz="800" dirty="0">
                <a:latin typeface="MinionPro-Regular" panose="02040503050306020203" pitchFamily="18" charset="0"/>
              </a:rPr>
              <a:t>dos valores de fechamento dos dias </a:t>
            </a:r>
            <a:r>
              <a:rPr lang="pt-BR" sz="800" dirty="0" smtClean="0">
                <a:latin typeface="MinionPro-Regular" panose="02040503050306020203" pitchFamily="18" charset="0"/>
              </a:rPr>
              <a:t>6, 5 e 4 (</a:t>
            </a:r>
            <a:r>
              <a:rPr lang="pt-BR" sz="800" dirty="0">
                <a:latin typeface="MinionPro-Regular" panose="02040503050306020203" pitchFamily="18" charset="0"/>
              </a:rPr>
              <a:t>já que nosso intervalo é de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dias).</a:t>
            </a:r>
            <a:endParaRPr lang="pt-BR" sz="800" dirty="0"/>
          </a:p>
        </p:txBody>
      </p:sp>
      <p:sp>
        <p:nvSpPr>
          <p:cNvPr id="7" name="Retângulo 6"/>
          <p:cNvSpPr/>
          <p:nvPr/>
        </p:nvSpPr>
        <p:spPr>
          <a:xfrm>
            <a:off x="4270923" y="476593"/>
            <a:ext cx="342669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soma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64655" y="3523332"/>
            <a:ext cx="41790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 Serve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para ajudar a fazer os testes.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Recebe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uma sequência de valores e cria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com abertura, fechamento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minimo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maximo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iguais, mil de volume e data de hoje. Finalmente,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devolve tais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encapsuladas em uma Serie Temporal.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**/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GeradorDeSerie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Candle(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1000, 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035997" y="381335"/>
            <a:ext cx="3597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3, 4, 5, 4, 3);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(10.0/3,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(11.0/3,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(6,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(13.0/3,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8049852" y="8549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81046" y="3554352"/>
            <a:ext cx="3717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4281046" y="32555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310984" y="6119336"/>
            <a:ext cx="358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latin typeface="MinionPro-Regular" panose="02040503050306020203" pitchFamily="18" charset="0"/>
              </a:rPr>
              <a:t>Essa classe dá peso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para o dia atual</a:t>
            </a:r>
            <a:r>
              <a:rPr lang="pt-BR" sz="800" dirty="0" smtClean="0">
                <a:latin typeface="MinionPro-Regular" panose="02040503050306020203" pitchFamily="18" charset="0"/>
              </a:rPr>
              <a:t>, peso 2 </a:t>
            </a:r>
            <a:r>
              <a:rPr lang="pt-BR" sz="800" dirty="0">
                <a:latin typeface="MinionPro-Regular" panose="02040503050306020203" pitchFamily="18" charset="0"/>
              </a:rPr>
              <a:t>para o dia anterior e o peso </a:t>
            </a:r>
            <a:r>
              <a:rPr lang="pt-BR" sz="800" dirty="0" smtClean="0">
                <a:latin typeface="MinionPro-Regular" panose="02040503050306020203" pitchFamily="18" charset="0"/>
              </a:rPr>
              <a:t>1 </a:t>
            </a:r>
            <a:r>
              <a:rPr lang="pt-BR" sz="800" dirty="0">
                <a:latin typeface="MinionPro-Regular" panose="02040503050306020203" pitchFamily="18" charset="0"/>
              </a:rPr>
              <a:t>para o dia antes desse. O código interno é muito parecido com o </a:t>
            </a:r>
            <a:r>
              <a:rPr lang="pt-BR" sz="800" dirty="0" smtClean="0">
                <a:latin typeface="MinionPro-Regular" panose="02040503050306020203" pitchFamily="18" charset="0"/>
              </a:rPr>
              <a:t>da média </a:t>
            </a:r>
            <a:r>
              <a:rPr lang="pt-BR" sz="800" dirty="0">
                <a:latin typeface="MinionPro-Regular" panose="02040503050306020203" pitchFamily="18" charset="0"/>
              </a:rPr>
              <a:t>móvel simples, só precisamos multiplicar sempre pela quantidade de dias passados.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8035996" y="3932704"/>
            <a:ext cx="36803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5, 6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calcula(2): 1*1 + 2*2 +3*3 = 14. Divide por 6, da 14/6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(14.0/6,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(20.0/6,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(26.0/6,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(32.0/6,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998683" y="358672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1403927" y="607624"/>
            <a:ext cx="5116946" cy="787067"/>
          </a:xfrm>
          <a:custGeom>
            <a:avLst/>
            <a:gdLst>
              <a:gd name="connsiteX0" fmla="*/ 0 w 5116946"/>
              <a:gd name="connsiteY0" fmla="*/ 399140 h 787067"/>
              <a:gd name="connsiteX1" fmla="*/ 1856509 w 5116946"/>
              <a:gd name="connsiteY1" fmla="*/ 11212 h 787067"/>
              <a:gd name="connsiteX2" fmla="*/ 5116946 w 5116946"/>
              <a:gd name="connsiteY2" fmla="*/ 787067 h 7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946" h="787067">
                <a:moveTo>
                  <a:pt x="0" y="399140"/>
                </a:moveTo>
                <a:cubicBezTo>
                  <a:pt x="501842" y="172849"/>
                  <a:pt x="1003685" y="-53442"/>
                  <a:pt x="1856509" y="11212"/>
                </a:cubicBezTo>
                <a:cubicBezTo>
                  <a:pt x="2709333" y="75866"/>
                  <a:pt x="3913139" y="431466"/>
                  <a:pt x="5116946" y="7870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1422907" y="737420"/>
            <a:ext cx="6871348" cy="1091380"/>
          </a:xfrm>
          <a:custGeom>
            <a:avLst/>
            <a:gdLst>
              <a:gd name="connsiteX0" fmla="*/ 8729 w 6705093"/>
              <a:gd name="connsiteY0" fmla="*/ 260107 h 1091380"/>
              <a:gd name="connsiteX1" fmla="*/ 156511 w 6705093"/>
              <a:gd name="connsiteY1" fmla="*/ 232398 h 1091380"/>
              <a:gd name="connsiteX2" fmla="*/ 1523493 w 6705093"/>
              <a:gd name="connsiteY2" fmla="*/ 38435 h 1091380"/>
              <a:gd name="connsiteX3" fmla="*/ 6705093 w 6705093"/>
              <a:gd name="connsiteY3" fmla="*/ 1091380 h 109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093" h="1091380">
                <a:moveTo>
                  <a:pt x="8729" y="260107"/>
                </a:moveTo>
                <a:cubicBezTo>
                  <a:pt x="-43611" y="264725"/>
                  <a:pt x="156511" y="232398"/>
                  <a:pt x="156511" y="232398"/>
                </a:cubicBezTo>
                <a:cubicBezTo>
                  <a:pt x="408972" y="195453"/>
                  <a:pt x="432063" y="-104729"/>
                  <a:pt x="1523493" y="38435"/>
                </a:cubicBezTo>
                <a:cubicBezTo>
                  <a:pt x="2614923" y="181599"/>
                  <a:pt x="4660008" y="636489"/>
                  <a:pt x="6705093" y="10913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1865290" y="1908650"/>
            <a:ext cx="8608745" cy="3651642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188364" y="607624"/>
            <a:ext cx="3796145" cy="1581394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9" h="1677066">
                <a:moveTo>
                  <a:pt x="0" y="642593"/>
                </a:moveTo>
                <a:cubicBezTo>
                  <a:pt x="404091" y="256205"/>
                  <a:pt x="808183" y="-130182"/>
                  <a:pt x="1274619" y="42230"/>
                </a:cubicBezTo>
                <a:cubicBezTo>
                  <a:pt x="1741056" y="214642"/>
                  <a:pt x="2269837" y="945854"/>
                  <a:pt x="2798619" y="167706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1865290" y="5352615"/>
            <a:ext cx="7509619" cy="166681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6086763" y="3610447"/>
            <a:ext cx="4128655" cy="2116098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  <a:gd name="connsiteX0" fmla="*/ 0 w 3288889"/>
              <a:gd name="connsiteY0" fmla="*/ 477395 h 1697051"/>
              <a:gd name="connsiteX1" fmla="*/ 1764889 w 3288889"/>
              <a:gd name="connsiteY1" fmla="*/ 62215 h 1697051"/>
              <a:gd name="connsiteX2" fmla="*/ 3288889 w 3288889"/>
              <a:gd name="connsiteY2" fmla="*/ 1697051 h 1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89" h="1697051">
                <a:moveTo>
                  <a:pt x="0" y="477395"/>
                </a:moveTo>
                <a:cubicBezTo>
                  <a:pt x="404091" y="91007"/>
                  <a:pt x="1298453" y="-110197"/>
                  <a:pt x="1764889" y="62215"/>
                </a:cubicBezTo>
                <a:cubicBezTo>
                  <a:pt x="2231326" y="234627"/>
                  <a:pt x="2760107" y="965839"/>
                  <a:pt x="3288889" y="16970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505527" y="697046"/>
            <a:ext cx="6604000" cy="4641572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505527" y="737420"/>
            <a:ext cx="5116946" cy="3725775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9236364" y="2225964"/>
            <a:ext cx="360218" cy="184727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9250444" y="5777456"/>
            <a:ext cx="503156" cy="331441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0982" y="1468582"/>
            <a:ext cx="4553527" cy="923636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380982" y="4562736"/>
            <a:ext cx="4603527" cy="1507044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655" y="-57972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Exercício f22 8.4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998683" y="-101141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98683" y="339773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922983" y="287129"/>
            <a:ext cx="4474913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/>
              <a:t>package</a:t>
            </a:r>
            <a:r>
              <a:rPr lang="pt-BR" sz="800" b="1" dirty="0"/>
              <a:t> </a:t>
            </a:r>
            <a:r>
              <a:rPr lang="pt-BR" sz="800" b="1" dirty="0" err="1"/>
              <a:t>br.com.caelum.argentum.bean</a:t>
            </a:r>
            <a:r>
              <a:rPr lang="pt-BR" sz="800" b="1" dirty="0"/>
              <a:t>;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 1)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Construtor ========"</a:t>
            </a:r>
            <a:r>
              <a:rPr lang="pt-BR" sz="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"4)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"PLOTANDO: 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de </a:t>
            </a:r>
            <a:r>
              <a:rPr lang="pt-BR" sz="7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95350"/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,2,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.getUltimaPosicao()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plota o indicador</a:t>
            </a:r>
          </a:p>
          <a:p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.plotaIndicador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comportamento padrão para quando o usuário não tiver escolhido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"5)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08531" y="3550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662215" y="140275"/>
            <a:ext cx="3529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09403" y="803273"/>
            <a:ext cx="937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Fluxo já feito </a:t>
            </a:r>
            <a:r>
              <a:rPr lang="pt-BR" dirty="0" err="1" smtClean="0">
                <a:solidFill>
                  <a:srgbClr val="FFC000"/>
                </a:solidFill>
              </a:rPr>
              <a:t>xml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7989568" y="1099280"/>
            <a:ext cx="541860" cy="624468"/>
          </a:xfrm>
          <a:custGeom>
            <a:avLst/>
            <a:gdLst>
              <a:gd name="connsiteX0" fmla="*/ 367991 w 541860"/>
              <a:gd name="connsiteY0" fmla="*/ 624468 h 624468"/>
              <a:gd name="connsiteX1" fmla="*/ 524108 w 541860"/>
              <a:gd name="connsiteY1" fmla="*/ 301083 h 624468"/>
              <a:gd name="connsiteX2" fmla="*/ 0 w 541860"/>
              <a:gd name="connsiteY2" fmla="*/ 0 h 62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860" h="624468">
                <a:moveTo>
                  <a:pt x="367991" y="624468"/>
                </a:moveTo>
                <a:cubicBezTo>
                  <a:pt x="476715" y="514814"/>
                  <a:pt x="585440" y="405161"/>
                  <a:pt x="524108" y="301083"/>
                </a:cubicBezTo>
                <a:cubicBezTo>
                  <a:pt x="462776" y="197005"/>
                  <a:pt x="231388" y="98502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770477" y="1821293"/>
            <a:ext cx="353234" cy="485802"/>
          </a:xfrm>
          <a:custGeom>
            <a:avLst/>
            <a:gdLst>
              <a:gd name="connsiteX0" fmla="*/ 0 w 1487697"/>
              <a:gd name="connsiteY0" fmla="*/ 27548 h 484748"/>
              <a:gd name="connsiteX1" fmla="*/ 1483112 w 1487697"/>
              <a:gd name="connsiteY1" fmla="*/ 49851 h 484748"/>
              <a:gd name="connsiteX2" fmla="*/ 468351 w 1487697"/>
              <a:gd name="connsiteY2" fmla="*/ 484748 h 48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97" h="484748">
                <a:moveTo>
                  <a:pt x="0" y="27548"/>
                </a:moveTo>
                <a:cubicBezTo>
                  <a:pt x="702527" y="599"/>
                  <a:pt x="1405054" y="-26349"/>
                  <a:pt x="1483112" y="49851"/>
                </a:cubicBezTo>
                <a:cubicBezTo>
                  <a:pt x="1561170" y="126051"/>
                  <a:pt x="618892" y="412265"/>
                  <a:pt x="468351" y="48474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159799" y="226238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3" name="Conector de seta reta 2"/>
          <p:cNvCxnSpPr>
            <a:endCxn id="15" idx="3"/>
          </p:cNvCxnSpPr>
          <p:nvPr/>
        </p:nvCxnSpPr>
        <p:spPr>
          <a:xfrm flipV="1">
            <a:off x="8431627" y="2440779"/>
            <a:ext cx="765157" cy="1056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5892801" y="1701446"/>
            <a:ext cx="2752437" cy="799510"/>
          </a:xfrm>
          <a:custGeom>
            <a:avLst/>
            <a:gdLst>
              <a:gd name="connsiteX0" fmla="*/ 0 w 2752437"/>
              <a:gd name="connsiteY0" fmla="*/ 34832 h 810687"/>
              <a:gd name="connsiteX1" fmla="*/ 1524000 w 2752437"/>
              <a:gd name="connsiteY1" fmla="*/ 90250 h 810687"/>
              <a:gd name="connsiteX2" fmla="*/ 2752437 w 2752437"/>
              <a:gd name="connsiteY2" fmla="*/ 810687 h 8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437" h="810687">
                <a:moveTo>
                  <a:pt x="0" y="34832"/>
                </a:moveTo>
                <a:cubicBezTo>
                  <a:pt x="532630" y="-2114"/>
                  <a:pt x="1065261" y="-39059"/>
                  <a:pt x="1524000" y="90250"/>
                </a:cubicBezTo>
                <a:cubicBezTo>
                  <a:pt x="1982740" y="219559"/>
                  <a:pt x="2752437" y="810687"/>
                  <a:pt x="2752437" y="81068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305250" y="2214480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69400" y="2230672"/>
            <a:ext cx="4428493" cy="14161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969401" y="3731613"/>
            <a:ext cx="4428493" cy="2294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69399" y="6128461"/>
            <a:ext cx="4428493" cy="4966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983855" y="1422477"/>
            <a:ext cx="3678361" cy="769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708636" y="540999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3" name="Retângulo 22"/>
          <p:cNvSpPr/>
          <p:nvPr/>
        </p:nvSpPr>
        <p:spPr>
          <a:xfrm>
            <a:off x="8708636" y="903831"/>
            <a:ext cx="2544285" cy="280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4" name="Retângulo 23"/>
          <p:cNvSpPr/>
          <p:nvPr/>
        </p:nvSpPr>
        <p:spPr>
          <a:xfrm>
            <a:off x="8708635" y="1277718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5" name="Retângulo 24"/>
          <p:cNvSpPr/>
          <p:nvPr/>
        </p:nvSpPr>
        <p:spPr>
          <a:xfrm>
            <a:off x="8708635" y="1602980"/>
            <a:ext cx="3400238" cy="49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6" name="Retângulo 25"/>
          <p:cNvSpPr/>
          <p:nvPr/>
        </p:nvSpPr>
        <p:spPr>
          <a:xfrm>
            <a:off x="8708635" y="185226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" name="Retângulo 1"/>
          <p:cNvSpPr/>
          <p:nvPr/>
        </p:nvSpPr>
        <p:spPr>
          <a:xfrm>
            <a:off x="-10857" y="281855"/>
            <a:ext cx="468226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Web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"Media Móvel: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argentumBean.nomeMedia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"Simples"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"Ponderada"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 base: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argentumBean.nomeIndicadorBase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"Abertura"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"Fechamento"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>
              <a:latin typeface="Consolas" panose="020B0609020204030204" pitchFamily="49" charset="0"/>
            </a:endParaRP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"Gerar gráfico"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":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268288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argentumBean.geraGrafico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p:lineChart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argentumBean.modeloGrafico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legendPosition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"w"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"Indicadores"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20078" y="359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http://localhost:8080/</a:t>
            </a:r>
            <a:r>
              <a:rPr lang="pt-BR" sz="1200" dirty="0">
                <a:solidFill>
                  <a:schemeClr val="accent2"/>
                </a:solidFill>
              </a:rPr>
              <a:t>fj22</a:t>
            </a:r>
            <a:r>
              <a:rPr lang="pt-BR" sz="1200" dirty="0"/>
              <a:t>-argentum-webfgm/Index7p10a11p8.xhtml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80" y="57796"/>
            <a:ext cx="1707218" cy="224059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6023950" y="2569314"/>
            <a:ext cx="1406472" cy="1019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9103887" y="2823609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Forma livre 31"/>
          <p:cNvSpPr/>
          <p:nvPr/>
        </p:nvSpPr>
        <p:spPr>
          <a:xfrm>
            <a:off x="6970824" y="2898826"/>
            <a:ext cx="2133059" cy="170580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5892801" y="2736852"/>
            <a:ext cx="1267638" cy="272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9159799" y="3395560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>
            <a:off x="6650182" y="3220673"/>
            <a:ext cx="1151244" cy="538527"/>
          </a:xfrm>
          <a:custGeom>
            <a:avLst/>
            <a:gdLst>
              <a:gd name="connsiteX0" fmla="*/ 665018 w 1151244"/>
              <a:gd name="connsiteY0" fmla="*/ 67472 h 538527"/>
              <a:gd name="connsiteX1" fmla="*/ 1126836 w 1151244"/>
              <a:gd name="connsiteY1" fmla="*/ 39763 h 538527"/>
              <a:gd name="connsiteX2" fmla="*/ 0 w 1151244"/>
              <a:gd name="connsiteY2" fmla="*/ 538527 h 53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44" h="538527">
                <a:moveTo>
                  <a:pt x="665018" y="67472"/>
                </a:moveTo>
                <a:cubicBezTo>
                  <a:pt x="951345" y="14363"/>
                  <a:pt x="1237672" y="-38746"/>
                  <a:pt x="1126836" y="39763"/>
                </a:cubicBezTo>
                <a:cubicBezTo>
                  <a:pt x="1016000" y="118272"/>
                  <a:pt x="508000" y="328399"/>
                  <a:pt x="0" y="53852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9069535" y="4335137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 flipV="1">
            <a:off x="6332080" y="4296887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3066473" y="1992571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3066473" y="1911927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3218873" y="2606794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3218873" y="2526150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214255" y="3139673"/>
            <a:ext cx="491466" cy="721127"/>
          </a:xfrm>
          <a:custGeom>
            <a:avLst/>
            <a:gdLst>
              <a:gd name="connsiteX0" fmla="*/ 0 w 491466"/>
              <a:gd name="connsiteY0" fmla="*/ 111527 h 721127"/>
              <a:gd name="connsiteX1" fmla="*/ 489527 w 491466"/>
              <a:gd name="connsiteY1" fmla="*/ 46872 h 721127"/>
              <a:gd name="connsiteX2" fmla="*/ 138545 w 491466"/>
              <a:gd name="connsiteY2" fmla="*/ 721127 h 7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66" h="721127">
                <a:moveTo>
                  <a:pt x="0" y="111527"/>
                </a:moveTo>
                <a:cubicBezTo>
                  <a:pt x="233218" y="28399"/>
                  <a:pt x="466436" y="-54728"/>
                  <a:pt x="489527" y="46872"/>
                </a:cubicBezTo>
                <a:cubicBezTo>
                  <a:pt x="512618" y="148472"/>
                  <a:pt x="325581" y="434799"/>
                  <a:pt x="138545" y="7211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59" y="3188506"/>
            <a:ext cx="67343" cy="2240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9437317" y="2493627"/>
            <a:ext cx="2754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Syso</a:t>
            </a:r>
            <a:r>
              <a:rPr lang="pt-BR" sz="800" dirty="0" smtClean="0">
                <a:solidFill>
                  <a:srgbClr val="C00000"/>
                </a:solidFill>
              </a:rPr>
              <a:t> do </a:t>
            </a:r>
            <a:r>
              <a:rPr lang="pt-BR" sz="800" dirty="0" err="1" smtClean="0">
                <a:solidFill>
                  <a:srgbClr val="C00000"/>
                </a:solidFill>
              </a:rPr>
              <a:t>GeraGrafico</a:t>
            </a:r>
            <a:r>
              <a:rPr lang="pt-BR" sz="800" dirty="0" smtClean="0">
                <a:solidFill>
                  <a:srgbClr val="C00000"/>
                </a:solidFill>
              </a:rPr>
              <a:t> – depois de carregada a página e </a:t>
            </a:r>
          </a:p>
          <a:p>
            <a:r>
              <a:rPr lang="pt-BR" sz="800" dirty="0" smtClean="0">
                <a:solidFill>
                  <a:srgbClr val="C00000"/>
                </a:solidFill>
              </a:rPr>
              <a:t>clica-se no botão ‘Gerar Gráfico’</a:t>
            </a:r>
          </a:p>
          <a:p>
            <a:r>
              <a:rPr lang="pt-BR" sz="800" dirty="0" err="1" smtClean="0"/>
              <a:t>getNomeMedia</a:t>
            </a:r>
            <a:endParaRPr lang="pt-BR" sz="800" dirty="0"/>
          </a:p>
          <a:p>
            <a:r>
              <a:rPr lang="pt-BR" sz="800" dirty="0" err="1"/>
              <a:t>getNomeIndicadorBase</a:t>
            </a:r>
            <a:endParaRPr lang="pt-BR" sz="800" dirty="0"/>
          </a:p>
          <a:p>
            <a:r>
              <a:rPr lang="pt-BR" sz="800" dirty="0" err="1"/>
              <a:t>setNomeMedia</a:t>
            </a:r>
            <a:endParaRPr lang="pt-BR" sz="800" dirty="0"/>
          </a:p>
          <a:p>
            <a:r>
              <a:rPr lang="pt-BR" sz="800" dirty="0" err="1"/>
              <a:t>setNomeIndicadorBase</a:t>
            </a:r>
            <a:endParaRPr lang="pt-BR" sz="800" dirty="0"/>
          </a:p>
          <a:p>
            <a:r>
              <a:rPr lang="pt-BR" sz="800" dirty="0"/>
              <a:t>PLOTANDO: </a:t>
            </a:r>
            <a:r>
              <a:rPr lang="pt-BR" sz="800" dirty="0" err="1"/>
              <a:t>MediaMovelPonderada</a:t>
            </a:r>
            <a:r>
              <a:rPr lang="pt-BR" sz="800" dirty="0"/>
              <a:t> de </a:t>
            </a:r>
            <a:r>
              <a:rPr lang="pt-BR" sz="800" dirty="0" err="1"/>
              <a:t>IndicadorFechamento</a:t>
            </a:r>
            <a:endParaRPr lang="pt-BR" sz="800" dirty="0"/>
          </a:p>
          <a:p>
            <a:r>
              <a:rPr lang="pt-BR" sz="800" dirty="0" smtClean="0"/>
              <a:t>&gt;&gt;&gt;</a:t>
            </a:r>
            <a:r>
              <a:rPr lang="pt-BR" sz="800" b="1" i="1" dirty="0"/>
              <a:t> </a:t>
            </a:r>
            <a:r>
              <a:rPr lang="pt-BR" sz="800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dirty="0" err="1" smtClean="0"/>
              <a:t>constroiCandles</a:t>
            </a:r>
            <a:r>
              <a:rPr lang="pt-BR" sz="800" dirty="0" smtClean="0"/>
              <a:t> </a:t>
            </a:r>
            <a:r>
              <a:rPr lang="pt-BR" sz="800" dirty="0"/>
              <a:t>- Fim</a:t>
            </a:r>
          </a:p>
          <a:p>
            <a:r>
              <a:rPr lang="pt-BR" sz="800" dirty="0" err="1" smtClean="0"/>
              <a:t>ArgentumBeam-defineIndicador</a:t>
            </a:r>
            <a:endParaRPr lang="pt-BR" sz="800" dirty="0"/>
          </a:p>
        </p:txBody>
      </p:sp>
      <p:sp>
        <p:nvSpPr>
          <p:cNvPr id="22" name="Forma livre 21"/>
          <p:cNvSpPr/>
          <p:nvPr/>
        </p:nvSpPr>
        <p:spPr>
          <a:xfrm>
            <a:off x="2218333" y="618836"/>
            <a:ext cx="6491558" cy="2817091"/>
          </a:xfrm>
          <a:custGeom>
            <a:avLst/>
            <a:gdLst>
              <a:gd name="connsiteX0" fmla="*/ 284722 w 6491558"/>
              <a:gd name="connsiteY0" fmla="*/ 2817091 h 2817091"/>
              <a:gd name="connsiteX1" fmla="*/ 718831 w 6491558"/>
              <a:gd name="connsiteY1" fmla="*/ 877455 h 2817091"/>
              <a:gd name="connsiteX2" fmla="*/ 6491558 w 6491558"/>
              <a:gd name="connsiteY2" fmla="*/ 0 h 281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1558" h="2817091">
                <a:moveTo>
                  <a:pt x="284722" y="2817091"/>
                </a:moveTo>
                <a:cubicBezTo>
                  <a:pt x="-15460" y="2082030"/>
                  <a:pt x="-315642" y="1346970"/>
                  <a:pt x="718831" y="877455"/>
                </a:cubicBezTo>
                <a:cubicBezTo>
                  <a:pt x="1753304" y="407940"/>
                  <a:pt x="4122431" y="203970"/>
                  <a:pt x="6491558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8515739" y="665018"/>
            <a:ext cx="192896" cy="680512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8515739" y="1014466"/>
            <a:ext cx="192896" cy="700225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 flipH="1" flipV="1">
            <a:off x="10358095" y="946011"/>
            <a:ext cx="222704" cy="541857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/>
          <p:nvPr/>
        </p:nvSpPr>
        <p:spPr>
          <a:xfrm>
            <a:off x="6225309" y="1895198"/>
            <a:ext cx="2512291" cy="386184"/>
          </a:xfrm>
          <a:custGeom>
            <a:avLst/>
            <a:gdLst>
              <a:gd name="connsiteX0" fmla="*/ 2512291 w 2512291"/>
              <a:gd name="connsiteY0" fmla="*/ 1256 h 426129"/>
              <a:gd name="connsiteX1" fmla="*/ 1958109 w 2512291"/>
              <a:gd name="connsiteY1" fmla="*/ 65911 h 426129"/>
              <a:gd name="connsiteX2" fmla="*/ 0 w 2512291"/>
              <a:gd name="connsiteY2" fmla="*/ 426129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291" h="426129">
                <a:moveTo>
                  <a:pt x="2512291" y="1256"/>
                </a:moveTo>
                <a:cubicBezTo>
                  <a:pt x="2444557" y="-1823"/>
                  <a:pt x="2376824" y="-4901"/>
                  <a:pt x="1958109" y="65911"/>
                </a:cubicBezTo>
                <a:cubicBezTo>
                  <a:pt x="1539394" y="136723"/>
                  <a:pt x="769697" y="281426"/>
                  <a:pt x="0" y="42612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9265071" y="4312681"/>
            <a:ext cx="1960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accent6"/>
                </a:solidFill>
              </a:rPr>
              <a:t>Quando a Página é carregada. </a:t>
            </a:r>
          </a:p>
          <a:p>
            <a:r>
              <a:rPr lang="pt-BR" sz="1050" dirty="0" smtClean="0">
                <a:solidFill>
                  <a:schemeClr val="accent6"/>
                </a:solidFill>
              </a:rPr>
              <a:t>O usuário não escolhe as opções</a:t>
            </a:r>
            <a:endParaRPr lang="pt-BR" sz="1050" dirty="0">
              <a:solidFill>
                <a:schemeClr val="accent6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183646" y="4463510"/>
            <a:ext cx="829301" cy="131202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6680765" y="-15217"/>
            <a:ext cx="15112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java.lang.reflect.Constructor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javax.faces.bean.ViewScoped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br.com.caelum.argentum.grafico.GeradorModeloGrafico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br.com.caelum.argentum.modelo.CandlestickFactory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br.com.caelum.argentum.modelo.IndicadorFechamento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br.com.caelum.argentum.modelo.MediaMovelSimples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br.com.caelum.argentum.modelo.Negociacao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br.com.caelum.argentum.ws.ClienteWebService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300" dirty="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624945" y="2921318"/>
            <a:ext cx="797398" cy="3709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 30"/>
          <p:cNvSpPr/>
          <p:nvPr/>
        </p:nvSpPr>
        <p:spPr>
          <a:xfrm>
            <a:off x="5634182" y="4544291"/>
            <a:ext cx="2013527" cy="184727"/>
          </a:xfrm>
          <a:custGeom>
            <a:avLst/>
            <a:gdLst>
              <a:gd name="connsiteX0" fmla="*/ 0 w 2013527"/>
              <a:gd name="connsiteY0" fmla="*/ 0 h 184727"/>
              <a:gd name="connsiteX1" fmla="*/ 914400 w 2013527"/>
              <a:gd name="connsiteY1" fmla="*/ 92364 h 184727"/>
              <a:gd name="connsiteX2" fmla="*/ 1801091 w 2013527"/>
              <a:gd name="connsiteY2" fmla="*/ 101600 h 184727"/>
              <a:gd name="connsiteX3" fmla="*/ 2013527 w 2013527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527" h="184727">
                <a:moveTo>
                  <a:pt x="0" y="0"/>
                </a:moveTo>
                <a:cubicBezTo>
                  <a:pt x="307109" y="37715"/>
                  <a:pt x="614218" y="75431"/>
                  <a:pt x="914400" y="92364"/>
                </a:cubicBezTo>
                <a:cubicBezTo>
                  <a:pt x="1214582" y="109297"/>
                  <a:pt x="1617903" y="86206"/>
                  <a:pt x="1801091" y="101600"/>
                </a:cubicBezTo>
                <a:cubicBezTo>
                  <a:pt x="1984279" y="116994"/>
                  <a:pt x="1998903" y="150860"/>
                  <a:pt x="2013527" y="18472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8562109" y="1468582"/>
            <a:ext cx="1246122" cy="3251200"/>
          </a:xfrm>
          <a:custGeom>
            <a:avLst/>
            <a:gdLst>
              <a:gd name="connsiteX0" fmla="*/ 701964 w 1246122"/>
              <a:gd name="connsiteY0" fmla="*/ 0 h 3251200"/>
              <a:gd name="connsiteX1" fmla="*/ 1071418 w 1246122"/>
              <a:gd name="connsiteY1" fmla="*/ 766618 h 3251200"/>
              <a:gd name="connsiteX2" fmla="*/ 1200727 w 1246122"/>
              <a:gd name="connsiteY2" fmla="*/ 2447636 h 3251200"/>
              <a:gd name="connsiteX3" fmla="*/ 304800 w 1246122"/>
              <a:gd name="connsiteY3" fmla="*/ 2669309 h 3251200"/>
              <a:gd name="connsiteX4" fmla="*/ 0 w 1246122"/>
              <a:gd name="connsiteY4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22" h="3251200">
                <a:moveTo>
                  <a:pt x="701964" y="0"/>
                </a:moveTo>
                <a:cubicBezTo>
                  <a:pt x="845127" y="179339"/>
                  <a:pt x="988291" y="358679"/>
                  <a:pt x="1071418" y="766618"/>
                </a:cubicBezTo>
                <a:cubicBezTo>
                  <a:pt x="1154545" y="1174557"/>
                  <a:pt x="1328497" y="2130521"/>
                  <a:pt x="1200727" y="2447636"/>
                </a:cubicBezTo>
                <a:cubicBezTo>
                  <a:pt x="1072957" y="2764751"/>
                  <a:pt x="504921" y="2535382"/>
                  <a:pt x="304800" y="2669309"/>
                </a:cubicBezTo>
                <a:cubicBezTo>
                  <a:pt x="104679" y="2803236"/>
                  <a:pt x="52339" y="3027218"/>
                  <a:pt x="0" y="32512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195809" y="3825196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IndicadorAbertura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IndicadorFechamento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48" name="Forma livre 47"/>
          <p:cNvSpPr/>
          <p:nvPr/>
        </p:nvSpPr>
        <p:spPr>
          <a:xfrm>
            <a:off x="7978903" y="1136072"/>
            <a:ext cx="2647259" cy="4013593"/>
          </a:xfrm>
          <a:custGeom>
            <a:avLst/>
            <a:gdLst>
              <a:gd name="connsiteX0" fmla="*/ 1820879 w 2647259"/>
              <a:gd name="connsiteY0" fmla="*/ 0 h 3915262"/>
              <a:gd name="connsiteX1" fmla="*/ 2448952 w 2647259"/>
              <a:gd name="connsiteY1" fmla="*/ 1154545 h 3915262"/>
              <a:gd name="connsiteX2" fmla="*/ 2513606 w 2647259"/>
              <a:gd name="connsiteY2" fmla="*/ 3140363 h 3915262"/>
              <a:gd name="connsiteX3" fmla="*/ 767933 w 2647259"/>
              <a:gd name="connsiteY3" fmla="*/ 3879272 h 3915262"/>
              <a:gd name="connsiteX4" fmla="*/ 121388 w 2647259"/>
              <a:gd name="connsiteY4" fmla="*/ 3805382 h 3915262"/>
              <a:gd name="connsiteX5" fmla="*/ 1315 w 2647259"/>
              <a:gd name="connsiteY5" fmla="*/ 3851563 h 391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259" h="3915262">
                <a:moveTo>
                  <a:pt x="1820879" y="0"/>
                </a:moveTo>
                <a:cubicBezTo>
                  <a:pt x="2077188" y="315575"/>
                  <a:pt x="2333498" y="631151"/>
                  <a:pt x="2448952" y="1154545"/>
                </a:cubicBezTo>
                <a:cubicBezTo>
                  <a:pt x="2564407" y="1677939"/>
                  <a:pt x="2793776" y="2686242"/>
                  <a:pt x="2513606" y="3140363"/>
                </a:cubicBezTo>
                <a:cubicBezTo>
                  <a:pt x="2233436" y="3594484"/>
                  <a:pt x="1166636" y="3768436"/>
                  <a:pt x="767933" y="3879272"/>
                </a:cubicBezTo>
                <a:cubicBezTo>
                  <a:pt x="369230" y="3990108"/>
                  <a:pt x="249157" y="3810000"/>
                  <a:pt x="121388" y="3805382"/>
                </a:cubicBezTo>
                <a:cubicBezTo>
                  <a:pt x="-6381" y="3800764"/>
                  <a:pt x="-2533" y="3826163"/>
                  <a:pt x="1315" y="385156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10287835" y="3825986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MediaMovelSimples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MediaMovelPonderada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54" name="Forma livre 53"/>
          <p:cNvSpPr/>
          <p:nvPr/>
        </p:nvSpPr>
        <p:spPr>
          <a:xfrm>
            <a:off x="6363855" y="4784436"/>
            <a:ext cx="1099127" cy="92364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>
            <a:off x="6023949" y="5149666"/>
            <a:ext cx="1097119" cy="89100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>
            <a:off x="5661891" y="4553527"/>
            <a:ext cx="1521753" cy="494236"/>
          </a:xfrm>
          <a:custGeom>
            <a:avLst/>
            <a:gdLst>
              <a:gd name="connsiteX0" fmla="*/ 0 w 1542473"/>
              <a:gd name="connsiteY0" fmla="*/ 0 h 434109"/>
              <a:gd name="connsiteX1" fmla="*/ 942109 w 1542473"/>
              <a:gd name="connsiteY1" fmla="*/ 129309 h 434109"/>
              <a:gd name="connsiteX2" fmla="*/ 1320800 w 1542473"/>
              <a:gd name="connsiteY2" fmla="*/ 129309 h 434109"/>
              <a:gd name="connsiteX3" fmla="*/ 1542473 w 1542473"/>
              <a:gd name="connsiteY3" fmla="*/ 434109 h 4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473" h="434109">
                <a:moveTo>
                  <a:pt x="0" y="0"/>
                </a:moveTo>
                <a:cubicBezTo>
                  <a:pt x="360988" y="53879"/>
                  <a:pt x="721976" y="107758"/>
                  <a:pt x="942109" y="129309"/>
                </a:cubicBezTo>
                <a:cubicBezTo>
                  <a:pt x="1162242" y="150861"/>
                  <a:pt x="1220739" y="78509"/>
                  <a:pt x="1320800" y="129309"/>
                </a:cubicBezTo>
                <a:cubicBezTo>
                  <a:pt x="1420861" y="180109"/>
                  <a:pt x="1497831" y="383309"/>
                  <a:pt x="1542473" y="43410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 56"/>
          <p:cNvSpPr/>
          <p:nvPr/>
        </p:nvSpPr>
        <p:spPr>
          <a:xfrm>
            <a:off x="4863066" y="4922982"/>
            <a:ext cx="4011536" cy="526473"/>
          </a:xfrm>
          <a:custGeom>
            <a:avLst/>
            <a:gdLst>
              <a:gd name="connsiteX0" fmla="*/ 467307 w 3492677"/>
              <a:gd name="connsiteY0" fmla="*/ 0 h 535709"/>
              <a:gd name="connsiteX1" fmla="*/ 162507 w 3492677"/>
              <a:gd name="connsiteY1" fmla="*/ 120073 h 535709"/>
              <a:gd name="connsiteX2" fmla="*/ 254870 w 3492677"/>
              <a:gd name="connsiteY2" fmla="*/ 461818 h 535709"/>
              <a:gd name="connsiteX3" fmla="*/ 3108907 w 3492677"/>
              <a:gd name="connsiteY3" fmla="*/ 471054 h 535709"/>
              <a:gd name="connsiteX4" fmla="*/ 3385997 w 3492677"/>
              <a:gd name="connsiteY4" fmla="*/ 535709 h 535709"/>
              <a:gd name="connsiteX0" fmla="*/ 496144 w 3521514"/>
              <a:gd name="connsiteY0" fmla="*/ 0 h 535709"/>
              <a:gd name="connsiteX1" fmla="*/ 126690 w 3521514"/>
              <a:gd name="connsiteY1" fmla="*/ 120073 h 535709"/>
              <a:gd name="connsiteX2" fmla="*/ 283707 w 3521514"/>
              <a:gd name="connsiteY2" fmla="*/ 461818 h 535709"/>
              <a:gd name="connsiteX3" fmla="*/ 3137744 w 3521514"/>
              <a:gd name="connsiteY3" fmla="*/ 471054 h 535709"/>
              <a:gd name="connsiteX4" fmla="*/ 3414834 w 3521514"/>
              <a:gd name="connsiteY4" fmla="*/ 535709 h 535709"/>
              <a:gd name="connsiteX0" fmla="*/ 1184596 w 4209966"/>
              <a:gd name="connsiteY0" fmla="*/ 0 h 535709"/>
              <a:gd name="connsiteX1" fmla="*/ 2342 w 4209966"/>
              <a:gd name="connsiteY1" fmla="*/ 240146 h 535709"/>
              <a:gd name="connsiteX2" fmla="*/ 972159 w 4209966"/>
              <a:gd name="connsiteY2" fmla="*/ 461818 h 535709"/>
              <a:gd name="connsiteX3" fmla="*/ 3826196 w 4209966"/>
              <a:gd name="connsiteY3" fmla="*/ 471054 h 535709"/>
              <a:gd name="connsiteX4" fmla="*/ 4103286 w 4209966"/>
              <a:gd name="connsiteY4" fmla="*/ 535709 h 535709"/>
              <a:gd name="connsiteX0" fmla="*/ 1245429 w 4297373"/>
              <a:gd name="connsiteY0" fmla="*/ 0 h 535709"/>
              <a:gd name="connsiteX1" fmla="*/ 63175 w 4297373"/>
              <a:gd name="connsiteY1" fmla="*/ 240146 h 535709"/>
              <a:gd name="connsiteX2" fmla="*/ 561938 w 4297373"/>
              <a:gd name="connsiteY2" fmla="*/ 461818 h 535709"/>
              <a:gd name="connsiteX3" fmla="*/ 3887029 w 4297373"/>
              <a:gd name="connsiteY3" fmla="*/ 471054 h 535709"/>
              <a:gd name="connsiteX4" fmla="*/ 4164119 w 4297373"/>
              <a:gd name="connsiteY4" fmla="*/ 535709 h 535709"/>
              <a:gd name="connsiteX0" fmla="*/ 1230842 w 4282786"/>
              <a:gd name="connsiteY0" fmla="*/ 0 h 535709"/>
              <a:gd name="connsiteX1" fmla="*/ 67061 w 4282786"/>
              <a:gd name="connsiteY1" fmla="*/ 147782 h 535709"/>
              <a:gd name="connsiteX2" fmla="*/ 547351 w 4282786"/>
              <a:gd name="connsiteY2" fmla="*/ 461818 h 535709"/>
              <a:gd name="connsiteX3" fmla="*/ 3872442 w 4282786"/>
              <a:gd name="connsiteY3" fmla="*/ 471054 h 535709"/>
              <a:gd name="connsiteX4" fmla="*/ 4149532 w 4282786"/>
              <a:gd name="connsiteY4" fmla="*/ 535709 h 535709"/>
              <a:gd name="connsiteX0" fmla="*/ 1227856 w 4279256"/>
              <a:gd name="connsiteY0" fmla="*/ 0 h 535709"/>
              <a:gd name="connsiteX1" fmla="*/ 64075 w 4279256"/>
              <a:gd name="connsiteY1" fmla="*/ 147782 h 535709"/>
              <a:gd name="connsiteX2" fmla="*/ 553601 w 4279256"/>
              <a:gd name="connsiteY2" fmla="*/ 452582 h 535709"/>
              <a:gd name="connsiteX3" fmla="*/ 3869456 w 4279256"/>
              <a:gd name="connsiteY3" fmla="*/ 471054 h 535709"/>
              <a:gd name="connsiteX4" fmla="*/ 4146546 w 4279256"/>
              <a:gd name="connsiteY4" fmla="*/ 535709 h 535709"/>
              <a:gd name="connsiteX0" fmla="*/ 1096993 w 4148393"/>
              <a:gd name="connsiteY0" fmla="*/ 0 h 535709"/>
              <a:gd name="connsiteX1" fmla="*/ 117940 w 4148393"/>
              <a:gd name="connsiteY1" fmla="*/ 129310 h 535709"/>
              <a:gd name="connsiteX2" fmla="*/ 422738 w 4148393"/>
              <a:gd name="connsiteY2" fmla="*/ 452582 h 535709"/>
              <a:gd name="connsiteX3" fmla="*/ 3738593 w 4148393"/>
              <a:gd name="connsiteY3" fmla="*/ 471054 h 535709"/>
              <a:gd name="connsiteX4" fmla="*/ 4015683 w 4148393"/>
              <a:gd name="connsiteY4" fmla="*/ 535709 h 535709"/>
              <a:gd name="connsiteX0" fmla="*/ 1094390 w 4125835"/>
              <a:gd name="connsiteY0" fmla="*/ 0 h 535709"/>
              <a:gd name="connsiteX1" fmla="*/ 115337 w 4125835"/>
              <a:gd name="connsiteY1" fmla="*/ 129310 h 535709"/>
              <a:gd name="connsiteX2" fmla="*/ 420135 w 4125835"/>
              <a:gd name="connsiteY2" fmla="*/ 452582 h 535709"/>
              <a:gd name="connsiteX3" fmla="*/ 3689808 w 4125835"/>
              <a:gd name="connsiteY3" fmla="*/ 443345 h 535709"/>
              <a:gd name="connsiteX4" fmla="*/ 4013080 w 4125835"/>
              <a:gd name="connsiteY4" fmla="*/ 535709 h 535709"/>
              <a:gd name="connsiteX0" fmla="*/ 1094390 w 4059695"/>
              <a:gd name="connsiteY0" fmla="*/ 0 h 473104"/>
              <a:gd name="connsiteX1" fmla="*/ 115337 w 4059695"/>
              <a:gd name="connsiteY1" fmla="*/ 129310 h 473104"/>
              <a:gd name="connsiteX2" fmla="*/ 420135 w 4059695"/>
              <a:gd name="connsiteY2" fmla="*/ 452582 h 473104"/>
              <a:gd name="connsiteX3" fmla="*/ 3689808 w 4059695"/>
              <a:gd name="connsiteY3" fmla="*/ 443345 h 473104"/>
              <a:gd name="connsiteX4" fmla="*/ 3902244 w 4059695"/>
              <a:gd name="connsiteY4" fmla="*/ 471054 h 473104"/>
              <a:gd name="connsiteX0" fmla="*/ 1094390 w 4091354"/>
              <a:gd name="connsiteY0" fmla="*/ 0 h 526473"/>
              <a:gd name="connsiteX1" fmla="*/ 115337 w 4091354"/>
              <a:gd name="connsiteY1" fmla="*/ 129310 h 526473"/>
              <a:gd name="connsiteX2" fmla="*/ 420135 w 4091354"/>
              <a:gd name="connsiteY2" fmla="*/ 452582 h 526473"/>
              <a:gd name="connsiteX3" fmla="*/ 3689808 w 4091354"/>
              <a:gd name="connsiteY3" fmla="*/ 443345 h 526473"/>
              <a:gd name="connsiteX4" fmla="*/ 3957663 w 4091354"/>
              <a:gd name="connsiteY4" fmla="*/ 526473 h 526473"/>
              <a:gd name="connsiteX0" fmla="*/ 1094390 w 4011536"/>
              <a:gd name="connsiteY0" fmla="*/ 0 h 526473"/>
              <a:gd name="connsiteX1" fmla="*/ 115337 w 4011536"/>
              <a:gd name="connsiteY1" fmla="*/ 129310 h 526473"/>
              <a:gd name="connsiteX2" fmla="*/ 420135 w 4011536"/>
              <a:gd name="connsiteY2" fmla="*/ 452582 h 526473"/>
              <a:gd name="connsiteX3" fmla="*/ 3689808 w 4011536"/>
              <a:gd name="connsiteY3" fmla="*/ 443345 h 526473"/>
              <a:gd name="connsiteX4" fmla="*/ 3957663 w 4011536"/>
              <a:gd name="connsiteY4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536" h="526473">
                <a:moveTo>
                  <a:pt x="1094390" y="0"/>
                </a:moveTo>
                <a:cubicBezTo>
                  <a:pt x="959693" y="21551"/>
                  <a:pt x="227713" y="53880"/>
                  <a:pt x="115337" y="129310"/>
                </a:cubicBezTo>
                <a:cubicBezTo>
                  <a:pt x="2961" y="204740"/>
                  <a:pt x="-175610" y="400243"/>
                  <a:pt x="420135" y="452582"/>
                </a:cubicBezTo>
                <a:cubicBezTo>
                  <a:pt x="1015880" y="504921"/>
                  <a:pt x="3100220" y="431030"/>
                  <a:pt x="3689808" y="443345"/>
                </a:cubicBezTo>
                <a:cubicBezTo>
                  <a:pt x="4279396" y="455660"/>
                  <a:pt x="3858372" y="491067"/>
                  <a:pt x="3957663" y="526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6216073" y="5283200"/>
            <a:ext cx="914400" cy="203200"/>
          </a:xfrm>
          <a:custGeom>
            <a:avLst/>
            <a:gdLst>
              <a:gd name="connsiteX0" fmla="*/ 0 w 914400"/>
              <a:gd name="connsiteY0" fmla="*/ 0 h 203200"/>
              <a:gd name="connsiteX1" fmla="*/ 637309 w 914400"/>
              <a:gd name="connsiteY1" fmla="*/ 55418 h 203200"/>
              <a:gd name="connsiteX2" fmla="*/ 914400 w 91440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03200">
                <a:moveTo>
                  <a:pt x="0" y="0"/>
                </a:moveTo>
                <a:cubicBezTo>
                  <a:pt x="242454" y="10775"/>
                  <a:pt x="484909" y="21551"/>
                  <a:pt x="637309" y="55418"/>
                </a:cubicBezTo>
                <a:cubicBezTo>
                  <a:pt x="789709" y="89285"/>
                  <a:pt x="852054" y="146242"/>
                  <a:pt x="914400" y="203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 58"/>
          <p:cNvSpPr/>
          <p:nvPr/>
        </p:nvSpPr>
        <p:spPr>
          <a:xfrm>
            <a:off x="5708073" y="5523345"/>
            <a:ext cx="36945" cy="193964"/>
          </a:xfrm>
          <a:custGeom>
            <a:avLst/>
            <a:gdLst>
              <a:gd name="connsiteX0" fmla="*/ 36945 w 36945"/>
              <a:gd name="connsiteY0" fmla="*/ 0 h 193964"/>
              <a:gd name="connsiteX1" fmla="*/ 0 w 36945"/>
              <a:gd name="connsiteY1" fmla="*/ 193964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45" h="193964">
                <a:moveTo>
                  <a:pt x="36945" y="0"/>
                </a:moveTo>
                <a:lnTo>
                  <a:pt x="0" y="19396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>
            <a:off x="5892801" y="3164677"/>
            <a:ext cx="4138792" cy="2717279"/>
          </a:xfrm>
          <a:custGeom>
            <a:avLst/>
            <a:gdLst>
              <a:gd name="connsiteX0" fmla="*/ 0 w 4000815"/>
              <a:gd name="connsiteY0" fmla="*/ 2598099 h 2744273"/>
              <a:gd name="connsiteX1" fmla="*/ 3870037 w 4000815"/>
              <a:gd name="connsiteY1" fmla="*/ 2533445 h 2744273"/>
              <a:gd name="connsiteX2" fmla="*/ 2992582 w 4000815"/>
              <a:gd name="connsiteY2" fmla="*/ 575336 h 2744273"/>
              <a:gd name="connsiteX3" fmla="*/ 2013527 w 4000815"/>
              <a:gd name="connsiteY3" fmla="*/ 48863 h 2744273"/>
              <a:gd name="connsiteX4" fmla="*/ 1551709 w 4000815"/>
              <a:gd name="connsiteY4" fmla="*/ 30390 h 2744273"/>
              <a:gd name="connsiteX5" fmla="*/ 748146 w 4000815"/>
              <a:gd name="connsiteY5" fmla="*/ 113517 h 2744273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004213 w 4000815"/>
              <a:gd name="connsiteY5" fmla="*/ 93954 h 2743359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269111 w 4000815"/>
              <a:gd name="connsiteY5" fmla="*/ 93954 h 274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815" h="2743359">
                <a:moveTo>
                  <a:pt x="0" y="2597185"/>
                </a:moveTo>
                <a:cubicBezTo>
                  <a:pt x="1685636" y="2733421"/>
                  <a:pt x="3371273" y="2869658"/>
                  <a:pt x="3870037" y="2532531"/>
                </a:cubicBezTo>
                <a:cubicBezTo>
                  <a:pt x="4368801" y="2195404"/>
                  <a:pt x="3302000" y="988519"/>
                  <a:pt x="2992582" y="574422"/>
                </a:cubicBezTo>
                <a:cubicBezTo>
                  <a:pt x="2683164" y="160325"/>
                  <a:pt x="2253672" y="138773"/>
                  <a:pt x="2013527" y="47949"/>
                </a:cubicBezTo>
                <a:cubicBezTo>
                  <a:pt x="1773382" y="-42875"/>
                  <a:pt x="1675778" y="21808"/>
                  <a:pt x="1551709" y="29476"/>
                </a:cubicBezTo>
                <a:cubicBezTo>
                  <a:pt x="1427640" y="37144"/>
                  <a:pt x="1565444" y="57778"/>
                  <a:pt x="1269111" y="93954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588877" y="5444688"/>
            <a:ext cx="1313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36" name="Forma livre 35"/>
          <p:cNvSpPr/>
          <p:nvPr/>
        </p:nvSpPr>
        <p:spPr>
          <a:xfrm flipV="1">
            <a:off x="6422343" y="3366145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928371" y="4793671"/>
            <a:ext cx="22028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instanciar </a:t>
            </a:r>
            <a:r>
              <a:rPr lang="pt-BR" sz="700" dirty="0">
                <a:latin typeface="MinionPro-Regular" panose="02040503050306020203" pitchFamily="18" charset="0"/>
              </a:rPr>
              <a:t>um Indicador a partir da </a:t>
            </a:r>
            <a:r>
              <a:rPr lang="pt-BR" sz="700" dirty="0" err="1">
                <a:latin typeface="MinionPro-Regular" panose="02040503050306020203" pitchFamily="18" charset="0"/>
              </a:rPr>
              <a:t>String</a:t>
            </a:r>
            <a:r>
              <a:rPr lang="pt-BR" sz="700" dirty="0">
                <a:latin typeface="MinionPro-Regular" panose="02040503050306020203" pitchFamily="18" charset="0"/>
              </a:rPr>
              <a:t> recebida.</a:t>
            </a:r>
            <a:endParaRPr lang="pt-BR" sz="700" dirty="0"/>
          </a:p>
        </p:txBody>
      </p:sp>
      <p:sp>
        <p:nvSpPr>
          <p:cNvPr id="64" name="Forma livre 63"/>
          <p:cNvSpPr/>
          <p:nvPr/>
        </p:nvSpPr>
        <p:spPr>
          <a:xfrm>
            <a:off x="8737600" y="4793550"/>
            <a:ext cx="1237673" cy="45719"/>
          </a:xfrm>
          <a:custGeom>
            <a:avLst/>
            <a:gdLst>
              <a:gd name="connsiteX0" fmla="*/ 1071418 w 1071418"/>
              <a:gd name="connsiteY0" fmla="*/ 83250 h 83250"/>
              <a:gd name="connsiteX1" fmla="*/ 526472 w 1071418"/>
              <a:gd name="connsiteY1" fmla="*/ 123 h 83250"/>
              <a:gd name="connsiteX2" fmla="*/ 0 w 1071418"/>
              <a:gd name="connsiteY2" fmla="*/ 64777 h 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18" h="83250">
                <a:moveTo>
                  <a:pt x="1071418" y="83250"/>
                </a:moveTo>
                <a:cubicBezTo>
                  <a:pt x="888230" y="43226"/>
                  <a:pt x="705042" y="3202"/>
                  <a:pt x="526472" y="123"/>
                </a:cubicBezTo>
                <a:cubicBezTo>
                  <a:pt x="347902" y="-2956"/>
                  <a:pt x="90824" y="52462"/>
                  <a:pt x="0" y="647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9943293" y="4913205"/>
            <a:ext cx="22637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</a:t>
            </a:r>
            <a:r>
              <a:rPr lang="pt-BR" sz="800" dirty="0"/>
              <a:t>instancia a média, passando o indicador base</a:t>
            </a:r>
            <a:r>
              <a:rPr lang="pt-BR" sz="700" dirty="0" smtClean="0">
                <a:latin typeface="MinionPro-Regular" panose="02040503050306020203" pitchFamily="18" charset="0"/>
              </a:rPr>
              <a:t>.</a:t>
            </a:r>
            <a:endParaRPr lang="pt-BR" sz="700" dirty="0"/>
          </a:p>
        </p:txBody>
      </p:sp>
      <p:sp>
        <p:nvSpPr>
          <p:cNvPr id="66" name="Forma livre 65"/>
          <p:cNvSpPr/>
          <p:nvPr/>
        </p:nvSpPr>
        <p:spPr>
          <a:xfrm>
            <a:off x="8183418" y="5004122"/>
            <a:ext cx="1847273" cy="711184"/>
          </a:xfrm>
          <a:custGeom>
            <a:avLst/>
            <a:gdLst>
              <a:gd name="connsiteX0" fmla="*/ 1847273 w 1847273"/>
              <a:gd name="connsiteY0" fmla="*/ 1987 h 711184"/>
              <a:gd name="connsiteX1" fmla="*/ 1293091 w 1847273"/>
              <a:gd name="connsiteY1" fmla="*/ 48169 h 711184"/>
              <a:gd name="connsiteX2" fmla="*/ 1246909 w 1847273"/>
              <a:gd name="connsiteY2" fmla="*/ 325260 h 711184"/>
              <a:gd name="connsiteX3" fmla="*/ 1191491 w 1847273"/>
              <a:gd name="connsiteY3" fmla="*/ 703951 h 711184"/>
              <a:gd name="connsiteX4" fmla="*/ 0 w 1847273"/>
              <a:gd name="connsiteY4" fmla="*/ 537696 h 71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273" h="711184">
                <a:moveTo>
                  <a:pt x="1847273" y="1987"/>
                </a:moveTo>
                <a:cubicBezTo>
                  <a:pt x="1620212" y="-1862"/>
                  <a:pt x="1393152" y="-5710"/>
                  <a:pt x="1293091" y="48169"/>
                </a:cubicBezTo>
                <a:cubicBezTo>
                  <a:pt x="1193030" y="102048"/>
                  <a:pt x="1263842" y="215963"/>
                  <a:pt x="1246909" y="325260"/>
                </a:cubicBezTo>
                <a:cubicBezTo>
                  <a:pt x="1229976" y="434557"/>
                  <a:pt x="1399309" y="668545"/>
                  <a:pt x="1191491" y="703951"/>
                </a:cubicBezTo>
                <a:cubicBezTo>
                  <a:pt x="983673" y="739357"/>
                  <a:pt x="491836" y="638526"/>
                  <a:pt x="0" y="5376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6221092" y="488319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Forma livre 67"/>
          <p:cNvSpPr/>
          <p:nvPr/>
        </p:nvSpPr>
        <p:spPr>
          <a:xfrm>
            <a:off x="6493164" y="4932218"/>
            <a:ext cx="240145" cy="123990"/>
          </a:xfrm>
          <a:custGeom>
            <a:avLst/>
            <a:gdLst>
              <a:gd name="connsiteX0" fmla="*/ 240145 w 240145"/>
              <a:gd name="connsiteY0" fmla="*/ 0 h 123990"/>
              <a:gd name="connsiteX1" fmla="*/ 193963 w 240145"/>
              <a:gd name="connsiteY1" fmla="*/ 120073 h 123990"/>
              <a:gd name="connsiteX2" fmla="*/ 0 w 240145"/>
              <a:gd name="connsiteY2" fmla="*/ 83127 h 12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" h="123990">
                <a:moveTo>
                  <a:pt x="240145" y="0"/>
                </a:moveTo>
                <a:cubicBezTo>
                  <a:pt x="237066" y="53109"/>
                  <a:pt x="233987" y="106219"/>
                  <a:pt x="193963" y="120073"/>
                </a:cubicBezTo>
                <a:cubicBezTo>
                  <a:pt x="153939" y="133927"/>
                  <a:pt x="76969" y="108527"/>
                  <a:pt x="0" y="831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3898901" y="3696230"/>
            <a:ext cx="33364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"MMP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932172" y="268714"/>
            <a:ext cx="337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41103" y="1091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6978" y="3967914"/>
            <a:ext cx="3506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/>
          </a:p>
        </p:txBody>
      </p:sp>
      <p:sp>
        <p:nvSpPr>
          <p:cNvPr id="3" name="Retângulo 2"/>
          <p:cNvSpPr/>
          <p:nvPr/>
        </p:nvSpPr>
        <p:spPr>
          <a:xfrm>
            <a:off x="46978" y="359858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5148" y="2245400"/>
            <a:ext cx="340821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"Fechamento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65148" y="196715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5148" y="490038"/>
            <a:ext cx="34670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“Abertura"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5148" y="22103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150340" y="332215"/>
            <a:ext cx="416540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Fechamento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934338" y="1652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939103" y="343120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11363010" y="180303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159575" y="1995450"/>
            <a:ext cx="3860801" cy="743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141103" y="2809013"/>
            <a:ext cx="3860801" cy="8906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41102" y="3766408"/>
            <a:ext cx="3860801" cy="428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073000" y="1315803"/>
            <a:ext cx="4039739" cy="4641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9517321" y="1995449"/>
            <a:ext cx="1845689" cy="87898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/>
          <p:cNvSpPr/>
          <p:nvPr/>
        </p:nvSpPr>
        <p:spPr>
          <a:xfrm>
            <a:off x="9986792" y="1500348"/>
            <a:ext cx="380275" cy="495102"/>
          </a:xfrm>
          <a:prstGeom prst="righ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91600" y="1538203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objeto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1814008" y="247430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10191600" y="2626634"/>
            <a:ext cx="1622408" cy="264489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971283" y="741226"/>
            <a:ext cx="3239854" cy="27412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017463" y="2508197"/>
            <a:ext cx="3038764" cy="5249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017463" y="1300782"/>
            <a:ext cx="3038764" cy="10047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02093" y="2656598"/>
            <a:ext cx="3147264" cy="948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42574" y="3320874"/>
            <a:ext cx="3038764" cy="2460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42574" y="2900616"/>
            <a:ext cx="3038764" cy="3503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11331" y="943150"/>
            <a:ext cx="3147264" cy="10667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57511" y="1695445"/>
            <a:ext cx="3038764" cy="2341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57509" y="1175760"/>
            <a:ext cx="3048001" cy="439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966812" y="5827513"/>
            <a:ext cx="3164874" cy="478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966812" y="4587786"/>
            <a:ext cx="3164874" cy="10970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926780" y="4065562"/>
            <a:ext cx="3278603" cy="27795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0445" y="4220165"/>
            <a:ext cx="3417830" cy="416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25862" y="4388284"/>
            <a:ext cx="3279286" cy="216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022080" y="3094706"/>
            <a:ext cx="3038764" cy="275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957574" y="6328807"/>
            <a:ext cx="3174111" cy="4562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633829" y="281553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646700" y="369623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1640813" y="2254658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1605141" y="50566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626108" y="3943534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056227" y="326382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56" name="Forma livre 55"/>
          <p:cNvSpPr/>
          <p:nvPr/>
        </p:nvSpPr>
        <p:spPr>
          <a:xfrm>
            <a:off x="5046076" y="581891"/>
            <a:ext cx="2219606" cy="212436"/>
          </a:xfrm>
          <a:custGeom>
            <a:avLst/>
            <a:gdLst>
              <a:gd name="connsiteX0" fmla="*/ 2075160 w 2219606"/>
              <a:gd name="connsiteY0" fmla="*/ 0 h 212436"/>
              <a:gd name="connsiteX1" fmla="*/ 2038215 w 2219606"/>
              <a:gd name="connsiteY1" fmla="*/ 101600 h 212436"/>
              <a:gd name="connsiteX2" fmla="*/ 283306 w 2219606"/>
              <a:gd name="connsiteY2" fmla="*/ 138545 h 212436"/>
              <a:gd name="connsiteX3" fmla="*/ 24688 w 2219606"/>
              <a:gd name="connsiteY3" fmla="*/ 212436 h 21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06" h="212436">
                <a:moveTo>
                  <a:pt x="2075160" y="0"/>
                </a:moveTo>
                <a:cubicBezTo>
                  <a:pt x="2206008" y="39254"/>
                  <a:pt x="2336857" y="78509"/>
                  <a:pt x="2038215" y="101600"/>
                </a:cubicBezTo>
                <a:cubicBezTo>
                  <a:pt x="1739573" y="124691"/>
                  <a:pt x="618894" y="120072"/>
                  <a:pt x="283306" y="138545"/>
                </a:cubicBezTo>
                <a:cubicBezTo>
                  <a:pt x="-52282" y="157018"/>
                  <a:pt x="-13797" y="184727"/>
                  <a:pt x="24688" y="2124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141102" y="4237218"/>
            <a:ext cx="3860801" cy="147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4360410" y="894185"/>
            <a:ext cx="3055224" cy="2218470"/>
          </a:xfrm>
          <a:custGeom>
            <a:avLst/>
            <a:gdLst>
              <a:gd name="connsiteX0" fmla="*/ 719590 w 3157710"/>
              <a:gd name="connsiteY0" fmla="*/ 10979 h 2218470"/>
              <a:gd name="connsiteX1" fmla="*/ 1393845 w 3157710"/>
              <a:gd name="connsiteY1" fmla="*/ 75633 h 2218470"/>
              <a:gd name="connsiteX2" fmla="*/ 2862426 w 3157710"/>
              <a:gd name="connsiteY2" fmla="*/ 167997 h 2218470"/>
              <a:gd name="connsiteX3" fmla="*/ 2917845 w 3157710"/>
              <a:gd name="connsiteY3" fmla="*/ 2061451 h 2218470"/>
              <a:gd name="connsiteX4" fmla="*/ 276245 w 3157710"/>
              <a:gd name="connsiteY4" fmla="*/ 2098397 h 2218470"/>
              <a:gd name="connsiteX5" fmla="*/ 211590 w 3157710"/>
              <a:gd name="connsiteY5" fmla="*/ 2218470 h 221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7710" h="2218470">
                <a:moveTo>
                  <a:pt x="719590" y="10979"/>
                </a:moveTo>
                <a:cubicBezTo>
                  <a:pt x="878148" y="30221"/>
                  <a:pt x="1036706" y="49463"/>
                  <a:pt x="1393845" y="75633"/>
                </a:cubicBezTo>
                <a:cubicBezTo>
                  <a:pt x="1750984" y="101803"/>
                  <a:pt x="2608426" y="-162973"/>
                  <a:pt x="2862426" y="167997"/>
                </a:cubicBezTo>
                <a:cubicBezTo>
                  <a:pt x="3116426" y="498967"/>
                  <a:pt x="3348875" y="1739718"/>
                  <a:pt x="2917845" y="2061451"/>
                </a:cubicBezTo>
                <a:cubicBezTo>
                  <a:pt x="2486815" y="2383184"/>
                  <a:pt x="727287" y="2072227"/>
                  <a:pt x="276245" y="2098397"/>
                </a:cubicBezTo>
                <a:cubicBezTo>
                  <a:pt x="-174797" y="2124567"/>
                  <a:pt x="18396" y="2171518"/>
                  <a:pt x="211590" y="221847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43304" y="2301006"/>
            <a:ext cx="18117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Ex</a:t>
            </a:r>
            <a:r>
              <a:rPr lang="pt-BR" sz="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new </a:t>
            </a:r>
            <a:r>
              <a:rPr lang="pt-BR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endParaRPr lang="pt-BR" sz="800" dirty="0">
              <a:solidFill>
                <a:schemeClr val="accent6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10636423" y="2490320"/>
            <a:ext cx="13388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Legenda do Gráfico</a:t>
            </a:r>
          </a:p>
          <a:p>
            <a:pPr>
              <a:lnSpc>
                <a:spcPts val="600"/>
              </a:lnSpc>
            </a:pPr>
            <a:r>
              <a:rPr lang="pt-BR" sz="1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MMP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–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59" name="Elipse 58"/>
          <p:cNvSpPr/>
          <p:nvPr/>
        </p:nvSpPr>
        <p:spPr>
          <a:xfrm>
            <a:off x="2993360" y="7019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1605141" y="8395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224683" y="24471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1" name="Forma livre 60"/>
          <p:cNvSpPr/>
          <p:nvPr/>
        </p:nvSpPr>
        <p:spPr>
          <a:xfrm>
            <a:off x="1836464" y="25847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459286" y="284535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Constructor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Forma livre 34"/>
          <p:cNvSpPr/>
          <p:nvPr/>
        </p:nvSpPr>
        <p:spPr>
          <a:xfrm>
            <a:off x="1560945" y="1165099"/>
            <a:ext cx="8164946" cy="2328396"/>
          </a:xfrm>
          <a:custGeom>
            <a:avLst/>
            <a:gdLst>
              <a:gd name="connsiteX0" fmla="*/ 8164946 w 8164946"/>
              <a:gd name="connsiteY0" fmla="*/ 2274998 h 2793798"/>
              <a:gd name="connsiteX1" fmla="*/ 6206837 w 8164946"/>
              <a:gd name="connsiteY1" fmla="*/ 2589034 h 2793798"/>
              <a:gd name="connsiteX2" fmla="*/ 1976582 w 8164946"/>
              <a:gd name="connsiteY2" fmla="*/ 2607507 h 2793798"/>
              <a:gd name="connsiteX3" fmla="*/ 2068946 w 8164946"/>
              <a:gd name="connsiteY3" fmla="*/ 178343 h 2793798"/>
              <a:gd name="connsiteX4" fmla="*/ 0 w 8164946"/>
              <a:gd name="connsiteY4" fmla="*/ 372307 h 2793798"/>
              <a:gd name="connsiteX0" fmla="*/ 8164946 w 8164946"/>
              <a:gd name="connsiteY0" fmla="*/ 2265427 h 2691594"/>
              <a:gd name="connsiteX1" fmla="*/ 6206837 w 8164946"/>
              <a:gd name="connsiteY1" fmla="*/ 2579463 h 2691594"/>
              <a:gd name="connsiteX2" fmla="*/ 2290618 w 8164946"/>
              <a:gd name="connsiteY2" fmla="*/ 2468627 h 2691594"/>
              <a:gd name="connsiteX3" fmla="*/ 2068946 w 8164946"/>
              <a:gd name="connsiteY3" fmla="*/ 168772 h 2691594"/>
              <a:gd name="connsiteX4" fmla="*/ 0 w 8164946"/>
              <a:gd name="connsiteY4" fmla="*/ 362736 h 2691594"/>
              <a:gd name="connsiteX0" fmla="*/ 8164946 w 8164946"/>
              <a:gd name="connsiteY0" fmla="*/ 2265427 h 2679239"/>
              <a:gd name="connsiteX1" fmla="*/ 3796146 w 8164946"/>
              <a:gd name="connsiteY1" fmla="*/ 2551753 h 2679239"/>
              <a:gd name="connsiteX2" fmla="*/ 2290618 w 8164946"/>
              <a:gd name="connsiteY2" fmla="*/ 2468627 h 2679239"/>
              <a:gd name="connsiteX3" fmla="*/ 2068946 w 8164946"/>
              <a:gd name="connsiteY3" fmla="*/ 168772 h 2679239"/>
              <a:gd name="connsiteX4" fmla="*/ 0 w 8164946"/>
              <a:gd name="connsiteY4" fmla="*/ 362736 h 2679239"/>
              <a:gd name="connsiteX0" fmla="*/ 8164946 w 8164946"/>
              <a:gd name="connsiteY0" fmla="*/ 2254488 h 2579094"/>
              <a:gd name="connsiteX1" fmla="*/ 3796146 w 8164946"/>
              <a:gd name="connsiteY1" fmla="*/ 2540814 h 2579094"/>
              <a:gd name="connsiteX2" fmla="*/ 2142836 w 8164946"/>
              <a:gd name="connsiteY2" fmla="*/ 2309906 h 2579094"/>
              <a:gd name="connsiteX3" fmla="*/ 2068946 w 8164946"/>
              <a:gd name="connsiteY3" fmla="*/ 157833 h 2579094"/>
              <a:gd name="connsiteX4" fmla="*/ 0 w 8164946"/>
              <a:gd name="connsiteY4" fmla="*/ 351797 h 2579094"/>
              <a:gd name="connsiteX0" fmla="*/ 8164946 w 8164946"/>
              <a:gd name="connsiteY0" fmla="*/ 2049156 h 2353748"/>
              <a:gd name="connsiteX1" fmla="*/ 3796146 w 8164946"/>
              <a:gd name="connsiteY1" fmla="*/ 2335482 h 2353748"/>
              <a:gd name="connsiteX2" fmla="*/ 2142836 w 8164946"/>
              <a:gd name="connsiteY2" fmla="*/ 2104574 h 2353748"/>
              <a:gd name="connsiteX3" fmla="*/ 1930400 w 8164946"/>
              <a:gd name="connsiteY3" fmla="*/ 349664 h 2353748"/>
              <a:gd name="connsiteX4" fmla="*/ 0 w 8164946"/>
              <a:gd name="connsiteY4" fmla="*/ 146465 h 2353748"/>
              <a:gd name="connsiteX0" fmla="*/ 8164946 w 8164946"/>
              <a:gd name="connsiteY0" fmla="*/ 2049156 h 2328396"/>
              <a:gd name="connsiteX1" fmla="*/ 4341091 w 8164946"/>
              <a:gd name="connsiteY1" fmla="*/ 2298537 h 2328396"/>
              <a:gd name="connsiteX2" fmla="*/ 2142836 w 8164946"/>
              <a:gd name="connsiteY2" fmla="*/ 2104574 h 2328396"/>
              <a:gd name="connsiteX3" fmla="*/ 1930400 w 8164946"/>
              <a:gd name="connsiteY3" fmla="*/ 349664 h 2328396"/>
              <a:gd name="connsiteX4" fmla="*/ 0 w 8164946"/>
              <a:gd name="connsiteY4" fmla="*/ 146465 h 232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4946" h="2328396">
                <a:moveTo>
                  <a:pt x="8164946" y="2049156"/>
                </a:moveTo>
                <a:cubicBezTo>
                  <a:pt x="7701588" y="2178465"/>
                  <a:pt x="5344776" y="2289301"/>
                  <a:pt x="4341091" y="2298537"/>
                </a:cubicBezTo>
                <a:cubicBezTo>
                  <a:pt x="3337406" y="2307773"/>
                  <a:pt x="2544618" y="2429386"/>
                  <a:pt x="2142836" y="2104574"/>
                </a:cubicBezTo>
                <a:cubicBezTo>
                  <a:pt x="1741054" y="1779762"/>
                  <a:pt x="2287539" y="676015"/>
                  <a:pt x="1930400" y="349664"/>
                </a:cubicBezTo>
                <a:cubicBezTo>
                  <a:pt x="1573261" y="23313"/>
                  <a:pt x="869758" y="-136784"/>
                  <a:pt x="0" y="1464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042400" y="1736436"/>
            <a:ext cx="73891" cy="1339273"/>
          </a:xfrm>
          <a:custGeom>
            <a:avLst/>
            <a:gdLst>
              <a:gd name="connsiteX0" fmla="*/ 73891 w 73891"/>
              <a:gd name="connsiteY0" fmla="*/ 0 h 1339273"/>
              <a:gd name="connsiteX1" fmla="*/ 0 w 73891"/>
              <a:gd name="connsiteY1" fmla="*/ 1339273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91" h="1339273">
                <a:moveTo>
                  <a:pt x="73891" y="0"/>
                </a:moveTo>
                <a:cubicBezTo>
                  <a:pt x="46182" y="551873"/>
                  <a:pt x="18473" y="1103746"/>
                  <a:pt x="0" y="133927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8885382" y="1803033"/>
            <a:ext cx="720436" cy="127267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orma livre 38"/>
          <p:cNvSpPr/>
          <p:nvPr/>
        </p:nvSpPr>
        <p:spPr>
          <a:xfrm>
            <a:off x="1579418" y="2851195"/>
            <a:ext cx="8174182" cy="610430"/>
          </a:xfrm>
          <a:custGeom>
            <a:avLst/>
            <a:gdLst>
              <a:gd name="connsiteX0" fmla="*/ 8174182 w 8174182"/>
              <a:gd name="connsiteY0" fmla="*/ 363060 h 610430"/>
              <a:gd name="connsiteX1" fmla="*/ 5421746 w 8174182"/>
              <a:gd name="connsiteY1" fmla="*/ 575496 h 610430"/>
              <a:gd name="connsiteX2" fmla="*/ 2253673 w 8174182"/>
              <a:gd name="connsiteY2" fmla="*/ 566260 h 610430"/>
              <a:gd name="connsiteX3" fmla="*/ 1634837 w 8174182"/>
              <a:gd name="connsiteY3" fmla="*/ 150623 h 610430"/>
              <a:gd name="connsiteX4" fmla="*/ 1071418 w 8174182"/>
              <a:gd name="connsiteY4" fmla="*/ 2841 h 610430"/>
              <a:gd name="connsiteX5" fmla="*/ 0 w 8174182"/>
              <a:gd name="connsiteY5" fmla="*/ 67496 h 61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4182" h="610430">
                <a:moveTo>
                  <a:pt x="8174182" y="363060"/>
                </a:moveTo>
                <a:cubicBezTo>
                  <a:pt x="7291339" y="452344"/>
                  <a:pt x="6408497" y="541629"/>
                  <a:pt x="5421746" y="575496"/>
                </a:cubicBezTo>
                <a:cubicBezTo>
                  <a:pt x="4434995" y="609363"/>
                  <a:pt x="2884824" y="637072"/>
                  <a:pt x="2253673" y="566260"/>
                </a:cubicBezTo>
                <a:cubicBezTo>
                  <a:pt x="1622522" y="495448"/>
                  <a:pt x="1831880" y="244526"/>
                  <a:pt x="1634837" y="150623"/>
                </a:cubicBezTo>
                <a:cubicBezTo>
                  <a:pt x="1437794" y="56720"/>
                  <a:pt x="1343891" y="16695"/>
                  <a:pt x="1071418" y="2841"/>
                </a:cubicBezTo>
                <a:cubicBezTo>
                  <a:pt x="798945" y="-11013"/>
                  <a:pt x="399472" y="28241"/>
                  <a:pt x="0" y="674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>
            <a:off x="10410966" y="2929408"/>
            <a:ext cx="400924" cy="6235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tângulo 64"/>
          <p:cNvSpPr/>
          <p:nvPr/>
        </p:nvSpPr>
        <p:spPr>
          <a:xfrm>
            <a:off x="10275556" y="3423287"/>
            <a:ext cx="1261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Dados da Série do Gráfico</a:t>
            </a:r>
          </a:p>
        </p:txBody>
      </p:sp>
    </p:spTree>
    <p:extLst>
      <p:ext uri="{BB962C8B-B14F-4D97-AF65-F5344CB8AC3E}">
        <p14:creationId xmlns:p14="http://schemas.microsoft.com/office/powerpoint/2010/main" val="322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836" y="4656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"2.1"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"http://xmlns.jcp.org/xml/ns/persistence" 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 </a:t>
            </a:r>
          </a:p>
          <a:p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http://xmlns.jcp.org/xml/ns/persistence/persistence_2_1.xsd"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org.hibernate.ejb.HibernatePersistence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"root"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"2563"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"org.hibernate.dialect.MySQL5Dialect"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"update"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677" y="-137621"/>
            <a:ext cx="310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741" y="1911928"/>
            <a:ext cx="2171700" cy="4000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14107" y="101601"/>
            <a:ext cx="54309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i="1" dirty="0"/>
              <a:t>persistence.xml </a:t>
            </a:r>
            <a:r>
              <a:rPr lang="pt-BR" sz="1400" dirty="0"/>
              <a:t>é um arquivo de configuração padrão da JPA. Ele deve ser </a:t>
            </a:r>
            <a:r>
              <a:rPr lang="pt-BR" sz="1400" dirty="0" smtClean="0"/>
              <a:t>criado no </a:t>
            </a:r>
            <a:r>
              <a:rPr lang="pt-BR" sz="1400" dirty="0"/>
              <a:t>diretório </a:t>
            </a:r>
            <a:r>
              <a:rPr lang="pt-BR" sz="1400" i="1" dirty="0"/>
              <a:t>META-INF </a:t>
            </a:r>
            <a:r>
              <a:rPr lang="pt-BR" sz="1400" dirty="0"/>
              <a:t>da aplicação ou do módulo que contém os </a:t>
            </a:r>
            <a:r>
              <a:rPr lang="pt-BR" sz="1400" dirty="0" err="1"/>
              <a:t>beans</a:t>
            </a:r>
            <a:r>
              <a:rPr lang="pt-BR" sz="1400" dirty="0"/>
              <a:t> de entidade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No Eclipse, opcionalmente, você pode adicionar o </a:t>
            </a:r>
            <a:r>
              <a:rPr lang="pt-BR" sz="1400" i="1" dirty="0"/>
              <a:t>Project </a:t>
            </a:r>
            <a:r>
              <a:rPr lang="pt-BR" sz="1400" i="1" dirty="0" err="1"/>
              <a:t>Facet</a:t>
            </a:r>
            <a:r>
              <a:rPr lang="pt-BR" sz="1400" i="1" dirty="0"/>
              <a:t> </a:t>
            </a:r>
            <a:r>
              <a:rPr lang="pt-BR" sz="1400" b="1" dirty="0"/>
              <a:t>JPA </a:t>
            </a:r>
            <a:r>
              <a:rPr lang="pt-BR" sz="1400" dirty="0"/>
              <a:t>no seu </a:t>
            </a:r>
            <a:r>
              <a:rPr lang="pt-BR" sz="1400" dirty="0" smtClean="0"/>
              <a:t>projeto, que </a:t>
            </a:r>
            <a:r>
              <a:rPr lang="pt-BR" sz="1400" dirty="0"/>
              <a:t>a estrutura básica desse arquivo é criada automaticamente, além de ter </a:t>
            </a:r>
            <a:r>
              <a:rPr lang="pt-BR" sz="1400" dirty="0" smtClean="0"/>
              <a:t>outras facilidades</a:t>
            </a:r>
            <a:r>
              <a:rPr lang="pt-BR" sz="1400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15562" y="1911928"/>
            <a:ext cx="4128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fiz isto uma vez pelo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properties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do projeto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jpa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para ele criar o META-INF. depois refiz e tirei esta opção pois dava pau nos nomes das entidades.</a:t>
            </a:r>
          </a:p>
          <a:p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coloquei este comentário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CriaTabelas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/*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run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as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java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application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:</a:t>
            </a:r>
          </a:p>
          <a:p>
            <a:r>
              <a:rPr lang="pt-BR" sz="1200" dirty="0" smtClean="0">
                <a:solidFill>
                  <a:srgbClr val="3E7E5E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deu pau depois que inclui JPA no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então: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mensagem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: Class is managed, but is not listed in the persistence.xml file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solução: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Check you JPA project properties and be sure to select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Discover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annotated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classes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automatically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 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in the "Persistent class management" section.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Doing this should provide the correct validation for your use case.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*/</a:t>
            </a:r>
            <a:endParaRPr lang="pt-BR" sz="12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574798" y="1311564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7" y="3608099"/>
            <a:ext cx="4400550" cy="3114675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604980" y="5366327"/>
            <a:ext cx="4160984" cy="471055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12471" y="2404201"/>
            <a:ext cx="697347" cy="18198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56686" y="648271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Vide Opcional: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88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35"/>
          <p:cNvSpPr/>
          <p:nvPr/>
        </p:nvSpPr>
        <p:spPr>
          <a:xfrm>
            <a:off x="65510" y="4141065"/>
            <a:ext cx="3060191" cy="977745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5511" y="364195"/>
            <a:ext cx="3400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volume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.getVolume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 - 1).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pt-BR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sz="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u="sng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dataAtual</a:t>
            </a:r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{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em ordem errada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pt-BR" sz="7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pt-BR" sz="7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</a:t>
            </a:r>
            <a:r>
              <a:rPr lang="pt-BR" sz="700" b="1" u="sng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pt-BR" sz="700" dirty="0" smtClean="0"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/>
              <a:t>System.</a:t>
            </a:r>
            <a:r>
              <a:rPr lang="pt-BR" sz="800" b="1" i="1" dirty="0" err="1"/>
              <a:t>out.println</a:t>
            </a:r>
            <a:r>
              <a:rPr lang="pt-BR" sz="800" b="1" i="1" dirty="0"/>
              <a:t>("&gt;&gt;&gt;</a:t>
            </a:r>
            <a:r>
              <a:rPr lang="pt-BR" sz="800" b="1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b="1" i="1" dirty="0" err="1"/>
              <a:t>constroiCandles</a:t>
            </a:r>
            <a:r>
              <a:rPr lang="pt-BR" sz="800" b="1" i="1" dirty="0"/>
              <a:t> - Fim");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5510" y="3182097"/>
            <a:ext cx="3239756" cy="25078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25556" y="840201"/>
            <a:ext cx="3128680" cy="2246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66011" y="279567"/>
            <a:ext cx="2980509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Setter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75110" y="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446521" y="279567"/>
            <a:ext cx="358957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isAlta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isBaixa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Calendar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"Abertura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", Fechamento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Minima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Maxima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Volume "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Data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46520" y="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1119563" y="276918"/>
            <a:ext cx="6517853" cy="3397155"/>
          </a:xfrm>
          <a:custGeom>
            <a:avLst/>
            <a:gdLst>
              <a:gd name="connsiteX0" fmla="*/ 6557554 w 6557554"/>
              <a:gd name="connsiteY0" fmla="*/ 323972 h 3267470"/>
              <a:gd name="connsiteX1" fmla="*/ 5442857 w 6557554"/>
              <a:gd name="connsiteY1" fmla="*/ 271721 h 3267470"/>
              <a:gd name="connsiteX2" fmla="*/ 0 w 6557554"/>
              <a:gd name="connsiteY2" fmla="*/ 3267470 h 32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554" h="3267470">
                <a:moveTo>
                  <a:pt x="6557554" y="323972"/>
                </a:moveTo>
                <a:cubicBezTo>
                  <a:pt x="6546668" y="52555"/>
                  <a:pt x="6535783" y="-218862"/>
                  <a:pt x="5442857" y="271721"/>
                </a:cubicBezTo>
                <a:cubicBezTo>
                  <a:pt x="4349931" y="762304"/>
                  <a:pt x="2174965" y="2014887"/>
                  <a:pt x="0" y="326747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454331" y="193178"/>
            <a:ext cx="3135086" cy="3583692"/>
          </a:xfrm>
          <a:custGeom>
            <a:avLst/>
            <a:gdLst>
              <a:gd name="connsiteX0" fmla="*/ 3135086 w 3135086"/>
              <a:gd name="connsiteY0" fmla="*/ 364171 h 3438296"/>
              <a:gd name="connsiteX1" fmla="*/ 2055223 w 3135086"/>
              <a:gd name="connsiteY1" fmla="*/ 277085 h 3438296"/>
              <a:gd name="connsiteX2" fmla="*/ 0 w 3135086"/>
              <a:gd name="connsiteY2" fmla="*/ 3438296 h 34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3438296">
                <a:moveTo>
                  <a:pt x="3135086" y="364171"/>
                </a:moveTo>
                <a:cubicBezTo>
                  <a:pt x="2856411" y="64451"/>
                  <a:pt x="2577737" y="-235269"/>
                  <a:pt x="2055223" y="277085"/>
                </a:cubicBezTo>
                <a:cubicBezTo>
                  <a:pt x="1532709" y="789439"/>
                  <a:pt x="766354" y="2113867"/>
                  <a:pt x="0" y="3438296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91854" y="3001944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13" name="Conector de seta reta 12"/>
          <p:cNvCxnSpPr>
            <a:stCxn id="6" idx="1"/>
          </p:cNvCxnSpPr>
          <p:nvPr/>
        </p:nvCxnSpPr>
        <p:spPr>
          <a:xfrm>
            <a:off x="691854" y="3128902"/>
            <a:ext cx="173477" cy="1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1359673" y="5369943"/>
            <a:ext cx="1168842" cy="36576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1542553" y="5353192"/>
            <a:ext cx="643588" cy="466122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2608028" y="5369943"/>
            <a:ext cx="198983" cy="492981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065475" y="3697357"/>
            <a:ext cx="316313" cy="1637968"/>
          </a:xfrm>
          <a:custGeom>
            <a:avLst/>
            <a:gdLst>
              <a:gd name="connsiteX0" fmla="*/ 0 w 316313"/>
              <a:gd name="connsiteY0" fmla="*/ 0 h 1637968"/>
              <a:gd name="connsiteX1" fmla="*/ 310101 w 316313"/>
              <a:gd name="connsiteY1" fmla="*/ 294198 h 1637968"/>
              <a:gd name="connsiteX2" fmla="*/ 206734 w 316313"/>
              <a:gd name="connsiteY2" fmla="*/ 1637968 h 16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13" h="1637968">
                <a:moveTo>
                  <a:pt x="0" y="0"/>
                </a:moveTo>
                <a:cubicBezTo>
                  <a:pt x="137822" y="10601"/>
                  <a:pt x="275645" y="21203"/>
                  <a:pt x="310101" y="294198"/>
                </a:cubicBezTo>
                <a:cubicBezTo>
                  <a:pt x="344557" y="567193"/>
                  <a:pt x="225287" y="1416657"/>
                  <a:pt x="206734" y="16379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332151" y="1706135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99081" y="2246824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930303" y="3376236"/>
            <a:ext cx="189261" cy="15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2178657" y="524642"/>
            <a:ext cx="1207564" cy="5888531"/>
          </a:xfrm>
          <a:custGeom>
            <a:avLst/>
            <a:gdLst>
              <a:gd name="connsiteX0" fmla="*/ 0 w 1207564"/>
              <a:gd name="connsiteY0" fmla="*/ 5574008 h 5888531"/>
              <a:gd name="connsiteX1" fmla="*/ 890546 w 1207564"/>
              <a:gd name="connsiteY1" fmla="*/ 5343421 h 5888531"/>
              <a:gd name="connsiteX2" fmla="*/ 1184745 w 1207564"/>
              <a:gd name="connsiteY2" fmla="*/ 532881 h 5888531"/>
              <a:gd name="connsiteX3" fmla="*/ 357809 w 1207564"/>
              <a:gd name="connsiteY3" fmla="*/ 334099 h 588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564" h="5888531">
                <a:moveTo>
                  <a:pt x="0" y="5574008"/>
                </a:moveTo>
                <a:cubicBezTo>
                  <a:pt x="346544" y="5878808"/>
                  <a:pt x="693089" y="6183609"/>
                  <a:pt x="890546" y="5343421"/>
                </a:cubicBezTo>
                <a:cubicBezTo>
                  <a:pt x="1088003" y="4503233"/>
                  <a:pt x="1273535" y="1367768"/>
                  <a:pt x="1184745" y="532881"/>
                </a:cubicBezTo>
                <a:cubicBezTo>
                  <a:pt x="1095956" y="-302006"/>
                  <a:pt x="726882" y="16046"/>
                  <a:pt x="357809" y="33409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1391478" y="913667"/>
            <a:ext cx="2033593" cy="5417630"/>
          </a:xfrm>
          <a:custGeom>
            <a:avLst/>
            <a:gdLst>
              <a:gd name="connsiteX0" fmla="*/ 1160891 w 2033593"/>
              <a:gd name="connsiteY0" fmla="*/ 5240643 h 5417630"/>
              <a:gd name="connsiteX1" fmla="*/ 1749287 w 2033593"/>
              <a:gd name="connsiteY1" fmla="*/ 5328107 h 5417630"/>
              <a:gd name="connsiteX2" fmla="*/ 1995778 w 2033593"/>
              <a:gd name="connsiteY2" fmla="*/ 4135411 h 5417630"/>
              <a:gd name="connsiteX3" fmla="*/ 1812898 w 2033593"/>
              <a:gd name="connsiteY3" fmla="*/ 557324 h 5417630"/>
              <a:gd name="connsiteX4" fmla="*/ 0 w 2033593"/>
              <a:gd name="connsiteY4" fmla="*/ 64343 h 54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93" h="5417630">
                <a:moveTo>
                  <a:pt x="1160891" y="5240643"/>
                </a:moveTo>
                <a:cubicBezTo>
                  <a:pt x="1385515" y="5376477"/>
                  <a:pt x="1610139" y="5512312"/>
                  <a:pt x="1749287" y="5328107"/>
                </a:cubicBezTo>
                <a:cubicBezTo>
                  <a:pt x="1888435" y="5143902"/>
                  <a:pt x="1985176" y="4930541"/>
                  <a:pt x="1995778" y="4135411"/>
                </a:cubicBezTo>
                <a:cubicBezTo>
                  <a:pt x="2006380" y="3340281"/>
                  <a:pt x="2145528" y="1235835"/>
                  <a:pt x="1812898" y="557324"/>
                </a:cubicBezTo>
                <a:cubicBezTo>
                  <a:pt x="1480268" y="-121187"/>
                  <a:pt x="740134" y="-28422"/>
                  <a:pt x="0" y="6434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642755" y="5899868"/>
            <a:ext cx="821381" cy="181287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2186141" y="5940279"/>
            <a:ext cx="328347" cy="1408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747886" y="5027763"/>
            <a:ext cx="910454" cy="3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720670" y="6140892"/>
            <a:ext cx="240542" cy="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Forma livre 54"/>
          <p:cNvSpPr/>
          <p:nvPr/>
        </p:nvSpPr>
        <p:spPr>
          <a:xfrm>
            <a:off x="1304014" y="1023558"/>
            <a:ext cx="673820" cy="487190"/>
          </a:xfrm>
          <a:custGeom>
            <a:avLst/>
            <a:gdLst>
              <a:gd name="connsiteX0" fmla="*/ 0 w 673820"/>
              <a:gd name="connsiteY0" fmla="*/ 2160 h 487190"/>
              <a:gd name="connsiteX1" fmla="*/ 612250 w 673820"/>
              <a:gd name="connsiteY1" fmla="*/ 73722 h 487190"/>
              <a:gd name="connsiteX2" fmla="*/ 620202 w 673820"/>
              <a:gd name="connsiteY2" fmla="*/ 487190 h 4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820" h="487190">
                <a:moveTo>
                  <a:pt x="0" y="2160"/>
                </a:moveTo>
                <a:cubicBezTo>
                  <a:pt x="254441" y="-2478"/>
                  <a:pt x="508883" y="-7116"/>
                  <a:pt x="612250" y="73722"/>
                </a:cubicBezTo>
                <a:cubicBezTo>
                  <a:pt x="715617" y="154560"/>
                  <a:pt x="667909" y="320875"/>
                  <a:pt x="620202" y="48719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12116" y="1581597"/>
            <a:ext cx="2140245" cy="747422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702540" y="2394180"/>
            <a:ext cx="505622" cy="4075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20670" y="2628053"/>
            <a:ext cx="963025" cy="173278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69946" y="2190605"/>
            <a:ext cx="1539111" cy="5925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78191" y="1971008"/>
            <a:ext cx="2131192" cy="844733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519752" y="1651192"/>
            <a:ext cx="2530085" cy="11429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Elipse 67"/>
          <p:cNvSpPr/>
          <p:nvPr/>
        </p:nvSpPr>
        <p:spPr>
          <a:xfrm>
            <a:off x="1009945" y="5479999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69" name="Conector de seta reta 68"/>
          <p:cNvCxnSpPr>
            <a:endCxn id="68" idx="2"/>
          </p:cNvCxnSpPr>
          <p:nvPr/>
        </p:nvCxnSpPr>
        <p:spPr>
          <a:xfrm>
            <a:off x="800214" y="5529700"/>
            <a:ext cx="209731" cy="4685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937171" y="3373761"/>
            <a:ext cx="1248970" cy="7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702540" y="3783197"/>
            <a:ext cx="744760" cy="124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03920" y="328703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chemeClr val="accent4"/>
                </a:solidFill>
              </a:rPr>
              <a:t>NegociacoesDoDia</a:t>
            </a:r>
            <a:r>
              <a:rPr lang="pt-BR" sz="800" dirty="0" smtClean="0">
                <a:solidFill>
                  <a:schemeClr val="accent4"/>
                </a:solidFill>
              </a:rPr>
              <a:t> é detalhe</a:t>
            </a:r>
          </a:p>
          <a:p>
            <a:r>
              <a:rPr lang="pt-BR" sz="800" dirty="0" err="1" smtClean="0">
                <a:solidFill>
                  <a:schemeClr val="accent4"/>
                </a:solidFill>
              </a:rPr>
              <a:t>Candle</a:t>
            </a:r>
            <a:r>
              <a:rPr lang="pt-BR" sz="800" dirty="0" smtClean="0">
                <a:solidFill>
                  <a:schemeClr val="accent4"/>
                </a:solidFill>
              </a:rPr>
              <a:t> é o resumo do dia</a:t>
            </a:r>
            <a:endParaRPr lang="pt-BR" sz="800" dirty="0">
              <a:solidFill>
                <a:schemeClr val="accent4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469252" y="3800195"/>
            <a:ext cx="2982416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2552167" y="458790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&lt;- zera matriz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53" name="Forma livre 52"/>
          <p:cNvSpPr/>
          <p:nvPr/>
        </p:nvSpPr>
        <p:spPr>
          <a:xfrm>
            <a:off x="1439315" y="4628638"/>
            <a:ext cx="1093525" cy="115299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611834" y="4662076"/>
            <a:ext cx="345588" cy="1235320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1545847" y="4610905"/>
            <a:ext cx="643588" cy="1260511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8630" y="2799887"/>
            <a:ext cx="741997" cy="3307486"/>
          </a:xfrm>
          <a:custGeom>
            <a:avLst/>
            <a:gdLst>
              <a:gd name="connsiteX0" fmla="*/ 741997 w 741997"/>
              <a:gd name="connsiteY0" fmla="*/ 25200 h 3307486"/>
              <a:gd name="connsiteX1" fmla="*/ 230206 w 741997"/>
              <a:gd name="connsiteY1" fmla="*/ 318626 h 3307486"/>
              <a:gd name="connsiteX2" fmla="*/ 11842 w 741997"/>
              <a:gd name="connsiteY2" fmla="*/ 2270256 h 3307486"/>
              <a:gd name="connsiteX3" fmla="*/ 564576 w 741997"/>
              <a:gd name="connsiteY3" fmla="*/ 3307486 h 330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307486">
                <a:moveTo>
                  <a:pt x="741997" y="25200"/>
                </a:moveTo>
                <a:cubicBezTo>
                  <a:pt x="546947" y="-15175"/>
                  <a:pt x="351898" y="-55550"/>
                  <a:pt x="230206" y="318626"/>
                </a:cubicBezTo>
                <a:cubicBezTo>
                  <a:pt x="108514" y="692802"/>
                  <a:pt x="-43886" y="1772113"/>
                  <a:pt x="11842" y="2270256"/>
                </a:cubicBezTo>
                <a:cubicBezTo>
                  <a:pt x="67570" y="2768399"/>
                  <a:pt x="316073" y="3037942"/>
                  <a:pt x="564576" y="33074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76164" y="5740472"/>
            <a:ext cx="3239756" cy="714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0163" y="3029931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126596" y="5444159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Volta o resumo dos </a:t>
            </a:r>
            <a:r>
              <a:rPr lang="pt-BR" sz="1050" i="1" dirty="0" err="1" smtClean="0">
                <a:solidFill>
                  <a:schemeClr val="accent2"/>
                </a:solidFill>
              </a:rPr>
              <a:t>candles</a:t>
            </a:r>
            <a:endParaRPr lang="pt-BR" sz="105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65" y="1190708"/>
            <a:ext cx="3219450" cy="17907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36" y="3294784"/>
            <a:ext cx="4981575" cy="154305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59438" y="277619"/>
            <a:ext cx="5061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http://www.javabeat.net/primefaces-spring-hibernate-integration-example/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7858" y="92953"/>
            <a:ext cx="309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Spring - </a:t>
            </a:r>
            <a:r>
              <a:rPr lang="pt-BR" dirty="0" err="1" smtClean="0"/>
              <a:t>Primefaces</a:t>
            </a:r>
            <a:r>
              <a:rPr lang="pt-BR" dirty="0" smtClean="0"/>
              <a:t> -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7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469713"/>
            <a:ext cx="67425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xmlns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 to Java Beat  for seeing 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PrimeFaces_Spring_Hibernate_Project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"#{customerMB.id}"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f:converter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converterId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javax.faces.Integer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"#{customerMB.name}"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"icon"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addUser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customerMB.addCustomer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customerMB.reset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8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http://localhost:8080/P01SpringPrimefaces/index.xhtml</a:t>
            </a:r>
          </a:p>
        </p:txBody>
      </p:sp>
      <p:sp>
        <p:nvSpPr>
          <p:cNvPr id="8" name="CaixaDeTexto 7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69331"/>
            <a:ext cx="343252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javax.faces.bean.ManagedProperty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spring.service.CustomerService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org.springframework.dao.DataAccessException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customerMB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CustomerManagedBean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//Spring Customer Service is injected...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ManagedProperty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Response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Message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26169" y="119945"/>
            <a:ext cx="402705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Reset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Fields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customerList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List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List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164945" y="89200"/>
            <a:ext cx="402705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495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CustomerManagedBean.java 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2503055" y="3260156"/>
            <a:ext cx="2567709" cy="2447917"/>
          </a:xfrm>
          <a:custGeom>
            <a:avLst/>
            <a:gdLst>
              <a:gd name="connsiteX0" fmla="*/ 0 w 2567709"/>
              <a:gd name="connsiteY0" fmla="*/ 2447917 h 2447917"/>
              <a:gd name="connsiteX1" fmla="*/ 822036 w 2567709"/>
              <a:gd name="connsiteY1" fmla="*/ 2170826 h 2447917"/>
              <a:gd name="connsiteX2" fmla="*/ 729672 w 2567709"/>
              <a:gd name="connsiteY2" fmla="*/ 886971 h 2447917"/>
              <a:gd name="connsiteX3" fmla="*/ 868218 w 2567709"/>
              <a:gd name="connsiteY3" fmla="*/ 129589 h 2447917"/>
              <a:gd name="connsiteX4" fmla="*/ 1671781 w 2567709"/>
              <a:gd name="connsiteY4" fmla="*/ 280 h 2447917"/>
              <a:gd name="connsiteX5" fmla="*/ 2567709 w 2567709"/>
              <a:gd name="connsiteY5" fmla="*/ 101880 h 24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7709" h="2447917">
                <a:moveTo>
                  <a:pt x="0" y="2447917"/>
                </a:moveTo>
                <a:cubicBezTo>
                  <a:pt x="350212" y="2439450"/>
                  <a:pt x="700424" y="2430984"/>
                  <a:pt x="822036" y="2170826"/>
                </a:cubicBezTo>
                <a:cubicBezTo>
                  <a:pt x="943648" y="1910668"/>
                  <a:pt x="721975" y="1227177"/>
                  <a:pt x="729672" y="886971"/>
                </a:cubicBezTo>
                <a:cubicBezTo>
                  <a:pt x="737369" y="546765"/>
                  <a:pt x="711200" y="277371"/>
                  <a:pt x="868218" y="129589"/>
                </a:cubicBezTo>
                <a:cubicBezTo>
                  <a:pt x="1025236" y="-18193"/>
                  <a:pt x="1388533" y="4898"/>
                  <a:pt x="1671781" y="280"/>
                </a:cubicBezTo>
                <a:cubicBezTo>
                  <a:pt x="1955029" y="-4338"/>
                  <a:pt x="2261369" y="48771"/>
                  <a:pt x="2567709" y="1018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459294" y="2302891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459294" y="4482673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391236" y="123109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2700" y="637309"/>
            <a:ext cx="317826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spring.dao.CustomerDAO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org.springframework.stereotype.Service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org.springframework.transaction.annotation.Transactional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injected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83080" y="1847272"/>
            <a:ext cx="33620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238" y="26797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CustomerService.java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5949" y="501011"/>
            <a:ext cx="25921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755660" y="267977"/>
            <a:ext cx="356177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"id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47621" y="18271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8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" y="410081"/>
            <a:ext cx="44708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().delete(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99611" y="410081"/>
            <a:ext cx="4470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endParaRPr lang="pt-BR" sz="800" b="1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"from Customer  where id=?"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"from  Customer"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520" y="14091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0294" y="3025152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http://www.guj.com.br/java/92827-java-compiler-level-does-not-match-the-version-of-the-installed-java-project-faced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0294" y="1946718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http://stackoverflow.com/questions/14804945/maven-build-path-specifies-execution-environment-j2se-1-5-even-though-i-chang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0294" y="1145284"/>
            <a:ext cx="85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http://www.tech-recipes.com/rx/39279/create-a-new-maven-project-in-eclipse/</a:t>
            </a:r>
          </a:p>
        </p:txBody>
      </p:sp>
    </p:spTree>
    <p:extLst>
      <p:ext uri="{BB962C8B-B14F-4D97-AF65-F5344CB8AC3E}">
        <p14:creationId xmlns:p14="http://schemas.microsoft.com/office/powerpoint/2010/main" val="2472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0" y="3723058"/>
            <a:ext cx="4391025" cy="333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64" y="3042398"/>
            <a:ext cx="4626245" cy="35970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7754" y="557841"/>
            <a:ext cx="55249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endParaRPr lang="pt-BR" sz="110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</a:t>
            </a:r>
          </a:p>
          <a:p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   http://xmlns.jcp.org/xml/ns/javaee/web-facesconfig_2_2.xsd"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"2.2"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pt-B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com.fgm.resources.Messages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oi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Ola.xhtml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redirect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7754" y="0"/>
            <a:ext cx="193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1021"/>
          <a:stretch/>
        </p:blipFill>
        <p:spPr>
          <a:xfrm>
            <a:off x="8926665" y="557841"/>
            <a:ext cx="2714625" cy="32808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14887" y="340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Projetos que usam </a:t>
            </a:r>
            <a:r>
              <a:rPr lang="pt-BR" sz="1200" dirty="0" err="1"/>
              <a:t>JavaServer</a:t>
            </a:r>
            <a:r>
              <a:rPr lang="pt-BR" sz="1200" dirty="0"/>
              <a:t> Faces podem ter um arquivo de configuração, chamado</a:t>
            </a:r>
          </a:p>
          <a:p>
            <a:r>
              <a:rPr lang="pt-BR" sz="1200" dirty="0" smtClean="0"/>
              <a:t>faces-config.xml. Crie </a:t>
            </a:r>
            <a:r>
              <a:rPr lang="pt-BR" sz="1200" dirty="0"/>
              <a:t>no diretório </a:t>
            </a:r>
            <a:r>
              <a:rPr lang="pt-BR" sz="1200" i="1" dirty="0" err="1" smtClean="0"/>
              <a:t>src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main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webapp</a:t>
            </a:r>
            <a:r>
              <a:rPr lang="pt-BR" sz="1200" i="1" dirty="0" smtClean="0"/>
              <a:t>/WEB-INF </a:t>
            </a:r>
            <a:r>
              <a:rPr lang="pt-BR" sz="1200" dirty="0"/>
              <a:t>do </a:t>
            </a:r>
            <a:r>
              <a:rPr lang="pt-BR" sz="1200" dirty="0" smtClean="0"/>
              <a:t>projeto: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52" y="4036637"/>
            <a:ext cx="3151503" cy="679203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3155963" y="3404730"/>
            <a:ext cx="1767019" cy="1209545"/>
          </a:xfrm>
          <a:custGeom>
            <a:avLst/>
            <a:gdLst>
              <a:gd name="connsiteX0" fmla="*/ 2841425 w 3180432"/>
              <a:gd name="connsiteY0" fmla="*/ 1570682 h 1570682"/>
              <a:gd name="connsiteX1" fmla="*/ 3096919 w 3180432"/>
              <a:gd name="connsiteY1" fmla="*/ 548705 h 1570682"/>
              <a:gd name="connsiteX2" fmla="*/ 1563955 w 3180432"/>
              <a:gd name="connsiteY2" fmla="*/ 64611 h 1570682"/>
              <a:gd name="connsiteX3" fmla="*/ 219249 w 3180432"/>
              <a:gd name="connsiteY3" fmla="*/ 10823 h 1570682"/>
              <a:gd name="connsiteX4" fmla="*/ 17543 w 3180432"/>
              <a:gd name="connsiteY4" fmla="*/ 118399 h 15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432" h="1570682">
                <a:moveTo>
                  <a:pt x="2841425" y="1570682"/>
                </a:moveTo>
                <a:cubicBezTo>
                  <a:pt x="3075628" y="1185199"/>
                  <a:pt x="3309831" y="799717"/>
                  <a:pt x="3096919" y="548705"/>
                </a:cubicBezTo>
                <a:cubicBezTo>
                  <a:pt x="2884007" y="297693"/>
                  <a:pt x="2043567" y="154258"/>
                  <a:pt x="1563955" y="64611"/>
                </a:cubicBezTo>
                <a:cubicBezTo>
                  <a:pt x="1084343" y="-25036"/>
                  <a:pt x="476984" y="1858"/>
                  <a:pt x="219249" y="10823"/>
                </a:cubicBezTo>
                <a:cubicBezTo>
                  <a:pt x="-38486" y="19788"/>
                  <a:pt x="-10472" y="69093"/>
                  <a:pt x="17543" y="11839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254188" y="3476826"/>
            <a:ext cx="256028" cy="221115"/>
          </a:xfrm>
          <a:custGeom>
            <a:avLst/>
            <a:gdLst>
              <a:gd name="connsiteX0" fmla="*/ 0 w 256028"/>
              <a:gd name="connsiteY0" fmla="*/ 19409 h 221115"/>
              <a:gd name="connsiteX1" fmla="*/ 255494 w 256028"/>
              <a:gd name="connsiteY1" fmla="*/ 19409 h 221115"/>
              <a:gd name="connsiteX2" fmla="*/ 53788 w 256028"/>
              <a:gd name="connsiteY2" fmla="*/ 221115 h 2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28" h="221115">
                <a:moveTo>
                  <a:pt x="0" y="19409"/>
                </a:moveTo>
                <a:cubicBezTo>
                  <a:pt x="123264" y="2600"/>
                  <a:pt x="246529" y="-14209"/>
                  <a:pt x="255494" y="19409"/>
                </a:cubicBezTo>
                <a:cubicBezTo>
                  <a:pt x="264459" y="53027"/>
                  <a:pt x="159123" y="137071"/>
                  <a:pt x="53788" y="22111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971801" y="4343401"/>
            <a:ext cx="55790" cy="270874"/>
          </a:xfrm>
          <a:custGeom>
            <a:avLst/>
            <a:gdLst>
              <a:gd name="connsiteX0" fmla="*/ 0 w 215153"/>
              <a:gd name="connsiteY0" fmla="*/ 0 h 645459"/>
              <a:gd name="connsiteX1" fmla="*/ 215153 w 215153"/>
              <a:gd name="connsiteY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153" h="645459">
                <a:moveTo>
                  <a:pt x="0" y="0"/>
                </a:moveTo>
                <a:lnTo>
                  <a:pt x="215153" y="64545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652" y="2250428"/>
            <a:ext cx="3390900" cy="2286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5946405"/>
            <a:ext cx="37185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Manager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pathname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Resource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BeanManager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org.jboss.weld.resources.ManagerObjectFactory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9" y="5613031"/>
            <a:ext cx="3621809" cy="27799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850" y="5052278"/>
            <a:ext cx="237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964" y="5613031"/>
            <a:ext cx="1351025" cy="11570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9723" y="5325917"/>
            <a:ext cx="2686050" cy="2286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293952" y="5346735"/>
            <a:ext cx="4383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</a:t>
            </a:r>
          </a:p>
          <a:p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http://xmlns.jcp.org/xml/ns/javaee/beans_1_1.xsd"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"1.1"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bean-discovery-mode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com.fgm.financeiro.util.TransactionInterceptor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19" name="Retângulo 18"/>
          <p:cNvSpPr/>
          <p:nvPr/>
        </p:nvSpPr>
        <p:spPr>
          <a:xfrm>
            <a:off x="6293952" y="4719658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083" y="5215876"/>
            <a:ext cx="3486150" cy="1619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0" y="4963585"/>
            <a:ext cx="2686050" cy="2286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8103" y="5556380"/>
            <a:ext cx="1730096" cy="121374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0049" y="6476847"/>
            <a:ext cx="2664000" cy="1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753" y="-13686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web.xml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93" y="122443"/>
            <a:ext cx="4645678" cy="35225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7753" y="491775"/>
            <a:ext cx="747235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http://xmlns.jcp.org/xml/ns/javaee/web-app_3_1.xsd"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"3.1"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javax.faces.PROJECT_STAGE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Development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org.jboss.weld.environment.servlet.Listener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javax.faces.webapp.FacesServlet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*.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xhtml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8119347" y="3644990"/>
            <a:ext cx="407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ficar na pasta </a:t>
            </a:r>
            <a:r>
              <a:rPr lang="pt-BR" i="1" dirty="0" err="1"/>
              <a:t>src</a:t>
            </a:r>
            <a:r>
              <a:rPr lang="pt-BR" i="1" dirty="0"/>
              <a:t>/</a:t>
            </a:r>
            <a:r>
              <a:rPr lang="pt-BR" i="1" dirty="0" err="1"/>
              <a:t>main</a:t>
            </a:r>
            <a:r>
              <a:rPr lang="pt-BR" i="1" dirty="0"/>
              <a:t>/</a:t>
            </a:r>
            <a:r>
              <a:rPr lang="pt-BR" i="1" dirty="0" err="1"/>
              <a:t>webapp</a:t>
            </a:r>
            <a:r>
              <a:rPr lang="pt-BR" i="1" dirty="0"/>
              <a:t>/WEB-INF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8" y="5963444"/>
            <a:ext cx="2577353" cy="864262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08" y="4803352"/>
            <a:ext cx="5288142" cy="9720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366682" y="4518212"/>
            <a:ext cx="1497249" cy="5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366682" y="5109882"/>
            <a:ext cx="1497248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509" y="5896209"/>
            <a:ext cx="5163750" cy="36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278" y="2039552"/>
            <a:ext cx="4362450" cy="51435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 flipV="1">
            <a:off x="2151529" y="2151529"/>
            <a:ext cx="1345749" cy="14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193679" y="1991931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306" y="2962745"/>
            <a:ext cx="2557540" cy="21766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H="1" flipV="1">
            <a:off x="2021043" y="2923234"/>
            <a:ext cx="1518264" cy="1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1"/>
          </p:cNvCxnSpPr>
          <p:nvPr/>
        </p:nvCxnSpPr>
        <p:spPr>
          <a:xfrm flipH="1">
            <a:off x="2697020" y="3071577"/>
            <a:ext cx="842286" cy="3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2" y="259416"/>
            <a:ext cx="4371975" cy="1390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2" y="1770530"/>
            <a:ext cx="4352925" cy="76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2" y="2652994"/>
            <a:ext cx="2143125" cy="4105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854" y="1650066"/>
            <a:ext cx="4424219" cy="1869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854" y="188896"/>
            <a:ext cx="3390900" cy="228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469837"/>
            <a:ext cx="4324350" cy="10858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854" y="4311179"/>
            <a:ext cx="5080001" cy="20138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854" y="3724336"/>
            <a:ext cx="3206750" cy="5158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3882" y="82585"/>
            <a:ext cx="1911027" cy="17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" y="534876"/>
            <a:ext cx="29363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javax.enterprise.context.SessionScoped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SessionScoped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2" y="-111455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2" y="310054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360016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9978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4602999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2610354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07876" y="375320"/>
            <a:ext cx="455943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admin"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"Usuário/senha inválidos!"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getExternalContext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invalidateSession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/>
          </a:p>
        </p:txBody>
      </p:sp>
      <p:sp>
        <p:nvSpPr>
          <p:cNvPr id="10" name="Retângulo 9"/>
          <p:cNvSpPr/>
          <p:nvPr/>
        </p:nvSpPr>
        <p:spPr>
          <a:xfrm>
            <a:off x="3635950" y="-111455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07876" y="4763852"/>
            <a:ext cx="4314334" cy="554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07876" y="5386021"/>
            <a:ext cx="4314334" cy="4191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07876" y="5859951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07876" y="6231015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07876" y="6605498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707876" y="2828413"/>
            <a:ext cx="4314334" cy="1877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122763" y="375320"/>
            <a:ext cx="43206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login-dialog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"Usuário"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loginBean.nomeUsuario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p:password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loginBean.senha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"Acessar"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8037434" y="-14148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Login.xhtml</a:t>
            </a:r>
            <a:endParaRPr lang="pt-BR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13" y="4705641"/>
            <a:ext cx="2586676" cy="20958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38" y="5106946"/>
            <a:ext cx="3252464" cy="53971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7929434" y="18167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24" name="Faixa para cima 23"/>
          <p:cNvSpPr/>
          <p:nvPr/>
        </p:nvSpPr>
        <p:spPr>
          <a:xfrm>
            <a:off x="10963779" y="42883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5297864" y="2978870"/>
            <a:ext cx="6155703" cy="2488676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194170" y="2978869"/>
            <a:ext cx="6259398" cy="2975451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194170" y="3305738"/>
            <a:ext cx="6015628" cy="3399862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102578" y="3315558"/>
            <a:ext cx="6099608" cy="3073770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44533" y="2551630"/>
            <a:ext cx="6276623" cy="1592229"/>
          </a:xfrm>
          <a:custGeom>
            <a:avLst/>
            <a:gdLst>
              <a:gd name="connsiteX0" fmla="*/ 6276623 w 6276623"/>
              <a:gd name="connsiteY0" fmla="*/ 1139837 h 1592229"/>
              <a:gd name="connsiteX1" fmla="*/ 5339645 w 6276623"/>
              <a:gd name="connsiteY1" fmla="*/ 1444637 h 1592229"/>
              <a:gd name="connsiteX2" fmla="*/ 3228623 w 6276623"/>
              <a:gd name="connsiteY2" fmla="*/ 1489792 h 1592229"/>
              <a:gd name="connsiteX3" fmla="*/ 2709334 w 6276623"/>
              <a:gd name="connsiteY3" fmla="*/ 78681 h 1592229"/>
              <a:gd name="connsiteX4" fmla="*/ 0 w 6276623"/>
              <a:gd name="connsiteY4" fmla="*/ 304459 h 15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623" h="1592229">
                <a:moveTo>
                  <a:pt x="6276623" y="1139837"/>
                </a:moveTo>
                <a:cubicBezTo>
                  <a:pt x="6062134" y="1263074"/>
                  <a:pt x="5847645" y="1386311"/>
                  <a:pt x="5339645" y="1444637"/>
                </a:cubicBezTo>
                <a:cubicBezTo>
                  <a:pt x="4831645" y="1502963"/>
                  <a:pt x="3667008" y="1717451"/>
                  <a:pt x="3228623" y="1489792"/>
                </a:cubicBezTo>
                <a:cubicBezTo>
                  <a:pt x="2790238" y="1262133"/>
                  <a:pt x="3247438" y="276236"/>
                  <a:pt x="2709334" y="78681"/>
                </a:cubicBezTo>
                <a:cubicBezTo>
                  <a:pt x="2171230" y="-118874"/>
                  <a:pt x="1085615" y="92792"/>
                  <a:pt x="0" y="3044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571649" y="369502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87148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14262</Words>
  <Application>Microsoft Office PowerPoint</Application>
  <PresentationFormat>Widescreen</PresentationFormat>
  <Paragraphs>3598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Constantia</vt:lpstr>
      <vt:lpstr>MinionPro-It</vt:lpstr>
      <vt:lpstr>MinionPro-Regular</vt:lpstr>
      <vt:lpstr>SFTT1095</vt:lpstr>
      <vt:lpstr>Tahoma</vt:lpstr>
      <vt:lpstr>Tema do Office</vt:lpstr>
      <vt:lpstr>Servlet</vt:lpstr>
      <vt:lpstr>P05 – Primefaces e Hibernate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Spring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Jsf: Primefaces</vt:lpstr>
      <vt:lpstr>Apresentação do PowerPoint</vt:lpstr>
      <vt:lpstr>Apresentação do PowerPoint</vt:lpstr>
      <vt:lpstr>Apresentação do PowerPoint</vt:lpstr>
      <vt:lpstr>Jsf: Fluxo leitor XML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FGH</dc:creator>
  <cp:lastModifiedBy>FGH</cp:lastModifiedBy>
  <cp:revision>347</cp:revision>
  <dcterms:created xsi:type="dcterms:W3CDTF">2014-10-03T19:18:26Z</dcterms:created>
  <dcterms:modified xsi:type="dcterms:W3CDTF">2015-01-06T19:56:30Z</dcterms:modified>
</cp:coreProperties>
</file>