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  <p:sldMasterId id="2147484521" r:id="rId6"/>
    <p:sldMasterId id="2147484540" r:id="rId7"/>
  </p:sldMasterIdLst>
  <p:notesMasterIdLst>
    <p:notesMasterId r:id="rId15"/>
  </p:notesMasterIdLst>
  <p:handoutMasterIdLst>
    <p:handoutMasterId r:id="rId16"/>
  </p:handoutMasterIdLst>
  <p:sldIdLst>
    <p:sldId id="1502" r:id="rId8"/>
    <p:sldId id="1588" r:id="rId9"/>
    <p:sldId id="1590" r:id="rId10"/>
    <p:sldId id="1591" r:id="rId11"/>
    <p:sldId id="1592" r:id="rId12"/>
    <p:sldId id="1593" r:id="rId13"/>
    <p:sldId id="1587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Light Template" id="{E1C8FB21-FF75-44A0-8090-B2FB240B014B}">
          <p14:sldIdLst>
            <p14:sldId id="1502"/>
            <p14:sldId id="1588"/>
            <p14:sldId id="1590"/>
            <p14:sldId id="1591"/>
            <p14:sldId id="1592"/>
            <p14:sldId id="1593"/>
          </p14:sldIdLst>
        </p14:section>
        <p14:section name="Microsoft Dark Template" id="{BB00CB64-77A4-4BA9-B0A0-EF2154DA3071}">
          <p14:sldIdLst>
            <p14:sldId id="15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  <a:srgbClr val="E6E6E6"/>
    <a:srgbClr val="FFFFFF"/>
    <a:srgbClr val="0078D7"/>
    <a:srgbClr val="000000"/>
    <a:srgbClr val="D83B01"/>
    <a:srgbClr val="FFB900"/>
    <a:srgbClr val="107C10"/>
    <a:srgbClr val="35353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7" autoAdjust="0"/>
    <p:restoredTop sz="83575" autoAdjust="0"/>
  </p:normalViewPr>
  <p:slideViewPr>
    <p:cSldViewPr>
      <p:cViewPr varScale="1">
        <p:scale>
          <a:sx n="84" d="100"/>
          <a:sy n="84" d="100"/>
        </p:scale>
        <p:origin x="30" y="258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10/10/2017 10:35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10/10/2017 10:34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10/10/2017 10:34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10/10/2017 10:34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10/10/2017 10:34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2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10/10/2017 10:34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10/10/2017 10:34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6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10/10/2017 10:35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72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DC94B-DB72-488C-A100-9C8F7341285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10/10/2017 10:34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85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21F7F-CA5F-4609-9E53-094261A2A8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7017" y="291533"/>
            <a:ext cx="4023345" cy="553998"/>
          </a:xfrm>
          <a:noFill/>
        </p:spPr>
        <p:txBody>
          <a:bodyPr vert="horz" wrap="square" lIns="164592" tIns="109728" rIns="164592" bIns="109728" rtlCol="0">
            <a:spAutoFit/>
          </a:bodyPr>
          <a:lstStyle>
            <a:lvl1pPr marL="0" indent="0" algn="r">
              <a:buNone/>
              <a:defRPr lang="en-US" sz="240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914918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2056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50675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646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66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2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4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32711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659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227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0939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62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6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0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31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6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21F7F-CA5F-4609-9E53-094261A2A8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7017" y="291533"/>
            <a:ext cx="4023345" cy="553998"/>
          </a:xfrm>
          <a:noFill/>
        </p:spPr>
        <p:txBody>
          <a:bodyPr vert="horz" wrap="square" lIns="164592" tIns="109728" rIns="164592" bIns="109728" rtlCol="0">
            <a:spAutoFit/>
          </a:bodyPr>
          <a:lstStyle>
            <a:lvl1pPr marL="0" indent="0" algn="r">
              <a:buNone/>
              <a:defRPr lang="en-US" sz="240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45859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blank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A946A7A3-D627-4A9F-80E6-0D7E3F7B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372394"/>
            <a:ext cx="10724839" cy="1351952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E295DFBD-FA94-4FDC-82E3-CF81F88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008" y="1861968"/>
            <a:ext cx="10726460" cy="1899623"/>
          </a:xfrm>
        </p:spPr>
        <p:txBody>
          <a:bodyPr/>
          <a:lstStyle>
            <a:lvl1pPr>
              <a:defRPr>
                <a:solidFill>
                  <a:srgbClr val="EC6B17"/>
                </a:solidFill>
              </a:defRPr>
            </a:lvl1pPr>
            <a:lvl2pPr marL="349724" indent="-349724"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291436" indent="-348806">
              <a:buFont typeface="Arial" panose="020B0604020202020204" pitchFamily="34" charset="0"/>
              <a:buChar char="•"/>
              <a:defRPr sz="1836">
                <a:solidFill>
                  <a:schemeClr val="tx2"/>
                </a:solidFill>
              </a:defRPr>
            </a:lvl3pPr>
            <a:lvl4pPr marL="291436" indent="-348806">
              <a:buFont typeface="Arial" panose="020B0604020202020204" pitchFamily="34" charset="0"/>
              <a:buChar char="•"/>
              <a:defRPr sz="1428">
                <a:solidFill>
                  <a:schemeClr val="tx2"/>
                </a:solidFill>
              </a:defRPr>
            </a:lvl4pPr>
            <a:lvl5pPr marL="174862" indent="-348806">
              <a:buFont typeface="Arial" panose="020B0604020202020204" pitchFamily="34" charset="0"/>
              <a:buChar char="•"/>
              <a:defRPr sz="1122">
                <a:solidFill>
                  <a:schemeClr val="tx2"/>
                </a:solidFill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1431266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A946A7A3-D627-4A9F-80E6-0D7E3F7B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372394"/>
            <a:ext cx="10724839" cy="1351952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E295DFBD-FA94-4FDC-82E3-CF81F88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008" y="1861968"/>
            <a:ext cx="10726460" cy="1899623"/>
          </a:xfrm>
        </p:spPr>
        <p:txBody>
          <a:bodyPr/>
          <a:lstStyle>
            <a:lvl1pPr>
              <a:defRPr>
                <a:solidFill>
                  <a:srgbClr val="EC6B17"/>
                </a:solidFill>
              </a:defRPr>
            </a:lvl1pPr>
            <a:lvl2pPr marL="0">
              <a:defRPr>
                <a:solidFill>
                  <a:schemeClr val="tx2"/>
                </a:solidFill>
              </a:defRPr>
            </a:lvl2pPr>
            <a:lvl3pPr marL="0">
              <a:defRPr sz="1836">
                <a:solidFill>
                  <a:schemeClr val="tx2"/>
                </a:solidFill>
              </a:defRPr>
            </a:lvl3pPr>
            <a:lvl4pPr marL="0">
              <a:defRPr sz="1428">
                <a:solidFill>
                  <a:schemeClr val="tx2"/>
                </a:solidFill>
              </a:defRPr>
            </a:lvl4pPr>
            <a:lvl5pPr marL="0">
              <a:defRPr sz="1122">
                <a:solidFill>
                  <a:schemeClr val="tx2"/>
                </a:solidFill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2023752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2056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50675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75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88450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7459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63311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303192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792497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173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130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1188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7123211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72343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088151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9569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091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414348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96865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  <p:sldLayoutId id="2147484491" r:id="rId13"/>
    <p:sldLayoutId id="2147484517" r:id="rId14"/>
    <p:sldLayoutId id="2147484492" r:id="rId15"/>
    <p:sldLayoutId id="2147484493" r:id="rId16"/>
    <p:sldLayoutId id="2147484494" r:id="rId17"/>
    <p:sldLayoutId id="2147484559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16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8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3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3" r:id="rId2"/>
    <p:sldLayoutId id="2147484524" r:id="rId3"/>
    <p:sldLayoutId id="2147484525" r:id="rId4"/>
    <p:sldLayoutId id="2147484526" r:id="rId5"/>
    <p:sldLayoutId id="2147484527" r:id="rId6"/>
    <p:sldLayoutId id="2147484528" r:id="rId7"/>
    <p:sldLayoutId id="2147484529" r:id="rId8"/>
    <p:sldLayoutId id="2147484530" r:id="rId9"/>
    <p:sldLayoutId id="2147484531" r:id="rId10"/>
    <p:sldLayoutId id="2147484532" r:id="rId11"/>
    <p:sldLayoutId id="2147484533" r:id="rId12"/>
    <p:sldLayoutId id="2147484534" r:id="rId13"/>
    <p:sldLayoutId id="2147484535" r:id="rId14"/>
    <p:sldLayoutId id="2147484536" r:id="rId15"/>
    <p:sldLayoutId id="2147484537" r:id="rId16"/>
    <p:sldLayoutId id="2147484538" r:id="rId17"/>
    <p:sldLayoutId id="2147484539" r:id="rId18"/>
    <p:sldLayoutId id="2147484560" r:id="rId19"/>
    <p:sldLayoutId id="2147484561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76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41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  <p:sldLayoutId id="2147484553" r:id="rId13"/>
    <p:sldLayoutId id="2147484554" r:id="rId14"/>
    <p:sldLayoutId id="2147484555" r:id="rId15"/>
    <p:sldLayoutId id="2147484556" r:id="rId16"/>
    <p:sldLayoutId id="2147484557" r:id="rId17"/>
    <p:sldLayoutId id="2147484558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x.org/course/windows-server-2016-azure-premises-microsoft-inf216x-0" TargetMode="External"/><Relationship Id="rId3" Type="http://schemas.openxmlformats.org/officeDocument/2006/relationships/hyperlink" Target="https://www.edx.org/course/windows-server-2016-infrastructure-microsoft-inf211x-0" TargetMode="External"/><Relationship Id="rId7" Type="http://schemas.openxmlformats.org/officeDocument/2006/relationships/hyperlink" Target="https://www.edx.org/course/windows-server-2016-virtualization-microsoft-inf215x-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dx.org/course/windows-server-2016-basic-networking-microsoft-inf214x-0" TargetMode="External"/><Relationship Id="rId5" Type="http://schemas.openxmlformats.org/officeDocument/2006/relationships/hyperlink" Target="https://www.edx.org/course/windows-server-2016-basic-storage-microsoft-inf213x-0" TargetMode="External"/><Relationship Id="rId4" Type="http://schemas.openxmlformats.org/officeDocument/2006/relationships/hyperlink" Target="https://www.edx.org/course/windows-server-2016-directory-services-microsoft-inf212x-0" TargetMode="External"/><Relationship Id="rId9" Type="http://schemas.openxmlformats.org/officeDocument/2006/relationships/hyperlink" Target="https://www.edx.org/course/system-center-2016-building-datacenter-microsoft-inf262x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x.org/course/devops-mobile-apps-microsoft-devops200-8x" TargetMode="External"/><Relationship Id="rId3" Type="http://schemas.openxmlformats.org/officeDocument/2006/relationships/hyperlink" Target="https://www.edx.org/course/introduction-devops-microsoft-dev212x-3" TargetMode="External"/><Relationship Id="rId7" Type="http://schemas.openxmlformats.org/officeDocument/2006/relationships/hyperlink" Target="https://www.edx.org/course/continuous-integration-continuous-microsoft-devops200-3x" TargetMode="External"/><Relationship Id="rId12" Type="http://schemas.openxmlformats.org/officeDocument/2006/relationships/hyperlink" Target="https://www.edx.org/course/application-monitoring-feedback-loops-microsoft-devops200-7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dx.org/course/devops-testing-microsoft-devops200-5x" TargetMode="External"/><Relationship Id="rId11" Type="http://schemas.openxmlformats.org/officeDocument/2006/relationships/hyperlink" Target="https://www.edx.org/course/microsoft-professional-capstone-devops-microsoft-devops200-10x" TargetMode="External"/><Relationship Id="rId5" Type="http://schemas.openxmlformats.org/officeDocument/2006/relationships/hyperlink" Target="https://www.edx.org/course/introduction-devops-practices-microsoft-devops200-1x" TargetMode="External"/><Relationship Id="rId10" Type="http://schemas.openxmlformats.org/officeDocument/2006/relationships/hyperlink" Target="https://www.edx.org/course/configuration-management-containerized-microsoft-devops200-4x" TargetMode="External"/><Relationship Id="rId4" Type="http://schemas.openxmlformats.org/officeDocument/2006/relationships/hyperlink" Target="https://www.edx.org/course/devops-databases-microsoft-devops200-6x" TargetMode="External"/><Relationship Id="rId9" Type="http://schemas.openxmlformats.org/officeDocument/2006/relationships/hyperlink" Target="https://www.edx.org/course/infrastructure-code-microsoft-devops200-2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windows-server-2016-virtualization-microsoft-inf215x-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dx.org/course/fundamentals-containers-kubernetes-red-hat-do081x" TargetMode="External"/><Relationship Id="rId4" Type="http://schemas.openxmlformats.org/officeDocument/2006/relationships/hyperlink" Target="https://www.edx.org/course/introduction-kubernetes-linuxfoundationx-lfs158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x.org/course/configuration-management-containerized-microsoft-devops200-4x" TargetMode="External"/><Relationship Id="rId3" Type="http://schemas.openxmlformats.org/officeDocument/2006/relationships/hyperlink" Target="https://www.edx.org/course/microsoft-azure-virtual-machines-microsoft-azure202x-0" TargetMode="External"/><Relationship Id="rId7" Type="http://schemas.openxmlformats.org/officeDocument/2006/relationships/hyperlink" Target="https://www.edx.org/course/azure-security-compliance-microsoft-azure208x" TargetMode="External"/><Relationship Id="rId12" Type="http://schemas.openxmlformats.org/officeDocument/2006/relationships/hyperlink" Target="https://www.edx.org/course/application-monitoring-feedback-loops-microsoft-devops200-7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dx.org/course/automating-azure-workloads-microsoft-azure210x" TargetMode="External"/><Relationship Id="rId11" Type="http://schemas.openxmlformats.org/officeDocument/2006/relationships/hyperlink" Target="https://www.edx.org/course/microsoft-professional-orientation-cloud-microsoft-azure215x" TargetMode="External"/><Relationship Id="rId5" Type="http://schemas.openxmlformats.org/officeDocument/2006/relationships/hyperlink" Target="https://www.edx.org/course/microsoft-azure-storage-microsoft-azure205x" TargetMode="External"/><Relationship Id="rId10" Type="http://schemas.openxmlformats.org/officeDocument/2006/relationships/hyperlink" Target="https://www.edx.org/course/migrating-workloads-azure-microsoft-azure212x" TargetMode="External"/><Relationship Id="rId4" Type="http://schemas.openxmlformats.org/officeDocument/2006/relationships/hyperlink" Target="https://www.edx.org/course/microsoft-azure-virtual-networks-microsoft-azure203x" TargetMode="External"/><Relationship Id="rId9" Type="http://schemas.openxmlformats.org/officeDocument/2006/relationships/hyperlink" Target="https://www.edx.org/course/architecting-microsoft-azure-solutions-microsoft-dev205bx-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211263"/>
            <a:ext cx="11429935" cy="1828786"/>
          </a:xfrm>
        </p:spPr>
        <p:txBody>
          <a:bodyPr/>
          <a:lstStyle/>
          <a:p>
            <a:r>
              <a:rPr lang="en-US" sz="4800" dirty="0" err="1"/>
              <a:t>Materiais</a:t>
            </a:r>
            <a:r>
              <a:rPr lang="en-US" sz="4800" dirty="0"/>
              <a:t> de </a:t>
            </a:r>
            <a:r>
              <a:rPr lang="en-US" sz="4800" dirty="0" err="1"/>
              <a:t>Capacitação</a:t>
            </a:r>
            <a:br>
              <a:rPr lang="en-US" sz="4800" dirty="0"/>
            </a:br>
            <a:r>
              <a:rPr lang="en-US" sz="4800" dirty="0"/>
              <a:t>App Innovation | Cloud Infrastructure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649662"/>
            <a:ext cx="7315137" cy="1828007"/>
          </a:xfrm>
        </p:spPr>
        <p:txBody>
          <a:bodyPr/>
          <a:lstStyle/>
          <a:p>
            <a:r>
              <a:rPr lang="en-US" dirty="0"/>
              <a:t>Fabio Hara | @</a:t>
            </a:r>
            <a:r>
              <a:rPr lang="en-US" dirty="0" err="1"/>
              <a:t>fabiohara</a:t>
            </a:r>
            <a:br>
              <a:rPr lang="en-US" dirty="0"/>
            </a:br>
            <a:r>
              <a:rPr lang="en-US" sz="2400" dirty="0"/>
              <a:t>PMM | Cloud Infrastructure | App Innovation | Communities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18CD71-85A5-4AB0-A695-F916F900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Edx.org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780F8A-1A34-4001-8AD2-8F6CB25CE3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9" y="1897062"/>
            <a:ext cx="5486400" cy="39624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Cursos desenvolvidos em parceria com a Microsoft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100% online e gratuito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Laboratórios práticos (inclusive Azure) com exames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Certificados de conclusão podem ser emitidos após conclusão (U$</a:t>
            </a:r>
            <a:r>
              <a:rPr lang="pt-BR"/>
              <a:t>99) – não é obrigatório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Instrutores funcionários da Microsoft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Mesmo material de treinamento para times técnicos da Microsoft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0C875C-FDF1-40FF-AE43-40474C8B3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21" y="6130"/>
            <a:ext cx="5943598" cy="48031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2CE12F6-EF7B-4EDB-98FE-DB1B9B7D5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654" y="4803178"/>
            <a:ext cx="5959365" cy="18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62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53E93C-ADF4-445A-AF1F-BC7A7C65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 Server 2016 | System Center 2016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874E1E-F662-4076-B3B2-32A600B2C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9905935" cy="5730800"/>
          </a:xfrm>
        </p:spPr>
        <p:txBody>
          <a:bodyPr/>
          <a:lstStyle/>
          <a:p>
            <a:r>
              <a:rPr lang="pt-BR" sz="2400" dirty="0"/>
              <a:t>Windows Server 2016: Infrastructure</a:t>
            </a:r>
          </a:p>
          <a:p>
            <a:pPr lvl="1"/>
            <a:r>
              <a:rPr lang="pt-BR" sz="1800" dirty="0">
                <a:hlinkClick r:id="rId3"/>
              </a:rPr>
              <a:t>https://www.edx.org/course/windows-server-2016-infrastructure-microsoft-inf211x-0</a:t>
            </a:r>
            <a:endParaRPr lang="pt-BR" sz="1800" dirty="0"/>
          </a:p>
          <a:p>
            <a:r>
              <a:rPr lang="en-US" sz="2400" dirty="0"/>
              <a:t>Windows Server 2016: Directory Services</a:t>
            </a:r>
          </a:p>
          <a:p>
            <a:pPr lvl="1"/>
            <a:r>
              <a:rPr lang="pt-BR" sz="1800" dirty="0">
                <a:hlinkClick r:id="rId4"/>
              </a:rPr>
              <a:t>https://www.edx.org/course/windows-server-2016-directory-services-microsoft-inf212x-0</a:t>
            </a:r>
            <a:endParaRPr lang="pt-BR" sz="1800" dirty="0"/>
          </a:p>
          <a:p>
            <a:r>
              <a:rPr lang="en-US" sz="2400" dirty="0"/>
              <a:t>Windows Server 2016: Basic Storage</a:t>
            </a:r>
          </a:p>
          <a:p>
            <a:pPr lvl="1"/>
            <a:r>
              <a:rPr lang="pt-BR" sz="1800" dirty="0">
                <a:hlinkClick r:id="rId5"/>
              </a:rPr>
              <a:t>https://www.edx.org/course/windows-server-2016-basic-storage-microsoft-inf213x-0</a:t>
            </a:r>
            <a:endParaRPr lang="pt-BR" sz="1800" dirty="0"/>
          </a:p>
          <a:p>
            <a:r>
              <a:rPr lang="en-US" sz="2400" dirty="0"/>
              <a:t>Windows Server 2016: Basic Networking</a:t>
            </a:r>
          </a:p>
          <a:p>
            <a:pPr lvl="1"/>
            <a:r>
              <a:rPr lang="pt-BR" sz="1800" dirty="0">
                <a:hlinkClick r:id="rId6"/>
              </a:rPr>
              <a:t>https://www.edx.org/course/windows-server-2016-basic-networking-microsoft-inf214x-0</a:t>
            </a:r>
            <a:endParaRPr lang="pt-BR" sz="1800" dirty="0"/>
          </a:p>
          <a:p>
            <a:r>
              <a:rPr lang="pt-BR" sz="2400" dirty="0"/>
              <a:t>Windows Server 2016: Virtualization (inclui Windows Containers)</a:t>
            </a:r>
          </a:p>
          <a:p>
            <a:pPr lvl="1"/>
            <a:r>
              <a:rPr lang="pt-BR" sz="1800" dirty="0">
                <a:hlinkClick r:id="rId7"/>
              </a:rPr>
              <a:t>https://www.edx.org/course/windows-server-2016-virtualization-microsoft-inf215x-0</a:t>
            </a:r>
            <a:endParaRPr lang="pt-BR" sz="1800" dirty="0"/>
          </a:p>
          <a:p>
            <a:r>
              <a:rPr lang="en-US" sz="2400" dirty="0"/>
              <a:t>Windows Server 2016: Azure for On-Premises Administrators</a:t>
            </a:r>
          </a:p>
          <a:p>
            <a:pPr lvl="1"/>
            <a:r>
              <a:rPr lang="pt-BR" sz="1800" dirty="0">
                <a:hlinkClick r:id="rId8"/>
              </a:rPr>
              <a:t>https://www.edx.org/course/windows-server-2016-azure-premises-microsoft-inf216x-0</a:t>
            </a:r>
            <a:endParaRPr lang="pt-BR" sz="1800" dirty="0"/>
          </a:p>
          <a:p>
            <a:r>
              <a:rPr lang="en-US" sz="2600" dirty="0"/>
              <a:t>System Center 2016: Building a Datacenter Fabric</a:t>
            </a:r>
          </a:p>
          <a:p>
            <a:pPr lvl="1"/>
            <a:r>
              <a:rPr lang="pt-BR" sz="1800" dirty="0">
                <a:hlinkClick r:id="rId9"/>
              </a:rPr>
              <a:t>https://www.edx.org/course/system-center-2016-building-datacenter-microsoft-inf262x</a:t>
            </a:r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8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53E93C-ADF4-445A-AF1F-BC7A7C65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Studio | VSTS | DevOps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874E1E-F662-4076-B3B2-32A600B2C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9905935" cy="5444567"/>
          </a:xfrm>
        </p:spPr>
        <p:txBody>
          <a:bodyPr/>
          <a:lstStyle/>
          <a:p>
            <a:r>
              <a:rPr lang="pt-BR" sz="1800" dirty="0"/>
              <a:t>Introduction to DevOps</a:t>
            </a:r>
          </a:p>
          <a:p>
            <a:pPr lvl="1"/>
            <a:r>
              <a:rPr lang="pt-BR" sz="1200" dirty="0">
                <a:hlinkClick r:id="rId3"/>
              </a:rPr>
              <a:t>https://www.edx.org/course/introduction-devops-microsoft-dev212x-3</a:t>
            </a:r>
            <a:endParaRPr lang="pt-BR" sz="1200" dirty="0"/>
          </a:p>
          <a:p>
            <a:r>
              <a:rPr lang="pt-BR" sz="1800" dirty="0"/>
              <a:t>DevOps for Databases</a:t>
            </a:r>
          </a:p>
          <a:p>
            <a:pPr lvl="1"/>
            <a:r>
              <a:rPr lang="pt-BR" sz="1200" dirty="0">
                <a:hlinkClick r:id="rId4"/>
              </a:rPr>
              <a:t>https://www.edx.org/course/devops-databases-microsoft-devops200-6x</a:t>
            </a:r>
            <a:r>
              <a:rPr lang="pt-BR" sz="1200" dirty="0"/>
              <a:t> </a:t>
            </a:r>
          </a:p>
          <a:p>
            <a:r>
              <a:rPr lang="pt-BR" sz="1800" dirty="0"/>
              <a:t>Introduction to DevOps Practices</a:t>
            </a:r>
          </a:p>
          <a:p>
            <a:pPr lvl="1"/>
            <a:r>
              <a:rPr lang="pt-BR" sz="1400" dirty="0">
                <a:hlinkClick r:id="rId5"/>
              </a:rPr>
              <a:t>https://www.edx.org/course/introduction-devops-practices-microsoft-devops200-1x</a:t>
            </a:r>
            <a:r>
              <a:rPr lang="pt-BR" sz="1400" dirty="0"/>
              <a:t> </a:t>
            </a:r>
          </a:p>
          <a:p>
            <a:r>
              <a:rPr lang="en-US" sz="1800" dirty="0"/>
              <a:t>DevOps Testing</a:t>
            </a:r>
          </a:p>
          <a:p>
            <a:pPr lvl="1"/>
            <a:r>
              <a:rPr lang="en-US" sz="1200" dirty="0">
                <a:hlinkClick r:id="rId6"/>
              </a:rPr>
              <a:t>https://www.edx.org/course/devops-testing-microsoft-devops200-5x</a:t>
            </a:r>
            <a:r>
              <a:rPr lang="en-US" sz="1200" dirty="0"/>
              <a:t> </a:t>
            </a:r>
            <a:endParaRPr lang="pt-BR" sz="1400" dirty="0"/>
          </a:p>
          <a:p>
            <a:r>
              <a:rPr lang="en-US" sz="1800" dirty="0"/>
              <a:t>Continuous Integration and Continuous Deployment</a:t>
            </a:r>
          </a:p>
          <a:p>
            <a:pPr lvl="1"/>
            <a:r>
              <a:rPr lang="en-US" sz="1200" dirty="0">
                <a:hlinkClick r:id="rId7"/>
              </a:rPr>
              <a:t>https://www.edx.org/course/continuous-integration-continuous-microsoft-devops200-3x</a:t>
            </a:r>
            <a:endParaRPr lang="en-US" sz="1200" dirty="0"/>
          </a:p>
          <a:p>
            <a:r>
              <a:rPr lang="en-US" sz="1800" dirty="0"/>
              <a:t>DevOps for Mobile Apps</a:t>
            </a:r>
          </a:p>
          <a:p>
            <a:pPr lvl="1"/>
            <a:r>
              <a:rPr lang="en-US" sz="1200" dirty="0">
                <a:hlinkClick r:id="rId8"/>
              </a:rPr>
              <a:t>https://www.edx.org/course/devops-mobile-apps-microsoft-devops200-8x</a:t>
            </a:r>
            <a:endParaRPr lang="en-US" sz="1200" dirty="0"/>
          </a:p>
          <a:p>
            <a:r>
              <a:rPr lang="en-US" sz="1800" dirty="0"/>
              <a:t>Infrastructure as Code</a:t>
            </a:r>
          </a:p>
          <a:p>
            <a:pPr lvl="1"/>
            <a:r>
              <a:rPr lang="en-US" sz="1200" dirty="0">
                <a:hlinkClick r:id="rId9"/>
              </a:rPr>
              <a:t>https://www.edx.org/course/infrastructure-code-microsoft-devops200-2x</a:t>
            </a:r>
            <a:r>
              <a:rPr lang="en-US" sz="1200" dirty="0"/>
              <a:t> </a:t>
            </a:r>
          </a:p>
          <a:p>
            <a:r>
              <a:rPr lang="en-US" sz="1800" dirty="0"/>
              <a:t>Configuration Management for Containerized Delivery</a:t>
            </a:r>
          </a:p>
          <a:p>
            <a:pPr lvl="1"/>
            <a:r>
              <a:rPr lang="en-US" sz="1200" dirty="0">
                <a:hlinkClick r:id="rId10"/>
              </a:rPr>
              <a:t>https://www.edx.org/course/configuration-management-containerized-microsoft-devops200-4x</a:t>
            </a:r>
            <a:endParaRPr lang="en-US" sz="1200" dirty="0"/>
          </a:p>
          <a:p>
            <a:r>
              <a:rPr lang="en-US" sz="1800" dirty="0"/>
              <a:t>Microsoft Professional Capstone: DevOps</a:t>
            </a:r>
          </a:p>
          <a:p>
            <a:pPr lvl="1"/>
            <a:r>
              <a:rPr lang="en-US" sz="1200" dirty="0">
                <a:hlinkClick r:id="rId11"/>
              </a:rPr>
              <a:t>https://www.edx.org/course/microsoft-professional-capstone-devops-microsoft-devops200-10x</a:t>
            </a:r>
            <a:r>
              <a:rPr lang="en-US" sz="1200" dirty="0"/>
              <a:t> </a:t>
            </a:r>
          </a:p>
          <a:p>
            <a:r>
              <a:rPr lang="en-US" sz="1800" dirty="0"/>
              <a:t>Application Monitoring and Feedback Loops</a:t>
            </a:r>
          </a:p>
          <a:p>
            <a:pPr lvl="1"/>
            <a:r>
              <a:rPr lang="en-US" sz="1200" dirty="0">
                <a:hlinkClick r:id="rId12"/>
              </a:rPr>
              <a:t>https://www.edx.org/course/application-monitoring-feedback-loops-microsoft-devops200-7x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57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53E93C-ADF4-445A-AF1F-BC7A7C65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874E1E-F662-4076-B3B2-32A600B2C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9905935" cy="3056221"/>
          </a:xfrm>
        </p:spPr>
        <p:txBody>
          <a:bodyPr/>
          <a:lstStyle/>
          <a:p>
            <a:r>
              <a:rPr lang="pt-BR" sz="2400" dirty="0"/>
              <a:t>Windows Server 2016: Virtualization (inclui Windows Containers)</a:t>
            </a:r>
          </a:p>
          <a:p>
            <a:pPr lvl="1"/>
            <a:r>
              <a:rPr lang="pt-BR" sz="1800" dirty="0">
                <a:hlinkClick r:id="rId3"/>
              </a:rPr>
              <a:t>https://www.edx.org/course/windows-server-2016-virtualization-microsoft-inf215x-0</a:t>
            </a:r>
            <a:endParaRPr lang="pt-BR" sz="1800" dirty="0"/>
          </a:p>
          <a:p>
            <a:r>
              <a:rPr lang="en-US" sz="2600" dirty="0"/>
              <a:t>Introduction to Kubernetes</a:t>
            </a:r>
          </a:p>
          <a:p>
            <a:pPr lvl="1"/>
            <a:r>
              <a:rPr lang="en-US" sz="1800" dirty="0">
                <a:hlinkClick r:id="rId4"/>
              </a:rPr>
              <a:t>https://www.edx.org/course/introduction-kubernetes-linuxfoundationx-lfs158x</a:t>
            </a:r>
            <a:r>
              <a:rPr lang="en-US" sz="1800" dirty="0"/>
              <a:t> </a:t>
            </a:r>
          </a:p>
          <a:p>
            <a:r>
              <a:rPr lang="en-US" sz="2600" dirty="0"/>
              <a:t>Fundamentals of Containers, Kubernetes, and Red Hat </a:t>
            </a:r>
            <a:r>
              <a:rPr lang="en-US" sz="2600" dirty="0" err="1"/>
              <a:t>OpenShift</a:t>
            </a:r>
            <a:endParaRPr lang="en-US" sz="2600" dirty="0"/>
          </a:p>
          <a:p>
            <a:pPr lvl="1"/>
            <a:r>
              <a:rPr lang="pt-BR" sz="1800" dirty="0">
                <a:hlinkClick r:id="rId5"/>
              </a:rPr>
              <a:t>https://www.edx.org/course/fundamentals-containers-kubernetes-red-hat-do081x</a:t>
            </a:r>
            <a:endParaRPr lang="pt-BR" sz="1800" dirty="0"/>
          </a:p>
          <a:p>
            <a:endParaRPr lang="pt-BR" sz="2600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07918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7259-F038-4A2D-B5D5-59C28581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Azure | Infrastructure | OMS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ADFA5-5679-420F-9ACA-50AC382CE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844677"/>
          </a:xfrm>
        </p:spPr>
        <p:txBody>
          <a:bodyPr/>
          <a:lstStyle/>
          <a:p>
            <a:r>
              <a:rPr lang="pt-BR" sz="2000" dirty="0"/>
              <a:t>Microsoft Azure Virtual Machines</a:t>
            </a:r>
          </a:p>
          <a:p>
            <a:pPr lvl="1"/>
            <a:r>
              <a:rPr lang="pt-BR" sz="1600" dirty="0">
                <a:hlinkClick r:id="rId3"/>
              </a:rPr>
              <a:t>https://www.edx.org/course/microsoft-azure-virtual-machines-microsoft-azure202x-0</a:t>
            </a:r>
            <a:endParaRPr lang="pt-BR" sz="1600" dirty="0"/>
          </a:p>
          <a:p>
            <a:r>
              <a:rPr lang="pt-BR" sz="2000" dirty="0"/>
              <a:t>Microsoft Azure Virtual Networks</a:t>
            </a:r>
          </a:p>
          <a:p>
            <a:pPr lvl="1"/>
            <a:r>
              <a:rPr lang="pt-BR" sz="1600" dirty="0">
                <a:hlinkClick r:id="rId4"/>
              </a:rPr>
              <a:t>https://www.edx.org/course/microsoft-azure-virtual-networks-microsoft-azure203x</a:t>
            </a:r>
            <a:endParaRPr lang="pt-BR" sz="1600" dirty="0"/>
          </a:p>
          <a:p>
            <a:r>
              <a:rPr lang="pt-BR" sz="2000" dirty="0"/>
              <a:t>Microsoft Azure Storage</a:t>
            </a:r>
          </a:p>
          <a:p>
            <a:pPr lvl="1"/>
            <a:r>
              <a:rPr lang="pt-BR" sz="1600" dirty="0">
                <a:hlinkClick r:id="rId5"/>
              </a:rPr>
              <a:t>https://www.edx.org/course/microsoft-azure-storage-microsoft-azure205x</a:t>
            </a:r>
            <a:endParaRPr lang="pt-BR" sz="1600" dirty="0"/>
          </a:p>
          <a:p>
            <a:r>
              <a:rPr lang="pt-BR" sz="2000" dirty="0"/>
              <a:t>Automating Azure Workloads</a:t>
            </a:r>
          </a:p>
          <a:p>
            <a:pPr lvl="1"/>
            <a:r>
              <a:rPr lang="pt-BR" sz="1600" dirty="0">
                <a:hlinkClick r:id="rId6"/>
              </a:rPr>
              <a:t>https://www.edx.org/course/automating-azure-workloads-microsoft-azure210x</a:t>
            </a:r>
            <a:endParaRPr lang="pt-BR" sz="1600" dirty="0"/>
          </a:p>
          <a:p>
            <a:r>
              <a:rPr lang="pt-BR" sz="2000" dirty="0"/>
              <a:t>Azure Security and Compliance</a:t>
            </a:r>
          </a:p>
          <a:p>
            <a:pPr lvl="1"/>
            <a:r>
              <a:rPr lang="pt-BR" sz="1600" dirty="0">
                <a:hlinkClick r:id="rId7"/>
              </a:rPr>
              <a:t>https://www.edx.org/course/azure-security-compliance-microsoft-azure208x</a:t>
            </a:r>
            <a:endParaRPr lang="pt-BR" sz="1600" dirty="0"/>
          </a:p>
          <a:p>
            <a:r>
              <a:rPr lang="en-US" sz="2000" dirty="0"/>
              <a:t>Configuration Management for Containerized Delivery</a:t>
            </a:r>
          </a:p>
          <a:p>
            <a:pPr lvl="1"/>
            <a:r>
              <a:rPr lang="pt-BR" sz="1200" dirty="0">
                <a:hlinkClick r:id="rId8"/>
              </a:rPr>
              <a:t>https://www.edx.org/course/configuration-management-containerized-microsoft-devops200-4x</a:t>
            </a:r>
            <a:endParaRPr lang="pt-BR" sz="1200" dirty="0"/>
          </a:p>
          <a:p>
            <a:r>
              <a:rPr lang="pt-BR" sz="2000" dirty="0"/>
              <a:t>Architecting Microsoft Azure Solutions</a:t>
            </a:r>
          </a:p>
          <a:p>
            <a:pPr lvl="1"/>
            <a:r>
              <a:rPr lang="pt-BR" sz="1200" dirty="0">
                <a:hlinkClick r:id="rId9"/>
              </a:rPr>
              <a:t>https://www.edx.org/course/architecting-microsoft-azure-solutions-microsoft-dev205bx-4</a:t>
            </a:r>
            <a:endParaRPr lang="pt-BR" sz="1200" dirty="0"/>
          </a:p>
          <a:p>
            <a:r>
              <a:rPr lang="pt-BR" sz="2000" dirty="0"/>
              <a:t>Migrating Workloads to Azure</a:t>
            </a:r>
          </a:p>
          <a:p>
            <a:pPr lvl="1"/>
            <a:r>
              <a:rPr lang="pt-BR" sz="1200" dirty="0">
                <a:hlinkClick r:id="rId10"/>
              </a:rPr>
              <a:t>https://www.edx.org/course/migrating-workloads-azure-microsoft-azure212x</a:t>
            </a:r>
            <a:r>
              <a:rPr lang="pt-BR" sz="1200" dirty="0"/>
              <a:t> </a:t>
            </a:r>
          </a:p>
          <a:p>
            <a:r>
              <a:rPr lang="fr-FR" sz="2000" dirty="0"/>
              <a:t>Microsoft Professional Orientation: Cloud Administration</a:t>
            </a:r>
          </a:p>
          <a:p>
            <a:pPr lvl="1"/>
            <a:r>
              <a:rPr lang="pt-BR" sz="1200" dirty="0">
                <a:hlinkClick r:id="rId11"/>
              </a:rPr>
              <a:t>https://www.edx.org/course/microsoft-professional-orientation-cloud-microsoft-azure215x</a:t>
            </a:r>
            <a:r>
              <a:rPr lang="pt-BR" sz="1200" dirty="0"/>
              <a:t> </a:t>
            </a:r>
          </a:p>
          <a:p>
            <a:r>
              <a:rPr lang="en-US" sz="2000" dirty="0"/>
              <a:t>Application Monitoring and Feedback Loops (</a:t>
            </a:r>
            <a:r>
              <a:rPr lang="en-US" sz="2000" dirty="0" err="1"/>
              <a:t>inclui</a:t>
            </a:r>
            <a:r>
              <a:rPr lang="en-US" sz="2000" dirty="0"/>
              <a:t> OMS)</a:t>
            </a:r>
          </a:p>
          <a:p>
            <a:pPr lvl="1"/>
            <a:r>
              <a:rPr lang="en-US" sz="1050" dirty="0">
                <a:hlinkClick r:id="rId12"/>
              </a:rPr>
              <a:t>https://www.edx.org/course/application-monitoring-feedback-loops-microsoft-devops200-7x#</a:t>
            </a:r>
            <a:r>
              <a:rPr lang="en-US" sz="105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39404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60C721-BFE0-4175-958E-89C2A181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7" y="-42437"/>
            <a:ext cx="4892040" cy="7036962"/>
          </a:xfrm>
        </p:spPr>
        <p:txBody>
          <a:bodyPr/>
          <a:lstStyle/>
          <a:p>
            <a:r>
              <a:rPr lang="pt-BR" dirty="0"/>
              <a:t>Recap</a:t>
            </a:r>
            <a:br>
              <a:rPr lang="pt-BR" dirty="0"/>
            </a:br>
            <a:br>
              <a:rPr lang="pt-BR" dirty="0"/>
            </a:br>
            <a:r>
              <a:rPr lang="pt-BR" sz="3600" dirty="0"/>
              <a:t>aka.ms/aprendaws2016</a:t>
            </a:r>
            <a:br>
              <a:rPr lang="pt-BR" sz="3600" dirty="0"/>
            </a:br>
            <a:r>
              <a:rPr lang="pt-BR" sz="3600" dirty="0"/>
              <a:t>aka.ms/aprendadevops</a:t>
            </a:r>
            <a:br>
              <a:rPr lang="pt-BR" sz="3600" dirty="0"/>
            </a:br>
            <a:r>
              <a:rPr lang="pt-BR" sz="3600" dirty="0"/>
              <a:t>aka.ms/azureinfra</a:t>
            </a:r>
            <a:endParaRPr lang="pt-BR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D7835C1-470E-42B4-93AA-38F6A061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256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42DFBAD3-C25F-4FC8-963A-1F73730D7E5C}"/>
    </a:ext>
  </a:extLst>
</a:theme>
</file>

<file path=ppt/theme/theme2.xml><?xml version="1.0" encoding="utf-8"?>
<a:theme xmlns:a="http://schemas.openxmlformats.org/drawingml/2006/main" name="5-50109_Microsoft_Dark_Template">
  <a:themeElements>
    <a:clrScheme name="Microsoft 2017 Dark">
      <a:dk1>
        <a:srgbClr val="353535"/>
      </a:dk1>
      <a:lt1>
        <a:srgbClr val="FFFFFF"/>
      </a:lt1>
      <a:dk2>
        <a:srgbClr val="D83B01"/>
      </a:dk2>
      <a:lt2>
        <a:srgbClr val="CDF4FF"/>
      </a:lt2>
      <a:accent1>
        <a:srgbClr val="D83B01"/>
      </a:accent1>
      <a:accent2>
        <a:srgbClr val="FF8C00"/>
      </a:accent2>
      <a:accent3>
        <a:srgbClr val="FFB900"/>
      </a:accent3>
      <a:accent4>
        <a:srgbClr val="00BCF2"/>
      </a:accent4>
      <a:accent5>
        <a:srgbClr val="D2D2D2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7C638A3A-D771-4183-8214-2AFBE384714F}"/>
    </a:ext>
  </a:extLst>
</a:theme>
</file>

<file path=ppt/theme/theme3.xml><?xml version="1.0" encoding="utf-8"?>
<a:theme xmlns:a="http://schemas.openxmlformats.org/drawingml/2006/main" name="1_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F7CA4DD3-8A26-4BFE-B361-277536E70685}" vid="{DC517985-AF00-427B-A27C-74FF5728D0B0}"/>
    </a:ext>
  </a:extLst>
</a:theme>
</file>

<file path=ppt/theme/theme4.xml><?xml version="1.0" encoding="utf-8"?>
<a:theme xmlns:a="http://schemas.openxmlformats.org/drawingml/2006/main" name="1_5-50109_Microsoft_Dark_Template">
  <a:themeElements>
    <a:clrScheme name="Microsoft 2017 Dark">
      <a:dk1>
        <a:srgbClr val="353535"/>
      </a:dk1>
      <a:lt1>
        <a:srgbClr val="FFFFFF"/>
      </a:lt1>
      <a:dk2>
        <a:srgbClr val="D83B01"/>
      </a:dk2>
      <a:lt2>
        <a:srgbClr val="CDF4FF"/>
      </a:lt2>
      <a:accent1>
        <a:srgbClr val="D83B01"/>
      </a:accent1>
      <a:accent2>
        <a:srgbClr val="FF8C00"/>
      </a:accent2>
      <a:accent3>
        <a:srgbClr val="FFB900"/>
      </a:accent3>
      <a:accent4>
        <a:srgbClr val="00BCF2"/>
      </a:accent4>
      <a:accent5>
        <a:srgbClr val="D2D2D2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4B8F84BF-CF35-4AF1-BAC7-B8DAE64F4EAE}" vid="{CC16A16F-169B-40E3-993E-E257D7AEC25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_x0020_Code xmlns="04e01bb1-6d80-42e9-ae53-416b1e8aa845">THR2175</Session_x0020_Code>
    <LikesCount xmlns="http://schemas.microsoft.com/sharepoint/v3" xsi:nil="true"/>
    <_x0062_bc8 xmlns="e889e55c-35cf-43c7-aaf4-cf2500919dd8">
      <UserInfo>
        <DisplayName/>
        <AccountId xsi:nil="true"/>
        <AccountType/>
      </UserInfo>
    </_x0062_bc8>
    <External_x0020_Speaker xmlns="04e01bb1-6d80-42e9-ae53-416b1e8aa845">Marcel Vries</External_x0020_Speaker>
    <fb4e50409e3b4517bb965b3c7125e153 xmlns="04e01bb1-6d80-42e9-ae53-416b1e8aa845">
      <Terms xmlns="http://schemas.microsoft.com/office/infopath/2007/PartnerControls"/>
    </fb4e50409e3b4517bb965b3c7125e153>
    <MS_x0020_Content_x0020_Owner xmlns="04e01bb1-6d80-42e9-ae53-416b1e8aa845">
      <UserInfo>
        <DisplayName/>
        <AccountId xsi:nil="true"/>
        <AccountType/>
      </UserInfo>
    </MS_x0020_Content_x0020_Owner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Orange County Convention Center</TermName>
          <TermId xmlns="http://schemas.microsoft.com/office/infopath/2007/PartnerControls">bd993e89-aa48-4695-84e0-3b53e88b1a79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Orlando</TermName>
          <TermId xmlns="http://schemas.microsoft.com/office/infopath/2007/PartnerControls">8cc4ed56-1866-4501-a22c-89aafde6f59b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MS_x0020_Speaker xmlns="04e01bb1-6d80-42e9-ae53-416b1e8aa845">
      <UserInfo>
        <DisplayName/>
        <AccountId xsi:nil="true"/>
        <AccountType/>
      </UserInfo>
    </MS_x0020_Speaker>
    <Presentation_x0020_Date xmlns="04e01bb1-6d80-42e9-ae53-416b1e8aa845" xsi:nil="true"/>
    <Event_x0020_Start_x0020_Date xmlns="04e01bb1-6d80-42e9-ae53-416b1e8aa845">2017-09-23T04:00:00+00:00</Event_x0020_Start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2017</TermName>
          <TermId xmlns="http://schemas.microsoft.com/office/infopath/2007/PartnerControls">21d30605-03f6-4b08-a63a-5a553eb19f84</TermId>
        </TermInfo>
      </Terms>
    </TaxKeywordTaxHTField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Ignite 2017</TermName>
          <TermId xmlns="http://schemas.microsoft.com/office/infopath/2007/PartnerControls">9323c522-fe4b-4922-816b-10a1920d7afb</TermId>
        </TermInfo>
      </Terms>
    </e349cd3f156b4e7d8653c9cd4f2d8fb4>
    <TaxCatchAll xmlns="230e9df3-be65-4c73-a93b-d1236ebd677e">
      <Value>55</Value>
      <Value>54</Value>
      <Value>53</Value>
      <Value>16</Value>
    </TaxCatchAll>
    <Event_x0020_End_x0020_Date xmlns="04e01bb1-6d80-42e9-ae53-416b1e8aa845">2017-09-30T04:00:00+00:00</Event_x0020_End_x0020_Date>
    <c2f1b796fca04ddbb48af271e99c8750 xmlns="04e01bb1-6d80-42e9-ae53-416b1e8aa845">
      <Terms xmlns="http://schemas.microsoft.com/office/infopath/2007/PartnerControls"/>
    </c2f1b796fca04ddbb48af271e99c8750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9" ma:contentTypeDescription="" ma:contentTypeScope="" ma:versionID="bc0165f08afb8fb58dc89969b329b48b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1871bda11c5b84277cb29a8dbd7968a9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  <xsd:element name="_ip_UnifiedCompliancePolicyProperties" ma:index="4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4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04e01bb1-6d80-42e9-ae53-416b1e8aa845"/>
    <ds:schemaRef ds:uri="http://purl.org/dc/terms/"/>
    <ds:schemaRef ds:uri="http://schemas.microsoft.com/sharepoint/v3"/>
    <ds:schemaRef ds:uri="http://schemas.microsoft.com/office/2006/documentManagement/types"/>
    <ds:schemaRef ds:uri="230e9df3-be65-4c73-a93b-d1236ebd677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889e55c-35cf-43c7-aaf4-cf2500919dd8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7EA659-0CD9-4D5E-A0A7-D7AC18C31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8408</TotalTime>
  <Words>772</Words>
  <Application>Microsoft Office PowerPoint</Application>
  <PresentationFormat>Custom</PresentationFormat>
  <Paragraphs>95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Segoe UI Semilight</vt:lpstr>
      <vt:lpstr>Wingdings</vt:lpstr>
      <vt:lpstr>5-50109_Microsoft_Light_Template</vt:lpstr>
      <vt:lpstr>5-50109_Microsoft_Dark_Template</vt:lpstr>
      <vt:lpstr>1_5-50109_Microsoft_Light_Template</vt:lpstr>
      <vt:lpstr>1_5-50109_Microsoft_Dark_Template</vt:lpstr>
      <vt:lpstr>Materiais de Capacitação App Innovation | Cloud Infrastructure</vt:lpstr>
      <vt:lpstr>Edx.org</vt:lpstr>
      <vt:lpstr>Windows Server 2016 | System Center 2016</vt:lpstr>
      <vt:lpstr>Visual Studio | VSTS | DevOps</vt:lpstr>
      <vt:lpstr>Containers</vt:lpstr>
      <vt:lpstr>Azure | Infrastructure | OMS</vt:lpstr>
      <vt:lpstr>Recap  aka.ms/aprendaws2016 aka.ms/aprendadevops aka.ms/azureinfra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deploying existing ASP.NET applications using VSTS and Docker on Windows</dc:title>
  <dc:subject>&lt;Speech title here&gt;</dc:subject>
  <dc:creator>Marcel de Vries</dc:creator>
  <cp:keywords>Microsoft Ignite 2017</cp:keywords>
  <dc:description>Template: Mitchell Derrey, Silver Fox Productions_x000d_
Formatting: _x000d_
Audience Type:</dc:description>
  <cp:lastModifiedBy>Fabio Hara</cp:lastModifiedBy>
  <cp:revision>33</cp:revision>
  <dcterms:created xsi:type="dcterms:W3CDTF">2017-08-14T20:22:34Z</dcterms:created>
  <dcterms:modified xsi:type="dcterms:W3CDTF">2017-10-11T01:36:31Z</dcterms:modified>
  <cp:category>Microsoft Ignite 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55;#Orange County Convention Center|bd993e89-aa48-4695-84e0-3b53e88b1a79</vt:lpwstr>
  </property>
  <property fmtid="{D5CDD505-2E9C-101B-9397-08002B2CF9AE}" pid="7" name="Track">
    <vt:lpwstr/>
  </property>
  <property fmtid="{D5CDD505-2E9C-101B-9397-08002B2CF9AE}" pid="8" name="Event Location">
    <vt:lpwstr>54;#Orlando|8cc4ed56-1866-4501-a22c-89aafde6f59b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53;#Microsoft Ignite 2017|21d30605-03f6-4b08-a63a-5a553eb19f84</vt:lpwstr>
  </property>
  <property fmtid="{D5CDD505-2E9C-101B-9397-08002B2CF9AE}" pid="12" name="Audience1">
    <vt:lpwstr/>
  </property>
  <property fmtid="{D5CDD505-2E9C-101B-9397-08002B2CF9AE}" pid="13" name="Event Name">
    <vt:lpwstr>16;#Ignite 2017|9323c522-fe4b-4922-816b-10a1920d7afb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Owner">
    <vt:lpwstr>fabioh@microsoft.com</vt:lpwstr>
  </property>
  <property fmtid="{D5CDD505-2E9C-101B-9397-08002B2CF9AE}" pid="18" name="MSIP_Label_f42aa342-8706-4288-bd11-ebb85995028c_SetDate">
    <vt:lpwstr>2017-10-10T08:30:07.7758006-03:00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