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arlow Semi Condensed Light"/>
      <p:regular r:id="rId16"/>
      <p:bold r:id="rId17"/>
      <p:italic r:id="rId18"/>
      <p:boldItalic r:id="rId19"/>
    </p:embeddedFont>
    <p:embeddedFont>
      <p:font typeface="Fjalla One"/>
      <p:regular r:id="rId20"/>
    </p:embeddedFont>
    <p:embeddedFont>
      <p:font typeface="Barlow Semi Condensed Medium"/>
      <p:regular r:id="rId21"/>
      <p:bold r:id="rId22"/>
      <p:italic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019268-D949-4016-860D-BC81F454B683}">
  <a:tblStyle styleId="{66019268-D949-4016-860D-BC81F454B6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BarlowSemiCondensedMedium-bold.fntdata"/><Relationship Id="rId21" Type="http://schemas.openxmlformats.org/officeDocument/2006/relationships/font" Target="fonts/BarlowSemiCondensedMedium-regular.fntdata"/><Relationship Id="rId24" Type="http://schemas.openxmlformats.org/officeDocument/2006/relationships/font" Target="fonts/BarlowSemiCondensedMedium-boldItalic.fntdata"/><Relationship Id="rId23" Type="http://schemas.openxmlformats.org/officeDocument/2006/relationships/font" Target="fonts/BarlowSemi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rlowSemiCondensedLight-bold.fntdata"/><Relationship Id="rId16" Type="http://schemas.openxmlformats.org/officeDocument/2006/relationships/font" Target="fonts/BarlowSemiCondensedLight-regular.fntdata"/><Relationship Id="rId19" Type="http://schemas.openxmlformats.org/officeDocument/2006/relationships/font" Target="fonts/BarlowSemiCondensedLight-boldItalic.fntdata"/><Relationship Id="rId18" Type="http://schemas.openxmlformats.org/officeDocument/2006/relationships/font" Target="fonts/BarlowSemiCondensed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321377cd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1321377cd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1321377cd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1321377cd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132152f0c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132152f0c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132152f0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132152f0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32152f0c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32152f0c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Forecast</a:t>
            </a:r>
            <a:endParaRPr sz="3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para acidentes de trânsito</a:t>
            </a:r>
            <a:endParaRPr sz="3800"/>
          </a:p>
        </p:txBody>
      </p:sp>
      <p:sp>
        <p:nvSpPr>
          <p:cNvPr id="1687" name="Google Shape;1687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Fabio Souza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Cientista de Dados</a:t>
            </a:r>
            <a:endParaRPr sz="2300"/>
          </a:p>
        </p:txBody>
      </p:sp>
      <p:grpSp>
        <p:nvGrpSpPr>
          <p:cNvPr id="1688" name="Google Shape;1688;p33"/>
          <p:cNvGrpSpPr/>
          <p:nvPr/>
        </p:nvGrpSpPr>
        <p:grpSpPr>
          <a:xfrm>
            <a:off x="1080946" y="1115175"/>
            <a:ext cx="3941434" cy="4028330"/>
            <a:chOff x="1744400" y="429725"/>
            <a:chExt cx="4623925" cy="4948200"/>
          </a:xfrm>
        </p:grpSpPr>
        <p:sp>
          <p:nvSpPr>
            <p:cNvPr id="1689" name="Google Shape;1689;p33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2"/>
          <p:cNvSpPr txBox="1"/>
          <p:nvPr>
            <p:ph type="title"/>
          </p:nvPr>
        </p:nvSpPr>
        <p:spPr>
          <a:xfrm>
            <a:off x="2103150" y="114267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Obrigado!</a:t>
            </a:r>
            <a:endParaRPr sz="7200"/>
          </a:p>
        </p:txBody>
      </p:sp>
      <p:sp>
        <p:nvSpPr>
          <p:cNvPr id="2219" name="Google Shape;2219;p42"/>
          <p:cNvSpPr txBox="1"/>
          <p:nvPr>
            <p:ph idx="1" type="subTitle"/>
          </p:nvPr>
        </p:nvSpPr>
        <p:spPr>
          <a:xfrm>
            <a:off x="3015245" y="2468553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Dúvidas?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fabiosouza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@</a:t>
            </a:r>
            <a:r>
              <a:rPr lang="en">
                <a:solidFill>
                  <a:schemeClr val="dk2"/>
                </a:solidFill>
              </a:rPr>
              <a:t>icloud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.com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20" name="Google Shape;2220;p42"/>
          <p:cNvSpPr/>
          <p:nvPr/>
        </p:nvSpPr>
        <p:spPr>
          <a:xfrm>
            <a:off x="2564175" y="3383475"/>
            <a:ext cx="4119300" cy="13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15" name="Google Shape;1915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4" name="Google Shape;2124;p34"/>
          <p:cNvGrpSpPr/>
          <p:nvPr/>
        </p:nvGrpSpPr>
        <p:grpSpPr>
          <a:xfrm>
            <a:off x="739222" y="932623"/>
            <a:ext cx="635100" cy="734640"/>
            <a:chOff x="731647" y="573573"/>
            <a:chExt cx="635100" cy="734640"/>
          </a:xfrm>
        </p:grpSpPr>
        <p:grpSp>
          <p:nvGrpSpPr>
            <p:cNvPr id="2125" name="Google Shape;2125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26" name="Google Shape;2126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8" name="Google Shape;2128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29" name="Google Shape;212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0" name="Google Shape;213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1" name="Google Shape;213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2" name="Google Shape;2132;p34"/>
          <p:cNvGrpSpPr/>
          <p:nvPr/>
        </p:nvGrpSpPr>
        <p:grpSpPr>
          <a:xfrm>
            <a:off x="739222" y="2009510"/>
            <a:ext cx="635100" cy="733490"/>
            <a:chOff x="731647" y="1650460"/>
            <a:chExt cx="635100" cy="733490"/>
          </a:xfrm>
        </p:grpSpPr>
        <p:grpSp>
          <p:nvGrpSpPr>
            <p:cNvPr id="2133" name="Google Shape;2133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34" name="Google Shape;2134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6" name="Google Shape;2136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37" name="Google Shape;213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8" name="Google Shape;213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9" name="Google Shape;213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40" name="Google Shape;2140;p34"/>
          <p:cNvGrpSpPr/>
          <p:nvPr/>
        </p:nvGrpSpPr>
        <p:grpSpPr>
          <a:xfrm>
            <a:off x="739222" y="3087327"/>
            <a:ext cx="635100" cy="734984"/>
            <a:chOff x="731647" y="2728277"/>
            <a:chExt cx="635100" cy="734984"/>
          </a:xfrm>
        </p:grpSpPr>
        <p:grpSp>
          <p:nvGrpSpPr>
            <p:cNvPr id="2141" name="Google Shape;2141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42" name="Google Shape;2142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45" name="Google Shape;214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6" name="Google Shape;214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8" name="Google Shape;214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Conteúdos</a:t>
            </a:r>
            <a:endParaRPr/>
          </a:p>
        </p:txBody>
      </p:sp>
      <p:sp>
        <p:nvSpPr>
          <p:cNvPr id="2149" name="Google Shape;2149;p34"/>
          <p:cNvSpPr txBox="1"/>
          <p:nvPr>
            <p:ph idx="1" type="subTitle"/>
          </p:nvPr>
        </p:nvSpPr>
        <p:spPr>
          <a:xfrm>
            <a:off x="1671775" y="1044825"/>
            <a:ext cx="2561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 sz="1800">
                <a:solidFill>
                  <a:schemeClr val="accent1"/>
                </a:solidFill>
              </a:rPr>
              <a:t>roblema</a:t>
            </a:r>
            <a:endParaRPr/>
          </a:p>
        </p:txBody>
      </p:sp>
      <p:sp>
        <p:nvSpPr>
          <p:cNvPr id="2150" name="Google Shape;2150;p34"/>
          <p:cNvSpPr txBox="1"/>
          <p:nvPr>
            <p:ph idx="7" type="subTitle"/>
          </p:nvPr>
        </p:nvSpPr>
        <p:spPr>
          <a:xfrm>
            <a:off x="1671779" y="3202800"/>
            <a:ext cx="1324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151" name="Google Shape;2151;p34"/>
          <p:cNvSpPr txBox="1"/>
          <p:nvPr>
            <p:ph idx="9" type="title"/>
          </p:nvPr>
        </p:nvSpPr>
        <p:spPr>
          <a:xfrm>
            <a:off x="821391" y="108142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2" name="Google Shape;2152;p34"/>
          <p:cNvSpPr txBox="1"/>
          <p:nvPr>
            <p:ph idx="13" type="title"/>
          </p:nvPr>
        </p:nvSpPr>
        <p:spPr>
          <a:xfrm>
            <a:off x="821391" y="216041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3" name="Google Shape;2153;p34"/>
          <p:cNvSpPr txBox="1"/>
          <p:nvPr>
            <p:ph idx="14" type="title"/>
          </p:nvPr>
        </p:nvSpPr>
        <p:spPr>
          <a:xfrm>
            <a:off x="821391" y="323941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4" name="Google Shape;2154;p34"/>
          <p:cNvSpPr txBox="1"/>
          <p:nvPr>
            <p:ph idx="7" type="subTitle"/>
          </p:nvPr>
        </p:nvSpPr>
        <p:spPr>
          <a:xfrm>
            <a:off x="1702129" y="2123813"/>
            <a:ext cx="1324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3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Entendendo o problema</a:t>
            </a:r>
            <a:endParaRPr/>
          </a:p>
        </p:txBody>
      </p:sp>
      <p:pic>
        <p:nvPicPr>
          <p:cNvPr id="2160" name="Google Shape;21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75" y="1414275"/>
            <a:ext cx="4358825" cy="13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000" y="2715598"/>
            <a:ext cx="3414827" cy="157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175" y="2761226"/>
            <a:ext cx="4032438" cy="157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5323" y="1414273"/>
            <a:ext cx="889675" cy="8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3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possível solução</a:t>
            </a:r>
            <a:endParaRPr/>
          </a:p>
        </p:txBody>
      </p:sp>
      <p:sp>
        <p:nvSpPr>
          <p:cNvPr id="2169" name="Google Shape;2169;p36"/>
          <p:cNvSpPr txBox="1"/>
          <p:nvPr>
            <p:ph idx="5" type="subTitle"/>
          </p:nvPr>
        </p:nvSpPr>
        <p:spPr>
          <a:xfrm>
            <a:off x="922495" y="1227475"/>
            <a:ext cx="50484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uma ferramenta que permita: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0" name="Google Shape;2170;p36"/>
          <p:cNvSpPr txBox="1"/>
          <p:nvPr>
            <p:ph idx="5" type="subTitle"/>
          </p:nvPr>
        </p:nvSpPr>
        <p:spPr>
          <a:xfrm>
            <a:off x="922500" y="1923375"/>
            <a:ext cx="20508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</a:t>
            </a:r>
            <a:r>
              <a:rPr lang="en" sz="1500"/>
              <a:t>egurança na mobilidade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 cidade</a:t>
            </a:r>
            <a:endParaRPr sz="1500"/>
          </a:p>
        </p:txBody>
      </p:sp>
      <p:pic>
        <p:nvPicPr>
          <p:cNvPr id="2171" name="Google Shape;2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00" y="30910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2" name="Google Shape;2172;p36"/>
          <p:cNvSpPr txBox="1"/>
          <p:nvPr>
            <p:ph idx="5" type="subTitle"/>
          </p:nvPr>
        </p:nvSpPr>
        <p:spPr>
          <a:xfrm>
            <a:off x="3546600" y="2052450"/>
            <a:ext cx="20508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Planejar políticas públicas que reduzam o volume de ocorrências no trânsito</a:t>
            </a:r>
            <a:endParaRPr sz="1500"/>
          </a:p>
        </p:txBody>
      </p:sp>
      <p:pic>
        <p:nvPicPr>
          <p:cNvPr id="2173" name="Google Shape;21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400" y="32536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p36"/>
          <p:cNvSpPr txBox="1"/>
          <p:nvPr>
            <p:ph idx="5" type="subTitle"/>
          </p:nvPr>
        </p:nvSpPr>
        <p:spPr>
          <a:xfrm>
            <a:off x="6049175" y="2052450"/>
            <a:ext cx="20508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Identificar períodos de maior </a:t>
            </a:r>
            <a:r>
              <a:rPr lang="en" sz="1500"/>
              <a:t>ocorrência</a:t>
            </a:r>
            <a:r>
              <a:rPr lang="en" sz="1500"/>
              <a:t> de acidentes de trânsito</a:t>
            </a:r>
            <a:endParaRPr sz="1500"/>
          </a:p>
        </p:txBody>
      </p:sp>
      <p:pic>
        <p:nvPicPr>
          <p:cNvPr id="2175" name="Google Shape;21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4975" y="30910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3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pic>
        <p:nvPicPr>
          <p:cNvPr id="2181" name="Google Shape;2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25" y="1924838"/>
            <a:ext cx="1293825" cy="12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2" name="Google Shape;2182;p37"/>
          <p:cNvSpPr txBox="1"/>
          <p:nvPr>
            <p:ph idx="2" type="subTitle"/>
          </p:nvPr>
        </p:nvSpPr>
        <p:spPr>
          <a:xfrm>
            <a:off x="3939225" y="1758450"/>
            <a:ext cx="41022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Modelo preditivo para a quantidade diária de ocorrências no trânsito de Recife/PE.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 modelo irá funcionar</a:t>
            </a:r>
            <a:endParaRPr/>
          </a:p>
        </p:txBody>
      </p:sp>
      <p:sp>
        <p:nvSpPr>
          <p:cNvPr id="2188" name="Google Shape;2188;p38"/>
          <p:cNvSpPr txBox="1"/>
          <p:nvPr>
            <p:ph idx="2" type="subTitle"/>
          </p:nvPr>
        </p:nvSpPr>
        <p:spPr>
          <a:xfrm>
            <a:off x="1056075" y="1352675"/>
            <a:ext cx="6519000" cy="3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 modelo usará como insumo para realizar suas predições todo o volume de dados  (disponíveis nos sítios da CTTU) referentes aos registros de acidentes de trânsito na cidade de Recife/PE.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como: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Volume diário de acidentes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Quantidade de vítimas (fatais e não fatais) envolvidas nos acidentes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Localização da ocorrência</a:t>
            </a:r>
            <a:endParaRPr sz="1800"/>
          </a:p>
        </p:txBody>
      </p:sp>
      <p:pic>
        <p:nvPicPr>
          <p:cNvPr id="2189" name="Google Shape;2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900" y="4022700"/>
            <a:ext cx="2571625" cy="7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9"/>
          <p:cNvSpPr txBox="1"/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graphicFrame>
        <p:nvGraphicFramePr>
          <p:cNvPr id="2195" name="Google Shape;2195;p39"/>
          <p:cNvGraphicFramePr/>
          <p:nvPr/>
        </p:nvGraphicFramePr>
        <p:xfrm>
          <a:off x="1186700" y="171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{66019268-D949-4016-860D-BC81F454B683}</a:tableStyleId>
              </a:tblPr>
              <a:tblGrid>
                <a:gridCol w="738375"/>
                <a:gridCol w="738375"/>
                <a:gridCol w="738375"/>
                <a:gridCol w="738375"/>
                <a:gridCol w="738375"/>
                <a:gridCol w="738375"/>
                <a:gridCol w="738375"/>
                <a:gridCol w="738375"/>
                <a:gridCol w="738375"/>
              </a:tblGrid>
              <a:tr h="18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RMSE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SMAPE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RMSSE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TT (Sec)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Theta Forecaster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35.78%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23.21%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74.96%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23.63%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4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Exponential Smoothing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36.49%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23.86%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77.73%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18.16%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36.64%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23.81%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77.57%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18.38%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Seasonal Naive Forecaster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36.65%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35.27%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105.90%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-46.56%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Boosting w/ Cond. Deseasonalize &amp; Detrending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37.36%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24.58%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15.74%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6" name="Google Shape;2196;p39"/>
          <p:cNvSpPr txBox="1"/>
          <p:nvPr>
            <p:ph type="title"/>
          </p:nvPr>
        </p:nvSpPr>
        <p:spPr>
          <a:xfrm>
            <a:off x="852913" y="1193900"/>
            <a:ext cx="35547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Modelos sem variáveis exógenas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" name="Google Shape;2201;p40"/>
          <p:cNvGraphicFramePr/>
          <p:nvPr/>
        </p:nvGraphicFramePr>
        <p:xfrm>
          <a:off x="1191063" y="17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{66019268-D949-4016-860D-BC81F454B683}</a:tableStyleId>
              </a:tblPr>
              <a:tblGrid>
                <a:gridCol w="1080575"/>
                <a:gridCol w="667025"/>
                <a:gridCol w="667025"/>
                <a:gridCol w="667025"/>
                <a:gridCol w="667025"/>
                <a:gridCol w="667025"/>
                <a:gridCol w="667025"/>
                <a:gridCol w="667025"/>
                <a:gridCol w="667025"/>
              </a:tblGrid>
              <a:tr h="18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RMSE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SMAPE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RMSSE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TT (Sec)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 ARIMA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11.61%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11.40%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35.43%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84.74%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ARIMA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58.16%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54.38%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Boosting w/ Cond. Deseasonalize &amp; Detrending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36.54%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24.27%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78.55%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17.12%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Extra Trees w/ Cond. Deseasonalize &amp; Detrending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37.77%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24.62%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79.87%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w/ Cond. Deseasonalize &amp; Detrending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24.51%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79.49%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16.19%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40"/>
          <p:cNvSpPr txBox="1"/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203" name="Google Shape;2203;p40"/>
          <p:cNvSpPr txBox="1"/>
          <p:nvPr>
            <p:ph type="title"/>
          </p:nvPr>
        </p:nvSpPr>
        <p:spPr>
          <a:xfrm>
            <a:off x="852913" y="1193900"/>
            <a:ext cx="35547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Modelos com variáveis exógenas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41"/>
          <p:cNvSpPr txBox="1"/>
          <p:nvPr>
            <p:ph type="title"/>
          </p:nvPr>
        </p:nvSpPr>
        <p:spPr>
          <a:xfrm>
            <a:off x="3481050" y="224525"/>
            <a:ext cx="218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209" name="Google Shape;2209;p41"/>
          <p:cNvGrpSpPr/>
          <p:nvPr/>
        </p:nvGrpSpPr>
        <p:grpSpPr>
          <a:xfrm>
            <a:off x="1329200" y="1331763"/>
            <a:ext cx="6485600" cy="3064801"/>
            <a:chOff x="1329200" y="1191075"/>
            <a:chExt cx="6485600" cy="3064801"/>
          </a:xfrm>
        </p:grpSpPr>
        <p:pic>
          <p:nvPicPr>
            <p:cNvPr id="2210" name="Google Shape;2210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9200" y="1442751"/>
              <a:ext cx="6485600" cy="281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1" name="Google Shape;2211;p41"/>
            <p:cNvSpPr txBox="1"/>
            <p:nvPr/>
          </p:nvSpPr>
          <p:spPr>
            <a:xfrm>
              <a:off x="1509650" y="1191075"/>
              <a:ext cx="4991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Série temporal de acidentes de trânsito no ano de 2019 em Recife/PE</a:t>
              </a:r>
              <a:endParaRPr b="1" sz="1100"/>
            </a:p>
          </p:txBody>
        </p:sp>
      </p:grpSp>
      <p:sp>
        <p:nvSpPr>
          <p:cNvPr id="2212" name="Google Shape;2212;p41"/>
          <p:cNvSpPr txBox="1"/>
          <p:nvPr/>
        </p:nvSpPr>
        <p:spPr>
          <a:xfrm>
            <a:off x="1488625" y="964825"/>
            <a:ext cx="111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Auto ARIMA</a:t>
            </a:r>
            <a:endParaRPr sz="1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2213" name="Google Shape;2213;p41"/>
          <p:cNvGraphicFramePr/>
          <p:nvPr/>
        </p:nvGraphicFramePr>
        <p:xfrm>
          <a:off x="1613800" y="43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{66019268-D949-4016-860D-BC81F454B683}</a:tableStyleId>
              </a:tblPr>
              <a:tblGrid>
                <a:gridCol w="879900"/>
                <a:gridCol w="879900"/>
                <a:gridCol w="879900"/>
                <a:gridCol w="879900"/>
                <a:gridCol w="879900"/>
                <a:gridCol w="879900"/>
                <a:gridCol w="8799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RMSE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SMAPE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RMSSE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10.22%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10.13%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35.71%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86.52%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