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de51d669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4de51d669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67786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67786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67786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67786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67786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0" y="6092825"/>
            <a:ext cx="5940425" cy="144462"/>
          </a:xfrm>
          <a:prstGeom prst="rect">
            <a:avLst/>
          </a:prstGeom>
          <a:gradFill>
            <a:gsLst>
              <a:gs pos="0">
                <a:srgbClr val="5E0000">
                  <a:alpha val="20784"/>
                </a:srgbClr>
              </a:gs>
              <a:gs pos="100000">
                <a:srgbClr val="CC0000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3203575" y="1412875"/>
            <a:ext cx="5940425" cy="144462"/>
          </a:xfrm>
          <a:prstGeom prst="rect">
            <a:avLst/>
          </a:prstGeom>
          <a:gradFill>
            <a:gsLst>
              <a:gs pos="0">
                <a:srgbClr val="5E0000">
                  <a:alpha val="20784"/>
                </a:srgbClr>
              </a:gs>
              <a:gs pos="100000">
                <a:srgbClr val="CC0000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2" descr="Resultado de imagem para logo fatec garça">
            <a:extLst>
              <a:ext uri="{FF2B5EF4-FFF2-40B4-BE49-F238E27FC236}">
                <a16:creationId xmlns:a16="http://schemas.microsoft.com/office/drawing/2014/main" id="{195ED381-0FC6-467D-A535-BA19E855DA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432" y="-25308"/>
            <a:ext cx="1431925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Prof. Mauricio Duarte maur.duarte@gmail.com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Aula 4: Estruturas de Controle</a:t>
            </a:r>
            <a:b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(Seleção)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701675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Prof. Mauricio Duarte</a:t>
            </a:r>
            <a:endParaRPr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/>
        </p:nvSpPr>
        <p:spPr>
          <a:xfrm>
            <a:off x="539750" y="2205037"/>
            <a:ext cx="8064500" cy="309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73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262673"/>
                </a:solidFill>
                <a:latin typeface="Arial"/>
                <a:ea typeface="Arial"/>
                <a:cs typeface="Arial"/>
                <a:sym typeface="Arial"/>
              </a:rPr>
              <a:t>Duas observações muito importantes a serem feitas: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>
              <a:solidFill>
                <a:srgbClr val="26267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73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262673"/>
                </a:solidFill>
                <a:latin typeface="Arial"/>
                <a:ea typeface="Arial"/>
                <a:cs typeface="Arial"/>
                <a:sym typeface="Arial"/>
              </a:rPr>
              <a:t>1.) Pode-se ter uma instrução </a:t>
            </a:r>
            <a:r>
              <a:rPr lang="en-US" sz="2000" b="1" i="1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se</a:t>
            </a:r>
            <a:r>
              <a:rPr lang="en-US" sz="2000" b="1" i="0" u="none">
                <a:solidFill>
                  <a:srgbClr val="262673"/>
                </a:solidFill>
                <a:latin typeface="Arial"/>
                <a:ea typeface="Arial"/>
                <a:cs typeface="Arial"/>
                <a:sym typeface="Arial"/>
              </a:rPr>
              <a:t> sem o bloco </a:t>
            </a:r>
            <a:r>
              <a:rPr lang="en-US" sz="2000" b="1" i="1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senão</a:t>
            </a:r>
            <a:r>
              <a:rPr lang="en-US" sz="2000" b="1" i="0" u="none">
                <a:solidFill>
                  <a:srgbClr val="262673"/>
                </a:solidFill>
                <a:latin typeface="Arial"/>
                <a:ea typeface="Arial"/>
                <a:cs typeface="Arial"/>
                <a:sym typeface="Arial"/>
              </a:rPr>
              <a:t>, mas o contrário não é verdadeiro. Toda instrução </a:t>
            </a:r>
            <a:r>
              <a:rPr lang="en-US" sz="2000" b="1" i="1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senão</a:t>
            </a:r>
            <a:r>
              <a:rPr lang="en-US" sz="2000" b="1" i="0" u="none">
                <a:solidFill>
                  <a:srgbClr val="262673"/>
                </a:solidFill>
                <a:latin typeface="Arial"/>
                <a:ea typeface="Arial"/>
                <a:cs typeface="Arial"/>
                <a:sym typeface="Arial"/>
              </a:rPr>
              <a:t> deve estar associada a uma instrução </a:t>
            </a:r>
            <a:r>
              <a:rPr lang="en-US" sz="2000" b="1" i="1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se</a:t>
            </a:r>
            <a:r>
              <a:rPr lang="en-US" sz="2000" b="1" i="0" u="none">
                <a:solidFill>
                  <a:srgbClr val="262673"/>
                </a:solidFill>
                <a:latin typeface="Arial"/>
                <a:ea typeface="Arial"/>
                <a:cs typeface="Arial"/>
                <a:sym typeface="Arial"/>
              </a:rPr>
              <a:t>. Cada instrução </a:t>
            </a:r>
            <a:r>
              <a:rPr lang="en-US" sz="2000" b="1" i="1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se</a:t>
            </a:r>
            <a:r>
              <a:rPr lang="en-US" sz="2000" b="1" i="0" u="none">
                <a:solidFill>
                  <a:srgbClr val="262673"/>
                </a:solidFill>
                <a:latin typeface="Arial"/>
                <a:ea typeface="Arial"/>
                <a:cs typeface="Arial"/>
                <a:sym typeface="Arial"/>
              </a:rPr>
              <a:t> pode ter no máximo uma instrução </a:t>
            </a:r>
            <a:r>
              <a:rPr lang="en-US" sz="2000" b="1" i="1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senão</a:t>
            </a:r>
            <a:r>
              <a:rPr lang="en-US" sz="2000" b="1" i="0" u="none">
                <a:solidFill>
                  <a:srgbClr val="26267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>
              <a:solidFill>
                <a:srgbClr val="26267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73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262673"/>
                </a:solidFill>
                <a:latin typeface="Arial"/>
                <a:ea typeface="Arial"/>
                <a:cs typeface="Arial"/>
                <a:sym typeface="Arial"/>
              </a:rPr>
              <a:t>2.) Ao escrever a instrução </a:t>
            </a:r>
            <a:r>
              <a:rPr lang="en-US" sz="2000" b="1" i="1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senão</a:t>
            </a:r>
            <a:r>
              <a:rPr lang="en-US" sz="2000" b="1" i="0" u="none">
                <a:solidFill>
                  <a:srgbClr val="262673"/>
                </a:solidFill>
                <a:latin typeface="Arial"/>
                <a:ea typeface="Arial"/>
                <a:cs typeface="Arial"/>
                <a:sym typeface="Arial"/>
              </a:rPr>
              <a:t> não se deve colocar nenhuma condição lógica, pois a sua execução sempre ocorrerá quando a condição da instrução </a:t>
            </a:r>
            <a:r>
              <a:rPr lang="en-US" sz="2000" b="1" i="1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se</a:t>
            </a:r>
            <a:r>
              <a:rPr lang="en-US" sz="2000" b="1" i="0" u="none">
                <a:solidFill>
                  <a:srgbClr val="262673"/>
                </a:solidFill>
                <a:latin typeface="Arial"/>
                <a:ea typeface="Arial"/>
                <a:cs typeface="Arial"/>
                <a:sym typeface="Arial"/>
              </a:rPr>
              <a:t> for falsa (somente nessa condição).</a:t>
            </a:r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500062" y="571500"/>
            <a:ext cx="7000875" cy="53816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Estrutura de Seleção Composta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/>
        </p:nvSpPr>
        <p:spPr>
          <a:xfrm>
            <a:off x="571500" y="1928812"/>
            <a:ext cx="7993062" cy="343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#algoritmo numero par ou impar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 b="1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escreva (“Digite um valor inteiro:” 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= int(</a:t>
            </a:r>
            <a:r>
              <a:rPr lang="en-US" sz="2400" b="1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leia())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 b="1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 = n % 2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 b="1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 ( r == 0 ):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escreva (“O número </a:t>
            </a: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“,n,”</a:t>
            </a:r>
            <a:r>
              <a:rPr lang="en-US" sz="2400" b="1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é par”)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 b="1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senão: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escreva </a:t>
            </a: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(“O número “,n,” é impar”)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214312" y="500062"/>
            <a:ext cx="7358062" cy="64611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 3: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Algoritmo para verificar se um número inteiro fornecido pelo usuário é par ou ímpar.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/>
        </p:nvSpPr>
        <p:spPr>
          <a:xfrm>
            <a:off x="500050" y="2071675"/>
            <a:ext cx="81843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#algoritmo numero positivo ou negativo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 b="1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escreva (“Digite um valor inteiro:”)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= int(</a:t>
            </a:r>
            <a:r>
              <a:rPr lang="en-US" sz="2400" b="1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leia())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 b="1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se( n &gt;= 0 ):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escreva (“O número</a:t>
            </a: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“,n,”</a:t>
            </a:r>
            <a:r>
              <a:rPr lang="en-US" sz="2400" b="1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é positivo”)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 b="1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senão: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escreva (“O número “,n,” é negativo”)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214312" y="500062"/>
            <a:ext cx="7358062" cy="59531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 4: algoritmo para verificar se um número fornecido pelo usuário é positivo ou negativo.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/>
        </p:nvSpPr>
        <p:spPr>
          <a:xfrm>
            <a:off x="785812" y="571500"/>
            <a:ext cx="6286500" cy="53816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Exercícios</a:t>
            </a:r>
            <a:endParaRPr/>
          </a:p>
        </p:txBody>
      </p:sp>
      <p:sp>
        <p:nvSpPr>
          <p:cNvPr id="155" name="Google Shape;155;p25"/>
          <p:cNvSpPr txBox="1"/>
          <p:nvPr/>
        </p:nvSpPr>
        <p:spPr>
          <a:xfrm>
            <a:off x="395287" y="1628775"/>
            <a:ext cx="8604250" cy="42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1.) Elabore um algoritmo que leia duas notas, calcule a média e verifique se aluno foi aprovado ou reprovado. Para estar aprovado a média deverá ser maior ou igual a 7.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2.) Elabore um algoritmo que leia dois valores inteiros e determine qual é o maior entre eles.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3.) Elabore um algoritmo que leia a velocidade máxima permitida em uma rodovia e também a velocidade que um determinado veículo trafega. Verificar se ele sofrerá multa (caso em que sua velocidade seja superior a permitida) ou não.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4.) Idem ao 2.) porém com três valores.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00062" y="571500"/>
            <a:ext cx="6715125" cy="53816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Estrutura de Seleção</a:t>
            </a:r>
            <a:endParaRPr/>
          </a:p>
        </p:txBody>
      </p:sp>
      <p:sp>
        <p:nvSpPr>
          <p:cNvPr id="87" name="Google Shape;87;p14"/>
          <p:cNvSpPr txBox="1"/>
          <p:nvPr/>
        </p:nvSpPr>
        <p:spPr>
          <a:xfrm>
            <a:off x="468312" y="2205037"/>
            <a:ext cx="8351837" cy="226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Estrutura de Seleção Simples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Uma estrutura de seleção é utilizada quando um algoritmo necessita escolher uma instrução ou um conjunto de instruções quando uma condição (representada por uma expressão relacional ou lógica) é satisfeita ou não.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/>
        </p:nvSpPr>
        <p:spPr>
          <a:xfrm>
            <a:off x="500062" y="676275"/>
            <a:ext cx="6786562" cy="53816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Sintaxe em </a:t>
            </a:r>
            <a:r>
              <a:rPr lang="en-US" sz="3200" b="1">
                <a:solidFill>
                  <a:schemeClr val="dk1"/>
                </a:solidFill>
              </a:rPr>
              <a:t>Python</a:t>
            </a: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1240987" y="1713312"/>
            <a:ext cx="5041800" cy="22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 (</a:t>
            </a:r>
            <a:r>
              <a:rPr lang="en-US" sz="2000" b="1" i="1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condição)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&lt;instrução_1&gt;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&lt;instrução_2&gt;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&lt;instrução_n&gt;</a:t>
            </a:r>
            <a:endParaRPr sz="20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467525" y="3915175"/>
            <a:ext cx="8208900" cy="17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73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262673"/>
                </a:solidFill>
                <a:latin typeface="Arial"/>
                <a:ea typeface="Arial"/>
                <a:cs typeface="Arial"/>
                <a:sym typeface="Arial"/>
              </a:rPr>
              <a:t>Quando o computador encontra o bloco de instruções acima, inicialmente a condição é testada. Caso o resultado do teste seja um valor verdadeiro, o conjunto de instruções dentro do bloco </a:t>
            </a:r>
            <a:r>
              <a:rPr lang="en-US" sz="2000" b="1" i="1" u="none">
                <a:solidFill>
                  <a:srgbClr val="262673"/>
                </a:solidFill>
                <a:latin typeface="Arial"/>
                <a:ea typeface="Arial"/>
                <a:cs typeface="Arial"/>
                <a:sym typeface="Arial"/>
              </a:rPr>
              <a:t>se</a:t>
            </a:r>
            <a:r>
              <a:rPr lang="en-US" sz="1800" b="1" i="1" u="none">
                <a:solidFill>
                  <a:srgbClr val="262673"/>
                </a:solidFill>
                <a:latin typeface="Arial"/>
                <a:ea typeface="Arial"/>
                <a:cs typeface="Arial"/>
                <a:sym typeface="Arial"/>
              </a:rPr>
              <a:t> será executado. </a:t>
            </a:r>
            <a:endParaRPr sz="1800" b="1" i="1">
              <a:solidFill>
                <a:srgbClr val="262673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73"/>
              </a:buClr>
              <a:buSzPts val="1800"/>
              <a:buFont typeface="Arial"/>
              <a:buNone/>
            </a:pPr>
            <a:r>
              <a:rPr lang="en-US" sz="1800" b="1" i="1" u="none">
                <a:solidFill>
                  <a:srgbClr val="262673"/>
                </a:solidFill>
                <a:latin typeface="Arial"/>
                <a:ea typeface="Arial"/>
                <a:cs typeface="Arial"/>
                <a:sym typeface="Arial"/>
              </a:rPr>
              <a:t>Caso a condição resulte em um valor falso todo o bloco de instruções é ignorado e o fluxo de execução do algoritmo segue logo abaixo do bloco se.</a:t>
            </a:r>
            <a:endParaRPr sz="1800" b="1" i="1">
              <a:solidFill>
                <a:srgbClr val="26267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/>
        </p:nvSpPr>
        <p:spPr>
          <a:xfrm>
            <a:off x="500062" y="676275"/>
            <a:ext cx="6786600" cy="538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Sintaxe em </a:t>
            </a:r>
            <a:r>
              <a:rPr lang="en-US" sz="3200" b="1">
                <a:solidFill>
                  <a:schemeClr val="dk1"/>
                </a:solidFill>
              </a:rPr>
              <a:t>Python</a:t>
            </a: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1240987" y="1713312"/>
            <a:ext cx="5041800" cy="22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 (</a:t>
            </a:r>
            <a:r>
              <a:rPr lang="en-US" sz="2000" b="1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condição)</a:t>
            </a:r>
            <a:r>
              <a:rPr lang="en-US" b="1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1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&lt;instrução_1&gt;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1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&lt;instrução_2&gt;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...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1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&lt;instrução_n&gt;</a:t>
            </a:r>
            <a:endParaRPr sz="20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>
              <a:solidFill>
                <a:schemeClr val="dk1"/>
              </a:solidFill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467525" y="3915175"/>
            <a:ext cx="8208900" cy="17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73"/>
              </a:buClr>
              <a:buSzPts val="1800"/>
              <a:buFont typeface="Arial"/>
              <a:buNone/>
            </a:pPr>
            <a:r>
              <a:rPr lang="en-US" sz="1800" b="1">
                <a:solidFill>
                  <a:srgbClr val="262673"/>
                </a:solidFill>
              </a:rPr>
              <a:t>Observa-se que, em Python, após a condição, deverá ter um dois pontos (:), que indica o início de um novo bloco. Caso a condição seja verdadeira, será executado bloco abaixo dos dois pontos. </a:t>
            </a:r>
            <a:endParaRPr sz="1800" b="1">
              <a:solidFill>
                <a:srgbClr val="262673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73"/>
              </a:buClr>
              <a:buSzPts val="1800"/>
              <a:buFont typeface="Arial"/>
              <a:buNone/>
            </a:pPr>
            <a:r>
              <a:rPr lang="en-US" sz="1800" b="1">
                <a:solidFill>
                  <a:srgbClr val="262673"/>
                </a:solidFill>
              </a:rPr>
              <a:t>Esse bloco deverá estar IDENTADO com um TAB a frente do </a:t>
            </a:r>
            <a:r>
              <a:rPr lang="en-US" sz="2000" b="1">
                <a:solidFill>
                  <a:srgbClr val="262673"/>
                </a:solidFill>
              </a:rPr>
              <a:t>se</a:t>
            </a:r>
            <a:r>
              <a:rPr lang="en-US" sz="1800" b="1">
                <a:solidFill>
                  <a:srgbClr val="262673"/>
                </a:solidFill>
              </a:rPr>
              <a:t>.</a:t>
            </a:r>
            <a:endParaRPr sz="1800" b="1">
              <a:solidFill>
                <a:srgbClr val="26267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/>
        </p:nvSpPr>
        <p:spPr>
          <a:xfrm>
            <a:off x="214312" y="428625"/>
            <a:ext cx="7358062" cy="69215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 1: Algoritmo para verificar se um número lido pelo teclado é par.</a:t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714375" y="2357437"/>
            <a:ext cx="7993062" cy="281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#algoritmo número par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 b="1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escreva (“Digite um valor inteiro:” 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= int(</a:t>
            </a:r>
            <a:r>
              <a:rPr lang="en-US" sz="2400" b="1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leia())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 b="1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 = n % 2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 b="1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 ( r == 0 ):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escreva (“O número </a:t>
            </a: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”,n,”</a:t>
            </a:r>
            <a:r>
              <a:rPr lang="en-US" sz="2400" b="1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é par”)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/>
        </p:nvSpPr>
        <p:spPr>
          <a:xfrm>
            <a:off x="539750" y="2565400"/>
            <a:ext cx="7993062" cy="250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#algoritmo número positivo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escreva (“Digite um valor inteiro:”  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n = int(leia())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se( n &gt;= 0 ):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    escreva (“O número “,n,” é positivo”)</a:t>
            </a:r>
            <a:endParaRPr b="1"/>
          </a:p>
        </p:txBody>
      </p:sp>
      <p:sp>
        <p:nvSpPr>
          <p:cNvPr id="113" name="Google Shape;113;p18"/>
          <p:cNvSpPr txBox="1"/>
          <p:nvPr/>
        </p:nvSpPr>
        <p:spPr>
          <a:xfrm>
            <a:off x="500062" y="500062"/>
            <a:ext cx="7072312" cy="71437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 2: Algoritmo para verificar se um número lido pelo teclado é positivo.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/>
        </p:nvSpPr>
        <p:spPr>
          <a:xfrm>
            <a:off x="285750" y="604837"/>
            <a:ext cx="7000875" cy="53816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Estrutura de Seleção Composta</a:t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539750" y="2205037"/>
            <a:ext cx="8064500" cy="250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 estrutura de seleção simples, o conjunto de instruções só é executado quando o teste lógico resultar em um valor verdadeiro. Quando o teste resultava em um falso nenhuma instrução era executada.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Podemos reestruturar o comando de seleção simples a trabalhar quando o teste lógico resultar em um valor falso. Neste caso acrescenta-se apenas um complemento ao comando se.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/>
        </p:nvSpPr>
        <p:spPr>
          <a:xfrm>
            <a:off x="785812" y="1643062"/>
            <a:ext cx="8064500" cy="432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 b="1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 (condição)</a:t>
            </a: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 b="1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&lt;instrução_1&gt;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 b="1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&lt;instrução_2&gt;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 b="1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...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 b="1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&lt;instrução_n&gt;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 b="1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senão: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 b="1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&lt;instrução_1&gt;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 b="1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&lt;instrução_2&gt;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 b="1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...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400" b="1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&lt;instrução_n&gt;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285750" y="604837"/>
            <a:ext cx="7000875" cy="53816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Estrutura de Seleção Composta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/>
        </p:nvSpPr>
        <p:spPr>
          <a:xfrm>
            <a:off x="539750" y="2205037"/>
            <a:ext cx="8064500" cy="374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 mesma forma que a estrutura de seleção simples, a condição é testada. Caso o valor resulte em verdadeiro, o conjunto de instruções logo abaixo do comando </a:t>
            </a:r>
            <a:r>
              <a:rPr lang="en-US" sz="20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será executado e o conjunto de instruções pertencentes ao bloco </a:t>
            </a:r>
            <a:r>
              <a:rPr lang="en-US" sz="20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senão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serão ignorados.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outro lado, caso o teste resulte em um valor falso o conjunto de instruções pertencentes ao bloco </a:t>
            </a:r>
            <a:r>
              <a:rPr lang="en-US" sz="20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senão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serão executados. Após a execução de um dos conjuntos de instruções o fluxo de execução do programa continua sua execução logo abaixo da estrutura de seleção</a:t>
            </a:r>
            <a:r>
              <a:rPr lang="en-US" sz="20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.</a:t>
            </a:r>
            <a:endParaRPr/>
          </a:p>
        </p:txBody>
      </p:sp>
      <p:sp>
        <p:nvSpPr>
          <p:cNvPr id="131" name="Google Shape;131;p21"/>
          <p:cNvSpPr txBox="1"/>
          <p:nvPr/>
        </p:nvSpPr>
        <p:spPr>
          <a:xfrm>
            <a:off x="285750" y="604837"/>
            <a:ext cx="7000875" cy="53816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Estrutura de Seleção Composta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3DE3A97D2A1134DB3D26313D3519F9C" ma:contentTypeVersion="2" ma:contentTypeDescription="Crie um novo documento." ma:contentTypeScope="" ma:versionID="05e8e8242be369b4be2efa6c77ed9cbe">
  <xsd:schema xmlns:xsd="http://www.w3.org/2001/XMLSchema" xmlns:xs="http://www.w3.org/2001/XMLSchema" xmlns:p="http://schemas.microsoft.com/office/2006/metadata/properties" xmlns:ns2="24cbbf99-6729-4b9e-8edc-80ba2352c67e" targetNamespace="http://schemas.microsoft.com/office/2006/metadata/properties" ma:root="true" ma:fieldsID="428dd624140a0e9b4f13d7a58187b6b3" ns2:_="">
    <xsd:import namespace="24cbbf99-6729-4b9e-8edc-80ba2352c6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cbbf99-6729-4b9e-8edc-80ba2352c6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B02CEB-8D6D-43EF-A488-50C54964E66A}"/>
</file>

<file path=customXml/itemProps2.xml><?xml version="1.0" encoding="utf-8"?>
<ds:datastoreItem xmlns:ds="http://schemas.openxmlformats.org/officeDocument/2006/customXml" ds:itemID="{7650053F-DCCD-4066-81AC-4DC45E76EA75}"/>
</file>

<file path=customXml/itemProps3.xml><?xml version="1.0" encoding="utf-8"?>
<ds:datastoreItem xmlns:ds="http://schemas.openxmlformats.org/officeDocument/2006/customXml" ds:itemID="{1FA2BC7B-94D0-4930-A512-5213966F4300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905</Words>
  <Application>Microsoft Office PowerPoint</Application>
  <PresentationFormat>Apresentação na tela (4:3)</PresentationFormat>
  <Paragraphs>86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Courier New</vt:lpstr>
      <vt:lpstr>Design padrão</vt:lpstr>
      <vt:lpstr>Aula 4: Estruturas de Controle (Seleção)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4: Estruturas de Controle (Seleção)</dc:title>
  <cp:lastModifiedBy>MAURICIO DUARTE</cp:lastModifiedBy>
  <cp:revision>1</cp:revision>
  <dcterms:modified xsi:type="dcterms:W3CDTF">2020-02-12T20:56:00Z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0x01010013DE3A97D2A1134DB3D26313D3519F9C</vt:lpwstr>
  </property>
</Properties>
</file>