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480363-2CEF-42E7-97EB-7650DA71D3E7}">
  <a:tblStyle styleId="{3F480363-2CEF-42E7-97EB-7650DA71D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155211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50155211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155211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0155211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155211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0155211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53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155211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0155211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3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1417637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" y="1417637"/>
            <a:ext cx="9144000" cy="139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0" y="1575583"/>
            <a:ext cx="9144000" cy="1969475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Aula 8 - </a:t>
            </a:r>
            <a:r>
              <a:rPr lang="en-US" sz="40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Estruturas</a:t>
            </a:r>
            <a:r>
              <a:rPr lang="en-US" sz="40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Controle</a:t>
            </a:r>
            <a:br>
              <a:rPr lang="en-US" sz="40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dirty="0" err="1">
                <a:solidFill>
                  <a:schemeClr val="bg1"/>
                </a:solidFill>
                <a:sym typeface="Arial"/>
              </a:rPr>
              <a:t>Repetições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Mauricio Duarte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2067950"/>
            <a:ext cx="8435975" cy="40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PARA,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primo.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ser primo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máximo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próprio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dirty="0" err="1"/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perfeito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ser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perfeito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soma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próprio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 6 é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perfeito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pois é == a  1 + 2 + 3 (soma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28 é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perfeito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pois é == a   1 + 2 + 4 + 7 + 14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C53DB1-0941-4FD2-A94E-649E7D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9E30D344-E8D6-489B-A73F-DAB34B03C2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434906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2"/>
              </a:buClr>
              <a:buSzPts val="4000"/>
            </a:pPr>
            <a:r>
              <a:rPr lang="en-US" sz="4000">
                <a:solidFill>
                  <a:schemeClr val="bg1"/>
                </a:solidFill>
              </a:rPr>
              <a:t>Exercícios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1406769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bg1"/>
                </a:solidFill>
                <a:sym typeface="Arial"/>
              </a:rPr>
              <a:t>Estrutura de Repetição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57200" y="1773237"/>
            <a:ext cx="8002587" cy="435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para...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1" i="0" dirty="0">
                <a:solidFill>
                  <a:schemeClr val="dk1"/>
                </a:solidFill>
              </a:rPr>
              <a:t>para</a:t>
            </a:r>
            <a:r>
              <a:rPr lang="en-US" sz="2400" b="1" dirty="0"/>
              <a:t> </a:t>
            </a:r>
            <a:r>
              <a:rPr lang="en-US" sz="2400" dirty="0"/>
              <a:t>&lt;</a:t>
            </a:r>
            <a:r>
              <a:rPr lang="en-US" sz="2400" dirty="0" err="1"/>
              <a:t>variável</a:t>
            </a:r>
            <a:r>
              <a:rPr lang="en-US" sz="2400" dirty="0"/>
              <a:t>&gt; </a:t>
            </a:r>
            <a:r>
              <a:rPr lang="en-US" sz="2400" b="1" u="sng" dirty="0" err="1"/>
              <a:t>em</a:t>
            </a:r>
            <a:r>
              <a:rPr lang="en-US" sz="2400" b="1" dirty="0"/>
              <a:t> </a:t>
            </a:r>
            <a:r>
              <a:rPr lang="en-US" sz="2400" b="1" u="sng" dirty="0" err="1"/>
              <a:t>intervalo</a:t>
            </a:r>
            <a:r>
              <a:rPr lang="en-US" sz="2400" b="1" dirty="0"/>
              <a:t> </a:t>
            </a:r>
            <a:r>
              <a:rPr lang="en-US" sz="2400" dirty="0"/>
              <a:t>(INICIO, FIM):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dirty="0"/>
              <a:t>&lt;</a:t>
            </a:r>
            <a:r>
              <a:rPr lang="en-US" sz="2400" dirty="0" err="1"/>
              <a:t>instrução</a:t>
            </a:r>
            <a:r>
              <a:rPr lang="en-US" sz="2400" dirty="0"/>
              <a:t> 1&gt;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			&lt;</a:t>
            </a:r>
            <a:r>
              <a:rPr lang="en-US" sz="2400" dirty="0" err="1"/>
              <a:t>instrução</a:t>
            </a:r>
            <a:r>
              <a:rPr lang="en-US" sz="2400" dirty="0"/>
              <a:t> 2&gt;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			...</a:t>
            </a:r>
            <a:endParaRPr sz="2400" dirty="0"/>
          </a:p>
          <a:p>
            <a:pPr marL="12573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		&lt;</a:t>
            </a:r>
            <a:r>
              <a:rPr lang="en-US" sz="2400" dirty="0" err="1"/>
              <a:t>instrução</a:t>
            </a:r>
            <a:r>
              <a:rPr lang="en-US" sz="2400" dirty="0"/>
              <a:t> n&gt;</a:t>
            </a: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4905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bg1"/>
                </a:solidFill>
                <a:sym typeface="Arial"/>
              </a:rPr>
              <a:t>Estrutura de Repetição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457200" y="2433711"/>
            <a:ext cx="8002587" cy="369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US" sz="2400" b="1" i="0" dirty="0">
                <a:solidFill>
                  <a:schemeClr val="dk1"/>
                </a:solidFill>
              </a:rPr>
              <a:t>&lt;</a:t>
            </a:r>
            <a:r>
              <a:rPr lang="en-US" sz="2400" b="1" dirty="0" err="1"/>
              <a:t>variável</a:t>
            </a:r>
            <a:r>
              <a:rPr lang="en-US" sz="2400" b="1" i="0" dirty="0">
                <a:solidFill>
                  <a:schemeClr val="dk1"/>
                </a:solidFill>
              </a:rPr>
              <a:t>&gt;: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/>
              <a:t>cria</a:t>
            </a:r>
            <a:r>
              <a:rPr lang="en-US" sz="2400" dirty="0"/>
              <a:t>-se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que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receber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definidos</a:t>
            </a:r>
            <a:r>
              <a:rPr lang="en-US" sz="2400" dirty="0"/>
              <a:t> no </a:t>
            </a:r>
            <a:r>
              <a:rPr lang="en-US" sz="2400" dirty="0" err="1"/>
              <a:t>intervalo</a:t>
            </a:r>
            <a:r>
              <a:rPr lang="en-US" sz="2400" dirty="0"/>
              <a:t>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b="1" dirty="0" err="1"/>
              <a:t>em</a:t>
            </a:r>
            <a:r>
              <a:rPr lang="en-US" sz="2400" dirty="0"/>
              <a:t>: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termo</a:t>
            </a:r>
            <a:r>
              <a:rPr lang="en-US" sz="2400" dirty="0"/>
              <a:t> </a:t>
            </a:r>
            <a:r>
              <a:rPr lang="en-US" sz="2400" dirty="0" err="1"/>
              <a:t>indica</a:t>
            </a:r>
            <a:r>
              <a:rPr lang="en-US" sz="2400" dirty="0"/>
              <a:t> que a &lt;</a:t>
            </a:r>
            <a:r>
              <a:rPr lang="en-US" sz="2400" dirty="0" err="1"/>
              <a:t>variável</a:t>
            </a:r>
            <a:r>
              <a:rPr lang="en-US" sz="2400" dirty="0"/>
              <a:t>&gt;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receber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apontados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b="1" dirty="0" err="1"/>
              <a:t>intervalo</a:t>
            </a:r>
            <a:r>
              <a:rPr lang="en-US" sz="2400" b="1" dirty="0"/>
              <a:t> (INÍCIO, FIM)</a:t>
            </a:r>
            <a:r>
              <a:rPr lang="en-US" sz="2400" dirty="0"/>
              <a:t>: o </a:t>
            </a:r>
            <a:r>
              <a:rPr lang="en-US" sz="2400" dirty="0" err="1"/>
              <a:t>laço</a:t>
            </a:r>
            <a:r>
              <a:rPr lang="en-US" sz="2400" dirty="0"/>
              <a:t> </a:t>
            </a:r>
            <a:r>
              <a:rPr lang="en-US" sz="2400" dirty="0" err="1"/>
              <a:t>acontecerá</a:t>
            </a:r>
            <a:r>
              <a:rPr lang="en-US" sz="2400" dirty="0"/>
              <a:t> no </a:t>
            </a:r>
            <a:r>
              <a:rPr lang="en-US" sz="2400" dirty="0" err="1"/>
              <a:t>intervalo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. 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adquirir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definidos</a:t>
            </a:r>
            <a:r>
              <a:rPr lang="en-US" sz="2400" dirty="0"/>
              <a:t> do INÍCIO </a:t>
            </a:r>
            <a:r>
              <a:rPr lang="en-US" sz="2400" dirty="0" err="1"/>
              <a:t>até</a:t>
            </a:r>
            <a:r>
              <a:rPr lang="en-US" sz="2400" dirty="0"/>
              <a:t> o FIM</a:t>
            </a:r>
            <a:endParaRPr sz="2400" dirty="0"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3999" cy="1420837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bg1"/>
                </a:solidFill>
              </a:rPr>
              <a:t>Intervalo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414997" y="1702898"/>
            <a:ext cx="8002500" cy="4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Intervalo</a:t>
            </a:r>
            <a:r>
              <a:rPr lang="en-US" sz="2400" dirty="0"/>
              <a:t>:</a:t>
            </a:r>
          </a:p>
          <a:p>
            <a:pPr marL="76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Se </a:t>
            </a:r>
            <a:r>
              <a:rPr lang="en-US" sz="2400" b="1" dirty="0" err="1"/>
              <a:t>não</a:t>
            </a:r>
            <a:r>
              <a:rPr lang="en-US" sz="2400" b="1" dirty="0"/>
              <a:t> for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 o </a:t>
            </a:r>
            <a:r>
              <a:rPr lang="en-US" sz="2400" b="1" dirty="0" err="1"/>
              <a:t>primeiro</a:t>
            </a:r>
            <a:r>
              <a:rPr lang="en-US" sz="2400" b="1" dirty="0"/>
              <a:t> </a:t>
            </a:r>
            <a:r>
              <a:rPr lang="en-US" sz="2400" dirty="0"/>
              <a:t>valor:</a:t>
            </a:r>
            <a:endParaRPr sz="2400" dirty="0"/>
          </a:p>
          <a:p>
            <a:pPr marL="137160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Início</a:t>
            </a:r>
            <a:r>
              <a:rPr lang="en-US" dirty="0"/>
              <a:t> é 0:</a:t>
            </a:r>
            <a:endParaRPr dirty="0"/>
          </a:p>
          <a:p>
            <a:pPr marL="1828800" lvl="3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para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intervalo</a:t>
            </a:r>
            <a:r>
              <a:rPr lang="en-US" sz="2400" dirty="0"/>
              <a:t> (10):</a:t>
            </a:r>
          </a:p>
          <a:p>
            <a:pPr marL="144780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O </a:t>
            </a:r>
            <a:r>
              <a:rPr lang="en-US" sz="2400" dirty="0" err="1"/>
              <a:t>laço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o </a:t>
            </a:r>
            <a:r>
              <a:rPr lang="en-US" sz="2400" b="1" dirty="0"/>
              <a:t>valor antes do </a:t>
            </a:r>
            <a:r>
              <a:rPr lang="en-US" sz="2400" b="1" dirty="0" err="1"/>
              <a:t>fim</a:t>
            </a:r>
            <a:r>
              <a:rPr lang="en-US" sz="2400" dirty="0"/>
              <a:t>:</a:t>
            </a:r>
          </a:p>
          <a:p>
            <a:pPr marL="5334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137160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Exemplo</a:t>
            </a:r>
            <a:r>
              <a:rPr lang="en-US" dirty="0"/>
              <a:t>: </a:t>
            </a:r>
          </a:p>
          <a:p>
            <a:pPr marL="137160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1828800" lvl="3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para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intervalo</a:t>
            </a:r>
            <a:r>
              <a:rPr lang="en-US" sz="2400" dirty="0"/>
              <a:t> (0,5):</a:t>
            </a:r>
          </a:p>
          <a:p>
            <a:pPr marL="144780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1828800" lvl="3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O </a:t>
            </a:r>
            <a:r>
              <a:rPr lang="en-US" sz="2400" dirty="0" err="1"/>
              <a:t>laço</a:t>
            </a:r>
            <a:r>
              <a:rPr lang="en-US" sz="2400" dirty="0"/>
              <a:t> </a:t>
            </a:r>
            <a:r>
              <a:rPr lang="en-US" sz="2400" dirty="0" err="1"/>
              <a:t>acontecerá</a:t>
            </a:r>
            <a:r>
              <a:rPr lang="en-US" sz="2400" dirty="0"/>
              <a:t> com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:</a:t>
            </a:r>
          </a:p>
          <a:p>
            <a:pPr marL="144780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286000" lvl="4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 dirty="0"/>
              <a:t>0, 1, 2, 3 e 4.</a:t>
            </a:r>
            <a:endParaRPr sz="2400" dirty="0"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0" y="14068"/>
            <a:ext cx="9144000" cy="1392702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Comando</a:t>
            </a:r>
            <a:r>
              <a:rPr lang="en-US" sz="36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para... </a:t>
            </a:r>
            <a:r>
              <a:rPr lang="en-US" sz="3600" b="0" i="0" u="none" dirty="0" err="1">
                <a:solidFill>
                  <a:schemeClr val="bg1"/>
                </a:solidFill>
                <a:sym typeface="Arial"/>
              </a:rPr>
              <a:t>exemplo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74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/>
              <a:t>#exemplo para 1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 i="1"/>
              <a:t>para </a:t>
            </a:r>
            <a:r>
              <a:rPr lang="en-US" i="1"/>
              <a:t>a </a:t>
            </a:r>
            <a:r>
              <a:rPr lang="en-US" b="1" i="1"/>
              <a:t>em intervalo</a:t>
            </a:r>
            <a:r>
              <a:rPr lang="en-US" i="1"/>
              <a:t> (0,10):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/>
              <a:t>		escreva(a)</a:t>
            </a:r>
            <a:endParaRPr i="1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952500" y="4486550"/>
          <a:ext cx="7239000" cy="1097220"/>
        </p:xfrm>
        <a:graphic>
          <a:graphicData uri="http://schemas.openxmlformats.org/drawingml/2006/table">
            <a:tbl>
              <a:tblPr>
                <a:noFill/>
                <a:tableStyleId>{3F480363-2CEF-42E7-97EB-7650DA71D3E7}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 grid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O que será impresso:</a:t>
                      </a:r>
                      <a:endParaRPr sz="24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9070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en-US" sz="36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07963" y="2082018"/>
            <a:ext cx="8556637" cy="404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 dirty="0"/>
              <a:t>#</a:t>
            </a:r>
            <a:r>
              <a:rPr lang="en-US" i="1" dirty="0" err="1"/>
              <a:t>exemplo</a:t>
            </a:r>
            <a:r>
              <a:rPr lang="en-US" i="1" dirty="0"/>
              <a:t> para 2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 dirty="0"/>
              <a:t>a = 5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 i="1" dirty="0"/>
              <a:t>para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="1" i="1" dirty="0" err="1"/>
              <a:t>em</a:t>
            </a:r>
            <a:r>
              <a:rPr lang="en-US" b="1" i="1" dirty="0"/>
              <a:t> </a:t>
            </a:r>
            <a:r>
              <a:rPr lang="en-US" b="1" i="1" dirty="0" err="1"/>
              <a:t>intervalo</a:t>
            </a:r>
            <a:r>
              <a:rPr lang="en-US" i="1" dirty="0"/>
              <a:t> (1,a+1):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 dirty="0"/>
              <a:t>		</a:t>
            </a:r>
            <a:r>
              <a:rPr lang="en-US" i="1" dirty="0" err="1"/>
              <a:t>escreva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i="1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9070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en-US" sz="36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07963" y="2082018"/>
            <a:ext cx="8556637" cy="45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i="1" dirty="0"/>
              <a:t>#</a:t>
            </a:r>
            <a:r>
              <a:rPr lang="en-US" sz="2800" i="1" dirty="0" err="1"/>
              <a:t>exemplo</a:t>
            </a:r>
            <a:r>
              <a:rPr lang="en-US" sz="2800" i="1" dirty="0"/>
              <a:t> para 3</a:t>
            </a:r>
            <a:endParaRPr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i="1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b="1" i="1" dirty="0">
                <a:solidFill>
                  <a:srgbClr val="002164"/>
                </a:solidFill>
              </a:rPr>
              <a:t>para </a:t>
            </a:r>
            <a:r>
              <a:rPr lang="en-US" i="1" dirty="0" err="1">
                <a:solidFill>
                  <a:srgbClr val="002164"/>
                </a:solidFill>
              </a:rPr>
              <a:t>i</a:t>
            </a:r>
            <a:r>
              <a:rPr lang="en-US" i="1" dirty="0">
                <a:solidFill>
                  <a:srgbClr val="002164"/>
                </a:solidFill>
              </a:rPr>
              <a:t> </a:t>
            </a:r>
            <a:r>
              <a:rPr lang="en-US" b="1" i="1" dirty="0" err="1">
                <a:solidFill>
                  <a:srgbClr val="002164"/>
                </a:solidFill>
              </a:rPr>
              <a:t>em</a:t>
            </a:r>
            <a:r>
              <a:rPr lang="en-US" b="1" i="1" dirty="0">
                <a:solidFill>
                  <a:srgbClr val="002164"/>
                </a:solidFill>
              </a:rPr>
              <a:t> </a:t>
            </a:r>
            <a:r>
              <a:rPr lang="en-US" b="1" i="1" dirty="0" err="1">
                <a:solidFill>
                  <a:srgbClr val="002164"/>
                </a:solidFill>
              </a:rPr>
              <a:t>intervalo</a:t>
            </a:r>
            <a:r>
              <a:rPr lang="en-US" i="1" dirty="0">
                <a:solidFill>
                  <a:srgbClr val="002164"/>
                </a:solidFill>
              </a:rPr>
              <a:t> (1,20,2):</a:t>
            </a:r>
            <a:endParaRPr i="1" dirty="0">
              <a:solidFill>
                <a:srgbClr val="002164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i="1" dirty="0">
                <a:solidFill>
                  <a:srgbClr val="002164"/>
                </a:solidFill>
              </a:rPr>
              <a:t>		</a:t>
            </a:r>
            <a:r>
              <a:rPr lang="en-US" i="1" dirty="0" err="1">
                <a:solidFill>
                  <a:srgbClr val="002164"/>
                </a:solidFill>
              </a:rPr>
              <a:t>escreva</a:t>
            </a:r>
            <a:r>
              <a:rPr lang="en-US" i="1" dirty="0">
                <a:solidFill>
                  <a:srgbClr val="002164"/>
                </a:solidFill>
              </a:rPr>
              <a:t>(</a:t>
            </a:r>
            <a:r>
              <a:rPr lang="en-US" i="1" dirty="0" err="1">
                <a:solidFill>
                  <a:srgbClr val="002164"/>
                </a:solidFill>
              </a:rPr>
              <a:t>i</a:t>
            </a:r>
            <a:r>
              <a:rPr lang="en-US" i="1" dirty="0">
                <a:solidFill>
                  <a:srgbClr val="002164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i="1" dirty="0"/>
              <a:t>Neste </a:t>
            </a:r>
            <a:r>
              <a:rPr lang="en-US" sz="2800" i="1" dirty="0" err="1"/>
              <a:t>caso</a:t>
            </a:r>
            <a:r>
              <a:rPr lang="en-US" sz="2800" i="1" dirty="0"/>
              <a:t> </a:t>
            </a:r>
            <a:r>
              <a:rPr lang="en-US" sz="2800" i="1" dirty="0" err="1"/>
              <a:t>serão</a:t>
            </a:r>
            <a:r>
              <a:rPr lang="en-US" sz="2800" i="1" dirty="0"/>
              <a:t> </a:t>
            </a:r>
            <a:r>
              <a:rPr lang="en-US" sz="2800" i="1" dirty="0" err="1"/>
              <a:t>impressos</a:t>
            </a:r>
            <a:r>
              <a:rPr lang="en-US" sz="2800" i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i="1" dirty="0"/>
              <a:t>1  3  5  7  9  11 13  15  17  19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i="1" dirty="0"/>
              <a:t>Pois o ultimo </a:t>
            </a:r>
            <a:r>
              <a:rPr lang="en-US" sz="2800" i="1" dirty="0" err="1"/>
              <a:t>argumento</a:t>
            </a:r>
            <a:r>
              <a:rPr lang="en-US" sz="2800" i="1" dirty="0"/>
              <a:t> == 2 </a:t>
            </a:r>
            <a:r>
              <a:rPr lang="en-US" sz="2800" i="1" dirty="0" err="1"/>
              <a:t>indica</a:t>
            </a:r>
            <a:r>
              <a:rPr lang="en-US" sz="2800" i="1" dirty="0"/>
              <a:t> o </a:t>
            </a:r>
            <a:r>
              <a:rPr lang="en-US" sz="2800" i="1" dirty="0" err="1"/>
              <a:t>incremento</a:t>
            </a:r>
            <a:r>
              <a:rPr lang="en-US" sz="2800" i="1" dirty="0"/>
              <a:t> que a </a:t>
            </a:r>
            <a:r>
              <a:rPr lang="en-US" sz="2800" i="1" dirty="0" err="1"/>
              <a:t>variável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i="1" dirty="0" err="1"/>
              <a:t>irá</a:t>
            </a:r>
            <a:r>
              <a:rPr lang="en-US" sz="2800" i="1" dirty="0"/>
              <a:t> </a:t>
            </a:r>
            <a:r>
              <a:rPr lang="en-US" sz="2800" i="1" dirty="0" err="1"/>
              <a:t>sofrer</a:t>
            </a:r>
            <a:r>
              <a:rPr lang="en-US" sz="2800" i="1" dirty="0"/>
              <a:t>.</a:t>
            </a:r>
            <a:endParaRPr sz="2800" i="1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069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9070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en-US" sz="36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07963" y="2082018"/>
            <a:ext cx="8556637" cy="45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i="1" dirty="0"/>
              <a:t>#</a:t>
            </a:r>
            <a:r>
              <a:rPr lang="en-US" sz="2800" i="1" dirty="0" err="1"/>
              <a:t>exemplo</a:t>
            </a:r>
            <a:r>
              <a:rPr lang="en-US" sz="2800" i="1" dirty="0"/>
              <a:t> para 4</a:t>
            </a:r>
            <a:endParaRPr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i="1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b="1" i="1" dirty="0">
                <a:solidFill>
                  <a:srgbClr val="002164"/>
                </a:solidFill>
              </a:rPr>
              <a:t>para </a:t>
            </a:r>
            <a:r>
              <a:rPr lang="en-US" i="1" dirty="0" err="1">
                <a:solidFill>
                  <a:srgbClr val="002164"/>
                </a:solidFill>
              </a:rPr>
              <a:t>i</a:t>
            </a:r>
            <a:r>
              <a:rPr lang="en-US" i="1" dirty="0">
                <a:solidFill>
                  <a:srgbClr val="002164"/>
                </a:solidFill>
              </a:rPr>
              <a:t> </a:t>
            </a:r>
            <a:r>
              <a:rPr lang="en-US" b="1" i="1" dirty="0" err="1">
                <a:solidFill>
                  <a:srgbClr val="002164"/>
                </a:solidFill>
              </a:rPr>
              <a:t>em</a:t>
            </a:r>
            <a:r>
              <a:rPr lang="en-US" b="1" i="1" dirty="0">
                <a:solidFill>
                  <a:srgbClr val="002164"/>
                </a:solidFill>
              </a:rPr>
              <a:t> </a:t>
            </a:r>
            <a:r>
              <a:rPr lang="en-US" b="1" i="1" dirty="0" err="1">
                <a:solidFill>
                  <a:srgbClr val="002164"/>
                </a:solidFill>
              </a:rPr>
              <a:t>intervalo</a:t>
            </a:r>
            <a:r>
              <a:rPr lang="en-US" i="1" dirty="0">
                <a:solidFill>
                  <a:srgbClr val="002164"/>
                </a:solidFill>
              </a:rPr>
              <a:t> (20,1, -2):</a:t>
            </a:r>
            <a:endParaRPr i="1" dirty="0">
              <a:solidFill>
                <a:srgbClr val="002164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i="1" dirty="0">
                <a:solidFill>
                  <a:srgbClr val="002164"/>
                </a:solidFill>
              </a:rPr>
              <a:t>		</a:t>
            </a:r>
            <a:r>
              <a:rPr lang="en-US" i="1" dirty="0" err="1">
                <a:solidFill>
                  <a:srgbClr val="002164"/>
                </a:solidFill>
              </a:rPr>
              <a:t>escreva</a:t>
            </a:r>
            <a:r>
              <a:rPr lang="en-US" i="1" dirty="0">
                <a:solidFill>
                  <a:srgbClr val="002164"/>
                </a:solidFill>
              </a:rPr>
              <a:t>(</a:t>
            </a:r>
            <a:r>
              <a:rPr lang="en-US" i="1" dirty="0" err="1">
                <a:solidFill>
                  <a:srgbClr val="002164"/>
                </a:solidFill>
              </a:rPr>
              <a:t>i</a:t>
            </a:r>
            <a:r>
              <a:rPr lang="en-US" i="1" dirty="0">
                <a:solidFill>
                  <a:srgbClr val="002164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i="1" dirty="0"/>
              <a:t>Neste </a:t>
            </a:r>
            <a:r>
              <a:rPr lang="en-US" sz="2800" i="1" dirty="0" err="1"/>
              <a:t>caso</a:t>
            </a:r>
            <a:r>
              <a:rPr lang="en-US" sz="2800" i="1" dirty="0"/>
              <a:t> </a:t>
            </a:r>
            <a:r>
              <a:rPr lang="en-US" sz="2800" i="1" dirty="0" err="1"/>
              <a:t>serão</a:t>
            </a:r>
            <a:r>
              <a:rPr lang="en-US" sz="2800" i="1" dirty="0"/>
              <a:t> </a:t>
            </a:r>
            <a:r>
              <a:rPr lang="en-US" sz="2800" i="1" dirty="0" err="1"/>
              <a:t>impressos</a:t>
            </a:r>
            <a:r>
              <a:rPr lang="en-US" sz="2800" i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i="1" dirty="0"/>
              <a:t>20  18  16  14  12  10  8  6  4  2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i="1" dirty="0"/>
              <a:t>Pois o ultimo </a:t>
            </a:r>
            <a:r>
              <a:rPr lang="en-US" sz="2800" i="1" dirty="0" err="1"/>
              <a:t>argumento</a:t>
            </a:r>
            <a:r>
              <a:rPr lang="en-US" sz="2800" i="1" dirty="0"/>
              <a:t> == -2 </a:t>
            </a:r>
            <a:r>
              <a:rPr lang="en-US" sz="2800" i="1" dirty="0" err="1"/>
              <a:t>indica</a:t>
            </a:r>
            <a:r>
              <a:rPr lang="en-US" sz="2800" i="1" dirty="0"/>
              <a:t> o </a:t>
            </a:r>
            <a:r>
              <a:rPr lang="en-US" sz="2800" i="1" dirty="0" err="1"/>
              <a:t>incremento</a:t>
            </a:r>
            <a:r>
              <a:rPr lang="en-US" sz="2800" i="1" dirty="0"/>
              <a:t> que a </a:t>
            </a:r>
            <a:r>
              <a:rPr lang="en-US" sz="2800" i="1" dirty="0" err="1"/>
              <a:t>variável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i="1" dirty="0" err="1"/>
              <a:t>irá</a:t>
            </a:r>
            <a:r>
              <a:rPr lang="en-US" sz="2800" i="1" dirty="0"/>
              <a:t> </a:t>
            </a:r>
            <a:r>
              <a:rPr lang="en-US" sz="2800" i="1" dirty="0" err="1"/>
              <a:t>sofrer</a:t>
            </a:r>
            <a:r>
              <a:rPr lang="en-US" sz="2800" i="1" dirty="0"/>
              <a:t>.</a:t>
            </a:r>
            <a:endParaRPr sz="2800" i="1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531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434906"/>
          </a:xfrm>
          <a:prstGeom prst="rect">
            <a:avLst/>
          </a:prstGeom>
          <a:solidFill>
            <a:srgbClr val="002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 err="1">
                <a:solidFill>
                  <a:schemeClr val="bg1"/>
                </a:solidFill>
                <a:sym typeface="Arial"/>
              </a:rPr>
              <a:t>Exercícios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54012" y="2022231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PARA,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soma de 10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lidos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teclado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PARA,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fatorial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Ex.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fatorial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n==5 é 120, pois: 5! = 5*4*3*2*1== 120.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3.)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PARA,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Ex. se n == 20,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deverá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  2  4  5  10 e 20.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CA981D-533A-4D18-99E1-8C69876CEB4F}"/>
</file>

<file path=customXml/itemProps2.xml><?xml version="1.0" encoding="utf-8"?>
<ds:datastoreItem xmlns:ds="http://schemas.openxmlformats.org/officeDocument/2006/customXml" ds:itemID="{55330DEE-1DAD-428E-BB2F-D206D3DAE6BD}"/>
</file>

<file path=customXml/itemProps3.xml><?xml version="1.0" encoding="utf-8"?>
<ds:datastoreItem xmlns:ds="http://schemas.openxmlformats.org/officeDocument/2006/customXml" ds:itemID="{D27F0F89-FCC3-4279-841F-3CE116F72F9A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570</Words>
  <Application>Microsoft Office PowerPoint</Application>
  <PresentationFormat>Apresentação na tela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Design padrão</vt:lpstr>
      <vt:lpstr>Aula 8 - Estruturas de Controle Repetições</vt:lpstr>
      <vt:lpstr>Estrutura de Repetição</vt:lpstr>
      <vt:lpstr>Estrutura de Repetição</vt:lpstr>
      <vt:lpstr>Intervalo</vt:lpstr>
      <vt:lpstr>Comando para... exemplo</vt:lpstr>
      <vt:lpstr>Exemplo 2</vt:lpstr>
      <vt:lpstr>Exemplo 3</vt:lpstr>
      <vt:lpstr>Exemplo 4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8 - Estruturas de Controle Repetições</dc:title>
  <cp:lastModifiedBy>MAURICIO DUARTE</cp:lastModifiedBy>
  <cp:revision>2</cp:revision>
  <dcterms:modified xsi:type="dcterms:W3CDTF">2021-03-17T12:19:47Z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