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6" r:id="rId8"/>
    <p:sldId id="267" r:id="rId9"/>
    <p:sldId id="262" r:id="rId10"/>
    <p:sldId id="260" r:id="rId11"/>
    <p:sldId id="268" r:id="rId12"/>
    <p:sldId id="263" r:id="rId13"/>
    <p:sldId id="264" r:id="rId14"/>
    <p:sldId id="265" r:id="rId15"/>
  </p:sldIdLst>
  <p:sldSz cx="9144000" cy="6858000" type="screen4x3"/>
  <p:notesSz cx="6858000" cy="9144000"/>
  <p:embeddedFontLs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176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885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50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632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69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66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27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08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28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45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75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0de1cd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500de1cd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50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68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 rot="5400000">
            <a:off x="2426494" y="-213519"/>
            <a:ext cx="4525962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 sz="4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/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927475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918075" y="1905000"/>
            <a:ext cx="3927475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⬜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5970587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-9525" y="6053137"/>
            <a:ext cx="2249487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2359025" y="6043612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0" y="1235075"/>
            <a:ext cx="9144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0" y="1235075"/>
            <a:ext cx="9144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ctrTitle"/>
          </p:nvPr>
        </p:nvSpPr>
        <p:spPr>
          <a:xfrm>
            <a:off x="857250" y="1357312"/>
            <a:ext cx="7902575" cy="137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</a:pPr>
            <a:r>
              <a:rPr lang="en-US" sz="4000" b="1" i="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AULA 10: </a:t>
            </a:r>
            <a:br>
              <a:rPr lang="en-US" sz="4000" b="1" i="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VARIÁVEIS COMPOSTAS HOMOGÊNEAS</a:t>
            </a: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0" y="3462337"/>
            <a:ext cx="9144000" cy="1752600"/>
          </a:xfrm>
          <a:prstGeom prst="rect">
            <a:avLst/>
          </a:prstGeom>
          <a:solidFill>
            <a:srgbClr val="EAE8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 dirty="0">
                <a:solidFill>
                  <a:srgbClr val="4C4545"/>
                </a:solidFill>
                <a:latin typeface="Questrial"/>
                <a:ea typeface="Questrial"/>
                <a:cs typeface="Questrial"/>
                <a:sym typeface="Questrial"/>
              </a:rPr>
              <a:t>Prof. Maurício Duarte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 dirty="0" err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Exemplo</a:t>
            </a:r>
            <a:r>
              <a:rPr lang="en-US" sz="3600" b="1" i="0" u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250825" y="1600200"/>
            <a:ext cx="8893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7" marR="0" lvl="0" indent="-31908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Algoritmo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um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 5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notas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calcular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mostrar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média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entre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elas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dirty="0"/>
          </a:p>
          <a:p>
            <a:pPr marL="319087" marR="0" lvl="0" indent="-319087" algn="l" rtl="0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1" i="1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22764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1" u="none" dirty="0">
              <a:solidFill>
                <a:srgbClr val="0000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586429" y="2389200"/>
            <a:ext cx="7364696" cy="3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rgbClr val="0000FF"/>
                </a:solidFill>
              </a:rPr>
              <a:t>#</a:t>
            </a:r>
            <a:r>
              <a:rPr lang="en-US" sz="2200" b="1" i="1" dirty="0" err="1">
                <a:solidFill>
                  <a:srgbClr val="0000FF"/>
                </a:solidFill>
              </a:rPr>
              <a:t>exemplo</a:t>
            </a:r>
            <a:r>
              <a:rPr lang="en-US" sz="2200" b="1" i="1" dirty="0">
                <a:solidFill>
                  <a:srgbClr val="0000FF"/>
                </a:solidFill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</a:rPr>
              <a:t>leitura</a:t>
            </a:r>
            <a:r>
              <a:rPr lang="en-US" sz="2200" b="1" i="1" dirty="0">
                <a:solidFill>
                  <a:srgbClr val="0000FF"/>
                </a:solidFill>
              </a:rPr>
              <a:t> 5 </a:t>
            </a:r>
            <a:r>
              <a:rPr lang="en-US" sz="2200" b="1" i="1" dirty="0" err="1">
                <a:solidFill>
                  <a:srgbClr val="0000FF"/>
                </a:solidFill>
              </a:rPr>
              <a:t>notas</a:t>
            </a: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 err="1">
                <a:solidFill>
                  <a:srgbClr val="0000FF"/>
                </a:solidFill>
              </a:rPr>
              <a:t>notas</a:t>
            </a:r>
            <a:r>
              <a:rPr lang="en-US" sz="2200" b="1" i="1" dirty="0">
                <a:solidFill>
                  <a:srgbClr val="0000FF"/>
                </a:solidFill>
              </a:rPr>
              <a:t> = [ ]</a:t>
            </a: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>
                <a:solidFill>
                  <a:srgbClr val="0000FF"/>
                </a:solidFill>
              </a:rPr>
              <a:t>s = 0</a:t>
            </a: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 err="1">
                <a:solidFill>
                  <a:srgbClr val="0000FF"/>
                </a:solidFill>
              </a:rPr>
              <a:t>escreva</a:t>
            </a:r>
            <a:r>
              <a:rPr lang="en-US" sz="2200" b="1" i="1" dirty="0">
                <a:solidFill>
                  <a:srgbClr val="0000FF"/>
                </a:solidFill>
              </a:rPr>
              <a:t>(“</a:t>
            </a:r>
            <a:r>
              <a:rPr lang="en-US" sz="2200" b="1" i="1" dirty="0" err="1">
                <a:solidFill>
                  <a:srgbClr val="0000FF"/>
                </a:solidFill>
              </a:rPr>
              <a:t>Digite</a:t>
            </a:r>
            <a:r>
              <a:rPr lang="en-US" sz="2200" b="1" i="1" dirty="0">
                <a:solidFill>
                  <a:srgbClr val="0000FF"/>
                </a:solidFill>
              </a:rPr>
              <a:t> as </a:t>
            </a:r>
            <a:r>
              <a:rPr lang="en-US" sz="2200" b="1" i="1" dirty="0" err="1">
                <a:solidFill>
                  <a:srgbClr val="0000FF"/>
                </a:solidFill>
              </a:rPr>
              <a:t>notas</a:t>
            </a:r>
            <a:r>
              <a:rPr lang="en-US" sz="2200" b="1" i="1" dirty="0">
                <a:solidFill>
                  <a:srgbClr val="0000FF"/>
                </a:solidFill>
              </a:rPr>
              <a:t> dos </a:t>
            </a:r>
            <a:r>
              <a:rPr lang="en-US" sz="2200" b="1" i="1" dirty="0" err="1">
                <a:solidFill>
                  <a:srgbClr val="0000FF"/>
                </a:solidFill>
              </a:rPr>
              <a:t>alunos</a:t>
            </a:r>
            <a:r>
              <a:rPr lang="en-US" sz="2200" b="1" i="1" dirty="0">
                <a:solidFill>
                  <a:srgbClr val="0000FF"/>
                </a:solidFill>
              </a:rPr>
              <a:t>:”)</a:t>
            </a: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para </a:t>
            </a:r>
            <a:r>
              <a:rPr lang="en-US" sz="2200" b="1" i="1" dirty="0" err="1">
                <a:solidFill>
                  <a:srgbClr val="FF0000"/>
                </a:solidFill>
              </a:rPr>
              <a:t>i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b="1" i="1" dirty="0" err="1">
                <a:solidFill>
                  <a:srgbClr val="FF0000"/>
                </a:solidFill>
              </a:rPr>
              <a:t>em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b="1" i="1" dirty="0" err="1">
                <a:solidFill>
                  <a:srgbClr val="FF0000"/>
                </a:solidFill>
              </a:rPr>
              <a:t>intervalo</a:t>
            </a:r>
            <a:r>
              <a:rPr lang="en-US" sz="2200" b="1" i="1" dirty="0">
                <a:solidFill>
                  <a:srgbClr val="FF0000"/>
                </a:solidFill>
              </a:rPr>
              <a:t> (5):</a:t>
            </a:r>
            <a:endParaRPr sz="2200" b="1" i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	</a:t>
            </a:r>
            <a:r>
              <a:rPr lang="en-US" sz="2200" b="1" i="1" dirty="0" err="1">
                <a:solidFill>
                  <a:srgbClr val="FF0000"/>
                </a:solidFill>
              </a:rPr>
              <a:t>notas.insert</a:t>
            </a:r>
            <a:r>
              <a:rPr lang="en-US" sz="2200" b="1" i="1" dirty="0">
                <a:solidFill>
                  <a:srgbClr val="FF0000"/>
                </a:solidFill>
              </a:rPr>
              <a:t> ( </a:t>
            </a:r>
            <a:r>
              <a:rPr lang="en-US" sz="2200" b="1" i="1" dirty="0" err="1">
                <a:solidFill>
                  <a:srgbClr val="FF0000"/>
                </a:solidFill>
              </a:rPr>
              <a:t>i</a:t>
            </a:r>
            <a:r>
              <a:rPr lang="en-US" sz="2200" b="1" i="1" dirty="0">
                <a:solidFill>
                  <a:srgbClr val="FF0000"/>
                </a:solidFill>
              </a:rPr>
              <a:t>, float(</a:t>
            </a:r>
            <a:r>
              <a:rPr lang="en-US" sz="2200" b="1" i="1" dirty="0" err="1">
                <a:solidFill>
                  <a:srgbClr val="FF0000"/>
                </a:solidFill>
              </a:rPr>
              <a:t>leia</a:t>
            </a:r>
            <a:r>
              <a:rPr lang="en-US" sz="2200" b="1" i="1" dirty="0">
                <a:solidFill>
                  <a:srgbClr val="FF0000"/>
                </a:solidFill>
              </a:rPr>
              <a:t>()))</a:t>
            </a:r>
            <a:endParaRPr sz="2200" b="1" i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>
                <a:solidFill>
                  <a:srgbClr val="00B050"/>
                </a:solidFill>
              </a:rPr>
              <a:t>para </a:t>
            </a:r>
            <a:r>
              <a:rPr lang="en-US" sz="2200" b="1" i="1" dirty="0" err="1">
                <a:solidFill>
                  <a:srgbClr val="00B050"/>
                </a:solidFill>
              </a:rPr>
              <a:t>i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em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intervalo</a:t>
            </a:r>
            <a:r>
              <a:rPr lang="en-US" sz="2200" b="1" i="1" dirty="0">
                <a:solidFill>
                  <a:srgbClr val="00B050"/>
                </a:solidFill>
              </a:rPr>
              <a:t> (5):</a:t>
            </a:r>
            <a:endParaRPr sz="2200" b="1" i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>
                <a:solidFill>
                  <a:srgbClr val="00B050"/>
                </a:solidFill>
              </a:rPr>
              <a:t>	s+= </a:t>
            </a:r>
            <a:r>
              <a:rPr lang="en-US" sz="2200" b="1" i="1" dirty="0" err="1">
                <a:solidFill>
                  <a:srgbClr val="00B050"/>
                </a:solidFill>
              </a:rPr>
              <a:t>notas</a:t>
            </a:r>
            <a:r>
              <a:rPr lang="en-US" sz="2200" b="1" i="1" dirty="0">
                <a:solidFill>
                  <a:srgbClr val="00B050"/>
                </a:solidFill>
              </a:rPr>
              <a:t>[ </a:t>
            </a:r>
            <a:r>
              <a:rPr lang="en-US" sz="2200" b="1" i="1" dirty="0" err="1">
                <a:solidFill>
                  <a:srgbClr val="00B050"/>
                </a:solidFill>
              </a:rPr>
              <a:t>i</a:t>
            </a:r>
            <a:r>
              <a:rPr lang="en-US" sz="2200" b="1" i="1" dirty="0">
                <a:solidFill>
                  <a:srgbClr val="00B050"/>
                </a:solidFill>
              </a:rPr>
              <a:t> ]</a:t>
            </a:r>
            <a:endParaRPr sz="2200" b="1" i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>
                <a:solidFill>
                  <a:srgbClr val="0000FF"/>
                </a:solidFill>
              </a:rPr>
              <a:t>med = s/5</a:t>
            </a: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1" dirty="0" err="1">
                <a:solidFill>
                  <a:srgbClr val="0000FF"/>
                </a:solidFill>
              </a:rPr>
              <a:t>escreva</a:t>
            </a:r>
            <a:r>
              <a:rPr lang="en-US" sz="2200" b="1" i="1" dirty="0">
                <a:solidFill>
                  <a:srgbClr val="0000FF"/>
                </a:solidFill>
              </a:rPr>
              <a:t>("A media das </a:t>
            </a:r>
            <a:r>
              <a:rPr lang="en-US" sz="2200" b="1" i="1" dirty="0" err="1">
                <a:solidFill>
                  <a:srgbClr val="0000FF"/>
                </a:solidFill>
              </a:rPr>
              <a:t>notas</a:t>
            </a:r>
            <a:r>
              <a:rPr lang="en-US" sz="2200" b="1" i="1" dirty="0">
                <a:solidFill>
                  <a:srgbClr val="0000FF"/>
                </a:solidFill>
              </a:rPr>
              <a:t> é: ", med)</a:t>
            </a:r>
            <a:endParaRPr sz="22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i="1" dirty="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3851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611187" y="1700212"/>
            <a:ext cx="7910512" cy="475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1.) Considerando o exemplo anterior, faça um algoritmo que leia um vetor de 10 números inteiros e calcule e mostre o maior  e o menor elementos do vetor.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2.) Elabore um algoritmo que leia 2 vetores de 10 números inteiros cada e em seguida calcule e imprima um terceiro vetor formado pela soma dos valores respectivos dos vetores lidos.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3.) Elabore um algoritmo que crie um vetor capaz de armazenar os 20 primeiros valores ímpares.</a:t>
            </a:r>
            <a:endParaRPr/>
          </a:p>
          <a:p>
            <a:pPr marL="319088" lvl="0" indent="-227648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3851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503250" y="1252962"/>
            <a:ext cx="81375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3810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4.)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10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escalar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81000" lvl="0" indent="-3810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3810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PE =  A[0]*B[0] + A[1]*B[1] + A[2]*B[2] + A[3]*B[3] + ... + A[9]*B[9]</a:t>
            </a:r>
            <a:endParaRPr dirty="0"/>
          </a:p>
          <a:p>
            <a:pPr marL="381000" lvl="0" indent="-3810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3810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5.)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capaz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seguida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valor 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verifique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valor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lido.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Caso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indique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quantas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vezes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aparece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81000" lvl="0" indent="-3810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81000" lvl="0" indent="-3810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6.)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capaz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seguida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outros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um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formado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pares e o outro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ímpares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estrial"/>
              <a:buNone/>
            </a:pPr>
            <a:r>
              <a:rPr lang="en-US" sz="3200" b="1" i="0" u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Conceito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Uma variável é dita composta quando ela pode armazenar mais do que um valor ao mesmo tempo;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Dizemos que a variável é composta e homogênea, quando todos os valores nela armazenados são do mesmo tipo.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214312" y="214312"/>
            <a:ext cx="771525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estrial"/>
              <a:buNone/>
            </a:pPr>
            <a:r>
              <a:rPr lang="en-US" sz="4000" b="1" i="0" u="none" dirty="0" err="1">
                <a:solidFill>
                  <a:srgbClr val="FF0000"/>
                </a:solidFill>
                <a:sym typeface="Questrial"/>
              </a:rPr>
              <a:t>Vetores</a:t>
            </a:r>
            <a:r>
              <a:rPr lang="en-US" sz="4000" b="1" i="0" u="none" dirty="0">
                <a:solidFill>
                  <a:srgbClr val="FF0000"/>
                </a:solidFill>
                <a:sym typeface="Questrial"/>
              </a:rPr>
              <a:t> - </a:t>
            </a:r>
            <a:r>
              <a:rPr lang="en-US" sz="4000" b="1" i="0" u="none" dirty="0" err="1">
                <a:solidFill>
                  <a:srgbClr val="FF0000"/>
                </a:solidFill>
                <a:sym typeface="Questrial"/>
              </a:rPr>
              <a:t>Contextualização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2708" y="1716642"/>
            <a:ext cx="83287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GillSansMT"/>
              </a:rPr>
              <a:t>Contém espaço para armazenar diversos valores e, o que diferencia um valor do outro é a posição que ele ocupa na estrutura... Para referenciar cada elemento do vetor (ler / escrever) é necessário um índice.</a:t>
            </a:r>
          </a:p>
          <a:p>
            <a:endParaRPr lang="pt-BR" sz="2400" dirty="0">
              <a:solidFill>
                <a:schemeClr val="tx1"/>
              </a:solidFill>
              <a:latin typeface="GillSansMT"/>
            </a:endParaRPr>
          </a:p>
          <a:p>
            <a:r>
              <a:rPr lang="pt-BR" sz="2400" dirty="0">
                <a:solidFill>
                  <a:schemeClr val="tx1"/>
                </a:solidFill>
                <a:latin typeface="GillSansMT"/>
              </a:rPr>
              <a:t>Até  agora, as variáveis armazenam apenas  um valor.</a:t>
            </a:r>
          </a:p>
          <a:p>
            <a:r>
              <a:rPr lang="pt-BR" sz="1600" dirty="0">
                <a:solidFill>
                  <a:schemeClr val="tx1"/>
                </a:solidFill>
                <a:latin typeface="Wingdings3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Wingdings3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GillSansMT"/>
              </a:rPr>
              <a:t>Exemplo: y = 10, </a:t>
            </a:r>
            <a:r>
              <a:rPr lang="pt-BR" sz="2400" dirty="0" err="1">
                <a:solidFill>
                  <a:srgbClr val="FF0000"/>
                </a:solidFill>
                <a:latin typeface="GillSansMT"/>
              </a:rPr>
              <a:t>med</a:t>
            </a:r>
            <a:r>
              <a:rPr lang="pt-BR" sz="2400" dirty="0">
                <a:solidFill>
                  <a:srgbClr val="FF0000"/>
                </a:solidFill>
                <a:latin typeface="GillSansMT"/>
              </a:rPr>
              <a:t> = 7.5, </a:t>
            </a:r>
            <a:r>
              <a:rPr lang="pt-BR" sz="2400" dirty="0" err="1">
                <a:solidFill>
                  <a:srgbClr val="FF0000"/>
                </a:solidFill>
                <a:latin typeface="GillSansMT"/>
              </a:rPr>
              <a:t>etc</a:t>
            </a:r>
            <a:endParaRPr lang="pt-BR" sz="2400" dirty="0">
              <a:solidFill>
                <a:srgbClr val="FF0000"/>
              </a:solidFill>
              <a:latin typeface="GillSansMT"/>
            </a:endParaRPr>
          </a:p>
          <a:p>
            <a:endParaRPr lang="pt-BR" sz="2400" dirty="0">
              <a:solidFill>
                <a:srgbClr val="FF0000"/>
              </a:solidFill>
              <a:latin typeface="GillSansMT"/>
            </a:endParaRPr>
          </a:p>
          <a:p>
            <a:r>
              <a:rPr lang="pt-BR" sz="2400" dirty="0">
                <a:solidFill>
                  <a:schemeClr val="tx1"/>
                </a:solidFill>
                <a:latin typeface="GillSansMT"/>
              </a:rPr>
              <a:t>No caso de vetores, uma mesma variável guarda ao mesmo tempo múltiplos valores</a:t>
            </a:r>
          </a:p>
          <a:p>
            <a:r>
              <a:rPr lang="pt-BR" sz="2400" dirty="0">
                <a:solidFill>
                  <a:schemeClr val="tx1"/>
                </a:solidFill>
                <a:latin typeface="GillSansMT"/>
              </a:rPr>
              <a:t>	</a:t>
            </a:r>
            <a:r>
              <a:rPr lang="pt-BR" sz="2400" dirty="0">
                <a:solidFill>
                  <a:srgbClr val="FF0000"/>
                </a:solidFill>
                <a:latin typeface="GillSansMT"/>
              </a:rPr>
              <a:t>Exemplo: x = [1, 2, 3, 4, 5, ...]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 dirty="0" err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Vetores</a:t>
            </a:r>
            <a:r>
              <a:rPr lang="en-US" sz="3600" b="1" i="0" u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– Python 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250825" y="1557337"/>
            <a:ext cx="8594725" cy="530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endParaRPr sz="2600" b="0" i="1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→"/>
            </a:pP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Python,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vetores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são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tratados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como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1" i="1" u="none" strike="noStrike" cap="none" dirty="0" err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listas</a:t>
            </a:r>
            <a:r>
              <a:rPr lang="en-US" sz="2600" b="0" i="1" u="none" strike="noStrike" cap="none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por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definição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são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i="1" dirty="0" err="1"/>
              <a:t>dinâmicas</a:t>
            </a:r>
            <a:r>
              <a:rPr lang="en-US" i="1" dirty="0"/>
              <a:t>, </a:t>
            </a:r>
            <a:r>
              <a:rPr lang="en-US" i="1" dirty="0" err="1"/>
              <a:t>ou</a:t>
            </a:r>
            <a:r>
              <a:rPr lang="en-US" i="1" dirty="0"/>
              <a:t> </a:t>
            </a:r>
            <a:r>
              <a:rPr lang="en-US" i="1" dirty="0" err="1"/>
              <a:t>seja</a:t>
            </a:r>
            <a:r>
              <a:rPr lang="en-US" i="1" dirty="0"/>
              <a:t>, </a:t>
            </a:r>
            <a:r>
              <a:rPr lang="en-US" i="1" dirty="0" err="1"/>
              <a:t>crescem</a:t>
            </a:r>
            <a:r>
              <a:rPr lang="en-US" i="1" dirty="0"/>
              <a:t> </a:t>
            </a:r>
            <a:r>
              <a:rPr lang="en-US" i="1" dirty="0" err="1"/>
              <a:t>ou</a:t>
            </a:r>
            <a:r>
              <a:rPr lang="en-US" i="1" dirty="0"/>
              <a:t> </a:t>
            </a:r>
            <a:r>
              <a:rPr lang="en-US" i="1" dirty="0" err="1"/>
              <a:t>descrescem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tamanho</a:t>
            </a:r>
            <a:r>
              <a:rPr lang="en-US" i="1" dirty="0"/>
              <a:t> </a:t>
            </a:r>
            <a:r>
              <a:rPr lang="en-US" i="1" dirty="0" err="1"/>
              <a:t>durante</a:t>
            </a:r>
            <a:r>
              <a:rPr lang="en-US" i="1" dirty="0"/>
              <a:t> a </a:t>
            </a:r>
            <a:r>
              <a:rPr lang="en-US" i="1" dirty="0" err="1"/>
              <a:t>execução</a:t>
            </a:r>
            <a:r>
              <a:rPr lang="en-US" i="1" dirty="0"/>
              <a:t> do </a:t>
            </a:r>
            <a:r>
              <a:rPr lang="en-US" i="1" dirty="0" err="1"/>
              <a:t>programa</a:t>
            </a:r>
            <a:r>
              <a:rPr lang="en-US" i="1" dirty="0"/>
              <a:t>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→"/>
            </a:pPr>
            <a:r>
              <a:rPr lang="en-US" i="1" dirty="0" err="1"/>
              <a:t>Exemplo</a:t>
            </a:r>
            <a:r>
              <a:rPr lang="en-US" i="1" dirty="0"/>
              <a:t>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→"/>
            </a:pPr>
            <a:endParaRPr lang="en-US" i="1" dirty="0"/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None/>
            </a:pPr>
            <a:r>
              <a:rPr lang="en-US" i="1" dirty="0"/>
              <a:t>	</a:t>
            </a:r>
            <a:r>
              <a:rPr lang="en-US" i="1" dirty="0" err="1"/>
              <a:t>notas</a:t>
            </a:r>
            <a:r>
              <a:rPr lang="en-US" i="1" dirty="0"/>
              <a:t> = [7.5, 4.5, 8, 3, 9.5 ]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None/>
            </a:pPr>
            <a:r>
              <a:rPr lang="en-US" i="1" dirty="0"/>
              <a:t>	print(</a:t>
            </a:r>
            <a:r>
              <a:rPr lang="en-US" i="1" dirty="0" err="1"/>
              <a:t>notas</a:t>
            </a:r>
            <a:r>
              <a:rPr lang="en-US" i="1" dirty="0"/>
              <a:t>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None/>
            </a:pPr>
            <a:r>
              <a:rPr lang="en-US" i="1" dirty="0"/>
              <a:t>	print(</a:t>
            </a:r>
            <a:r>
              <a:rPr lang="en-US" i="1" dirty="0" err="1"/>
              <a:t>notas</a:t>
            </a:r>
            <a:r>
              <a:rPr lang="en-US" i="1" dirty="0"/>
              <a:t>[2])</a:t>
            </a:r>
            <a:endParaRPr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62090"/>
              </p:ext>
            </p:extLst>
          </p:nvPr>
        </p:nvGraphicFramePr>
        <p:xfrm>
          <a:off x="6125378" y="3933021"/>
          <a:ext cx="1178806" cy="1889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89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78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notas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 dirty="0" err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Vetores</a:t>
            </a:r>
            <a:r>
              <a:rPr lang="en-US" sz="3600" b="1" i="0" u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– </a:t>
            </a:r>
            <a:r>
              <a:rPr lang="en-US" sz="3600" b="1" i="0" u="none" dirty="0" err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Manipulação</a:t>
            </a:r>
            <a:r>
              <a:rPr lang="en-US" sz="3600" b="1" i="0" u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250825" y="1557337"/>
            <a:ext cx="8594725" cy="530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endParaRPr sz="2600" b="0" i="1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r>
              <a:rPr lang="pt-BR" sz="3200" dirty="0"/>
              <a:t>Para acessar uma posição do vetor, basta informar a posição (índice) entre colchetes.</a:t>
            </a:r>
          </a:p>
          <a:p>
            <a:endParaRPr lang="pt-BR" sz="3200" dirty="0"/>
          </a:p>
          <a:p>
            <a:pPr marL="1074420" lvl="2" indent="0">
              <a:buNone/>
            </a:pPr>
            <a:r>
              <a:rPr lang="pt-BR" sz="2000" b="1" i="1" u="none" strike="noStrike" cap="none" dirty="0">
                <a:solidFill>
                  <a:srgbClr val="002060"/>
                </a:solidFill>
                <a:sym typeface="Questrial"/>
              </a:rPr>
              <a:t>soma =0</a:t>
            </a:r>
          </a:p>
          <a:p>
            <a:pPr marL="1074420" lvl="2" indent="0">
              <a:buNone/>
            </a:pPr>
            <a:r>
              <a:rPr lang="pt-BR" sz="2000" b="1" i="1" dirty="0">
                <a:solidFill>
                  <a:srgbClr val="002060"/>
                </a:solidFill>
              </a:rPr>
              <a:t>para i em intervalo(5) :      </a:t>
            </a:r>
          </a:p>
          <a:p>
            <a:pPr marL="1520190" lvl="3" indent="0">
              <a:buNone/>
            </a:pPr>
            <a:r>
              <a:rPr lang="pt-BR" b="1" i="1" dirty="0">
                <a:solidFill>
                  <a:srgbClr val="002060"/>
                </a:solidFill>
              </a:rPr>
              <a:t>soma += notas[ i ]</a:t>
            </a:r>
          </a:p>
          <a:p>
            <a:pPr marL="1062990" lvl="2" indent="0">
              <a:buNone/>
            </a:pPr>
            <a:r>
              <a:rPr lang="pt-BR" sz="2400" b="1" i="1" dirty="0" err="1">
                <a:solidFill>
                  <a:srgbClr val="002060"/>
                </a:solidFill>
              </a:rPr>
              <a:t>med</a:t>
            </a:r>
            <a:r>
              <a:rPr lang="pt-BR" sz="2400" b="1" i="1" dirty="0">
                <a:solidFill>
                  <a:srgbClr val="002060"/>
                </a:solidFill>
              </a:rPr>
              <a:t> = soma/5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0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 dirty="0" err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Vetores</a:t>
            </a:r>
            <a:r>
              <a:rPr lang="en-US" sz="3600" b="1" i="0" u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– </a:t>
            </a:r>
            <a:r>
              <a:rPr lang="en-US" sz="3600" b="1" i="0" u="none" dirty="0" err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Declaração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250825" y="1557337"/>
            <a:ext cx="8594725" cy="530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endParaRPr sz="2600" b="0" i="1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→"/>
            </a:pP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Antes de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usar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um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ele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precisa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criado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declarado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). </a:t>
            </a:r>
            <a:r>
              <a:rPr lang="en-US" sz="26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Assim</a:t>
            </a:r>
            <a:r>
              <a:rPr lang="en-US" i="1" dirty="0"/>
              <a:t>...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→"/>
            </a:pPr>
            <a:endParaRPr lang="en-US" sz="2600" b="1" i="1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None/>
            </a:pPr>
            <a:r>
              <a:rPr lang="en-US" sz="2600" b="1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Declaração</a:t>
            </a:r>
            <a:r>
              <a:rPr lang="en-US" sz="2600" b="1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 </a:t>
            </a:r>
            <a:r>
              <a:rPr lang="en-US" sz="2600" b="1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Vetores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endParaRPr sz="2600" b="0" i="1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identificador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&gt; = [ ]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1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Ex.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a = [ ]  	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// a é </a:t>
            </a:r>
            <a:r>
              <a:rPr lang="en-US" sz="2400" b="0" i="1" u="none" strike="noStrike" cap="none" dirty="0" err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uma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0" i="1" u="none" strike="noStrike" cap="none" dirty="0" err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variável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que </a:t>
            </a:r>
            <a:r>
              <a:rPr lang="en-US" sz="2400" b="0" i="1" u="none" strike="noStrike" cap="none" dirty="0" err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pode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0" i="1" u="none" strike="noStrike" cap="none" dirty="0" err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armazenar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1" u="none" strike="noStrike" cap="none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			// </a:t>
            </a:r>
            <a:r>
              <a:rPr lang="en-US" sz="2400" i="1" dirty="0" err="1">
                <a:solidFill>
                  <a:srgbClr val="FF0000"/>
                </a:solidFill>
              </a:rPr>
              <a:t>diversos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valores</a:t>
            </a:r>
            <a:r>
              <a:rPr lang="en-US" sz="2400" i="1" dirty="0">
                <a:solidFill>
                  <a:srgbClr val="FF0000"/>
                </a:solidFill>
              </a:rPr>
              <a:t>  (a é um </a:t>
            </a:r>
            <a:r>
              <a:rPr lang="en-US" sz="2400" i="1" dirty="0" err="1">
                <a:solidFill>
                  <a:srgbClr val="FF0000"/>
                </a:solidFill>
              </a:rPr>
              <a:t>vetor</a:t>
            </a:r>
            <a:r>
              <a:rPr lang="en-US" sz="2400" i="1" dirty="0">
                <a:solidFill>
                  <a:srgbClr val="FF0000"/>
                </a:solidFill>
              </a:rPr>
              <a:t>)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61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7200" y="244475"/>
            <a:ext cx="8385175" cy="8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Leitura de um vetor...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611175" y="1628775"/>
            <a:ext cx="79104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Para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realizarmos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entrada de dados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um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deveremos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usar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uma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variável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auxiliar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indicar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índice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do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elemento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lido...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Assim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endParaRPr dirty="0"/>
          </a:p>
          <a:p>
            <a:pPr marL="381000" lvl="0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1" i="0" u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81000" lvl="0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 sz="2400" b="1" i="1" u="none" dirty="0">
              <a:solidFill>
                <a:srgbClr val="0000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81000" lvl="0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 dirty="0"/>
          </a:p>
          <a:p>
            <a:pPr marL="319088" lvl="0" indent="-227648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1" i="0" u="none" dirty="0">
              <a:solidFill>
                <a:srgbClr val="0000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145325" y="3022536"/>
            <a:ext cx="6842100" cy="19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A = [ 0 ] * 10</a:t>
            </a:r>
            <a:endParaRPr sz="24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err="1">
                <a:solidFill>
                  <a:srgbClr val="0000FF"/>
                </a:solidFill>
              </a:rPr>
              <a:t>escreva</a:t>
            </a:r>
            <a:r>
              <a:rPr lang="en-US" sz="2400" b="1" i="1" dirty="0">
                <a:solidFill>
                  <a:srgbClr val="0000FF"/>
                </a:solidFill>
              </a:rPr>
              <a:t>(“</a:t>
            </a:r>
            <a:r>
              <a:rPr lang="en-US" sz="2400" b="1" i="1" dirty="0" err="1">
                <a:solidFill>
                  <a:srgbClr val="0000FF"/>
                </a:solidFill>
              </a:rPr>
              <a:t>Digite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os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elementos</a:t>
            </a:r>
            <a:r>
              <a:rPr lang="en-US" sz="2400" b="1" i="1" dirty="0">
                <a:solidFill>
                  <a:srgbClr val="0000FF"/>
                </a:solidFill>
              </a:rPr>
              <a:t> do </a:t>
            </a:r>
            <a:r>
              <a:rPr lang="en-US" sz="2400" b="1" i="1" dirty="0" err="1">
                <a:solidFill>
                  <a:srgbClr val="0000FF"/>
                </a:solidFill>
              </a:rPr>
              <a:t>vetor</a:t>
            </a:r>
            <a:r>
              <a:rPr lang="en-US" sz="2400" b="1" i="1" dirty="0">
                <a:solidFill>
                  <a:srgbClr val="0000FF"/>
                </a:solidFill>
              </a:rPr>
              <a:t>:”)</a:t>
            </a:r>
            <a:endParaRPr sz="24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para </a:t>
            </a:r>
            <a:r>
              <a:rPr lang="en-US" sz="2400" b="1" i="1" dirty="0" err="1">
                <a:solidFill>
                  <a:srgbClr val="0000FF"/>
                </a:solidFill>
              </a:rPr>
              <a:t>i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em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intervalo</a:t>
            </a:r>
            <a:r>
              <a:rPr lang="en-US" sz="2400" b="1" i="1" dirty="0">
                <a:solidFill>
                  <a:srgbClr val="0000FF"/>
                </a:solidFill>
              </a:rPr>
              <a:t> (10):</a:t>
            </a:r>
            <a:endParaRPr sz="24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	A [ </a:t>
            </a:r>
            <a:r>
              <a:rPr lang="en-US" sz="2400" b="1" i="1" dirty="0" err="1">
                <a:solidFill>
                  <a:srgbClr val="0000FF"/>
                </a:solidFill>
              </a:rPr>
              <a:t>i</a:t>
            </a:r>
            <a:r>
              <a:rPr lang="en-US" sz="2400" b="1" i="1" dirty="0">
                <a:solidFill>
                  <a:srgbClr val="0000FF"/>
                </a:solidFill>
              </a:rPr>
              <a:t> ] =  int(</a:t>
            </a:r>
            <a:r>
              <a:rPr lang="en-US" sz="2400" b="1" i="1" dirty="0" err="1">
                <a:solidFill>
                  <a:srgbClr val="0000FF"/>
                </a:solidFill>
              </a:rPr>
              <a:t>leia</a:t>
            </a:r>
            <a:r>
              <a:rPr lang="en-US" sz="2400" b="1" i="1" dirty="0">
                <a:solidFill>
                  <a:srgbClr val="0000FF"/>
                </a:solidFill>
              </a:rPr>
              <a:t>()))</a:t>
            </a:r>
            <a:endParaRPr sz="2400" b="1" i="1" dirty="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Vetores </a:t>
            </a:r>
            <a:r>
              <a:rPr lang="en-US" sz="3600" b="1"/>
              <a:t>- Inserção de Valores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250825" y="1557337"/>
            <a:ext cx="8594700" cy="5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marR="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60"/>
              <a:buChar char="→"/>
            </a:pPr>
            <a:r>
              <a:rPr lang="en-US" b="1" i="1" dirty="0"/>
              <a:t>Na </a:t>
            </a:r>
            <a:r>
              <a:rPr lang="en-US" b="1" i="1" dirty="0" err="1"/>
              <a:t>declaração</a:t>
            </a:r>
            <a:r>
              <a:rPr lang="en-US" b="1" i="1" dirty="0"/>
              <a:t>:</a:t>
            </a:r>
            <a:endParaRPr b="1" i="1" dirty="0"/>
          </a:p>
          <a:p>
            <a:pPr marL="13716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</a:pPr>
            <a:r>
              <a:rPr lang="en-US" b="1" i="1" dirty="0"/>
              <a:t>&lt;</a:t>
            </a:r>
            <a:r>
              <a:rPr lang="en-US" b="1" i="1" dirty="0" err="1"/>
              <a:t>identificador</a:t>
            </a:r>
            <a:r>
              <a:rPr lang="en-US" b="1" i="1" dirty="0"/>
              <a:t>&gt; = [VALOR1, VALOR2, …, VALORN]</a:t>
            </a:r>
            <a:endParaRPr b="1" i="1" dirty="0"/>
          </a:p>
          <a:p>
            <a:pPr marL="13716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</a:pPr>
            <a:r>
              <a:rPr lang="en-US" b="1" i="1" dirty="0"/>
              <a:t>Ex:</a:t>
            </a:r>
            <a:endParaRPr b="1" i="1" dirty="0"/>
          </a:p>
          <a:p>
            <a:pPr marL="1828800" lvl="4" indent="-228599" algn="l" rtl="0">
              <a:spcBef>
                <a:spcPts val="500"/>
              </a:spcBef>
              <a:spcAft>
                <a:spcPts val="0"/>
              </a:spcAft>
              <a:buSzPts val="1170"/>
              <a:buChar char="■"/>
            </a:pPr>
            <a:r>
              <a:rPr lang="en-US" b="1" i="1" dirty="0"/>
              <a:t>a = [3,43,76,9]</a:t>
            </a:r>
            <a:endParaRPr b="1" i="1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b="1" i="1" dirty="0"/>
          </a:p>
          <a:p>
            <a:pPr marL="639762" marR="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60"/>
              <a:buChar char="→"/>
            </a:pPr>
            <a:r>
              <a:rPr lang="en-US" b="1" i="1" dirty="0" err="1"/>
              <a:t>Após</a:t>
            </a:r>
            <a:r>
              <a:rPr lang="en-US" b="1" i="1" dirty="0"/>
              <a:t> a </a:t>
            </a:r>
            <a:r>
              <a:rPr lang="en-US" b="1" i="1" dirty="0" err="1"/>
              <a:t>declaração</a:t>
            </a:r>
            <a:r>
              <a:rPr lang="en-US" b="1" i="1" dirty="0"/>
              <a:t>:</a:t>
            </a:r>
            <a:endParaRPr b="1" i="1" dirty="0"/>
          </a:p>
          <a:p>
            <a:pPr marL="13716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</a:pPr>
            <a:r>
              <a:rPr lang="en-US" b="1" i="1" dirty="0"/>
              <a:t>&lt;</a:t>
            </a:r>
            <a:r>
              <a:rPr lang="en-US" b="1" i="1" dirty="0" err="1"/>
              <a:t>identificador</a:t>
            </a:r>
            <a:r>
              <a:rPr lang="en-US" b="1" i="1" dirty="0"/>
              <a:t>&gt;.</a:t>
            </a:r>
            <a:r>
              <a:rPr lang="en-US" b="1" i="1" dirty="0" err="1"/>
              <a:t>inserir</a:t>
            </a:r>
            <a:r>
              <a:rPr lang="en-US" b="1" i="1" dirty="0"/>
              <a:t>(INDICE, VALOR)</a:t>
            </a:r>
            <a:endParaRPr b="1" i="1" dirty="0"/>
          </a:p>
          <a:p>
            <a:pPr marL="13716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</a:pPr>
            <a:r>
              <a:rPr lang="en-US" b="1" i="1" dirty="0"/>
              <a:t>Ex:</a:t>
            </a:r>
            <a:endParaRPr b="1" i="1" dirty="0"/>
          </a:p>
          <a:p>
            <a:pPr marL="1828800" lvl="4" indent="-228599" algn="l" rtl="0">
              <a:spcBef>
                <a:spcPts val="500"/>
              </a:spcBef>
              <a:spcAft>
                <a:spcPts val="0"/>
              </a:spcAft>
              <a:buSzPts val="1170"/>
              <a:buChar char="■"/>
            </a:pPr>
            <a:r>
              <a:rPr lang="en-US" b="1" i="1" dirty="0"/>
              <a:t>a = [ ]</a:t>
            </a:r>
            <a:endParaRPr b="1" i="1" dirty="0"/>
          </a:p>
          <a:p>
            <a:pPr marL="1828800" lvl="4" indent="-228599" algn="l" rtl="0">
              <a:spcBef>
                <a:spcPts val="500"/>
              </a:spcBef>
              <a:spcAft>
                <a:spcPts val="0"/>
              </a:spcAft>
              <a:buSzPts val="1170"/>
              <a:buChar char="■"/>
            </a:pPr>
            <a:r>
              <a:rPr lang="en-US" b="1" i="1" dirty="0" err="1"/>
              <a:t>a.inserir</a:t>
            </a:r>
            <a:r>
              <a:rPr lang="en-US" b="1" i="1" dirty="0"/>
              <a:t>(0, 3)</a:t>
            </a:r>
            <a:endParaRPr b="1" i="1" dirty="0"/>
          </a:p>
          <a:p>
            <a:pPr marL="1828800" lvl="4" indent="-228599" algn="l" rtl="0">
              <a:spcBef>
                <a:spcPts val="500"/>
              </a:spcBef>
              <a:spcAft>
                <a:spcPts val="0"/>
              </a:spcAft>
              <a:buSzPts val="1170"/>
              <a:buChar char="■"/>
            </a:pPr>
            <a:r>
              <a:rPr lang="en-US" b="1" i="1" dirty="0" err="1"/>
              <a:t>a.inserir</a:t>
            </a:r>
            <a:r>
              <a:rPr lang="en-US" b="1" i="1" dirty="0"/>
              <a:t>(1,43)</a:t>
            </a:r>
            <a:endParaRPr b="1" i="1" dirty="0"/>
          </a:p>
          <a:p>
            <a:pPr marL="1828800" lvl="4" indent="-228599" algn="l" rtl="0">
              <a:spcBef>
                <a:spcPts val="500"/>
              </a:spcBef>
              <a:spcAft>
                <a:spcPts val="0"/>
              </a:spcAft>
              <a:buSzPts val="1170"/>
              <a:buChar char="■"/>
            </a:pPr>
            <a:r>
              <a:rPr lang="en-US" b="1" i="1" dirty="0" err="1"/>
              <a:t>a.inserir</a:t>
            </a:r>
            <a:r>
              <a:rPr lang="en-US" b="1" i="1" dirty="0"/>
              <a:t>(2, 76)</a:t>
            </a:r>
            <a:endParaRPr b="1" i="1" dirty="0"/>
          </a:p>
          <a:p>
            <a:pPr marL="8001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7200" y="244475"/>
            <a:ext cx="8385175" cy="8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Questrial"/>
              <a:buNone/>
            </a:pPr>
            <a:r>
              <a:rPr lang="en-US" sz="3600" b="1" i="0" u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Leitura de um vetor...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611175" y="1628775"/>
            <a:ext cx="79104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Para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realizarmos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entrada de dados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um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deveremos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usar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uma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variável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auxiliar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indicar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índice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do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elemento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lido... </a:t>
            </a:r>
            <a:r>
              <a:rPr lang="en-US" sz="2400" b="1" i="0" u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Assim</a:t>
            </a: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endParaRPr dirty="0"/>
          </a:p>
          <a:p>
            <a:pPr marL="381000" lvl="0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1" i="0" u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81000" lvl="0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 sz="2400" b="1" i="1" u="none" dirty="0">
              <a:solidFill>
                <a:srgbClr val="0000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81000" lvl="0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 dirty="0"/>
          </a:p>
          <a:p>
            <a:pPr marL="319088" lvl="0" indent="-227648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1" i="0" u="none" dirty="0">
              <a:solidFill>
                <a:srgbClr val="0000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145325" y="3022536"/>
            <a:ext cx="6842100" cy="19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A = [ ]</a:t>
            </a:r>
            <a:endParaRPr sz="24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err="1">
                <a:solidFill>
                  <a:srgbClr val="0000FF"/>
                </a:solidFill>
              </a:rPr>
              <a:t>escreva</a:t>
            </a:r>
            <a:r>
              <a:rPr lang="en-US" sz="2400" b="1" i="1" dirty="0">
                <a:solidFill>
                  <a:srgbClr val="0000FF"/>
                </a:solidFill>
              </a:rPr>
              <a:t>(“</a:t>
            </a:r>
            <a:r>
              <a:rPr lang="en-US" sz="2400" b="1" i="1" dirty="0" err="1">
                <a:solidFill>
                  <a:srgbClr val="0000FF"/>
                </a:solidFill>
              </a:rPr>
              <a:t>Digite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os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elementos</a:t>
            </a:r>
            <a:r>
              <a:rPr lang="en-US" sz="2400" b="1" i="1" dirty="0">
                <a:solidFill>
                  <a:srgbClr val="0000FF"/>
                </a:solidFill>
              </a:rPr>
              <a:t> do </a:t>
            </a:r>
            <a:r>
              <a:rPr lang="en-US" sz="2400" b="1" i="1" dirty="0" err="1">
                <a:solidFill>
                  <a:srgbClr val="0000FF"/>
                </a:solidFill>
              </a:rPr>
              <a:t>vetor</a:t>
            </a:r>
            <a:r>
              <a:rPr lang="en-US" sz="2400" b="1" i="1" dirty="0">
                <a:solidFill>
                  <a:srgbClr val="0000FF"/>
                </a:solidFill>
              </a:rPr>
              <a:t>:”)</a:t>
            </a:r>
            <a:endParaRPr sz="24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para </a:t>
            </a:r>
            <a:r>
              <a:rPr lang="en-US" sz="2400" b="1" i="1" dirty="0" err="1">
                <a:solidFill>
                  <a:srgbClr val="0000FF"/>
                </a:solidFill>
              </a:rPr>
              <a:t>i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em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intervalo</a:t>
            </a:r>
            <a:r>
              <a:rPr lang="en-US" sz="2400" b="1" i="1" dirty="0">
                <a:solidFill>
                  <a:srgbClr val="0000FF"/>
                </a:solidFill>
              </a:rPr>
              <a:t> (10):</a:t>
            </a:r>
            <a:endParaRPr sz="2400" b="1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FF"/>
                </a:solidFill>
              </a:rPr>
              <a:t>		</a:t>
            </a:r>
            <a:r>
              <a:rPr lang="en-US" sz="2400" b="1" i="1" dirty="0" err="1">
                <a:solidFill>
                  <a:srgbClr val="0000FF"/>
                </a:solidFill>
              </a:rPr>
              <a:t>A.inserir</a:t>
            </a:r>
            <a:r>
              <a:rPr lang="en-US" sz="2400" b="1" i="1" dirty="0">
                <a:solidFill>
                  <a:srgbClr val="0000FF"/>
                </a:solidFill>
              </a:rPr>
              <a:t>(</a:t>
            </a:r>
            <a:r>
              <a:rPr lang="en-US" sz="2400" b="1" i="1" dirty="0" err="1">
                <a:solidFill>
                  <a:srgbClr val="0000FF"/>
                </a:solidFill>
              </a:rPr>
              <a:t>i</a:t>
            </a:r>
            <a:r>
              <a:rPr lang="en-US" sz="2400" b="1" i="1" dirty="0">
                <a:solidFill>
                  <a:srgbClr val="0000FF"/>
                </a:solidFill>
              </a:rPr>
              <a:t> ,int(</a:t>
            </a:r>
            <a:r>
              <a:rPr lang="en-US" sz="2400" b="1" i="1" dirty="0" err="1">
                <a:solidFill>
                  <a:srgbClr val="0000FF"/>
                </a:solidFill>
              </a:rPr>
              <a:t>leia</a:t>
            </a:r>
            <a:r>
              <a:rPr lang="en-US" sz="2400" b="1" i="1" dirty="0">
                <a:solidFill>
                  <a:srgbClr val="0000FF"/>
                </a:solidFill>
              </a:rPr>
              <a:t>()))</a:t>
            </a:r>
            <a:endParaRPr sz="2400" b="1" i="1" dirty="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b="1" dirty="0">
              <a:solidFill>
                <a:srgbClr val="0000FF"/>
              </a:solidFill>
            </a:endParaRPr>
          </a:p>
        </p:txBody>
      </p:sp>
      <p:sp>
        <p:nvSpPr>
          <p:cNvPr id="5" name="Google Shape;129;p16"/>
          <p:cNvSpPr txBox="1"/>
          <p:nvPr/>
        </p:nvSpPr>
        <p:spPr>
          <a:xfrm>
            <a:off x="457200" y="5111313"/>
            <a:ext cx="8532564" cy="139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Obs. O método inserir, faz a inserção de um elemento na estrutura na posição indicada.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Assim, </a:t>
            </a:r>
            <a:r>
              <a:rPr lang="pt-BR" sz="1800" b="1" dirty="0" err="1">
                <a:solidFill>
                  <a:schemeClr val="tx1"/>
                </a:solidFill>
              </a:rPr>
              <a:t>a.inserir</a:t>
            </a:r>
            <a:r>
              <a:rPr lang="pt-BR" sz="1800" b="1" dirty="0">
                <a:solidFill>
                  <a:schemeClr val="tx1"/>
                </a:solidFill>
              </a:rPr>
              <a:t>(</a:t>
            </a:r>
            <a:r>
              <a:rPr lang="pt-BR" sz="1800" b="1" dirty="0" err="1">
                <a:solidFill>
                  <a:schemeClr val="tx1"/>
                </a:solidFill>
              </a:rPr>
              <a:t>i,int</a:t>
            </a:r>
            <a:r>
              <a:rPr lang="pt-BR" sz="1800" b="1" dirty="0">
                <a:solidFill>
                  <a:schemeClr val="tx1"/>
                </a:solidFill>
              </a:rPr>
              <a:t>(leia())</a:t>
            </a:r>
            <a:r>
              <a:rPr lang="pt-BR" sz="1800" b="1" dirty="0">
                <a:solidFill>
                  <a:srgbClr val="FF0000"/>
                </a:solidFill>
              </a:rPr>
              <a:t> o valor digitado será armazenado na posição i.</a:t>
            </a:r>
            <a:endParaRPr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55205"/>
      </p:ext>
    </p:extLst>
  </p:cSld>
  <p:clrMapOvr>
    <a:masterClrMapping/>
  </p:clrMapOvr>
</p:sld>
</file>

<file path=ppt/theme/theme1.xml><?xml version="1.0" encoding="utf-8"?>
<a:theme xmlns:a="http://schemas.openxmlformats.org/drawingml/2006/main" name="1_Mediano">
  <a:themeElements>
    <a:clrScheme name="Mediano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o">
  <a:themeElements>
    <a:clrScheme name="Mediano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Mediano">
  <a:themeElements>
    <a:clrScheme name="Mediano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DE3A97D2A1134DB3D26313D3519F9C" ma:contentTypeVersion="2" ma:contentTypeDescription="Crie um novo documento." ma:contentTypeScope="" ma:versionID="05e8e8242be369b4be2efa6c77ed9cbe">
  <xsd:schema xmlns:xsd="http://www.w3.org/2001/XMLSchema" xmlns:xs="http://www.w3.org/2001/XMLSchema" xmlns:p="http://schemas.microsoft.com/office/2006/metadata/properties" xmlns:ns2="24cbbf99-6729-4b9e-8edc-80ba2352c67e" targetNamespace="http://schemas.microsoft.com/office/2006/metadata/properties" ma:root="true" ma:fieldsID="428dd624140a0e9b4f13d7a58187b6b3" ns2:_="">
    <xsd:import namespace="24cbbf99-6729-4b9e-8edc-80ba2352c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bbf99-6729-4b9e-8edc-80ba2352c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F8C5CB-0022-45C1-BD5F-1DC79A05CF7C}"/>
</file>

<file path=customXml/itemProps2.xml><?xml version="1.0" encoding="utf-8"?>
<ds:datastoreItem xmlns:ds="http://schemas.openxmlformats.org/officeDocument/2006/customXml" ds:itemID="{68EDEA48-77C5-40EA-B037-4CD056BA0A95}"/>
</file>

<file path=customXml/itemProps3.xml><?xml version="1.0" encoding="utf-8"?>
<ds:datastoreItem xmlns:ds="http://schemas.openxmlformats.org/officeDocument/2006/customXml" ds:itemID="{EA125CC2-4C82-40B4-AA63-29A8ADCB0820}"/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874</Words>
  <Application>Microsoft Office PowerPoint</Application>
  <PresentationFormat>Apresentação na tela (4:3)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Questrial</vt:lpstr>
      <vt:lpstr>GillSansMT</vt:lpstr>
      <vt:lpstr>Wingdings3</vt:lpstr>
      <vt:lpstr>Noto Sans Symbols</vt:lpstr>
      <vt:lpstr>Arial</vt:lpstr>
      <vt:lpstr>1_Mediano</vt:lpstr>
      <vt:lpstr>Mediano</vt:lpstr>
      <vt:lpstr>8_Mediano</vt:lpstr>
      <vt:lpstr>AULA 10:  VARIÁVEIS COMPOSTAS HOMOGÊNEAS</vt:lpstr>
      <vt:lpstr>Conceito</vt:lpstr>
      <vt:lpstr>Vetores - Contextualização</vt:lpstr>
      <vt:lpstr>Vetores – Python </vt:lpstr>
      <vt:lpstr>Vetores – Manipulação </vt:lpstr>
      <vt:lpstr>Vetores – Declaração</vt:lpstr>
      <vt:lpstr>Leitura de um vetor...</vt:lpstr>
      <vt:lpstr>Vetores - Inserção de Valores</vt:lpstr>
      <vt:lpstr>Leitura de um vetor...</vt:lpstr>
      <vt:lpstr>Exemplo 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10:  VARIÁVEIS COMPOSTAS HOMOGÊNEAS</dc:title>
  <dc:creator>Maurício</dc:creator>
  <cp:lastModifiedBy>MAURICIO DUARTE</cp:lastModifiedBy>
  <cp:revision>23</cp:revision>
  <dcterms:modified xsi:type="dcterms:W3CDTF">2021-04-14T01:13:28Z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0x01010013DE3A97D2A1134DB3D26313D3519F9C</vt:lpwstr>
  </property>
</Properties>
</file>