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9F9E-0788-CD5B-0FEA-7C26D1D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B9C52-549E-0D00-E846-761E90CA7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D41A-2EB4-A1CD-AE9F-39E762FC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8465-61AB-CF06-CFB8-A3AE7528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10FB-D85B-282C-2D57-54E2A30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14DB-6B8C-0F07-42AE-474576F5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A1C1-9862-B4FD-2181-9F497F6A6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1F36-1B97-C771-4077-209CB522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7C04-FBE8-6F6B-4BC0-CD9D101E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207-35F7-948C-F749-25982A90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17D0F-03D9-651E-D401-E42A5525A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9C367-B161-6372-F2D0-C02ECEAD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D828-7E8E-AC22-AA43-BC66CA8A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2813-C920-C67E-3295-E839BB6E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BA91-ECE1-0B59-3C6B-3B656585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DD6-5C75-7B4E-858A-B86C2DA3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4AA0-2FFF-87A9-DB18-20E2B8A2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EEC8-482C-142D-19DD-43847EC5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745C-F97D-6A98-17E2-6D8A7C9A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F32F-FCA3-3CB8-6953-30553ECE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58DA-3194-8A67-79C7-60739A3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B4A1-E64C-F580-A020-378254AB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0E00D-E2CD-ABA0-7C5C-D0DAAC8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CB15-70E1-6965-07EE-1B48BAA8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349B-94A6-5C3B-84EF-57BF349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B1CC-4E77-C8B7-ECB2-646D15B7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254E-3836-BE10-AD7B-683BFD603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2C77-56A8-D936-57B3-FDA26E68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DA011-1FD4-BA7A-79E3-FCCBB30B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8C3B-253C-94E8-685A-690F3B7F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E783-4F6E-4B64-BC1A-EA61C69B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0FB7-5661-DA1F-391A-FFF4D524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3919-0974-366B-5DD6-B9D5E96D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C615-846B-D1FB-8021-D0CEC3962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2134F-5A42-F15F-A9F8-0835B287F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23D0-ABCD-DB35-EFC5-A0E6D6122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7E4F0-5241-D8DC-93BD-4DC3351B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A74A6-59E6-E196-740F-04FB29E6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C218-973E-235B-A204-063430E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B548-CE24-730A-2893-0F08370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1C3C3-9015-909A-557A-6E9FD0B8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6EAD1-B5AE-7E49-58C5-410B0413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CB9BF-0769-4FE6-3D97-05F577F6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E5FB-38D3-6D67-3998-D1FCE008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3BAC-8399-633D-F8D9-87592079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3D59-F98F-56F5-CE30-223EDC2B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32E4-AFA6-C6B5-5F88-A1A135D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F0B8-5E5C-0BF7-CCD6-6F2CCC7E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DB98-6520-E3F1-7D3B-3A7E4DA4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718B-A006-D0E5-AE4B-BF33331E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BE2BB-2A89-FCFA-1613-27D11BD1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C3C5-BE40-2D1F-C7C4-2CB32640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927F-E05A-D0E4-D93D-037BF086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68F17-C595-26EE-2358-70EFEF641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B032-581F-EEA6-C7D9-03758237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A4F1-EBCA-B9BC-3C68-A835F2FA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1D6F7-964A-7AB3-AC08-D75E934B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ED40-0BFD-7945-4FAD-6AFE7B7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E4FC2-1E28-66AF-D64F-F4B228B3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E8B9-5713-1BD5-A82F-F10E54C9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9F6B-3E21-5FFC-99DD-76D588283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1FFF-CD9A-BB44-83B7-4483F6C9FE38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7A37-35C0-8BA9-0EE9-DFC56DF6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B55A-00DA-C249-5D9D-57490AD7E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39D9-723B-3D48-8333-F8F76D15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p3535@nau.edu" TargetMode="External"/><Relationship Id="rId7" Type="http://schemas.openxmlformats.org/officeDocument/2006/relationships/hyperlink" Target="mailto:hk486@nau.edu" TargetMode="External"/><Relationship Id="rId2" Type="http://schemas.openxmlformats.org/officeDocument/2006/relationships/hyperlink" Target="mailto:kv582@na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b3292@nau.edu" TargetMode="External"/><Relationship Id="rId5" Type="http://schemas.openxmlformats.org/officeDocument/2006/relationships/hyperlink" Target="mailto:gk325@nau.edu" TargetMode="External"/><Relationship Id="rId4" Type="http://schemas.openxmlformats.org/officeDocument/2006/relationships/hyperlink" Target="mailto:gummadisk99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0BE-D646-AFDD-713F-34AED118C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Milestones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471B2-1ED9-E05D-560A-21CB9449B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5311-C6F3-46BF-8B4C-4DCFCC2D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6F45-5D15-A400-C0B8-A90833B5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Recruitment</a:t>
            </a:r>
          </a:p>
          <a:p>
            <a:pPr lvl="1"/>
            <a:r>
              <a:rPr lang="en-US" dirty="0"/>
              <a:t>Pre-survey</a:t>
            </a:r>
          </a:p>
          <a:p>
            <a:pPr lvl="1"/>
            <a:r>
              <a:rPr lang="en-US" dirty="0"/>
              <a:t>Goals</a:t>
            </a:r>
          </a:p>
          <a:p>
            <a:pPr lvl="2"/>
            <a:r>
              <a:rPr lang="en-US" dirty="0"/>
              <a:t>Balance the candidates</a:t>
            </a:r>
          </a:p>
          <a:p>
            <a:pPr lvl="2"/>
            <a:r>
              <a:rPr lang="en-US" dirty="0"/>
              <a:t>Avoid </a:t>
            </a:r>
            <a:r>
              <a:rPr lang="en-US" dirty="0" err="1"/>
              <a:t>JabRef</a:t>
            </a:r>
            <a:r>
              <a:rPr lang="en-US" dirty="0"/>
              <a:t> experts</a:t>
            </a:r>
          </a:p>
          <a:p>
            <a:pPr lvl="2"/>
            <a:r>
              <a:rPr lang="en-US" dirty="0"/>
              <a:t>Avoid very low experience</a:t>
            </a:r>
          </a:p>
          <a:p>
            <a:r>
              <a:rPr lang="en-US" dirty="0"/>
              <a:t>Scheduled</a:t>
            </a:r>
          </a:p>
          <a:p>
            <a:pPr lvl="1"/>
            <a:r>
              <a:rPr lang="en-US" dirty="0"/>
              <a:t>2 Pilot experiments</a:t>
            </a:r>
          </a:p>
          <a:p>
            <a:pPr lvl="1"/>
            <a:r>
              <a:rPr lang="en-US" dirty="0"/>
              <a:t>20 participants</a:t>
            </a:r>
          </a:p>
          <a:p>
            <a:r>
              <a:rPr lang="en-US" dirty="0"/>
              <a:t>Executed</a:t>
            </a:r>
          </a:p>
          <a:p>
            <a:pPr lvl="1"/>
            <a:r>
              <a:rPr lang="en-US" dirty="0"/>
              <a:t>15 experiments</a:t>
            </a:r>
          </a:p>
          <a:p>
            <a:pPr lvl="1"/>
            <a:r>
              <a:rPr lang="en-US" dirty="0"/>
              <a:t>14 Survey answers</a:t>
            </a:r>
          </a:p>
          <a:p>
            <a:pPr lvl="1"/>
            <a:r>
              <a:rPr lang="en-US" dirty="0"/>
              <a:t>10 Complete Survey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3D8C9-F930-5A80-D68D-DFC22F6D7932}"/>
              </a:ext>
            </a:extLst>
          </p:cNvPr>
          <p:cNvSpPr txBox="1"/>
          <p:nvPr/>
        </p:nvSpPr>
        <p:spPr>
          <a:xfrm>
            <a:off x="4408715" y="5584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(1 invalid – Got the PR answer)</a:t>
            </a:r>
          </a:p>
        </p:txBody>
      </p:sp>
    </p:spTree>
    <p:extLst>
      <p:ext uri="{BB962C8B-B14F-4D97-AF65-F5344CB8AC3E}">
        <p14:creationId xmlns:p14="http://schemas.microsoft.com/office/powerpoint/2010/main" val="42850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523F-9C2A-8014-A20F-92D6332E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FD7B75-F509-AC6D-D47E-C69C33F3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877" y="365125"/>
            <a:ext cx="3401208" cy="5937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66E89-F49E-49AF-D05F-3FD0AA88E7BD}"/>
              </a:ext>
            </a:extLst>
          </p:cNvPr>
          <p:cNvSpPr txBox="1"/>
          <p:nvPr/>
        </p:nvSpPr>
        <p:spPr>
          <a:xfrm>
            <a:off x="1556658" y="1491343"/>
            <a:ext cx="4463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text and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– deep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files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# lines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Difficulty level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Persisted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abandoned due to not being selected in any experiment</a:t>
            </a:r>
          </a:p>
        </p:txBody>
      </p:sp>
    </p:spTree>
    <p:extLst>
      <p:ext uri="{BB962C8B-B14F-4D97-AF65-F5344CB8AC3E}">
        <p14:creationId xmlns:p14="http://schemas.microsoft.com/office/powerpoint/2010/main" val="398896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ADFF-80AB-9B31-A2EC-CBEA0E8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72CF3E-7FF3-2E02-08F2-F8EE79DDF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446048"/>
              </p:ext>
            </p:extLst>
          </p:nvPr>
        </p:nvGraphicFramePr>
        <p:xfrm>
          <a:off x="750654" y="1610509"/>
          <a:ext cx="10515596" cy="205782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31864213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262134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46774661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5340526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8835751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5908966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76716874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6185755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36050835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058598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7661887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3179041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129230147"/>
                    </a:ext>
                  </a:extLst>
                </a:gridCol>
              </a:tblGrid>
              <a:tr h="265317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E06666"/>
                          </a:solidFill>
                          <a:effectLst/>
                        </a:rPr>
                        <a:t>Control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Issue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6D9EEB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91826"/>
                  </a:ext>
                </a:extLst>
              </a:tr>
              <a:tr h="265317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5679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rm2878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5007"/>
                  </a:ext>
                </a:extLst>
              </a:tr>
              <a:tr h="265317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st2364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kv582</a:t>
                      </a:r>
                      <a:endParaRPr lang="en-US" sz="15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ap3535</a:t>
                      </a:r>
                      <a:endParaRPr lang="en-US" sz="15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5485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ffs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vg588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ma3932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90719"/>
                  </a:ext>
                </a:extLst>
              </a:tr>
              <a:tr h="731239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sm4332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u="sng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gummadisk99</a:t>
                      </a:r>
                      <a:endParaRPr lang="en-US" sz="15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4612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gk325</a:t>
                      </a:r>
                      <a:endParaRPr lang="en-US" sz="15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70398"/>
                  </a:ext>
                </a:extLst>
              </a:tr>
              <a:tr h="265317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sb3292</a:t>
                      </a:r>
                      <a:endParaRPr lang="en-US" sz="15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5194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938571"/>
                  </a:ext>
                </a:extLst>
              </a:tr>
              <a:tr h="265317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klp468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nk545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5069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hk486</a:t>
                      </a:r>
                      <a:endParaRPr lang="en-US" sz="15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jk2396</a:t>
                      </a: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4267" marR="24267" marT="16178" marB="1617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33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7B1A-F31D-88C7-E1A9-3BE4AC4C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- Times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B8CFB-B3EE-C614-401A-12DD9E66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54" y="1455974"/>
            <a:ext cx="543917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98C6A-ECBB-2797-F687-F2F38277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940"/>
            <a:ext cx="5676255" cy="29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EE05-DD24-47C3-4CCE-32E2ADB7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- Correctness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E0A6E-8FF6-A2FB-64F3-58D5D7EB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747" y="2499250"/>
            <a:ext cx="41065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6EAA5-D0F6-B8E1-F76D-20D64A501DE4}"/>
              </a:ext>
            </a:extLst>
          </p:cNvPr>
          <p:cNvSpPr txBox="1"/>
          <p:nvPr/>
        </p:nvSpPr>
        <p:spPr>
          <a:xfrm>
            <a:off x="1857983" y="3628417"/>
            <a:ext cx="1819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Black – Control</a:t>
            </a:r>
          </a:p>
          <a:p>
            <a:r>
              <a:rPr lang="en-US" dirty="0"/>
              <a:t>Grey –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49608-EADF-95DB-A40D-2101AA45F45B}"/>
              </a:ext>
            </a:extLst>
          </p:cNvPr>
          <p:cNvSpPr txBox="1"/>
          <p:nvPr/>
        </p:nvSpPr>
        <p:spPr>
          <a:xfrm>
            <a:off x="8638161" y="3074419"/>
            <a:ext cx="1786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</a:t>
            </a:r>
          </a:p>
          <a:p>
            <a:r>
              <a:rPr lang="en-US" dirty="0"/>
              <a:t>Control – 0.71</a:t>
            </a:r>
          </a:p>
          <a:p>
            <a:r>
              <a:rPr lang="en-US" dirty="0"/>
              <a:t>Treatment – 2.37</a:t>
            </a:r>
          </a:p>
          <a:p>
            <a:r>
              <a:rPr lang="en-US" dirty="0"/>
              <a:t>Median:</a:t>
            </a:r>
          </a:p>
          <a:p>
            <a:r>
              <a:rPr lang="en-US" dirty="0"/>
              <a:t>Control – 0.0</a:t>
            </a:r>
          </a:p>
          <a:p>
            <a:r>
              <a:rPr lang="en-US" dirty="0"/>
              <a:t>Treatment – 1.0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BE9BA-ACD6-049D-F714-66C9CE79EE22}"/>
              </a:ext>
            </a:extLst>
          </p:cNvPr>
          <p:cNvSpPr txBox="1"/>
          <p:nvPr/>
        </p:nvSpPr>
        <p:spPr>
          <a:xfrm>
            <a:off x="1251857" y="1573491"/>
            <a:ext cx="9222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Correctness was evaluated by examining the proposed answers and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there was no code, by a perfect match. Ex: file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code was available, we ran the code and also examined the proposed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proposed solution (written) was examined to verify the soundness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5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186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Milestones Experiment</vt:lpstr>
      <vt:lpstr>Participants</vt:lpstr>
      <vt:lpstr>Issue Selection</vt:lpstr>
      <vt:lpstr>Issues</vt:lpstr>
      <vt:lpstr>Milestones - Times</vt:lpstr>
      <vt:lpstr>Milestones - Correctness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Milestones Experiment</dc:title>
  <dc:creator>Fabio Marcos de Abreu Santos</dc:creator>
  <cp:lastModifiedBy>Fabio Marcos de Abreu Santos</cp:lastModifiedBy>
  <cp:revision>2</cp:revision>
  <dcterms:created xsi:type="dcterms:W3CDTF">2023-03-27T18:05:10Z</dcterms:created>
  <dcterms:modified xsi:type="dcterms:W3CDTF">2023-03-27T21:27:38Z</dcterms:modified>
</cp:coreProperties>
</file>