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  <p:sldMasterId id="2147483660" r:id="rId2"/>
    <p:sldMasterId id="2147483673" r:id="rId3"/>
    <p:sldMasterId id="214748369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6794500" cy="9906000"/>
  <p:defaultTextStyle>
    <a:defPPr>
      <a:defRPr lang="de-CH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81E"/>
    <a:srgbClr val="808080"/>
    <a:srgbClr val="B2B2B2"/>
    <a:srgbClr val="DDDDDD"/>
    <a:srgbClr val="E6E6E6"/>
    <a:srgbClr val="C0C0C0"/>
    <a:srgbClr val="F0F5FD"/>
    <a:srgbClr val="E8F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58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50" y="-96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43200" y="179388"/>
            <a:ext cx="1333500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294" tIns="45646" rIns="91294" bIns="45646" anchor="ctr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de-CH" sz="1000" b="1"/>
              <a:t>KLASSIFIZIERUNG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78363" y="395288"/>
            <a:ext cx="1762125" cy="5762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160" tIns="45580" rIns="91160" bIns="45580" numCol="1" anchor="ctr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r>
              <a:rPr lang="de-DE"/>
              <a:t>Stand TT.MM.JJ</a:t>
            </a:r>
            <a:endParaRPr lang="fr-CH"/>
          </a:p>
        </p:txBody>
      </p:sp>
      <p:sp>
        <p:nvSpPr>
          <p:cNvPr id="20488" name="Rectangle 8"/>
          <p:cNvSpPr>
            <a:spLocks noGrp="1" noChangeAspect="1" noChangeArrowheads="1"/>
          </p:cNvSpPr>
          <p:nvPr>
            <p:ph type="hdr" sz="quarter"/>
          </p:nvPr>
        </p:nvSpPr>
        <p:spPr bwMode="auto">
          <a:xfrm>
            <a:off x="323850" y="395288"/>
            <a:ext cx="3598863" cy="5746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160" tIns="45580" rIns="91160" bIns="45580" numCol="1" anchor="ctr" anchorCtr="0" compatLnSpc="1">
            <a:prstTxWarp prst="textNoShape">
              <a:avLst/>
            </a:prstTxWarp>
          </a:bodyPr>
          <a:lstStyle>
            <a:lvl1pPr algn="l" defTabSz="912813">
              <a:defRPr sz="1000" b="1"/>
            </a:lvl1pPr>
          </a:lstStyle>
          <a:p>
            <a:r>
              <a:rPr lang="fr-CH"/>
              <a:t>Bezeichnung des Anlasses mit Datum bzw Geschäft / Vorhaben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23850" y="9356725"/>
            <a:ext cx="2951163" cy="4683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169" tIns="45584" rIns="91169" bIns="4558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000"/>
            </a:lvl1pPr>
          </a:lstStyle>
          <a:p>
            <a:r>
              <a:rPr lang="de-CH"/>
              <a:t>Referent oder Herausgeber</a:t>
            </a:r>
            <a:endParaRPr lang="fr-CH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78363" y="9356725"/>
            <a:ext cx="1763712" cy="4683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169" tIns="45584" rIns="91169" bIns="4558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fld id="{9A76AC78-6005-4BB2-BAEF-6C0EBDDA36AF}" type="slidenum">
              <a:rPr lang="fr-CH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750" y="1079500"/>
            <a:ext cx="32004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201" name="Rectangle 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3850" y="3022600"/>
            <a:ext cx="6118225" cy="6334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160" tIns="45580" rIns="91160" bIns="45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Klicken Sie, um die Formate des Vorlagentextes zu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endParaRPr lang="de-CH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76775" y="393700"/>
            <a:ext cx="1762125" cy="5762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160" tIns="45580" rIns="91160" bIns="45580" numCol="1" anchor="ctr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r>
              <a:rPr lang="de-DE"/>
              <a:t>Stand TT.MM.JJ</a:t>
            </a:r>
            <a:endParaRPr lang="fr-CH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3850" y="393700"/>
            <a:ext cx="3597275" cy="5762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160" tIns="45580" rIns="91160" bIns="45580" numCol="1" anchor="ctr" anchorCtr="0" compatLnSpc="1">
            <a:prstTxWarp prst="textNoShape">
              <a:avLst/>
            </a:prstTxWarp>
          </a:bodyPr>
          <a:lstStyle>
            <a:lvl1pPr algn="l" defTabSz="912813">
              <a:defRPr sz="1000" b="1"/>
            </a:lvl1pPr>
          </a:lstStyle>
          <a:p>
            <a:r>
              <a:rPr lang="fr-CH"/>
              <a:t>Bezeichnung des Anlasses mit Datum bzw Geschäft / Vorhaben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546225" y="107950"/>
            <a:ext cx="3692525" cy="244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1294" tIns="45646" rIns="91294" bIns="4564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de-CH" sz="1000" b="1"/>
              <a:t>KLASSIFIZIERUNG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3850" y="9356725"/>
            <a:ext cx="29511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r>
              <a:rPr lang="de-CH"/>
              <a:t>Referent oder Herausgeber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78363" y="9356725"/>
            <a:ext cx="176371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E50325A-83BD-4EAF-B445-4D102CED9087}" type="slidenum">
              <a:rPr lang="de-CH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rtl="0" fontAlgn="base">
      <a:spcBef>
        <a:spcPct val="50000"/>
      </a:spcBef>
      <a:spcAft>
        <a:spcPct val="0"/>
      </a:spcAft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38163" indent="-177800" algn="l" rtl="0" fontAlgn="base">
      <a:spcBef>
        <a:spcPct val="30000"/>
      </a:spcBef>
      <a:spcAft>
        <a:spcPct val="0"/>
      </a:spcAft>
      <a:buFont typeface="Arial" charset="0"/>
      <a:buChar char="–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895350" indent="-177800" algn="l" rtl="0" fontAlgn="base">
      <a:spcBef>
        <a:spcPct val="30000"/>
      </a:spcBef>
      <a:spcAft>
        <a:spcPct val="0"/>
      </a:spcAft>
      <a:buFont typeface="Arial" charset="0"/>
      <a:buChar char="º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257300" indent="-182563" algn="l" rtl="0" fontAlgn="base">
      <a:lnSpc>
        <a:spcPct val="90000"/>
      </a:lnSpc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436688" algn="l" rtl="0" fontAlgn="base">
      <a:lnSpc>
        <a:spcPct val="90000"/>
      </a:lnSpc>
      <a:spcBef>
        <a:spcPct val="2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695575" y="4564063"/>
            <a:ext cx="7613650" cy="641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Bezeichnung des Anlasses / Datum</a:t>
            </a:r>
            <a:endParaRPr lang="de-CH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695575" y="2525714"/>
            <a:ext cx="7613650" cy="1920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6081185" y="354013"/>
            <a:ext cx="2798233" cy="28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100000"/>
              </a:spcBef>
            </a:pPr>
            <a:r>
              <a:rPr lang="de-CH" sz="900" b="1" dirty="0"/>
              <a:t>Schweizer Armee</a:t>
            </a:r>
          </a:p>
          <a:p>
            <a:pPr algn="l">
              <a:lnSpc>
                <a:spcPct val="45000"/>
              </a:lnSpc>
              <a:spcBef>
                <a:spcPct val="50000"/>
              </a:spcBef>
            </a:pPr>
            <a:r>
              <a:rPr lang="de-CH" sz="900" dirty="0"/>
              <a:t>Führungsunterstützungsbasis FUB</a:t>
            </a:r>
          </a:p>
        </p:txBody>
      </p:sp>
      <p:pic>
        <p:nvPicPr>
          <p:cNvPr id="9" name="Picture 51" descr="fub_badge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5034" y="404814"/>
            <a:ext cx="151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800" y="395388"/>
            <a:ext cx="1998000" cy="49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695575" y="6021289"/>
            <a:ext cx="6856809" cy="512862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Referent oder Herausgeber</a:t>
            </a:r>
            <a:endParaRPr lang="de-CH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79887" y="1259866"/>
            <a:ext cx="2088184" cy="289534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319500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332657"/>
            <a:ext cx="2743200" cy="57935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79509" y="332657"/>
            <a:ext cx="6956491" cy="57935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D4137F58-A916-47CF-8D7D-91DE859BCEE9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140907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695575" y="4564063"/>
            <a:ext cx="7613650" cy="641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Bezeichnung des Anlasses / Datum</a:t>
            </a:r>
            <a:endParaRPr lang="de-CH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695575" y="2525714"/>
            <a:ext cx="7613650" cy="1920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4918076" y="1260475"/>
            <a:ext cx="1800225" cy="28892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de-DE" dirty="0"/>
              <a:t>KLASSIFIZIERUNG</a:t>
            </a:r>
            <a:endParaRPr lang="de-CH" dirty="0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6081185" y="354013"/>
            <a:ext cx="2798233" cy="28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100000"/>
              </a:spcBef>
            </a:pPr>
            <a:r>
              <a:rPr lang="de-CH" sz="900" b="1" dirty="0"/>
              <a:t>Schweizer Armee</a:t>
            </a:r>
          </a:p>
          <a:p>
            <a:pPr algn="l">
              <a:lnSpc>
                <a:spcPct val="45000"/>
              </a:lnSpc>
              <a:spcBef>
                <a:spcPct val="50000"/>
              </a:spcBef>
            </a:pPr>
            <a:r>
              <a:rPr lang="de-CH" sz="900" dirty="0"/>
              <a:t>Führungsunterstützungsbasis FUB</a:t>
            </a:r>
          </a:p>
        </p:txBody>
      </p:sp>
      <p:pic>
        <p:nvPicPr>
          <p:cNvPr id="9" name="Picture 51" descr="fub_badge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5034" y="404814"/>
            <a:ext cx="151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800" y="395370"/>
            <a:ext cx="1998000" cy="49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695575" y="6021289"/>
            <a:ext cx="6856809" cy="512862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Referent oder Herausgeber</a:t>
            </a:r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09DFC987-923A-4BB2-BBD5-1620320AEF3E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11451" y="1406525"/>
            <a:ext cx="7344989" cy="4719639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/>
              <a:t>Erstes Kapitel (rot einfärben)</a:t>
            </a:r>
          </a:p>
          <a:p>
            <a:pPr lvl="0"/>
            <a:r>
              <a:rPr lang="de-DE" dirty="0"/>
              <a:t>Zweites Kapitel</a:t>
            </a:r>
          </a:p>
          <a:p>
            <a:pPr lvl="0"/>
            <a:r>
              <a:rPr lang="de-DE" dirty="0"/>
              <a:t>Drittes Kapitel</a:t>
            </a:r>
          </a:p>
          <a:p>
            <a:pPr lvl="0"/>
            <a:r>
              <a:rPr lang="de-DE" dirty="0"/>
              <a:t>Viertes Kapitel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583498" y="479311"/>
            <a:ext cx="999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3200" b="1" dirty="0"/>
              <a:t>Agenda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364261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808080"/>
                </a:solidFill>
              </a:defRPr>
            </a:lvl2pPr>
            <a:lvl3pPr>
              <a:defRPr>
                <a:solidFill>
                  <a:srgbClr val="808080"/>
                </a:solidFill>
              </a:defRPr>
            </a:lvl3pPr>
            <a:lvl4pPr>
              <a:defRPr>
                <a:solidFill>
                  <a:srgbClr val="808080"/>
                </a:solidFill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91D1F603-92D5-4A7E-A411-208E59DBE543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3499" y="1412777"/>
            <a:ext cx="4992555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68075" y="1412777"/>
            <a:ext cx="4992555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E025790E-30D9-488D-BCB8-C1134ACB145E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75F72B0E-1CF9-428D-978A-CF2940E0B14E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8FA43B53-2672-4C25-902E-32F3C9DF3C8B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49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1957" y="273051"/>
            <a:ext cx="604867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3499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09ECEBDA-9219-4510-9E11-F6D21276FCF2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499" y="4800600"/>
            <a:ext cx="10081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83499" y="612775"/>
            <a:ext cx="10081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3499" y="5367338"/>
            <a:ext cx="10081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BEF8A888-427D-4874-8FE6-2AC9B25C9817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4274E75F-B735-4B7D-9B44-1D740EB8532F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9E9513B2-AC10-4F96-AAE0-AD8C790E8797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11451" y="1406525"/>
            <a:ext cx="7344989" cy="4719639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/>
              <a:t>Erstes Kapitel (rot einfärben)</a:t>
            </a:r>
          </a:p>
          <a:p>
            <a:pPr lvl="0"/>
            <a:r>
              <a:rPr lang="de-DE" dirty="0"/>
              <a:t>Zweites Kapitel</a:t>
            </a:r>
          </a:p>
          <a:p>
            <a:pPr lvl="0"/>
            <a:r>
              <a:rPr lang="de-DE" dirty="0"/>
              <a:t>Drittes Kapitel</a:t>
            </a:r>
          </a:p>
          <a:p>
            <a:pPr lvl="0"/>
            <a:r>
              <a:rPr lang="de-DE" dirty="0"/>
              <a:t>Viertes Kapitel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583498" y="479311"/>
            <a:ext cx="999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3200" b="1" dirty="0"/>
              <a:t>Agenda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409048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332657"/>
            <a:ext cx="2743200" cy="579350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79509" y="332657"/>
            <a:ext cx="6956491" cy="579350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F3301A3E-3457-4DE0-BD6A-82C5B19B22F3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695575" y="4564063"/>
            <a:ext cx="7613650" cy="641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Bezeichnung des Anlasses / Datum</a:t>
            </a:r>
            <a:endParaRPr lang="de-CH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695575" y="2525714"/>
            <a:ext cx="7613650" cy="1920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4918076" y="1260475"/>
            <a:ext cx="1800225" cy="28892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de-DE" dirty="0"/>
              <a:t>KLASSIFIZIERUNG</a:t>
            </a:r>
            <a:endParaRPr lang="de-CH" dirty="0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6081185" y="354013"/>
            <a:ext cx="2798233" cy="28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100000"/>
              </a:spcBef>
            </a:pPr>
            <a:r>
              <a:rPr lang="de-CH" sz="900" b="1" dirty="0"/>
              <a:t>Schweizer Armee</a:t>
            </a:r>
          </a:p>
          <a:p>
            <a:pPr algn="l">
              <a:lnSpc>
                <a:spcPct val="45000"/>
              </a:lnSpc>
              <a:spcBef>
                <a:spcPct val="50000"/>
              </a:spcBef>
            </a:pPr>
            <a:r>
              <a:rPr lang="de-CH" sz="900" dirty="0"/>
              <a:t>Führungsunterstützungsbasis FUB</a:t>
            </a:r>
          </a:p>
        </p:txBody>
      </p:sp>
      <p:pic>
        <p:nvPicPr>
          <p:cNvPr id="9" name="Picture 51" descr="fub_badge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5034" y="404814"/>
            <a:ext cx="151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800" y="395370"/>
            <a:ext cx="1998000" cy="49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695575" y="6021289"/>
            <a:ext cx="6856809" cy="512862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Referent oder Herausgeber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1584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D1E756CD-B1CC-4A6B-A2A0-6362327C0F6C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11451" y="1406525"/>
            <a:ext cx="7344989" cy="4719639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/>
              <a:t>Erstes Kapitel (rot einfärben)</a:t>
            </a:r>
          </a:p>
          <a:p>
            <a:pPr lvl="0"/>
            <a:r>
              <a:rPr lang="de-DE" dirty="0"/>
              <a:t>Zweites Kapitel</a:t>
            </a:r>
          </a:p>
          <a:p>
            <a:pPr lvl="0"/>
            <a:r>
              <a:rPr lang="de-DE" dirty="0"/>
              <a:t>Drittes Kapitel</a:t>
            </a:r>
          </a:p>
          <a:p>
            <a:pPr lvl="0"/>
            <a:r>
              <a:rPr lang="de-DE" dirty="0"/>
              <a:t>Viertes Kapitel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583498" y="479311"/>
            <a:ext cx="999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3200" b="1" dirty="0"/>
              <a:t>Agenda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503787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808080"/>
                </a:solidFill>
              </a:defRPr>
            </a:lvl2pPr>
            <a:lvl3pPr>
              <a:defRPr>
                <a:solidFill>
                  <a:srgbClr val="808080"/>
                </a:solidFill>
              </a:defRPr>
            </a:lvl3pPr>
            <a:lvl4pPr>
              <a:defRPr>
                <a:solidFill>
                  <a:srgbClr val="808080"/>
                </a:solidFill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32BA49AC-41B8-4BCC-9D86-52E4B0B1CF01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2034637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3499" y="1412777"/>
            <a:ext cx="4992555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68075" y="1412777"/>
            <a:ext cx="4992555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7CDBD39A-A71A-4F2C-A3BE-1257945CF677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1195756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8C0CEB2D-B079-40D9-980F-9E1F5BA10AF8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114913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BA736646-462A-4364-B253-EFABD0765C32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687452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49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1957" y="273051"/>
            <a:ext cx="604867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3499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B905F620-1FDF-4290-AE14-7E1F3427918E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990391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499" y="4800600"/>
            <a:ext cx="10081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83499" y="612775"/>
            <a:ext cx="10081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3499" y="5367338"/>
            <a:ext cx="10081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1815664E-CD10-49C1-B17C-AB2F0A1D8373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4065744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B0AB326A-E383-423D-8AF8-79BA6928B727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36858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808080"/>
                </a:solidFill>
              </a:defRPr>
            </a:lvl2pPr>
            <a:lvl3pPr>
              <a:defRPr>
                <a:solidFill>
                  <a:srgbClr val="808080"/>
                </a:solidFill>
              </a:defRPr>
            </a:lvl3pPr>
            <a:lvl4pPr>
              <a:defRPr>
                <a:solidFill>
                  <a:srgbClr val="808080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0174A9B1-473B-4A0D-8F28-852671DA7D83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3498821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332657"/>
            <a:ext cx="2743200" cy="579350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79509" y="332657"/>
            <a:ext cx="6956491" cy="579350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515EC29D-4AD0-4B5E-A12F-2E68E070EC86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26164954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695575" y="4564063"/>
            <a:ext cx="7613650" cy="641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Bezeichnung des Anlasses / Datum</a:t>
            </a:r>
            <a:endParaRPr lang="de-CH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695575" y="2525714"/>
            <a:ext cx="7613650" cy="1920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4918076" y="1260475"/>
            <a:ext cx="1800225" cy="288925"/>
          </a:xfrm>
        </p:spPr>
        <p:txBody>
          <a:bodyPr>
            <a:noAutofit/>
          </a:bodyPr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de-DE" dirty="0"/>
              <a:t>KLASSIFIZIERUNG</a:t>
            </a:r>
            <a:endParaRPr lang="de-CH" dirty="0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6081185" y="354013"/>
            <a:ext cx="2798233" cy="28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100000"/>
              </a:spcBef>
            </a:pPr>
            <a:r>
              <a:rPr lang="de-CH" sz="900" b="1" dirty="0"/>
              <a:t>Schweizer Armee</a:t>
            </a:r>
          </a:p>
          <a:p>
            <a:pPr algn="l">
              <a:lnSpc>
                <a:spcPct val="45000"/>
              </a:lnSpc>
              <a:spcBef>
                <a:spcPct val="50000"/>
              </a:spcBef>
            </a:pPr>
            <a:r>
              <a:rPr lang="de-CH" sz="900" dirty="0"/>
              <a:t>Führungsunterstützungsbasis FUB</a:t>
            </a:r>
          </a:p>
        </p:txBody>
      </p:sp>
      <p:pic>
        <p:nvPicPr>
          <p:cNvPr id="9" name="Picture 51" descr="fub_badge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5034" y="404814"/>
            <a:ext cx="1511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800" y="395370"/>
            <a:ext cx="1998000" cy="49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695575" y="6021289"/>
            <a:ext cx="6856809" cy="512862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Referent oder Herausgeber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7037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2761C4AD-098F-4638-B2B7-DE671E0992D3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11451" y="1406525"/>
            <a:ext cx="7344989" cy="4719639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/>
              <a:t>Erstes Kapitel (rot einfärben)</a:t>
            </a:r>
          </a:p>
          <a:p>
            <a:pPr lvl="0"/>
            <a:r>
              <a:rPr lang="de-DE" dirty="0"/>
              <a:t>Zweites Kapitel</a:t>
            </a:r>
          </a:p>
          <a:p>
            <a:pPr lvl="0"/>
            <a:r>
              <a:rPr lang="de-DE" dirty="0"/>
              <a:t>Drittes Kapitel</a:t>
            </a:r>
          </a:p>
          <a:p>
            <a:pPr lvl="0"/>
            <a:r>
              <a:rPr lang="de-DE" dirty="0"/>
              <a:t>Viertes Kapitel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583498" y="479311"/>
            <a:ext cx="999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3200" b="1" dirty="0"/>
              <a:t>Agenda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1613192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808080"/>
                </a:solidFill>
              </a:defRPr>
            </a:lvl2pPr>
            <a:lvl3pPr>
              <a:defRPr>
                <a:solidFill>
                  <a:srgbClr val="808080"/>
                </a:solidFill>
              </a:defRPr>
            </a:lvl3pPr>
            <a:lvl4pPr>
              <a:defRPr>
                <a:solidFill>
                  <a:srgbClr val="808080"/>
                </a:solidFill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54192325-43F8-44B8-95BB-0930E396240B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2626203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3499" y="1412777"/>
            <a:ext cx="4992555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68075" y="1412777"/>
            <a:ext cx="4992555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89C40E92-2C7B-4F7B-BEF8-10DFCAF4BEA4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3764130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BAB8F3FA-1563-4BA5-996A-BDAC3ACA9AAE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11926595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76D3F4AF-7FB1-4048-8231-68EFB18F8B31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675899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49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1957" y="273051"/>
            <a:ext cx="604867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3499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269B4206-005E-4EA0-9EBB-268354B30A49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2792458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499" y="4800600"/>
            <a:ext cx="10081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83499" y="612775"/>
            <a:ext cx="10081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3499" y="5367338"/>
            <a:ext cx="10081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4280CD01-8686-4DE2-BB1B-0E9E3E3A8204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400229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4963368F-AC6B-47D2-A1F6-42A2E72A2C75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18444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3499" y="1412777"/>
            <a:ext cx="4992555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68075" y="1412777"/>
            <a:ext cx="4992555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1C82BE5B-3680-4BA4-9528-048B40DCB73E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950293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332657"/>
            <a:ext cx="2743200" cy="579350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79509" y="332657"/>
            <a:ext cx="6956491" cy="579350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88B615F9-5F19-4CAD-9FCB-2EEAA405B181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240921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420AE245-B600-45D8-9569-4FF803F5D603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32582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99DC7E0F-62D3-4C33-B0C9-81BD7151DBB4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15928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49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1957" y="273051"/>
            <a:ext cx="604867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3499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BDF3E802-9D7D-4B96-9A9C-52A07CCFE20F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53929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499" y="4800600"/>
            <a:ext cx="10081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83499" y="612775"/>
            <a:ext cx="10081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83499" y="5367338"/>
            <a:ext cx="10081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A574D605-6FEA-4C4F-8A15-B6AA15D5F768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145380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2276A9B0-1891-440D-85CC-A6255EEDC1B2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1583499" y="274638"/>
            <a:ext cx="9998901" cy="5620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Titel (32pt Fett)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0" y="836712"/>
            <a:ext cx="9998900" cy="504056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de-DE" dirty="0"/>
              <a:t>Untertitel (28pt Fett)</a:t>
            </a:r>
            <a:endParaRPr lang="de-CH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39853" y="0"/>
            <a:ext cx="2088184" cy="274638"/>
          </a:xfrm>
        </p:spPr>
        <p:txBody>
          <a:bodyPr>
            <a:normAutofit/>
          </a:bodyPr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de-DE" dirty="0"/>
              <a:t>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45969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83499" y="274638"/>
            <a:ext cx="9998901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Klicken Sie, um das Titelformat zu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99" y="1600201"/>
            <a:ext cx="99989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Text Box 33"/>
          <p:cNvSpPr txBox="1">
            <a:spLocks noChangeArrowheads="1"/>
          </p:cNvSpPr>
          <p:nvPr userDrawn="1"/>
        </p:nvSpPr>
        <p:spPr bwMode="auto">
          <a:xfrm>
            <a:off x="11493385" y="6456364"/>
            <a:ext cx="2308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fld id="{21C9F586-FF76-4A42-9984-53392CE24333}" type="slidenum">
              <a:rPr lang="de-CH" sz="900"/>
              <a:pPr algn="r"/>
              <a:t>‹#›</a:t>
            </a:fld>
            <a:endParaRPr lang="de-CH" sz="900"/>
          </a:p>
        </p:txBody>
      </p:sp>
      <p:sp>
        <p:nvSpPr>
          <p:cNvPr id="10" name="AutoShape 34"/>
          <p:cNvSpPr>
            <a:spLocks noChangeArrowheads="1"/>
          </p:cNvSpPr>
          <p:nvPr userDrawn="1"/>
        </p:nvSpPr>
        <p:spPr bwMode="auto">
          <a:xfrm>
            <a:off x="1646767" y="6402389"/>
            <a:ext cx="1879191" cy="389513"/>
          </a:xfrm>
          <a:prstGeom prst="octagon">
            <a:avLst>
              <a:gd name="adj" fmla="val 2928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de-CH" sz="900" b="1" dirty="0"/>
              <a:t>Schweizer Armee</a:t>
            </a:r>
          </a:p>
          <a:p>
            <a:pPr algn="l"/>
            <a:r>
              <a:rPr lang="de-CH" sz="900" dirty="0"/>
              <a:t>Führungsunterstützungsbasis FUB</a:t>
            </a:r>
          </a:p>
        </p:txBody>
      </p:sp>
      <p:sp>
        <p:nvSpPr>
          <p:cNvPr id="11" name="Line 40"/>
          <p:cNvSpPr>
            <a:spLocks noChangeShapeType="1"/>
          </p:cNvSpPr>
          <p:nvPr userDrawn="1"/>
        </p:nvSpPr>
        <p:spPr bwMode="auto">
          <a:xfrm flipH="1">
            <a:off x="1716618" y="6384925"/>
            <a:ext cx="999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 sz="1400"/>
          </a:p>
        </p:txBody>
      </p:sp>
      <p:sp>
        <p:nvSpPr>
          <p:cNvPr id="1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277A3693-7C3E-4FEC-8CDD-AC22DC5C3B3C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5" name="Picture 3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84" y="396640"/>
            <a:ext cx="266400" cy="29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62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hf sldNum="0" hdr="0"/>
  <p:txStyles>
    <p:titleStyle>
      <a:lvl1pPr marL="0" indent="0"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83499" y="274638"/>
            <a:ext cx="9998901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Klicken Sie, um das Titelformat zu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99" y="1600201"/>
            <a:ext cx="99989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Text Box 33"/>
          <p:cNvSpPr txBox="1">
            <a:spLocks noChangeArrowheads="1"/>
          </p:cNvSpPr>
          <p:nvPr userDrawn="1"/>
        </p:nvSpPr>
        <p:spPr bwMode="auto">
          <a:xfrm>
            <a:off x="11493385" y="6456364"/>
            <a:ext cx="2308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fld id="{21C9F586-FF76-4A42-9984-53392CE24333}" type="slidenum">
              <a:rPr lang="de-CH" sz="900"/>
              <a:pPr algn="r"/>
              <a:t>‹#›</a:t>
            </a:fld>
            <a:endParaRPr lang="de-CH" sz="900"/>
          </a:p>
        </p:txBody>
      </p:sp>
      <p:sp>
        <p:nvSpPr>
          <p:cNvPr id="10" name="AutoShape 34"/>
          <p:cNvSpPr>
            <a:spLocks noChangeArrowheads="1"/>
          </p:cNvSpPr>
          <p:nvPr userDrawn="1"/>
        </p:nvSpPr>
        <p:spPr bwMode="auto">
          <a:xfrm>
            <a:off x="1646767" y="6402389"/>
            <a:ext cx="1879191" cy="389513"/>
          </a:xfrm>
          <a:prstGeom prst="octagon">
            <a:avLst>
              <a:gd name="adj" fmla="val 2928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de-CH" sz="900" b="1" dirty="0"/>
              <a:t>Schweizer Armee</a:t>
            </a:r>
          </a:p>
          <a:p>
            <a:pPr algn="l"/>
            <a:r>
              <a:rPr lang="de-CH" sz="900" dirty="0"/>
              <a:t>Führungsunterstützungsbasis FUB</a:t>
            </a:r>
          </a:p>
        </p:txBody>
      </p:sp>
      <p:sp>
        <p:nvSpPr>
          <p:cNvPr id="11" name="Line 40"/>
          <p:cNvSpPr>
            <a:spLocks noChangeShapeType="1"/>
          </p:cNvSpPr>
          <p:nvPr userDrawn="1"/>
        </p:nvSpPr>
        <p:spPr bwMode="auto">
          <a:xfrm flipH="1">
            <a:off x="1716618" y="6384925"/>
            <a:ext cx="999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 sz="1400"/>
          </a:p>
        </p:txBody>
      </p:sp>
      <p:sp>
        <p:nvSpPr>
          <p:cNvPr id="1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496B4582-FC4A-48D1-9F54-BCDEF83E8CE6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Rectangle 42"/>
          <p:cNvSpPr>
            <a:spLocks noChangeArrowheads="1"/>
          </p:cNvSpPr>
          <p:nvPr userDrawn="1"/>
        </p:nvSpPr>
        <p:spPr bwMode="auto">
          <a:xfrm>
            <a:off x="5421264" y="21353"/>
            <a:ext cx="1345240" cy="246221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KLASSIFIZIERUNG</a:t>
            </a:r>
          </a:p>
        </p:txBody>
      </p:sp>
      <p:pic>
        <p:nvPicPr>
          <p:cNvPr id="15" name="Picture 3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84" y="396640"/>
            <a:ext cx="266400" cy="29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marL="0" indent="0"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83499" y="274638"/>
            <a:ext cx="9998901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Klicken Sie, um das Titelformat zu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99" y="1600201"/>
            <a:ext cx="99989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Text Box 33"/>
          <p:cNvSpPr txBox="1">
            <a:spLocks noChangeArrowheads="1"/>
          </p:cNvSpPr>
          <p:nvPr userDrawn="1"/>
        </p:nvSpPr>
        <p:spPr bwMode="auto">
          <a:xfrm>
            <a:off x="11493385" y="6456364"/>
            <a:ext cx="2308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fld id="{21C9F586-FF76-4A42-9984-53392CE24333}" type="slidenum">
              <a:rPr lang="de-CH" sz="900"/>
              <a:pPr algn="r"/>
              <a:t>‹#›</a:t>
            </a:fld>
            <a:endParaRPr lang="de-CH" sz="900"/>
          </a:p>
        </p:txBody>
      </p:sp>
      <p:sp>
        <p:nvSpPr>
          <p:cNvPr id="10" name="AutoShape 34"/>
          <p:cNvSpPr>
            <a:spLocks noChangeArrowheads="1"/>
          </p:cNvSpPr>
          <p:nvPr userDrawn="1"/>
        </p:nvSpPr>
        <p:spPr bwMode="auto">
          <a:xfrm>
            <a:off x="1646767" y="6402389"/>
            <a:ext cx="1879191" cy="389513"/>
          </a:xfrm>
          <a:prstGeom prst="octagon">
            <a:avLst>
              <a:gd name="adj" fmla="val 2928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de-CH" sz="900" b="1" dirty="0"/>
              <a:t>Schweizer Armee</a:t>
            </a:r>
          </a:p>
          <a:p>
            <a:pPr algn="l"/>
            <a:r>
              <a:rPr lang="de-CH" sz="900" dirty="0"/>
              <a:t>Führungsunterstützungsbasis FUB</a:t>
            </a:r>
          </a:p>
        </p:txBody>
      </p:sp>
      <p:sp>
        <p:nvSpPr>
          <p:cNvPr id="11" name="Line 40"/>
          <p:cNvSpPr>
            <a:spLocks noChangeShapeType="1"/>
          </p:cNvSpPr>
          <p:nvPr userDrawn="1"/>
        </p:nvSpPr>
        <p:spPr bwMode="auto">
          <a:xfrm flipH="1">
            <a:off x="1716618" y="6384925"/>
            <a:ext cx="999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 sz="1400"/>
          </a:p>
        </p:txBody>
      </p:sp>
      <p:sp>
        <p:nvSpPr>
          <p:cNvPr id="1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248AB8A2-C450-424D-9559-B673E6097580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5" name="Picture 3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84" y="396640"/>
            <a:ext cx="266400" cy="29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942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/>
  <p:txStyles>
    <p:titleStyle>
      <a:lvl1pPr marL="0" indent="0"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83499" y="274638"/>
            <a:ext cx="9998901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Klicken Sie, um das Titelformat zu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99" y="1600201"/>
            <a:ext cx="99989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Text Box 33"/>
          <p:cNvSpPr txBox="1">
            <a:spLocks noChangeArrowheads="1"/>
          </p:cNvSpPr>
          <p:nvPr userDrawn="1"/>
        </p:nvSpPr>
        <p:spPr bwMode="auto">
          <a:xfrm>
            <a:off x="11493385" y="6456364"/>
            <a:ext cx="2308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fld id="{21C9F586-FF76-4A42-9984-53392CE24333}" type="slidenum">
              <a:rPr lang="de-CH" sz="900"/>
              <a:pPr algn="r"/>
              <a:t>‹#›</a:t>
            </a:fld>
            <a:endParaRPr lang="de-CH" sz="900"/>
          </a:p>
        </p:txBody>
      </p:sp>
      <p:sp>
        <p:nvSpPr>
          <p:cNvPr id="10" name="AutoShape 34"/>
          <p:cNvSpPr>
            <a:spLocks noChangeArrowheads="1"/>
          </p:cNvSpPr>
          <p:nvPr userDrawn="1"/>
        </p:nvSpPr>
        <p:spPr bwMode="auto">
          <a:xfrm>
            <a:off x="1646767" y="6402389"/>
            <a:ext cx="1879191" cy="389513"/>
          </a:xfrm>
          <a:prstGeom prst="octagon">
            <a:avLst>
              <a:gd name="adj" fmla="val 2928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de-CH" sz="900" b="1" dirty="0"/>
              <a:t>Schweizer Armee</a:t>
            </a:r>
          </a:p>
          <a:p>
            <a:pPr algn="l"/>
            <a:r>
              <a:rPr lang="de-CH" sz="900" dirty="0"/>
              <a:t>Führungsunterstützungsbasis FUB</a:t>
            </a:r>
          </a:p>
        </p:txBody>
      </p:sp>
      <p:sp>
        <p:nvSpPr>
          <p:cNvPr id="11" name="Line 40"/>
          <p:cNvSpPr>
            <a:spLocks noChangeShapeType="1"/>
          </p:cNvSpPr>
          <p:nvPr userDrawn="1"/>
        </p:nvSpPr>
        <p:spPr bwMode="auto">
          <a:xfrm flipH="1">
            <a:off x="1716618" y="6384925"/>
            <a:ext cx="999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 sz="1400"/>
          </a:p>
        </p:txBody>
      </p:sp>
      <p:sp>
        <p:nvSpPr>
          <p:cNvPr id="1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9618" y="6553200"/>
            <a:ext cx="554354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1" y="6415088"/>
            <a:ext cx="55435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fld id="{353E0D1D-A14B-4A58-BE65-54D5247B1E9D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5" name="Picture 3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84" y="396640"/>
            <a:ext cx="266400" cy="29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50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sldNum="0" hdr="0"/>
  <p:txStyles>
    <p:titleStyle>
      <a:lvl1pPr marL="0" indent="0"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0808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IWA PowerShell Projekt</a:t>
            </a:r>
            <a:endParaRPr lang="de-CH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VPN Gateway to a VM with PowerShell and Bicep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Fabio Keller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786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F4B8-7DBC-14E6-3F3A-1DE81A9E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r>
              <a:rPr lang="de-CH" dirty="0"/>
              <a:t> /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steps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6E08-D5FA-E294-BD1B-45EC4CA1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 </a:t>
            </a:r>
            <a:r>
              <a:rPr lang="de-CH" dirty="0" err="1"/>
              <a:t>resources</a:t>
            </a:r>
            <a:r>
              <a:rPr lang="de-CH" dirty="0"/>
              <a:t> on a </a:t>
            </a:r>
            <a:r>
              <a:rPr lang="de-CH" dirty="0" err="1"/>
              <a:t>single</a:t>
            </a:r>
            <a:r>
              <a:rPr lang="de-CH" dirty="0"/>
              <a:t> </a:t>
            </a:r>
            <a:r>
              <a:rPr lang="de-CH" dirty="0" err="1"/>
              <a:t>Bicep</a:t>
            </a:r>
            <a:r>
              <a:rPr lang="de-CH" dirty="0"/>
              <a:t> </a:t>
            </a:r>
            <a:r>
              <a:rPr lang="de-CH" dirty="0" err="1"/>
              <a:t>file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Automating</a:t>
            </a:r>
            <a:r>
              <a:rPr lang="de-CH" dirty="0"/>
              <a:t> </a:t>
            </a:r>
            <a:r>
              <a:rPr lang="de-CH" dirty="0" err="1"/>
              <a:t>post</a:t>
            </a:r>
            <a:r>
              <a:rPr lang="de-CH" dirty="0"/>
              <a:t>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and </a:t>
            </a:r>
            <a:r>
              <a:rPr lang="de-CH" dirty="0" err="1"/>
              <a:t>customisation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VM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Accessing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VM on BURAUT?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33B5-EB60-CD9A-3C88-FE6965FC5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85A82-3F83-26D5-9C9C-774AA8CBE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D1F603-92D5-4A7E-A411-208E59DBE543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52B700-E83E-5F01-5514-AEF8D77CB0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Graphic 9" descr="Head with gears with solid fill">
            <a:extLst>
              <a:ext uri="{FF2B5EF4-FFF2-40B4-BE49-F238E27FC236}">
                <a16:creationId xmlns:a16="http://schemas.microsoft.com/office/drawing/2014/main" id="{C444D027-5DD3-8738-1333-5D8068619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81" y="4653136"/>
            <a:ext cx="914400" cy="914400"/>
          </a:xfrm>
          <a:prstGeom prst="rect">
            <a:avLst/>
          </a:prstGeom>
        </p:spPr>
      </p:pic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2B690284-E6B2-A9EB-17A1-056C231D5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473" y="2899792"/>
            <a:ext cx="1058416" cy="1058416"/>
          </a:xfrm>
          <a:prstGeom prst="rect">
            <a:avLst/>
          </a:prstGeom>
        </p:spPr>
      </p:pic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F0C8C79D-BA9E-5500-B62D-7B9A1D898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225" y="1412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2F60-AB0C-5754-4815-6786E08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142-072D-5CBA-853B-EBD6924A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PowerShell Basics</a:t>
            </a:r>
          </a:p>
          <a:p>
            <a:r>
              <a:rPr lang="de-CH" dirty="0"/>
              <a:t>Azure </a:t>
            </a:r>
            <a:r>
              <a:rPr lang="de-CH" dirty="0" err="1"/>
              <a:t>with</a:t>
            </a:r>
            <a:r>
              <a:rPr lang="de-CH" dirty="0"/>
              <a:t> PowerShell</a:t>
            </a:r>
          </a:p>
          <a:p>
            <a:r>
              <a:rPr lang="de-CH" dirty="0" err="1"/>
              <a:t>Bicep</a:t>
            </a:r>
            <a:r>
              <a:rPr lang="de-CH" dirty="0"/>
              <a:t> Basics</a:t>
            </a:r>
          </a:p>
          <a:p>
            <a:r>
              <a:rPr lang="de-CH" dirty="0"/>
              <a:t>VPNs and Networking</a:t>
            </a:r>
          </a:p>
          <a:p>
            <a:r>
              <a:rPr lang="de-CH" dirty="0" err="1"/>
              <a:t>Selenium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PowerShell</a:t>
            </a:r>
          </a:p>
          <a:p>
            <a:r>
              <a:rPr lang="de-CH" dirty="0"/>
              <a:t>Azure Virtual Desktop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74AB2-B936-CF71-50EA-FBBFB92E7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99D4C-695B-C756-6FB4-A9E238A2B2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D1F603-92D5-4A7E-A411-208E59DBE543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AF31E-36B2-E7E4-6E32-9BDB1E25B2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03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583499" y="562670"/>
            <a:ext cx="9998901" cy="562074"/>
          </a:xfrm>
        </p:spPr>
        <p:txBody>
          <a:bodyPr/>
          <a:lstStyle/>
          <a:p>
            <a:r>
              <a:rPr lang="de-CH" dirty="0"/>
              <a:t>Stell dir vor, du leerst Kaffee auf dein </a:t>
            </a:r>
            <a:r>
              <a:rPr lang="de-CH" dirty="0" err="1"/>
              <a:t>Dev</a:t>
            </a:r>
            <a:r>
              <a:rPr lang="de-CH" dirty="0"/>
              <a:t> Notebook aus</a:t>
            </a:r>
          </a:p>
        </p:txBody>
      </p:sp>
      <p:pic>
        <p:nvPicPr>
          <p:cNvPr id="3" name="Content Placeholder 2" descr="A picture containing logo&#10;&#10;Description automatically generated">
            <a:extLst>
              <a:ext uri="{FF2B5EF4-FFF2-40B4-BE49-F238E27FC236}">
                <a16:creationId xmlns:a16="http://schemas.microsoft.com/office/drawing/2014/main" id="{211C892C-40C7-479B-64FE-A556BC21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76" y="1803624"/>
            <a:ext cx="3810000" cy="368617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33E9F3-C890-4666-87CF-60EFDB8A5D50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C33320E-DC46-C382-D63A-7629985EA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1" y="1803624"/>
            <a:ext cx="381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583499" y="562670"/>
            <a:ext cx="9998901" cy="562074"/>
          </a:xfrm>
        </p:spPr>
        <p:txBody>
          <a:bodyPr/>
          <a:lstStyle/>
          <a:p>
            <a:r>
              <a:rPr lang="de-CH" dirty="0"/>
              <a:t>Zum Glück leiht dir dein Freund seine Maschine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1DAED-FBE5-4889-BA2D-84833CB77355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Content Placeholder 8" descr="A picture containing icon&#10;&#10;Description automatically generated">
            <a:extLst>
              <a:ext uri="{FF2B5EF4-FFF2-40B4-BE49-F238E27FC236}">
                <a16:creationId xmlns:a16="http://schemas.microsoft.com/office/drawing/2014/main" id="{111FF286-6A03-F133-ADA3-3B59BD4C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30" y="2126853"/>
            <a:ext cx="3810000" cy="3286125"/>
          </a:xfr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473B7F58-793E-BC8D-A19B-51809F092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72" y="1672034"/>
            <a:ext cx="3657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583499" y="562670"/>
            <a:ext cx="9998901" cy="562074"/>
          </a:xfrm>
        </p:spPr>
        <p:txBody>
          <a:bodyPr/>
          <a:lstStyle/>
          <a:p>
            <a:r>
              <a:rPr lang="de-CH" dirty="0"/>
              <a:t>Doch du willst nicht deine fragwürdigen </a:t>
            </a:r>
            <a:r>
              <a:rPr lang="de-CH" dirty="0" err="1"/>
              <a:t>Dev</a:t>
            </a:r>
            <a:r>
              <a:rPr lang="de-CH" dirty="0"/>
              <a:t> Tools auf seinen Computer herunterladen.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1DAED-FBE5-4889-BA2D-84833CB77355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5" name="Content Placeholder 14" descr="Icon&#10;&#10;Description automatically generated">
            <a:extLst>
              <a:ext uri="{FF2B5EF4-FFF2-40B4-BE49-F238E27FC236}">
                <a16:creationId xmlns:a16="http://schemas.microsoft.com/office/drawing/2014/main" id="{6FED9193-380B-F6DB-AD20-B0032CB7A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77" y="2117368"/>
            <a:ext cx="2735784" cy="2933817"/>
          </a:xfr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77005D3-62DF-4960-B485-47332691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91" y="2374076"/>
            <a:ext cx="2933817" cy="2420399"/>
          </a:xfrm>
          <a:prstGeom prst="rect">
            <a:avLst/>
          </a:prstGeom>
        </p:spPr>
      </p:pic>
      <p:pic>
        <p:nvPicPr>
          <p:cNvPr id="19" name="Picture 18" descr="A red and blue flag&#10;&#10;Description automatically generated with low confidence">
            <a:extLst>
              <a:ext uri="{FF2B5EF4-FFF2-40B4-BE49-F238E27FC236}">
                <a16:creationId xmlns:a16="http://schemas.microsoft.com/office/drawing/2014/main" id="{EC6C8D58-2E6F-9C7A-6B3C-D25B0CA9D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43" y="2227384"/>
            <a:ext cx="2933817" cy="27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583499" y="562670"/>
            <a:ext cx="9998901" cy="562074"/>
          </a:xfrm>
        </p:spPr>
        <p:txBody>
          <a:bodyPr/>
          <a:lstStyle/>
          <a:p>
            <a:r>
              <a:rPr lang="fr-CH" dirty="0" err="1"/>
              <a:t>Deshalb</a:t>
            </a:r>
            <a:r>
              <a:rPr lang="fr-CH" dirty="0"/>
              <a:t> </a:t>
            </a:r>
            <a:r>
              <a:rPr lang="fr-CH" dirty="0" err="1"/>
              <a:t>brauchst</a:t>
            </a:r>
            <a:r>
              <a:rPr lang="fr-CH" dirty="0"/>
              <a:t> du s</a:t>
            </a:r>
            <a:r>
              <a:rPr lang="de-CH" dirty="0" err="1"/>
              <a:t>chnell</a:t>
            </a:r>
            <a:r>
              <a:rPr lang="de-CH" dirty="0"/>
              <a:t> eine VM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1DAED-FBE5-4889-BA2D-84833CB77355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Content Placeholder 7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6493BD3-6D31-18C6-09AD-12465B00F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88" y="1984117"/>
            <a:ext cx="4608512" cy="35715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F3923B-FCAD-E0CB-3932-89D32E7E8734}"/>
              </a:ext>
            </a:extLst>
          </p:cNvPr>
          <p:cNvSpPr txBox="1"/>
          <p:nvPr/>
        </p:nvSpPr>
        <p:spPr>
          <a:xfrm>
            <a:off x="1583498" y="2144466"/>
            <a:ext cx="5664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CH" sz="2800" dirty="0" err="1"/>
              <a:t>Deine</a:t>
            </a:r>
            <a:r>
              <a:rPr lang="fr-CH" sz="2800" dirty="0"/>
              <a:t> </a:t>
            </a:r>
            <a:r>
              <a:rPr lang="fr-CH" sz="2800" dirty="0" err="1"/>
              <a:t>gewohnte</a:t>
            </a:r>
            <a:r>
              <a:rPr lang="fr-CH" sz="2800" dirty="0"/>
              <a:t> </a:t>
            </a:r>
            <a:r>
              <a:rPr lang="fr-CH" sz="2800" dirty="0" err="1"/>
              <a:t>Umgebung</a:t>
            </a:r>
            <a:endParaRPr lang="fr-CH" sz="2800" dirty="0"/>
          </a:p>
          <a:p>
            <a:pPr marL="514350" indent="-514350" algn="l">
              <a:buFont typeface="+mj-lt"/>
              <a:buAutoNum type="arabicPeriod"/>
            </a:pPr>
            <a:endParaRPr lang="fr-CH" sz="2800" dirty="0"/>
          </a:p>
          <a:p>
            <a:pPr marL="514350" indent="-514350" algn="l">
              <a:buFont typeface="+mj-lt"/>
              <a:buAutoNum type="arabicPeriod"/>
            </a:pPr>
            <a:r>
              <a:rPr lang="fr-CH" sz="2800" dirty="0" err="1"/>
              <a:t>Sicher</a:t>
            </a:r>
            <a:endParaRPr lang="fr-CH" sz="2800" dirty="0"/>
          </a:p>
          <a:p>
            <a:pPr marL="514350" indent="-514350" algn="l">
              <a:buFont typeface="+mj-lt"/>
              <a:buAutoNum type="arabicPeriod"/>
            </a:pPr>
            <a:endParaRPr lang="fr-CH" sz="2800" dirty="0"/>
          </a:p>
          <a:p>
            <a:pPr marL="514350" indent="-514350" algn="l">
              <a:buFont typeface="+mj-lt"/>
              <a:buAutoNum type="arabicPeriod"/>
            </a:pPr>
            <a:r>
              <a:rPr lang="fr-CH" sz="2800" dirty="0" err="1"/>
              <a:t>Reproduzierbar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44978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C805B5A-F724-4A4A-3B2C-E36C3C6A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6" b="89796" l="6444" r="92750">
                        <a14:foregroundMark x1="9781" y1="40000" x2="9781" y2="40000"/>
                        <a14:foregroundMark x1="6559" y1="37143" x2="6559" y2="37143"/>
                        <a14:foregroundMark x1="92750" y1="40816" x2="92750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40" y="4297363"/>
            <a:ext cx="8277225" cy="233362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C71FB-4DF5-7996-723D-1E4761D5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499" y="1600201"/>
            <a:ext cx="6672741" cy="1036711"/>
          </a:xfrm>
        </p:spPr>
        <p:txBody>
          <a:bodyPr/>
          <a:lstStyle/>
          <a:p>
            <a:pPr marL="0" indent="0">
              <a:buNone/>
            </a:pPr>
            <a:r>
              <a:rPr lang="fr-CH" dirty="0"/>
              <a:t>Infrastructure as Code (</a:t>
            </a:r>
            <a:r>
              <a:rPr lang="fr-CH" dirty="0" err="1"/>
              <a:t>IaC</a:t>
            </a:r>
            <a:r>
              <a:rPr lang="fr-CH" dirty="0"/>
              <a:t>)</a:t>
            </a:r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583499" y="562670"/>
            <a:ext cx="9998901" cy="562074"/>
          </a:xfrm>
        </p:spPr>
        <p:txBody>
          <a:bodyPr/>
          <a:lstStyle/>
          <a:p>
            <a:r>
              <a:rPr lang="fr-CH" dirty="0"/>
              <a:t>1. </a:t>
            </a:r>
            <a:r>
              <a:rPr lang="fr-CH" dirty="0" err="1"/>
              <a:t>Gewohnte</a:t>
            </a:r>
            <a:r>
              <a:rPr lang="fr-CH" dirty="0"/>
              <a:t> </a:t>
            </a:r>
            <a:r>
              <a:rPr lang="fr-CH" dirty="0" err="1"/>
              <a:t>Umgebung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1DAED-FBE5-4889-BA2D-84833CB77355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E19F6F4-1AAB-C288-1423-1C31D59A0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89" b="89589" l="8456" r="92525">
                        <a14:foregroundMark x1="8578" y1="46849" x2="8578" y2="46849"/>
                        <a14:foregroundMark x1="92525" y1="33151" x2="92525" y2="33151"/>
                        <a14:foregroundMark x1="53064" y1="21644" x2="53064" y2="21644"/>
                        <a14:foregroundMark x1="51471" y1="20548" x2="51471" y2="205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847270"/>
            <a:ext cx="7072280" cy="3163459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047E0A1-CCFA-8CF8-8681-B1D577B4C7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4319585"/>
            <a:ext cx="1046146" cy="104614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DF4B271-2F20-F65F-AA7E-E532E40AB5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89" y="1731736"/>
            <a:ext cx="1014712" cy="10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583499" y="562670"/>
            <a:ext cx="9998901" cy="562074"/>
          </a:xfrm>
        </p:spPr>
        <p:txBody>
          <a:bodyPr/>
          <a:lstStyle/>
          <a:p>
            <a:r>
              <a:rPr lang="fr-CH" dirty="0"/>
              <a:t>2. </a:t>
            </a:r>
            <a:r>
              <a:rPr lang="fr-CH" dirty="0" err="1"/>
              <a:t>Sicherheit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1DAED-FBE5-4889-BA2D-84833CB77355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4D4320-640A-5426-BE14-F518E7E1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932" y="1234920"/>
            <a:ext cx="3999211" cy="4713356"/>
          </a:xfrm>
          <a:prstGeom prst="rect">
            <a:avLst/>
          </a:prstGeom>
        </p:spPr>
      </p:pic>
      <p:pic>
        <p:nvPicPr>
          <p:cNvPr id="6" name="Content Placeholder 8" descr="A picture containing icon&#10;&#10;Description automatically generated">
            <a:extLst>
              <a:ext uri="{FF2B5EF4-FFF2-40B4-BE49-F238E27FC236}">
                <a16:creationId xmlns:a16="http://schemas.microsoft.com/office/drawing/2014/main" id="{E811C9C9-AA51-75F3-8B67-D300A31A9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2996952"/>
            <a:ext cx="2344611" cy="20222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E698D-A5A4-27C0-9DC5-B6DF30194B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0000" y1="15311" x2="60000" y2="15311"/>
                        <a14:foregroundMark x1="59770" y1="32297" x2="59770" y2="32297"/>
                        <a14:foregroundMark x1="50345" y1="42823" x2="50345" y2="428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0093" y="3954405"/>
            <a:ext cx="915996" cy="880198"/>
          </a:xfrm>
          <a:prstGeom prst="rect">
            <a:avLst/>
          </a:prstGeom>
        </p:spPr>
      </p:pic>
      <p:sp>
        <p:nvSpPr>
          <p:cNvPr id="12" name="Cylinder 11">
            <a:extLst>
              <a:ext uri="{FF2B5EF4-FFF2-40B4-BE49-F238E27FC236}">
                <a16:creationId xmlns:a16="http://schemas.microsoft.com/office/drawing/2014/main" id="{C4130A7F-EB63-F867-8121-06928A0E8F91}"/>
              </a:ext>
            </a:extLst>
          </p:cNvPr>
          <p:cNvSpPr/>
          <p:nvPr/>
        </p:nvSpPr>
        <p:spPr>
          <a:xfrm rot="16200000">
            <a:off x="7048357" y="2656683"/>
            <a:ext cx="411940" cy="2192970"/>
          </a:xfrm>
          <a:prstGeom prst="can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60E9A2-A1DC-74F4-0001-BA90F544A07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350812" y="3753168"/>
            <a:ext cx="884407" cy="201237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88113E-424F-A72C-5271-2BC1CA15D41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82230" y="3753168"/>
            <a:ext cx="1075612" cy="755952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text, toy, vector graphics, doll&#10;&#10;Description automatically generated">
            <a:extLst>
              <a:ext uri="{FF2B5EF4-FFF2-40B4-BE49-F238E27FC236}">
                <a16:creationId xmlns:a16="http://schemas.microsoft.com/office/drawing/2014/main" id="{FA46044A-10CF-B07D-A720-9789544BB1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2672779"/>
            <a:ext cx="1244387" cy="218313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191E46-FC44-25FE-09C7-5B65A49AD46F}"/>
              </a:ext>
            </a:extLst>
          </p:cNvPr>
          <p:cNvSpPr/>
          <p:nvPr/>
        </p:nvSpPr>
        <p:spPr>
          <a:xfrm>
            <a:off x="695400" y="5085184"/>
            <a:ext cx="888099" cy="562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41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583499" y="562670"/>
            <a:ext cx="9998901" cy="562074"/>
          </a:xfrm>
        </p:spPr>
        <p:txBody>
          <a:bodyPr/>
          <a:lstStyle/>
          <a:p>
            <a:r>
              <a:rPr lang="fr-CH" dirty="0"/>
              <a:t>3. </a:t>
            </a:r>
            <a:r>
              <a:rPr lang="fr-CH" dirty="0" err="1"/>
              <a:t>Reproduzierbar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1DAED-FBE5-4889-BA2D-84833CB77355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E53E65B5-FA80-AAA3-FC05-C057F5A8F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89" y="2782041"/>
            <a:ext cx="1853023" cy="1893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F8EB46-851B-EBDB-7061-2CB30B6DF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010" y1="19950" x2="51010" y2="19950"/>
                        <a14:foregroundMark x1="64815" y1="76309" x2="64815" y2="76309"/>
                        <a14:foregroundMark x1="39226" y1="72319" x2="39226" y2="72319"/>
                        <a14:foregroundMark x1="41751" y1="72818" x2="41751" y2="72818"/>
                        <a14:foregroundMark x1="43434" y1="72319" x2="43434" y2="72319"/>
                        <a14:foregroundMark x1="36195" y1="70324" x2="36195" y2="70324"/>
                        <a14:foregroundMark x1="34848" y1="68080" x2="34848" y2="68080"/>
                        <a14:foregroundMark x1="34007" y1="65586" x2="34007" y2="65586"/>
                        <a14:backgroundMark x1="32660" y1="65337" x2="32660" y2="65337"/>
                        <a14:backgroundMark x1="35017" y1="69077" x2="35017" y2="690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3945" y="2537606"/>
            <a:ext cx="3650834" cy="2464620"/>
          </a:xfrm>
          <a:prstGeom prst="rect">
            <a:avLst/>
          </a:prstGeom>
        </p:spPr>
      </p:pic>
      <p:pic>
        <p:nvPicPr>
          <p:cNvPr id="18" name="Picture 17" descr="Qr code&#10;&#10;Description automatically generated">
            <a:extLst>
              <a:ext uri="{FF2B5EF4-FFF2-40B4-BE49-F238E27FC236}">
                <a16:creationId xmlns:a16="http://schemas.microsoft.com/office/drawing/2014/main" id="{074826B7-307C-881F-20AE-5CB2E4F713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719" y="3284984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6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/>
              <a:t>Fabio Keller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1DAED-FBE5-4889-BA2D-84833CB77355}" type="datetime1">
              <a:rPr lang="de-DE" smtClean="0">
                <a:solidFill>
                  <a:srgbClr val="FF0000"/>
                </a:solidFill>
              </a:rPr>
              <a:t>18.11.2022</a:t>
            </a:fld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AFB19-89B3-079E-39EF-33EFC71C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494" y="3063826"/>
            <a:ext cx="9998901" cy="562074"/>
          </a:xfrm>
        </p:spPr>
        <p:txBody>
          <a:bodyPr/>
          <a:lstStyle/>
          <a:p>
            <a:pPr algn="ctr"/>
            <a:r>
              <a:rPr lang="de-CH" sz="66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3806183"/>
      </p:ext>
    </p:extLst>
  </p:cSld>
  <p:clrMapOvr>
    <a:masterClrMapping/>
  </p:clrMapOvr>
</p:sld>
</file>

<file path=ppt/theme/theme1.xml><?xml version="1.0" encoding="utf-8"?>
<a:theme xmlns:a="http://schemas.openxmlformats.org/drawingml/2006/main" name="1_Weis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-FUB.potx" id="{FA69708B-06B1-46BC-9648-2FAF7DD11BE1}" vid="{952D371D-2F4B-42E6-89DB-E1DD2DA29384}"/>
    </a:ext>
  </a:extLst>
</a:theme>
</file>

<file path=ppt/theme/theme2.xml><?xml version="1.0" encoding="utf-8"?>
<a:theme xmlns:a="http://schemas.openxmlformats.org/drawingml/2006/main" name="2_Schwar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-FUB.potx" id="{FA69708B-06B1-46BC-9648-2FAF7DD11BE1}" vid="{134058EB-1FFD-4295-8860-E9BAF1B2B376}"/>
    </a:ext>
  </a:extLst>
</a:theme>
</file>

<file path=ppt/theme/theme3.xml><?xml version="1.0" encoding="utf-8"?>
<a:theme xmlns:a="http://schemas.openxmlformats.org/drawingml/2006/main" name="3_Blau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-FUB.potx" id="{FA69708B-06B1-46BC-9648-2FAF7DD11BE1}" vid="{1DF21776-9728-43FC-B9FB-5228671135A7}"/>
    </a:ext>
  </a:extLst>
</a:theme>
</file>

<file path=ppt/theme/theme4.xml><?xml version="1.0" encoding="utf-8"?>
<a:theme xmlns:a="http://schemas.openxmlformats.org/drawingml/2006/main" name="4_Grau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-FUB.potx" id="{FA69708B-06B1-46BC-9648-2FAF7DD11BE1}" vid="{5193639F-20C4-4BFF-9119-CFC853766D32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Präsentation_FUB</Template>
  <TotalTime>0</TotalTime>
  <Words>149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1_Weiss</vt:lpstr>
      <vt:lpstr>2_Schwarz</vt:lpstr>
      <vt:lpstr>3_Blau</vt:lpstr>
      <vt:lpstr>4_Grau</vt:lpstr>
      <vt:lpstr>VPN Gateway to a VM with PowerShell and Bicep</vt:lpstr>
      <vt:lpstr>Stell dir vor, du leerst Kaffee auf dein Dev Notebook aus</vt:lpstr>
      <vt:lpstr>Zum Glück leiht dir dein Freund seine Maschine</vt:lpstr>
      <vt:lpstr>Doch du willst nicht deine fragwürdigen Dev Tools auf seinen Computer herunterladen.</vt:lpstr>
      <vt:lpstr>Deshalb brauchst du schnell eine VM</vt:lpstr>
      <vt:lpstr>1. Gewohnte Umgebung</vt:lpstr>
      <vt:lpstr>2. Sicherheit</vt:lpstr>
      <vt:lpstr>3. Reproduzierbar</vt:lpstr>
      <vt:lpstr>Demo</vt:lpstr>
      <vt:lpstr>Improvements / next steps</vt:lpstr>
      <vt:lpstr>Learnings</vt:lpstr>
    </vt:vector>
  </TitlesOfParts>
  <Company>FUB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Keller Fabio FUB</dc:creator>
  <cp:lastModifiedBy>Fabio Keller</cp:lastModifiedBy>
  <cp:revision>7</cp:revision>
  <cp:lastPrinted>2003-11-14T16:51:38Z</cp:lastPrinted>
  <dcterms:created xsi:type="dcterms:W3CDTF">2022-11-18T10:23:58Z</dcterms:created>
  <dcterms:modified xsi:type="dcterms:W3CDTF">2022-11-18T13:19:00Z</dcterms:modified>
</cp:coreProperties>
</file>