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25"/>
  </p:notesMasterIdLst>
  <p:handoutMasterIdLst>
    <p:handoutMasterId r:id="rId26"/>
  </p:handoutMasterIdLst>
  <p:sldIdLst>
    <p:sldId id="256" r:id="rId2"/>
    <p:sldId id="257" r:id="rId3"/>
    <p:sldId id="259" r:id="rId4"/>
    <p:sldId id="272" r:id="rId5"/>
    <p:sldId id="273" r:id="rId6"/>
    <p:sldId id="274" r:id="rId7"/>
    <p:sldId id="275" r:id="rId8"/>
    <p:sldId id="276" r:id="rId9"/>
    <p:sldId id="277" r:id="rId10"/>
    <p:sldId id="278" r:id="rId11"/>
    <p:sldId id="279" r:id="rId12"/>
    <p:sldId id="260" r:id="rId13"/>
    <p:sldId id="270" r:id="rId14"/>
    <p:sldId id="271" r:id="rId15"/>
    <p:sldId id="261" r:id="rId16"/>
    <p:sldId id="265" r:id="rId17"/>
    <p:sldId id="262" r:id="rId18"/>
    <p:sldId id="263" r:id="rId19"/>
    <p:sldId id="264" r:id="rId20"/>
    <p:sldId id="266" r:id="rId21"/>
    <p:sldId id="267" r:id="rId22"/>
    <p:sldId id="268" r:id="rId23"/>
    <p:sldId id="269" r:id="rId24"/>
  </p:sldIdLst>
  <p:sldSz cx="9144000" cy="5143500" type="screen16x9"/>
  <p:notesSz cx="7099300" cy="10234613"/>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KG Second Chances Sketch" panose="02000000000000000000" pitchFamily="2" charset="0"/>
      <p:regular r:id="rId35"/>
    </p:embeddedFont>
    <p:embeddedFont>
      <p:font typeface="Sketch Block" panose="02000000000000000000" pitchFamily="2" charset="0"/>
      <p:regular r:id="rId36"/>
    </p:embeddedFont>
    <p:embeddedFont>
      <p:font typeface="ChalkDust" pitchFamily="2" charset="0"/>
      <p:regular r:id="rId37"/>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14" autoAdjust="0"/>
  </p:normalViewPr>
  <p:slideViewPr>
    <p:cSldViewPr>
      <p:cViewPr>
        <p:scale>
          <a:sx n="125" d="100"/>
          <a:sy n="125" d="100"/>
        </p:scale>
        <p:origin x="-1224" y="-330"/>
      </p:cViewPr>
      <p:guideLst>
        <p:guide orient="horz" pos="1620"/>
        <p:guide pos="2880"/>
      </p:guideLst>
    </p:cSldViewPr>
  </p:slideViewPr>
  <p:notesTextViewPr>
    <p:cViewPr>
      <p:scale>
        <a:sx n="1" d="1"/>
        <a:sy n="1" d="1"/>
      </p:scale>
      <p:origin x="0" y="0"/>
    </p:cViewPr>
  </p:notesTextViewPr>
  <p:notesViewPr>
    <p:cSldViewPr>
      <p:cViewPr varScale="1">
        <p:scale>
          <a:sx n="88" d="100"/>
          <a:sy n="88" d="100"/>
        </p:scale>
        <p:origin x="-3870"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0"/>
            <a:ext cx="3076363" cy="511731"/>
          </a:xfrm>
          <a:prstGeom prst="rect">
            <a:avLst/>
          </a:prstGeom>
        </p:spPr>
        <p:txBody>
          <a:bodyPr vert="horz" lIns="94741" tIns="47370" rIns="94741" bIns="47370" rtlCol="0"/>
          <a:lstStyle>
            <a:lvl1pPr algn="l">
              <a:defRPr sz="1200"/>
            </a:lvl1pPr>
          </a:lstStyle>
          <a:p>
            <a:endParaRPr lang="pt-BR"/>
          </a:p>
        </p:txBody>
      </p:sp>
      <p:sp>
        <p:nvSpPr>
          <p:cNvPr id="3" name="Espaço Reservado para Data 2"/>
          <p:cNvSpPr>
            <a:spLocks noGrp="1"/>
          </p:cNvSpPr>
          <p:nvPr>
            <p:ph type="dt" sz="quarter" idx="1"/>
          </p:nvPr>
        </p:nvSpPr>
        <p:spPr>
          <a:xfrm>
            <a:off x="4021295" y="0"/>
            <a:ext cx="3076363" cy="511731"/>
          </a:xfrm>
          <a:prstGeom prst="rect">
            <a:avLst/>
          </a:prstGeom>
        </p:spPr>
        <p:txBody>
          <a:bodyPr vert="horz" lIns="94741" tIns="47370" rIns="94741" bIns="47370" rtlCol="0"/>
          <a:lstStyle>
            <a:lvl1pPr algn="r">
              <a:defRPr sz="1200"/>
            </a:lvl1pPr>
          </a:lstStyle>
          <a:p>
            <a:fld id="{BD26F336-C971-4F79-8A81-1879C5DB2828}" type="datetimeFigureOut">
              <a:rPr lang="pt-BR" smtClean="0"/>
              <a:t>29/06/2017</a:t>
            </a:fld>
            <a:endParaRPr lang="pt-BR"/>
          </a:p>
        </p:txBody>
      </p:sp>
      <p:sp>
        <p:nvSpPr>
          <p:cNvPr id="4" name="Espaço Reservado para Rodapé 3"/>
          <p:cNvSpPr>
            <a:spLocks noGrp="1"/>
          </p:cNvSpPr>
          <p:nvPr>
            <p:ph type="ftr" sz="quarter" idx="2"/>
          </p:nvPr>
        </p:nvSpPr>
        <p:spPr>
          <a:xfrm>
            <a:off x="1" y="9721106"/>
            <a:ext cx="3076363" cy="511731"/>
          </a:xfrm>
          <a:prstGeom prst="rect">
            <a:avLst/>
          </a:prstGeom>
        </p:spPr>
        <p:txBody>
          <a:bodyPr vert="horz" lIns="94741" tIns="47370" rIns="94741" bIns="4737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4021295" y="9721106"/>
            <a:ext cx="3076363" cy="511731"/>
          </a:xfrm>
          <a:prstGeom prst="rect">
            <a:avLst/>
          </a:prstGeom>
        </p:spPr>
        <p:txBody>
          <a:bodyPr vert="horz" lIns="94741" tIns="47370" rIns="94741" bIns="47370" rtlCol="0" anchor="b"/>
          <a:lstStyle>
            <a:lvl1pPr algn="r">
              <a:defRPr sz="1200"/>
            </a:lvl1pPr>
          </a:lstStyle>
          <a:p>
            <a:fld id="{63809BC6-C4BF-47D3-B471-7907653F92A9}" type="slidenum">
              <a:rPr lang="pt-BR" smtClean="0"/>
              <a:t>‹nº›</a:t>
            </a:fld>
            <a:endParaRPr lang="pt-BR"/>
          </a:p>
        </p:txBody>
      </p:sp>
    </p:spTree>
    <p:extLst>
      <p:ext uri="{BB962C8B-B14F-4D97-AF65-F5344CB8AC3E}">
        <p14:creationId xmlns:p14="http://schemas.microsoft.com/office/powerpoint/2010/main" val="4225946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D58DC20-C71B-4FFD-BD2F-FCA3A646E90C}" type="datetimeFigureOut">
              <a:rPr lang="pt-BR" smtClean="0"/>
              <a:t>29/06/2017</a:t>
            </a:fld>
            <a:endParaRPr lang="pt-BR"/>
          </a:p>
        </p:txBody>
      </p:sp>
      <p:sp>
        <p:nvSpPr>
          <p:cNvPr id="4" name="Espaço Reservado para Imagem de Slid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4738437D-60AD-4346-9A27-FE9C0D232477}" type="slidenum">
              <a:rPr lang="pt-BR" smtClean="0"/>
              <a:t>‹nº›</a:t>
            </a:fld>
            <a:endParaRPr lang="pt-BR"/>
          </a:p>
        </p:txBody>
      </p:sp>
    </p:spTree>
    <p:extLst>
      <p:ext uri="{BB962C8B-B14F-4D97-AF65-F5344CB8AC3E}">
        <p14:creationId xmlns:p14="http://schemas.microsoft.com/office/powerpoint/2010/main" val="48346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4738437D-60AD-4346-9A27-FE9C0D232477}" type="slidenum">
              <a:rPr lang="pt-BR" smtClean="0"/>
              <a:t>1</a:t>
            </a:fld>
            <a:endParaRPr lang="pt-BR"/>
          </a:p>
        </p:txBody>
      </p:sp>
    </p:spTree>
    <p:extLst>
      <p:ext uri="{BB962C8B-B14F-4D97-AF65-F5344CB8AC3E}">
        <p14:creationId xmlns:p14="http://schemas.microsoft.com/office/powerpoint/2010/main" val="46026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Oozie</a:t>
            </a:r>
            <a:r>
              <a:rPr lang="pt-BR" baseline="0" dirty="0" smtClean="0"/>
              <a:t> (</a:t>
            </a:r>
            <a:r>
              <a:rPr lang="pt-BR" baseline="0" dirty="0" err="1" smtClean="0"/>
              <a:t>job</a:t>
            </a:r>
            <a:r>
              <a:rPr lang="pt-BR" baseline="0" dirty="0" smtClean="0"/>
              <a:t> </a:t>
            </a:r>
            <a:r>
              <a:rPr lang="pt-BR" baseline="0" dirty="0" err="1" smtClean="0"/>
              <a:t>scheduler</a:t>
            </a:r>
            <a:r>
              <a:rPr lang="pt-BR" baseline="0" dirty="0" smtClean="0"/>
              <a:t>)</a:t>
            </a:r>
            <a:endParaRPr lang="pt-BR" dirty="0" smtClean="0"/>
          </a:p>
          <a:p>
            <a:r>
              <a:rPr lang="pt-BR" dirty="0" smtClean="0"/>
              <a:t>GIS</a:t>
            </a:r>
            <a:r>
              <a:rPr lang="pt-BR" baseline="0" dirty="0" smtClean="0"/>
              <a:t> (</a:t>
            </a:r>
            <a:r>
              <a:rPr lang="pt-BR" baseline="0" dirty="0" err="1" smtClean="0"/>
              <a:t>Geographic</a:t>
            </a:r>
            <a:r>
              <a:rPr lang="pt-BR" baseline="0" dirty="0" smtClean="0"/>
              <a:t> </a:t>
            </a:r>
            <a:r>
              <a:rPr lang="pt-BR" baseline="0" dirty="0" err="1" smtClean="0"/>
              <a:t>Information</a:t>
            </a:r>
            <a:r>
              <a:rPr lang="pt-BR" baseline="0" dirty="0" smtClean="0"/>
              <a:t> System)</a:t>
            </a:r>
          </a:p>
          <a:p>
            <a:r>
              <a:rPr lang="pt-BR" baseline="0" dirty="0" err="1" smtClean="0"/>
              <a:t>Zookeeper</a:t>
            </a:r>
            <a:r>
              <a:rPr lang="pt-BR" baseline="0" dirty="0" smtClean="0"/>
              <a:t> (</a:t>
            </a:r>
            <a:r>
              <a:rPr lang="en-US" sz="1200" b="0" i="0" kern="1200" dirty="0" smtClean="0">
                <a:solidFill>
                  <a:schemeClr val="tx1"/>
                </a:solidFill>
                <a:effectLst/>
                <a:latin typeface="+mn-lt"/>
                <a:ea typeface="+mn-ea"/>
                <a:cs typeface="+mn-cs"/>
              </a:rPr>
              <a:t>a centralized service for maintaining configuration information, naming, providing distributed synchronization, and providing group services)</a:t>
            </a:r>
            <a:endParaRPr lang="pt-BR" dirty="0"/>
          </a:p>
        </p:txBody>
      </p:sp>
      <p:sp>
        <p:nvSpPr>
          <p:cNvPr id="4" name="Espaço Reservado para Número de Slide 3"/>
          <p:cNvSpPr>
            <a:spLocks noGrp="1"/>
          </p:cNvSpPr>
          <p:nvPr>
            <p:ph type="sldNum" sz="quarter" idx="10"/>
          </p:nvPr>
        </p:nvSpPr>
        <p:spPr/>
        <p:txBody>
          <a:bodyPr/>
          <a:lstStyle/>
          <a:p>
            <a:fld id="{4738437D-60AD-4346-9A27-FE9C0D232477}" type="slidenum">
              <a:rPr lang="pt-BR" smtClean="0"/>
              <a:t>12</a:t>
            </a:fld>
            <a:endParaRPr lang="pt-BR"/>
          </a:p>
        </p:txBody>
      </p:sp>
    </p:spTree>
    <p:extLst>
      <p:ext uri="{BB962C8B-B14F-4D97-AF65-F5344CB8AC3E}">
        <p14:creationId xmlns:p14="http://schemas.microsoft.com/office/powerpoint/2010/main" val="3844814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85800" y="1597819"/>
            <a:ext cx="7772400" cy="1102519"/>
          </a:xfrm>
        </p:spPr>
        <p:txBody>
          <a:bodyPr/>
          <a:lstStyle>
            <a:lvl1pPr>
              <a:defRPr>
                <a:solidFill>
                  <a:schemeClr val="bg1"/>
                </a:solidFill>
                <a:latin typeface="ChalkDust" pitchFamily="2" charset="0"/>
              </a:defRPr>
            </a:lvl1pPr>
          </a:lstStyle>
          <a:p>
            <a:r>
              <a:rPr lang="pt-BR" dirty="0" smtClean="0"/>
              <a:t>título mestre</a:t>
            </a:r>
            <a:endParaRPr lang="pt-BR" dirty="0"/>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Consolas" panose="020B0609020204030204" pitchFamily="49" charset="0"/>
                <a:cs typeface="Consolas" panose="020B0609020204030204" pitchFamily="49"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smtClean="0"/>
              <a:t>Clique para editar o estilo do subtítulo mestre</a:t>
            </a:r>
            <a:endParaRPr lang="pt-BR" dirty="0"/>
          </a:p>
        </p:txBody>
      </p:sp>
      <p:sp>
        <p:nvSpPr>
          <p:cNvPr id="4" name="Espaço Reservado para Data 3"/>
          <p:cNvSpPr>
            <a:spLocks noGrp="1"/>
          </p:cNvSpPr>
          <p:nvPr>
            <p:ph type="dt" sz="half" idx="10"/>
          </p:nvPr>
        </p:nvSpPr>
        <p:spPr/>
        <p:txBody>
          <a:bodyPr/>
          <a:lstStyle/>
          <a:p>
            <a:fld id="{791B7997-D313-44F5-8276-6FD00216544B}" type="datetime1">
              <a:rPr lang="pt-BR" smtClean="0"/>
              <a:t>29/06/2017</a:t>
            </a:fld>
            <a:endParaRPr lang="pt-BR"/>
          </a:p>
        </p:txBody>
      </p:sp>
      <p:sp>
        <p:nvSpPr>
          <p:cNvPr id="5" name="Espaço Reservado para Rodapé 4"/>
          <p:cNvSpPr>
            <a:spLocks noGrp="1"/>
          </p:cNvSpPr>
          <p:nvPr>
            <p:ph type="ftr" sz="quarter" idx="11"/>
          </p:nvPr>
        </p:nvSpPr>
        <p:spPr/>
        <p:txBody>
          <a:bodyPr/>
          <a:lstStyle/>
          <a:p>
            <a:r>
              <a:rPr lang="pt-BR" smtClean="0"/>
              <a:t>DPI - Algoritmos</a:t>
            </a:r>
            <a:endParaRPr lang="pt-BR"/>
          </a:p>
        </p:txBody>
      </p:sp>
      <p:sp>
        <p:nvSpPr>
          <p:cNvPr id="6" name="Espaço Reservado para Número de Slide 5"/>
          <p:cNvSpPr>
            <a:spLocks noGrp="1"/>
          </p:cNvSpPr>
          <p:nvPr>
            <p:ph type="sldNum" sz="quarter" idx="12"/>
          </p:nvPr>
        </p:nvSpPr>
        <p:spPr/>
        <p:txBody>
          <a:bodyPr/>
          <a:lstStyle/>
          <a:p>
            <a:fld id="{26D191BC-AC5E-47D5-932D-5D1AE3290488}" type="slidenum">
              <a:rPr lang="pt-BR" smtClean="0"/>
              <a:t>‹nº›</a:t>
            </a:fld>
            <a:endParaRPr lang="pt-B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rot="1488460">
            <a:off x="6303127" y="3516569"/>
            <a:ext cx="2478249" cy="171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517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565571"/>
          </a:xfrm>
        </p:spPr>
        <p:txBody>
          <a:bodyPr vert="horz" lIns="91440" tIns="45720" rIns="91440" bIns="45720" rtlCol="0" anchor="ctr">
            <a:noAutofit/>
          </a:bodyPr>
          <a:lstStyle>
            <a:lvl1pPr>
              <a:defRPr lang="pt-BR" sz="2400" dirty="0">
                <a:latin typeface="KG Second Chances Sketch" panose="02000000000000000000" pitchFamily="2" charset="0"/>
              </a:defRPr>
            </a:lvl1pPr>
          </a:lstStyle>
          <a:p>
            <a:pPr lvl="0"/>
            <a:r>
              <a:rPr lang="pt-BR" dirty="0" smtClean="0"/>
              <a:t>Clique para editar o título mestre</a:t>
            </a:r>
            <a:endParaRPr lang="pt-BR" dirty="0"/>
          </a:p>
        </p:txBody>
      </p:sp>
      <p:sp>
        <p:nvSpPr>
          <p:cNvPr id="3" name="Espaço Reservado para Texto Vertical 2"/>
          <p:cNvSpPr>
            <a:spLocks noGrp="1"/>
          </p:cNvSpPr>
          <p:nvPr>
            <p:ph type="body" orient="vert" idx="1"/>
          </p:nvPr>
        </p:nvSpPr>
        <p:spPr>
          <a:xfrm>
            <a:off x="457200" y="915566"/>
            <a:ext cx="8229600" cy="3679057"/>
          </a:xfrm>
        </p:spPr>
        <p:txBody>
          <a:bodyPr vert="eaVert"/>
          <a:lstStyle>
            <a:lvl1pPr>
              <a:defRPr>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10"/>
          </p:nvPr>
        </p:nvSpPr>
        <p:spPr/>
        <p:txBody>
          <a:bodyPr/>
          <a:lstStyle/>
          <a:p>
            <a:fld id="{667BE507-0A38-4640-BD69-0F593BFB10E4}" type="datetime1">
              <a:rPr lang="pt-BR" smtClean="0"/>
              <a:t>29/06/2017</a:t>
            </a:fld>
            <a:endParaRPr lang="pt-BR"/>
          </a:p>
        </p:txBody>
      </p:sp>
      <p:sp>
        <p:nvSpPr>
          <p:cNvPr id="5" name="Espaço Reservado para Rodapé 4"/>
          <p:cNvSpPr>
            <a:spLocks noGrp="1"/>
          </p:cNvSpPr>
          <p:nvPr>
            <p:ph type="ftr" sz="quarter" idx="11"/>
          </p:nvPr>
        </p:nvSpPr>
        <p:spPr/>
        <p:txBody>
          <a:bodyPr/>
          <a:lstStyle/>
          <a:p>
            <a:r>
              <a:rPr lang="pt-BR" smtClean="0"/>
              <a:t>DPI - Algoritmos</a:t>
            </a:r>
            <a:endParaRPr lang="pt-BR"/>
          </a:p>
        </p:txBody>
      </p:sp>
      <p:sp>
        <p:nvSpPr>
          <p:cNvPr id="6" name="Espaço Reservado para Número de Slide 5"/>
          <p:cNvSpPr>
            <a:spLocks noGrp="1"/>
          </p:cNvSpPr>
          <p:nvPr>
            <p:ph type="sldNum" sz="quarter" idx="12"/>
          </p:nvPr>
        </p:nvSpPr>
        <p:spPr/>
        <p:txBody>
          <a:bodyPr/>
          <a:lstStyle/>
          <a:p>
            <a:fld id="{26D191BC-AC5E-47D5-932D-5D1AE3290488}" type="slidenum">
              <a:rPr lang="pt-BR" smtClean="0"/>
              <a:t>‹nº›</a:t>
            </a:fld>
            <a:endParaRPr lang="pt-BR"/>
          </a:p>
        </p:txBody>
      </p:sp>
    </p:spTree>
    <p:extLst>
      <p:ext uri="{BB962C8B-B14F-4D97-AF65-F5344CB8AC3E}">
        <p14:creationId xmlns:p14="http://schemas.microsoft.com/office/powerpoint/2010/main" val="22205362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236296" y="205979"/>
            <a:ext cx="1450504" cy="4388644"/>
          </a:xfrm>
        </p:spPr>
        <p:txBody>
          <a:bodyPr vert="eaVert"/>
          <a:lstStyle>
            <a:lvl1pPr>
              <a:defRPr sz="2400">
                <a:solidFill>
                  <a:schemeClr val="bg1"/>
                </a:solidFill>
                <a:latin typeface="KG Second Chances Sketch" panose="02000000000000000000" pitchFamily="2" charset="0"/>
              </a:defRPr>
            </a:lvl1pPr>
          </a:lstStyle>
          <a:p>
            <a:r>
              <a:rPr lang="pt-BR" dirty="0" smtClean="0"/>
              <a:t>Clique para editar o título mestre</a:t>
            </a:r>
            <a:endParaRPr lang="pt-BR" dirty="0"/>
          </a:p>
        </p:txBody>
      </p:sp>
      <p:sp>
        <p:nvSpPr>
          <p:cNvPr id="3" name="Espaço Reservado para Texto Vertical 2"/>
          <p:cNvSpPr>
            <a:spLocks noGrp="1"/>
          </p:cNvSpPr>
          <p:nvPr>
            <p:ph type="body" orient="vert" idx="1"/>
          </p:nvPr>
        </p:nvSpPr>
        <p:spPr>
          <a:xfrm>
            <a:off x="457200" y="205979"/>
            <a:ext cx="6563072" cy="4388644"/>
          </a:xfrm>
        </p:spPr>
        <p:txBody>
          <a:bodyPr vert="eaVert"/>
          <a:lstStyle>
            <a:lvl1pPr>
              <a:defRPr>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10"/>
          </p:nvPr>
        </p:nvSpPr>
        <p:spPr/>
        <p:txBody>
          <a:bodyPr/>
          <a:lstStyle/>
          <a:p>
            <a:fld id="{45425158-6E4E-43F5-AF57-02B6E0288284}" type="datetime1">
              <a:rPr lang="pt-BR" smtClean="0"/>
              <a:t>29/06/2017</a:t>
            </a:fld>
            <a:endParaRPr lang="pt-BR"/>
          </a:p>
        </p:txBody>
      </p:sp>
      <p:sp>
        <p:nvSpPr>
          <p:cNvPr id="5" name="Espaço Reservado para Rodapé 4"/>
          <p:cNvSpPr>
            <a:spLocks noGrp="1"/>
          </p:cNvSpPr>
          <p:nvPr>
            <p:ph type="ftr" sz="quarter" idx="11"/>
          </p:nvPr>
        </p:nvSpPr>
        <p:spPr/>
        <p:txBody>
          <a:bodyPr/>
          <a:lstStyle/>
          <a:p>
            <a:r>
              <a:rPr lang="pt-BR" smtClean="0"/>
              <a:t>DPI - Algoritmos</a:t>
            </a:r>
            <a:endParaRPr lang="pt-BR"/>
          </a:p>
        </p:txBody>
      </p:sp>
      <p:sp>
        <p:nvSpPr>
          <p:cNvPr id="6" name="Espaço Reservado para Número de Slide 5"/>
          <p:cNvSpPr>
            <a:spLocks noGrp="1"/>
          </p:cNvSpPr>
          <p:nvPr>
            <p:ph type="sldNum" sz="quarter" idx="12"/>
          </p:nvPr>
        </p:nvSpPr>
        <p:spPr/>
        <p:txBody>
          <a:bodyPr/>
          <a:lstStyle/>
          <a:p>
            <a:fld id="{26D191BC-AC5E-47D5-932D-5D1AE3290488}" type="slidenum">
              <a:rPr lang="pt-BR" smtClean="0"/>
              <a:t>‹nº›</a:t>
            </a:fld>
            <a:endParaRPr lang="pt-BR"/>
          </a:p>
        </p:txBody>
      </p:sp>
    </p:spTree>
    <p:extLst>
      <p:ext uri="{BB962C8B-B14F-4D97-AF65-F5344CB8AC3E}">
        <p14:creationId xmlns:p14="http://schemas.microsoft.com/office/powerpoint/2010/main" val="3927485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205979"/>
            <a:ext cx="4906888" cy="493563"/>
          </a:xfrm>
        </p:spPr>
        <p:txBody>
          <a:bodyPr vert="horz" lIns="91440" tIns="45720" rIns="91440" bIns="45720" rtlCol="0" anchor="ctr">
            <a:noAutofit/>
          </a:bodyPr>
          <a:lstStyle>
            <a:lvl1pPr>
              <a:defRPr lang="pt-BR" sz="2400" dirty="0">
                <a:latin typeface="KG Second Chances Sketch" panose="02000000000000000000" pitchFamily="2" charset="0"/>
              </a:defRPr>
            </a:lvl1pPr>
          </a:lstStyle>
          <a:p>
            <a:pPr lvl="0"/>
            <a:r>
              <a:rPr lang="pt-BR" dirty="0" smtClean="0"/>
              <a:t>Título mestre</a:t>
            </a:r>
            <a:endParaRPr lang="pt-BR" dirty="0"/>
          </a:p>
        </p:txBody>
      </p:sp>
      <p:sp>
        <p:nvSpPr>
          <p:cNvPr id="3" name="Espaço Reservado para Conteúdo 2"/>
          <p:cNvSpPr>
            <a:spLocks noGrp="1"/>
          </p:cNvSpPr>
          <p:nvPr>
            <p:ph idx="1"/>
          </p:nvPr>
        </p:nvSpPr>
        <p:spPr>
          <a:xfrm>
            <a:off x="457200" y="843558"/>
            <a:ext cx="8229600" cy="3816424"/>
          </a:xfrm>
        </p:spPr>
        <p:txBody>
          <a:bodyPr>
            <a:normAutofit/>
          </a:bodyPr>
          <a:lstStyle>
            <a:lvl1pPr>
              <a:defRPr sz="2000">
                <a:solidFill>
                  <a:schemeClr val="bg1"/>
                </a:solidFill>
                <a:latin typeface="Consolas" panose="020B0609020204030204" pitchFamily="49" charset="0"/>
                <a:cs typeface="Consolas" panose="020B0609020204030204" pitchFamily="49" charset="0"/>
              </a:defRPr>
            </a:lvl1pPr>
            <a:lvl2pPr>
              <a:defRPr sz="2000">
                <a:solidFill>
                  <a:schemeClr val="bg1"/>
                </a:solidFill>
                <a:latin typeface="Consolas" panose="020B0609020204030204" pitchFamily="49" charset="0"/>
                <a:cs typeface="Consolas" panose="020B0609020204030204" pitchFamily="49" charset="0"/>
              </a:defRPr>
            </a:lvl2pPr>
            <a:lvl3pPr>
              <a:defRPr sz="2000">
                <a:solidFill>
                  <a:schemeClr val="bg1"/>
                </a:solidFill>
                <a:latin typeface="Consolas" panose="020B0609020204030204" pitchFamily="49" charset="0"/>
                <a:cs typeface="Consolas" panose="020B0609020204030204" pitchFamily="49" charset="0"/>
              </a:defRPr>
            </a:lvl3pPr>
            <a:lvl4pPr>
              <a:defRPr sz="2000">
                <a:solidFill>
                  <a:schemeClr val="bg1"/>
                </a:solidFill>
                <a:latin typeface="Consolas" panose="020B0609020204030204" pitchFamily="49" charset="0"/>
                <a:cs typeface="Consolas" panose="020B0609020204030204" pitchFamily="49" charset="0"/>
              </a:defRPr>
            </a:lvl4pPr>
            <a:lvl5pPr>
              <a:defRPr sz="2000">
                <a:solidFill>
                  <a:schemeClr val="bg1"/>
                </a:solidFill>
                <a:latin typeface="Consolas" panose="020B0609020204030204" pitchFamily="49" charset="0"/>
                <a:cs typeface="Consolas" panose="020B0609020204030204" pitchFamily="49" charset="0"/>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10"/>
          </p:nvPr>
        </p:nvSpPr>
        <p:spPr/>
        <p:txBody>
          <a:bodyPr/>
          <a:lstStyle/>
          <a:p>
            <a:fld id="{203480A7-C827-470E-928D-CDE0663367E3}" type="datetime1">
              <a:rPr lang="pt-BR" smtClean="0"/>
              <a:t>29/06/2017</a:t>
            </a:fld>
            <a:endParaRPr lang="pt-BR"/>
          </a:p>
        </p:txBody>
      </p:sp>
      <p:sp>
        <p:nvSpPr>
          <p:cNvPr id="5" name="Espaço Reservado para Rodapé 4"/>
          <p:cNvSpPr>
            <a:spLocks noGrp="1"/>
          </p:cNvSpPr>
          <p:nvPr>
            <p:ph type="ftr" sz="quarter" idx="11"/>
          </p:nvPr>
        </p:nvSpPr>
        <p:spPr/>
        <p:txBody>
          <a:bodyPr/>
          <a:lstStyle/>
          <a:p>
            <a:r>
              <a:rPr lang="pt-BR" smtClean="0"/>
              <a:t>DPI - Algoritmos</a:t>
            </a:r>
            <a:endParaRPr lang="pt-BR" dirty="0"/>
          </a:p>
        </p:txBody>
      </p:sp>
      <p:sp>
        <p:nvSpPr>
          <p:cNvPr id="6" name="Espaço Reservado para Número de Slide 5"/>
          <p:cNvSpPr>
            <a:spLocks noGrp="1"/>
          </p:cNvSpPr>
          <p:nvPr>
            <p:ph type="sldNum" sz="quarter" idx="12"/>
          </p:nvPr>
        </p:nvSpPr>
        <p:spPr/>
        <p:txBody>
          <a:bodyPr/>
          <a:lstStyle/>
          <a:p>
            <a:fld id="{26D191BC-AC5E-47D5-932D-5D1AE3290488}" type="slidenum">
              <a:rPr lang="pt-BR" smtClean="0"/>
              <a:t>‹nº›</a:t>
            </a:fld>
            <a:endParaRPr lang="pt-BR"/>
          </a:p>
        </p:txBody>
      </p:sp>
    </p:spTree>
    <p:extLst>
      <p:ext uri="{BB962C8B-B14F-4D97-AF65-F5344CB8AC3E}">
        <p14:creationId xmlns:p14="http://schemas.microsoft.com/office/powerpoint/2010/main" val="36958221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95536" y="3795886"/>
            <a:ext cx="7772400" cy="805532"/>
          </a:xfrm>
        </p:spPr>
        <p:txBody>
          <a:bodyPr anchor="t">
            <a:normAutofit/>
          </a:bodyPr>
          <a:lstStyle>
            <a:lvl1pPr algn="l">
              <a:defRPr sz="4400" b="1" cap="all">
                <a:solidFill>
                  <a:schemeClr val="bg1"/>
                </a:solidFill>
                <a:latin typeface="KG Second Chances Sketch" panose="02000000000000000000" pitchFamily="2" charset="0"/>
              </a:defRPr>
            </a:lvl1pPr>
          </a:lstStyle>
          <a:p>
            <a:r>
              <a:rPr lang="pt-BR" dirty="0" smtClean="0"/>
              <a:t>Título mestre</a:t>
            </a:r>
            <a:endParaRPr lang="pt-BR" dirty="0"/>
          </a:p>
        </p:txBody>
      </p:sp>
      <p:sp>
        <p:nvSpPr>
          <p:cNvPr id="4" name="Espaço Reservado para Data 3"/>
          <p:cNvSpPr>
            <a:spLocks noGrp="1"/>
          </p:cNvSpPr>
          <p:nvPr>
            <p:ph type="dt" sz="half" idx="10"/>
          </p:nvPr>
        </p:nvSpPr>
        <p:spPr/>
        <p:txBody>
          <a:bodyPr/>
          <a:lstStyle/>
          <a:p>
            <a:fld id="{C0AB7310-68FD-4F4C-A01F-DD2540F722F6}" type="datetime1">
              <a:rPr lang="pt-BR" smtClean="0"/>
              <a:t>29/06/2017</a:t>
            </a:fld>
            <a:endParaRPr lang="pt-BR" dirty="0"/>
          </a:p>
        </p:txBody>
      </p:sp>
      <p:sp>
        <p:nvSpPr>
          <p:cNvPr id="5" name="Espaço Reservado para Rodapé 4"/>
          <p:cNvSpPr>
            <a:spLocks noGrp="1"/>
          </p:cNvSpPr>
          <p:nvPr>
            <p:ph type="ftr" sz="quarter" idx="11"/>
          </p:nvPr>
        </p:nvSpPr>
        <p:spPr/>
        <p:txBody>
          <a:bodyPr/>
          <a:lstStyle/>
          <a:p>
            <a:r>
              <a:rPr lang="pt-BR" dirty="0" smtClean="0"/>
              <a:t>DPI - Algoritmos</a:t>
            </a:r>
            <a:endParaRPr lang="pt-BR" dirty="0"/>
          </a:p>
        </p:txBody>
      </p:sp>
      <p:sp>
        <p:nvSpPr>
          <p:cNvPr id="6" name="Espaço Reservado para Número de Slide 5"/>
          <p:cNvSpPr>
            <a:spLocks noGrp="1"/>
          </p:cNvSpPr>
          <p:nvPr>
            <p:ph type="sldNum" sz="quarter" idx="12"/>
          </p:nvPr>
        </p:nvSpPr>
        <p:spPr/>
        <p:txBody>
          <a:bodyPr/>
          <a:lstStyle/>
          <a:p>
            <a:fld id="{26D191BC-AC5E-47D5-932D-5D1AE3290488}" type="slidenum">
              <a:rPr lang="pt-BR" smtClean="0"/>
              <a:t>‹nº›</a:t>
            </a:fld>
            <a:endParaRPr lang="pt-BR" dirty="0"/>
          </a:p>
        </p:txBody>
      </p:sp>
    </p:spTree>
    <p:extLst>
      <p:ext uri="{BB962C8B-B14F-4D97-AF65-F5344CB8AC3E}">
        <p14:creationId xmlns:p14="http://schemas.microsoft.com/office/powerpoint/2010/main" val="3660811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771550"/>
            <a:ext cx="4038600" cy="3823073"/>
          </a:xfrm>
        </p:spPr>
        <p:txBody>
          <a:bodyPr/>
          <a:lstStyle>
            <a:lvl1pPr>
              <a:defRPr sz="2800">
                <a:solidFill>
                  <a:schemeClr val="bg1"/>
                </a:solidFill>
                <a:latin typeface="Consolas" panose="020B0609020204030204" pitchFamily="49" charset="0"/>
                <a:cs typeface="Consolas" panose="020B0609020204030204" pitchFamily="49" charset="0"/>
              </a:defRPr>
            </a:lvl1pPr>
            <a:lvl2pPr>
              <a:defRPr sz="2400">
                <a:solidFill>
                  <a:schemeClr val="bg1"/>
                </a:solidFill>
                <a:latin typeface="Consolas" panose="020B0609020204030204" pitchFamily="49" charset="0"/>
                <a:cs typeface="Consolas" panose="020B0609020204030204" pitchFamily="49" charset="0"/>
              </a:defRPr>
            </a:lvl2pPr>
            <a:lvl3pPr>
              <a:defRPr sz="2000">
                <a:solidFill>
                  <a:schemeClr val="bg1"/>
                </a:solidFill>
                <a:latin typeface="Consolas" panose="020B0609020204030204" pitchFamily="49" charset="0"/>
                <a:cs typeface="Consolas" panose="020B0609020204030204" pitchFamily="49" charset="0"/>
              </a:defRPr>
            </a:lvl3pPr>
            <a:lvl4pPr>
              <a:defRPr sz="1800">
                <a:solidFill>
                  <a:schemeClr val="bg1"/>
                </a:solidFill>
                <a:latin typeface="Consolas" panose="020B0609020204030204" pitchFamily="49" charset="0"/>
                <a:cs typeface="Consolas" panose="020B0609020204030204" pitchFamily="49" charset="0"/>
              </a:defRPr>
            </a:lvl4pPr>
            <a:lvl5pPr>
              <a:defRPr sz="1800">
                <a:solidFill>
                  <a:schemeClr val="bg1"/>
                </a:solidFill>
                <a:latin typeface="Consolas" panose="020B0609020204030204" pitchFamily="49" charset="0"/>
                <a:cs typeface="Consolas" panose="020B0609020204030204" pitchFamily="49" charset="0"/>
              </a:defRPr>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Conteúdo 3"/>
          <p:cNvSpPr>
            <a:spLocks noGrp="1"/>
          </p:cNvSpPr>
          <p:nvPr>
            <p:ph sz="half" idx="2"/>
          </p:nvPr>
        </p:nvSpPr>
        <p:spPr>
          <a:xfrm>
            <a:off x="4648200" y="771550"/>
            <a:ext cx="4038600" cy="3823073"/>
          </a:xfrm>
        </p:spPr>
        <p:txBody>
          <a:bodyPr/>
          <a:lstStyle>
            <a:lvl1pPr>
              <a:defRPr sz="2800">
                <a:solidFill>
                  <a:schemeClr val="bg1"/>
                </a:solidFill>
                <a:latin typeface="Consolas" panose="020B0609020204030204" pitchFamily="49" charset="0"/>
                <a:cs typeface="Consolas" panose="020B0609020204030204" pitchFamily="49" charset="0"/>
              </a:defRPr>
            </a:lvl1pPr>
            <a:lvl2pPr>
              <a:defRPr sz="2400">
                <a:solidFill>
                  <a:schemeClr val="bg1"/>
                </a:solidFill>
                <a:latin typeface="Consolas" panose="020B0609020204030204" pitchFamily="49" charset="0"/>
                <a:cs typeface="Consolas" panose="020B0609020204030204" pitchFamily="49" charset="0"/>
              </a:defRPr>
            </a:lvl2pPr>
            <a:lvl3pPr>
              <a:defRPr sz="2000">
                <a:solidFill>
                  <a:schemeClr val="bg1"/>
                </a:solidFill>
                <a:latin typeface="Consolas" panose="020B0609020204030204" pitchFamily="49" charset="0"/>
                <a:cs typeface="Consolas" panose="020B0609020204030204" pitchFamily="49" charset="0"/>
              </a:defRPr>
            </a:lvl3pPr>
            <a:lvl4pPr>
              <a:defRPr sz="1800">
                <a:solidFill>
                  <a:schemeClr val="bg1"/>
                </a:solidFill>
                <a:latin typeface="Consolas" panose="020B0609020204030204" pitchFamily="49" charset="0"/>
                <a:cs typeface="Consolas" panose="020B0609020204030204" pitchFamily="49" charset="0"/>
              </a:defRPr>
            </a:lvl4pPr>
            <a:lvl5pPr>
              <a:defRPr sz="1800">
                <a:solidFill>
                  <a:schemeClr val="bg1"/>
                </a:solidFill>
                <a:latin typeface="Consolas" panose="020B0609020204030204" pitchFamily="49" charset="0"/>
                <a:cs typeface="Consolas" panose="020B0609020204030204" pitchFamily="49" charset="0"/>
              </a:defRPr>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Espaço Reservado para Data 4"/>
          <p:cNvSpPr>
            <a:spLocks noGrp="1"/>
          </p:cNvSpPr>
          <p:nvPr>
            <p:ph type="dt" sz="half" idx="10"/>
          </p:nvPr>
        </p:nvSpPr>
        <p:spPr/>
        <p:txBody>
          <a:bodyPr/>
          <a:lstStyle/>
          <a:p>
            <a:fld id="{B0C250DA-5930-4A2A-A0F3-6931F81394E4}" type="datetime1">
              <a:rPr lang="pt-BR" smtClean="0"/>
              <a:t>29/06/2017</a:t>
            </a:fld>
            <a:endParaRPr lang="pt-BR"/>
          </a:p>
        </p:txBody>
      </p:sp>
      <p:sp>
        <p:nvSpPr>
          <p:cNvPr id="6" name="Espaço Reservado para Rodapé 5"/>
          <p:cNvSpPr>
            <a:spLocks noGrp="1"/>
          </p:cNvSpPr>
          <p:nvPr>
            <p:ph type="ftr" sz="quarter" idx="11"/>
          </p:nvPr>
        </p:nvSpPr>
        <p:spPr/>
        <p:txBody>
          <a:bodyPr/>
          <a:lstStyle/>
          <a:p>
            <a:r>
              <a:rPr lang="pt-BR" smtClean="0"/>
              <a:t>DPI - Algoritmos</a:t>
            </a:r>
            <a:endParaRPr lang="pt-BR"/>
          </a:p>
        </p:txBody>
      </p:sp>
      <p:sp>
        <p:nvSpPr>
          <p:cNvPr id="7" name="Espaço Reservado para Número de Slide 6"/>
          <p:cNvSpPr>
            <a:spLocks noGrp="1"/>
          </p:cNvSpPr>
          <p:nvPr>
            <p:ph type="sldNum" sz="quarter" idx="12"/>
          </p:nvPr>
        </p:nvSpPr>
        <p:spPr/>
        <p:txBody>
          <a:bodyPr/>
          <a:lstStyle/>
          <a:p>
            <a:fld id="{26D191BC-AC5E-47D5-932D-5D1AE3290488}" type="slidenum">
              <a:rPr lang="pt-BR" smtClean="0"/>
              <a:t>‹nº›</a:t>
            </a:fld>
            <a:endParaRPr lang="pt-BR"/>
          </a:p>
        </p:txBody>
      </p:sp>
      <p:sp>
        <p:nvSpPr>
          <p:cNvPr id="9" name="Título 1"/>
          <p:cNvSpPr>
            <a:spLocks noGrp="1"/>
          </p:cNvSpPr>
          <p:nvPr>
            <p:ph type="title"/>
          </p:nvPr>
        </p:nvSpPr>
        <p:spPr>
          <a:xfrm>
            <a:off x="457200" y="205979"/>
            <a:ext cx="8229600" cy="565571"/>
          </a:xfrm>
        </p:spPr>
        <p:txBody>
          <a:bodyPr/>
          <a:lstStyle>
            <a:lvl1pPr>
              <a:defRPr sz="2400">
                <a:solidFill>
                  <a:schemeClr val="bg1"/>
                </a:solidFill>
                <a:latin typeface="KG Second Chances Sketch" panose="02000000000000000000" pitchFamily="2" charset="0"/>
              </a:defRPr>
            </a:lvl1pPr>
          </a:lstStyle>
          <a:p>
            <a:r>
              <a:rPr lang="pt-BR" dirty="0" smtClean="0"/>
              <a:t>Clique para editar o título mestre</a:t>
            </a:r>
            <a:endParaRPr lang="pt-BR" dirty="0"/>
          </a:p>
        </p:txBody>
      </p:sp>
    </p:spTree>
    <p:extLst>
      <p:ext uri="{BB962C8B-B14F-4D97-AF65-F5344CB8AC3E}">
        <p14:creationId xmlns:p14="http://schemas.microsoft.com/office/powerpoint/2010/main" val="26232800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Espaço Reservado para Texto 2"/>
          <p:cNvSpPr>
            <a:spLocks noGrp="1"/>
          </p:cNvSpPr>
          <p:nvPr>
            <p:ph type="body" idx="1" hasCustomPrompt="1"/>
          </p:nvPr>
        </p:nvSpPr>
        <p:spPr>
          <a:xfrm>
            <a:off x="457200" y="651768"/>
            <a:ext cx="4040188" cy="479822"/>
          </a:xfrm>
        </p:spPr>
        <p:txBody>
          <a:bodyPr anchor="b"/>
          <a:lstStyle>
            <a:lvl1pPr marL="0" indent="0">
              <a:buNone/>
              <a:defRPr sz="2400" b="1">
                <a:solidFill>
                  <a:schemeClr val="bg1"/>
                </a:solidFill>
                <a:latin typeface="Consolas" panose="020B0609020204030204" pitchFamily="49" charset="0"/>
                <a:cs typeface="Consolas" panose="020B0609020204030204"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a:t>
            </a:r>
            <a:r>
              <a:rPr lang="pt-BR" dirty="0" err="1" smtClean="0"/>
              <a:t>paraditar</a:t>
            </a:r>
            <a:r>
              <a:rPr lang="pt-BR" dirty="0" smtClean="0"/>
              <a:t> o texto mestre</a:t>
            </a:r>
          </a:p>
        </p:txBody>
      </p:sp>
      <p:sp>
        <p:nvSpPr>
          <p:cNvPr id="4" name="Espaço Reservado para Conteúdo 3"/>
          <p:cNvSpPr>
            <a:spLocks noGrp="1"/>
          </p:cNvSpPr>
          <p:nvPr>
            <p:ph sz="half" idx="2"/>
          </p:nvPr>
        </p:nvSpPr>
        <p:spPr>
          <a:xfrm>
            <a:off x="457200" y="1131590"/>
            <a:ext cx="4040188" cy="3463032"/>
          </a:xfrm>
        </p:spPr>
        <p:txBody>
          <a:bodyPr/>
          <a:lstStyle>
            <a:lvl1pPr>
              <a:defRPr sz="2400">
                <a:solidFill>
                  <a:schemeClr val="bg1"/>
                </a:solidFill>
                <a:latin typeface="Consolas" panose="020B0609020204030204" pitchFamily="49" charset="0"/>
                <a:cs typeface="Consolas" panose="020B0609020204030204" pitchFamily="49" charset="0"/>
              </a:defRPr>
            </a:lvl1pPr>
            <a:lvl2pPr>
              <a:defRPr sz="2000">
                <a:solidFill>
                  <a:schemeClr val="bg1"/>
                </a:solidFill>
                <a:latin typeface="Consolas" panose="020B0609020204030204" pitchFamily="49" charset="0"/>
                <a:cs typeface="Consolas" panose="020B0609020204030204" pitchFamily="49" charset="0"/>
              </a:defRPr>
            </a:lvl2pPr>
            <a:lvl3pPr>
              <a:defRPr sz="1800">
                <a:solidFill>
                  <a:schemeClr val="bg1"/>
                </a:solidFill>
                <a:latin typeface="Consolas" panose="020B0609020204030204" pitchFamily="49" charset="0"/>
                <a:cs typeface="Consolas" panose="020B0609020204030204" pitchFamily="49" charset="0"/>
              </a:defRPr>
            </a:lvl3pPr>
            <a:lvl4pPr>
              <a:defRPr sz="1600">
                <a:solidFill>
                  <a:schemeClr val="bg1"/>
                </a:solidFill>
                <a:latin typeface="Consolas" panose="020B0609020204030204" pitchFamily="49" charset="0"/>
                <a:cs typeface="Consolas" panose="020B0609020204030204" pitchFamily="49" charset="0"/>
              </a:defRPr>
            </a:lvl4pPr>
            <a:lvl5pPr>
              <a:defRPr sz="1600">
                <a:solidFill>
                  <a:schemeClr val="bg1"/>
                </a:solidFill>
                <a:latin typeface="Consolas" panose="020B0609020204030204" pitchFamily="49" charset="0"/>
                <a:cs typeface="Consolas" panose="020B0609020204030204" pitchFamily="49" charset="0"/>
              </a:defRPr>
            </a:lvl5pPr>
            <a:lvl6pPr>
              <a:defRPr sz="1600"/>
            </a:lvl6pPr>
            <a:lvl7pPr>
              <a:defRPr sz="1600"/>
            </a:lvl7pPr>
            <a:lvl8pPr>
              <a:defRPr sz="1600"/>
            </a:lvl8pPr>
            <a:lvl9pPr>
              <a:defRPr sz="16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Espaço Reservado para Texto 4"/>
          <p:cNvSpPr>
            <a:spLocks noGrp="1"/>
          </p:cNvSpPr>
          <p:nvPr>
            <p:ph type="body" sz="quarter" idx="3"/>
          </p:nvPr>
        </p:nvSpPr>
        <p:spPr>
          <a:xfrm>
            <a:off x="4645026" y="651768"/>
            <a:ext cx="4041775" cy="479822"/>
          </a:xfrm>
        </p:spPr>
        <p:txBody>
          <a:bodyPr anchor="b"/>
          <a:lstStyle>
            <a:lvl1pPr marL="0" indent="0">
              <a:buNone/>
              <a:defRPr sz="2400" b="1">
                <a:solidFill>
                  <a:schemeClr val="bg1"/>
                </a:solidFill>
                <a:latin typeface="Consolas" panose="020B0609020204030204" pitchFamily="49" charset="0"/>
                <a:cs typeface="Consolas" panose="020B0609020204030204" pitchFamily="49"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 texto mestre</a:t>
            </a:r>
          </a:p>
        </p:txBody>
      </p:sp>
      <p:sp>
        <p:nvSpPr>
          <p:cNvPr id="6" name="Espaço Reservado para Conteúdo 5"/>
          <p:cNvSpPr>
            <a:spLocks noGrp="1"/>
          </p:cNvSpPr>
          <p:nvPr>
            <p:ph sz="quarter" idx="4"/>
          </p:nvPr>
        </p:nvSpPr>
        <p:spPr>
          <a:xfrm>
            <a:off x="4645026" y="1131590"/>
            <a:ext cx="4041775" cy="3463032"/>
          </a:xfrm>
        </p:spPr>
        <p:txBody>
          <a:bodyPr/>
          <a:lstStyle>
            <a:lvl1pPr>
              <a:defRPr sz="2400">
                <a:solidFill>
                  <a:schemeClr val="bg1"/>
                </a:solidFill>
                <a:latin typeface="Consolas" panose="020B0609020204030204" pitchFamily="49" charset="0"/>
                <a:cs typeface="Consolas" panose="020B0609020204030204" pitchFamily="49" charset="0"/>
              </a:defRPr>
            </a:lvl1pPr>
            <a:lvl2pPr>
              <a:defRPr sz="2000">
                <a:solidFill>
                  <a:schemeClr val="bg1"/>
                </a:solidFill>
                <a:latin typeface="Consolas" panose="020B0609020204030204" pitchFamily="49" charset="0"/>
                <a:cs typeface="Consolas" panose="020B0609020204030204" pitchFamily="49" charset="0"/>
              </a:defRPr>
            </a:lvl2pPr>
            <a:lvl3pPr>
              <a:defRPr sz="1800">
                <a:solidFill>
                  <a:schemeClr val="bg1"/>
                </a:solidFill>
                <a:latin typeface="Consolas" panose="020B0609020204030204" pitchFamily="49" charset="0"/>
                <a:cs typeface="Consolas" panose="020B0609020204030204" pitchFamily="49" charset="0"/>
              </a:defRPr>
            </a:lvl3pPr>
            <a:lvl4pPr>
              <a:defRPr sz="1600">
                <a:solidFill>
                  <a:schemeClr val="bg1"/>
                </a:solidFill>
                <a:latin typeface="Consolas" panose="020B0609020204030204" pitchFamily="49" charset="0"/>
                <a:cs typeface="Consolas" panose="020B0609020204030204" pitchFamily="49" charset="0"/>
              </a:defRPr>
            </a:lvl4pPr>
            <a:lvl5pPr>
              <a:defRPr sz="1600">
                <a:solidFill>
                  <a:schemeClr val="bg1"/>
                </a:solidFill>
                <a:latin typeface="Consolas" panose="020B0609020204030204" pitchFamily="49" charset="0"/>
                <a:cs typeface="Consolas" panose="020B0609020204030204" pitchFamily="49" charset="0"/>
              </a:defRPr>
            </a:lvl5pPr>
            <a:lvl6pPr>
              <a:defRPr sz="1600"/>
            </a:lvl6pPr>
            <a:lvl7pPr>
              <a:defRPr sz="1600"/>
            </a:lvl7pPr>
            <a:lvl8pPr>
              <a:defRPr sz="1600"/>
            </a:lvl8pPr>
            <a:lvl9pPr>
              <a:defRPr sz="16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7" name="Espaço Reservado para Data 6"/>
          <p:cNvSpPr>
            <a:spLocks noGrp="1"/>
          </p:cNvSpPr>
          <p:nvPr>
            <p:ph type="dt" sz="half" idx="10"/>
          </p:nvPr>
        </p:nvSpPr>
        <p:spPr/>
        <p:txBody>
          <a:bodyPr/>
          <a:lstStyle/>
          <a:p>
            <a:fld id="{E9FB661A-643C-4249-AD31-AA8C8147B655}" type="datetime1">
              <a:rPr lang="pt-BR" smtClean="0"/>
              <a:t>29/06/2017</a:t>
            </a:fld>
            <a:endParaRPr lang="pt-BR"/>
          </a:p>
        </p:txBody>
      </p:sp>
      <p:sp>
        <p:nvSpPr>
          <p:cNvPr id="8" name="Espaço Reservado para Rodapé 7"/>
          <p:cNvSpPr>
            <a:spLocks noGrp="1"/>
          </p:cNvSpPr>
          <p:nvPr>
            <p:ph type="ftr" sz="quarter" idx="11"/>
          </p:nvPr>
        </p:nvSpPr>
        <p:spPr/>
        <p:txBody>
          <a:bodyPr/>
          <a:lstStyle/>
          <a:p>
            <a:r>
              <a:rPr lang="pt-BR" smtClean="0"/>
              <a:t>DPI - Algoritmos</a:t>
            </a:r>
            <a:endParaRPr lang="pt-BR"/>
          </a:p>
        </p:txBody>
      </p:sp>
      <p:sp>
        <p:nvSpPr>
          <p:cNvPr id="9" name="Espaço Reservado para Número de Slide 8"/>
          <p:cNvSpPr>
            <a:spLocks noGrp="1"/>
          </p:cNvSpPr>
          <p:nvPr>
            <p:ph type="sldNum" sz="quarter" idx="12"/>
          </p:nvPr>
        </p:nvSpPr>
        <p:spPr/>
        <p:txBody>
          <a:bodyPr/>
          <a:lstStyle/>
          <a:p>
            <a:fld id="{26D191BC-AC5E-47D5-932D-5D1AE3290488}" type="slidenum">
              <a:rPr lang="pt-BR" smtClean="0"/>
              <a:t>‹nº›</a:t>
            </a:fld>
            <a:endParaRPr lang="pt-BR"/>
          </a:p>
        </p:txBody>
      </p:sp>
      <p:sp>
        <p:nvSpPr>
          <p:cNvPr id="12" name="Título 1"/>
          <p:cNvSpPr>
            <a:spLocks noGrp="1"/>
          </p:cNvSpPr>
          <p:nvPr>
            <p:ph type="title"/>
          </p:nvPr>
        </p:nvSpPr>
        <p:spPr>
          <a:xfrm>
            <a:off x="457200" y="205979"/>
            <a:ext cx="8229600" cy="456961"/>
          </a:xfrm>
        </p:spPr>
        <p:txBody>
          <a:bodyPr vert="horz" lIns="91440" tIns="45720" rIns="91440" bIns="45720" rtlCol="0" anchor="ctr">
            <a:noAutofit/>
          </a:bodyPr>
          <a:lstStyle>
            <a:lvl1pPr>
              <a:defRPr lang="pt-BR" sz="2400" dirty="0">
                <a:latin typeface="KG Second Chances Sketch" panose="02000000000000000000" pitchFamily="2" charset="0"/>
              </a:defRPr>
            </a:lvl1pPr>
          </a:lstStyle>
          <a:p>
            <a:pPr lvl="0"/>
            <a:r>
              <a:rPr lang="pt-BR" dirty="0" smtClean="0"/>
              <a:t>Clique para editar o título mestre</a:t>
            </a:r>
            <a:endParaRPr lang="pt-BR" dirty="0"/>
          </a:p>
        </p:txBody>
      </p:sp>
    </p:spTree>
    <p:extLst>
      <p:ext uri="{BB962C8B-B14F-4D97-AF65-F5344CB8AC3E}">
        <p14:creationId xmlns:p14="http://schemas.microsoft.com/office/powerpoint/2010/main" val="2291777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6CE26FAF-9837-43A5-8569-ADEC2B08DCC5}" type="datetime1">
              <a:rPr lang="pt-BR" smtClean="0"/>
              <a:t>29/06/2017</a:t>
            </a:fld>
            <a:endParaRPr lang="pt-BR"/>
          </a:p>
        </p:txBody>
      </p:sp>
      <p:sp>
        <p:nvSpPr>
          <p:cNvPr id="4" name="Espaço Reservado para Rodapé 3"/>
          <p:cNvSpPr>
            <a:spLocks noGrp="1"/>
          </p:cNvSpPr>
          <p:nvPr>
            <p:ph type="ftr" sz="quarter" idx="11"/>
          </p:nvPr>
        </p:nvSpPr>
        <p:spPr/>
        <p:txBody>
          <a:bodyPr/>
          <a:lstStyle/>
          <a:p>
            <a:r>
              <a:rPr lang="pt-BR" smtClean="0"/>
              <a:t>DPI - Algoritmos</a:t>
            </a:r>
            <a:endParaRPr lang="pt-BR"/>
          </a:p>
        </p:txBody>
      </p:sp>
      <p:sp>
        <p:nvSpPr>
          <p:cNvPr id="5" name="Espaço Reservado para Número de Slide 4"/>
          <p:cNvSpPr>
            <a:spLocks noGrp="1"/>
          </p:cNvSpPr>
          <p:nvPr>
            <p:ph type="sldNum" sz="quarter" idx="12"/>
          </p:nvPr>
        </p:nvSpPr>
        <p:spPr/>
        <p:txBody>
          <a:bodyPr/>
          <a:lstStyle/>
          <a:p>
            <a:fld id="{26D191BC-AC5E-47D5-932D-5D1AE3290488}" type="slidenum">
              <a:rPr lang="pt-BR" smtClean="0"/>
              <a:t>‹nº›</a:t>
            </a:fld>
            <a:endParaRPr lang="pt-BR"/>
          </a:p>
        </p:txBody>
      </p:sp>
      <p:sp>
        <p:nvSpPr>
          <p:cNvPr id="7" name="Título 1"/>
          <p:cNvSpPr>
            <a:spLocks noGrp="1"/>
          </p:cNvSpPr>
          <p:nvPr>
            <p:ph type="title"/>
          </p:nvPr>
        </p:nvSpPr>
        <p:spPr>
          <a:xfrm>
            <a:off x="457200" y="205979"/>
            <a:ext cx="8229600" cy="493563"/>
          </a:xfrm>
        </p:spPr>
        <p:txBody>
          <a:bodyPr vert="horz" lIns="91440" tIns="45720" rIns="91440" bIns="45720" rtlCol="0" anchor="ctr">
            <a:noAutofit/>
          </a:bodyPr>
          <a:lstStyle>
            <a:lvl1pPr>
              <a:defRPr lang="pt-BR" sz="2400" dirty="0">
                <a:latin typeface="KG Second Chances Sketch" panose="02000000000000000000" pitchFamily="2" charset="0"/>
              </a:defRPr>
            </a:lvl1pPr>
          </a:lstStyle>
          <a:p>
            <a:pPr lvl="0"/>
            <a:r>
              <a:rPr lang="pt-BR" dirty="0" smtClean="0"/>
              <a:t>Clique para editar o título mestre</a:t>
            </a:r>
            <a:endParaRPr lang="pt-BR" dirty="0"/>
          </a:p>
        </p:txBody>
      </p:sp>
    </p:spTree>
    <p:extLst>
      <p:ext uri="{BB962C8B-B14F-4D97-AF65-F5344CB8AC3E}">
        <p14:creationId xmlns:p14="http://schemas.microsoft.com/office/powerpoint/2010/main" val="38403641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6DCA4A2-DE67-43B1-810A-1062E4581D56}" type="datetime1">
              <a:rPr lang="pt-BR" smtClean="0"/>
              <a:t>29/06/2017</a:t>
            </a:fld>
            <a:endParaRPr lang="pt-BR"/>
          </a:p>
        </p:txBody>
      </p:sp>
      <p:sp>
        <p:nvSpPr>
          <p:cNvPr id="3" name="Espaço Reservado para Rodapé 2"/>
          <p:cNvSpPr>
            <a:spLocks noGrp="1"/>
          </p:cNvSpPr>
          <p:nvPr>
            <p:ph type="ftr" sz="quarter" idx="11"/>
          </p:nvPr>
        </p:nvSpPr>
        <p:spPr/>
        <p:txBody>
          <a:bodyPr/>
          <a:lstStyle/>
          <a:p>
            <a:r>
              <a:rPr lang="pt-BR" smtClean="0"/>
              <a:t>DPI - Algoritmos</a:t>
            </a:r>
            <a:endParaRPr lang="pt-BR"/>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‹nº›</a:t>
            </a:fld>
            <a:endParaRPr lang="pt-BR"/>
          </a:p>
        </p:txBody>
      </p:sp>
    </p:spTree>
    <p:extLst>
      <p:ext uri="{BB962C8B-B14F-4D97-AF65-F5344CB8AC3E}">
        <p14:creationId xmlns:p14="http://schemas.microsoft.com/office/powerpoint/2010/main" val="29440004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575050" y="204788"/>
            <a:ext cx="5111750" cy="4389835"/>
          </a:xfrm>
        </p:spPr>
        <p:txBody>
          <a:bodyPr/>
          <a:lstStyle>
            <a:lvl1pPr>
              <a:defRPr sz="3200">
                <a:solidFill>
                  <a:schemeClr val="bg1"/>
                </a:solidFill>
                <a:latin typeface="Consolas" panose="020B0609020204030204" pitchFamily="49" charset="0"/>
                <a:cs typeface="Consolas" panose="020B0609020204030204" pitchFamily="49" charset="0"/>
              </a:defRPr>
            </a:lvl1pPr>
            <a:lvl2pPr>
              <a:defRPr sz="2800">
                <a:solidFill>
                  <a:schemeClr val="bg1"/>
                </a:solidFill>
                <a:latin typeface="Consolas" panose="020B0609020204030204" pitchFamily="49" charset="0"/>
                <a:cs typeface="Consolas" panose="020B0609020204030204" pitchFamily="49" charset="0"/>
              </a:defRPr>
            </a:lvl2pPr>
            <a:lvl3pPr>
              <a:defRPr sz="2400">
                <a:solidFill>
                  <a:schemeClr val="bg1"/>
                </a:solidFill>
                <a:latin typeface="Consolas" panose="020B0609020204030204" pitchFamily="49" charset="0"/>
                <a:cs typeface="Consolas" panose="020B0609020204030204" pitchFamily="49" charset="0"/>
              </a:defRPr>
            </a:lvl3pPr>
            <a:lvl4pPr>
              <a:defRPr sz="2000">
                <a:solidFill>
                  <a:schemeClr val="bg1"/>
                </a:solidFill>
                <a:latin typeface="Consolas" panose="020B0609020204030204" pitchFamily="49" charset="0"/>
                <a:cs typeface="Consolas" panose="020B0609020204030204" pitchFamily="49" charset="0"/>
              </a:defRPr>
            </a:lvl4pPr>
            <a:lvl5pPr>
              <a:defRPr sz="2000">
                <a:solidFill>
                  <a:schemeClr val="bg1"/>
                </a:solidFill>
                <a:latin typeface="Consolas" panose="020B0609020204030204" pitchFamily="49" charset="0"/>
                <a:cs typeface="Consolas" panose="020B0609020204030204" pitchFamily="49" charset="0"/>
              </a:defRPr>
            </a:lvl5pPr>
            <a:lvl6pPr>
              <a:defRPr sz="2000"/>
            </a:lvl6pPr>
            <a:lvl7pPr>
              <a:defRPr sz="2000"/>
            </a:lvl7pPr>
            <a:lvl8pPr>
              <a:defRPr sz="2000"/>
            </a:lvl8pPr>
            <a:lvl9pPr>
              <a:defRPr sz="20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Texto 3"/>
          <p:cNvSpPr>
            <a:spLocks noGrp="1"/>
          </p:cNvSpPr>
          <p:nvPr>
            <p:ph type="body" sz="half" idx="2"/>
          </p:nvPr>
        </p:nvSpPr>
        <p:spPr>
          <a:xfrm>
            <a:off x="457201" y="699542"/>
            <a:ext cx="3008313" cy="3895081"/>
          </a:xfrm>
        </p:spPr>
        <p:txBody>
          <a:bodyPr/>
          <a:lstStyle>
            <a:lvl1pPr marL="0" indent="0">
              <a:buNone/>
              <a:defRPr sz="1400">
                <a:solidFill>
                  <a:schemeClr val="bg1"/>
                </a:solidFill>
                <a:latin typeface="Consolas" panose="020B0609020204030204" pitchFamily="49" charset="0"/>
                <a:cs typeface="Consolas" panose="020B0609020204030204" pitchFamily="49"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Clique para editar o texto mestre</a:t>
            </a:r>
          </a:p>
        </p:txBody>
      </p:sp>
      <p:sp>
        <p:nvSpPr>
          <p:cNvPr id="5" name="Espaço Reservado para Data 4"/>
          <p:cNvSpPr>
            <a:spLocks noGrp="1"/>
          </p:cNvSpPr>
          <p:nvPr>
            <p:ph type="dt" sz="half" idx="10"/>
          </p:nvPr>
        </p:nvSpPr>
        <p:spPr/>
        <p:txBody>
          <a:bodyPr/>
          <a:lstStyle/>
          <a:p>
            <a:fld id="{ECCF2192-CB34-4322-9953-960FF867B112}" type="datetime1">
              <a:rPr lang="pt-BR" smtClean="0"/>
              <a:t>29/06/2017</a:t>
            </a:fld>
            <a:endParaRPr lang="pt-BR"/>
          </a:p>
        </p:txBody>
      </p:sp>
      <p:sp>
        <p:nvSpPr>
          <p:cNvPr id="6" name="Espaço Reservado para Rodapé 5"/>
          <p:cNvSpPr>
            <a:spLocks noGrp="1"/>
          </p:cNvSpPr>
          <p:nvPr>
            <p:ph type="ftr" sz="quarter" idx="11"/>
          </p:nvPr>
        </p:nvSpPr>
        <p:spPr/>
        <p:txBody>
          <a:bodyPr/>
          <a:lstStyle/>
          <a:p>
            <a:r>
              <a:rPr lang="pt-BR" smtClean="0"/>
              <a:t>DPI - Algoritmos</a:t>
            </a:r>
            <a:endParaRPr lang="pt-BR"/>
          </a:p>
        </p:txBody>
      </p:sp>
      <p:sp>
        <p:nvSpPr>
          <p:cNvPr id="7" name="Espaço Reservado para Número de Slide 6"/>
          <p:cNvSpPr>
            <a:spLocks noGrp="1"/>
          </p:cNvSpPr>
          <p:nvPr>
            <p:ph type="sldNum" sz="quarter" idx="12"/>
          </p:nvPr>
        </p:nvSpPr>
        <p:spPr/>
        <p:txBody>
          <a:bodyPr/>
          <a:lstStyle/>
          <a:p>
            <a:fld id="{26D191BC-AC5E-47D5-932D-5D1AE3290488}" type="slidenum">
              <a:rPr lang="pt-BR" smtClean="0"/>
              <a:t>‹nº›</a:t>
            </a:fld>
            <a:endParaRPr lang="pt-BR"/>
          </a:p>
        </p:txBody>
      </p:sp>
      <p:sp>
        <p:nvSpPr>
          <p:cNvPr id="9" name="Título 1"/>
          <p:cNvSpPr>
            <a:spLocks noGrp="1"/>
          </p:cNvSpPr>
          <p:nvPr>
            <p:ph type="title"/>
          </p:nvPr>
        </p:nvSpPr>
        <p:spPr>
          <a:xfrm>
            <a:off x="457200" y="205979"/>
            <a:ext cx="3034680" cy="493563"/>
          </a:xfrm>
        </p:spPr>
        <p:txBody>
          <a:bodyPr vert="horz" lIns="91440" tIns="45720" rIns="91440" bIns="45720" rtlCol="0" anchor="ctr">
            <a:noAutofit/>
          </a:bodyPr>
          <a:lstStyle>
            <a:lvl1pPr>
              <a:defRPr lang="pt-BR" sz="2400" dirty="0">
                <a:latin typeface="KG Second Chances Sketch" panose="02000000000000000000" pitchFamily="2" charset="0"/>
              </a:defRPr>
            </a:lvl1pPr>
          </a:lstStyle>
          <a:p>
            <a:pPr lvl="0"/>
            <a:r>
              <a:rPr lang="pt-BR" dirty="0" smtClean="0"/>
              <a:t>Clique para editar o título mestre</a:t>
            </a:r>
            <a:endParaRPr lang="pt-BR" dirty="0"/>
          </a:p>
        </p:txBody>
      </p:sp>
    </p:spTree>
    <p:extLst>
      <p:ext uri="{BB962C8B-B14F-4D97-AF65-F5344CB8AC3E}">
        <p14:creationId xmlns:p14="http://schemas.microsoft.com/office/powerpoint/2010/main" val="23632969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solidFill>
                  <a:schemeClr val="bg1"/>
                </a:solidFill>
                <a:latin typeface="Consolas" panose="020B0609020204030204" pitchFamily="49" charset="0"/>
                <a:cs typeface="Consolas" panose="020B0609020204030204" pitchFamily="49" charset="0"/>
              </a:defRPr>
            </a:lvl1pPr>
          </a:lstStyle>
          <a:p>
            <a:r>
              <a:rPr lang="pt-BR" dirty="0" smtClean="0"/>
              <a:t>Clique para editar o título mestre</a:t>
            </a:r>
            <a:endParaRPr lang="pt-BR" dirty="0"/>
          </a:p>
        </p:txBody>
      </p:sp>
      <p:sp>
        <p:nvSpPr>
          <p:cNvPr id="3" name="Espaço Reservado para Imagem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4025503"/>
            <a:ext cx="5486400" cy="603647"/>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Clique para editar o texto mestre</a:t>
            </a:r>
          </a:p>
        </p:txBody>
      </p:sp>
      <p:sp>
        <p:nvSpPr>
          <p:cNvPr id="5" name="Espaço Reservado para Data 4"/>
          <p:cNvSpPr>
            <a:spLocks noGrp="1"/>
          </p:cNvSpPr>
          <p:nvPr>
            <p:ph type="dt" sz="half" idx="10"/>
          </p:nvPr>
        </p:nvSpPr>
        <p:spPr/>
        <p:txBody>
          <a:bodyPr/>
          <a:lstStyle/>
          <a:p>
            <a:fld id="{ED2F22D0-0629-4CDC-A9B2-0B4E04EEB4F9}" type="datetime1">
              <a:rPr lang="pt-BR" smtClean="0"/>
              <a:t>29/06/2017</a:t>
            </a:fld>
            <a:endParaRPr lang="pt-BR"/>
          </a:p>
        </p:txBody>
      </p:sp>
      <p:sp>
        <p:nvSpPr>
          <p:cNvPr id="6" name="Espaço Reservado para Rodapé 5"/>
          <p:cNvSpPr>
            <a:spLocks noGrp="1"/>
          </p:cNvSpPr>
          <p:nvPr>
            <p:ph type="ftr" sz="quarter" idx="11"/>
          </p:nvPr>
        </p:nvSpPr>
        <p:spPr/>
        <p:txBody>
          <a:bodyPr/>
          <a:lstStyle/>
          <a:p>
            <a:r>
              <a:rPr lang="pt-BR" smtClean="0"/>
              <a:t>DPI - Algoritmos</a:t>
            </a:r>
            <a:endParaRPr lang="pt-BR"/>
          </a:p>
        </p:txBody>
      </p:sp>
      <p:sp>
        <p:nvSpPr>
          <p:cNvPr id="7" name="Espaço Reservado para Número de Slide 6"/>
          <p:cNvSpPr>
            <a:spLocks noGrp="1"/>
          </p:cNvSpPr>
          <p:nvPr>
            <p:ph type="sldNum" sz="quarter" idx="12"/>
          </p:nvPr>
        </p:nvSpPr>
        <p:spPr/>
        <p:txBody>
          <a:bodyPr/>
          <a:lstStyle/>
          <a:p>
            <a:fld id="{26D191BC-AC5E-47D5-932D-5D1AE3290488}" type="slidenum">
              <a:rPr lang="pt-BR" smtClean="0"/>
              <a:t>‹nº›</a:t>
            </a:fld>
            <a:endParaRPr lang="pt-BR"/>
          </a:p>
        </p:txBody>
      </p:sp>
    </p:spTree>
    <p:extLst>
      <p:ext uri="{BB962C8B-B14F-4D97-AF65-F5344CB8AC3E}">
        <p14:creationId xmlns:p14="http://schemas.microsoft.com/office/powerpoint/2010/main" val="12366385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pt-BR" dirty="0" smtClean="0"/>
              <a:t>título mestre</a:t>
            </a:r>
            <a:endParaRPr lang="pt-BR" dirty="0"/>
          </a:p>
        </p:txBody>
      </p:sp>
      <p:sp>
        <p:nvSpPr>
          <p:cNvPr id="3" name="Espaço Reservado para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7652384-09DE-4159-A192-68CE190E7724}" type="datetime1">
              <a:rPr lang="pt-BR" smtClean="0"/>
              <a:t>29/06/2017</a:t>
            </a:fld>
            <a:endParaRPr lang="pt-BR"/>
          </a:p>
        </p:txBody>
      </p:sp>
      <p:sp>
        <p:nvSpPr>
          <p:cNvPr id="5" name="Espaço Reservado para Rodapé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DPI - Algoritmos</a:t>
            </a:r>
            <a:endParaRPr lang="pt-BR"/>
          </a:p>
        </p:txBody>
      </p:sp>
      <p:sp>
        <p:nvSpPr>
          <p:cNvPr id="6" name="Espaço Reservado para Número de Slid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6D191BC-AC5E-47D5-932D-5D1AE3290488}" type="slidenum">
              <a:rPr lang="pt-BR" smtClean="0"/>
              <a:t>‹nº›</a:t>
            </a:fld>
            <a:endParaRPr lang="pt-BR"/>
          </a:p>
        </p:txBody>
      </p:sp>
    </p:spTree>
    <p:extLst>
      <p:ext uri="{BB962C8B-B14F-4D97-AF65-F5344CB8AC3E}">
        <p14:creationId xmlns:p14="http://schemas.microsoft.com/office/powerpoint/2010/main" val="146434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bg1"/>
          </a:solidFill>
          <a:latin typeface="ChalkDust" pitchFamily="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bg1"/>
          </a:solidFill>
          <a:latin typeface="Consolas" panose="020B0609020204030204" pitchFamily="49" charset="0"/>
          <a:ea typeface="+mn-ea"/>
          <a:cs typeface="Consolas" panose="020B0609020204030204" pitchFamily="49"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bg1"/>
          </a:solidFill>
          <a:latin typeface="Consolas" panose="020B0609020204030204" pitchFamily="49" charset="0"/>
          <a:ea typeface="+mn-ea"/>
          <a:cs typeface="Consolas" panose="020B0609020204030204" pitchFamily="49"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Consolas" panose="020B0609020204030204" pitchFamily="49" charset="0"/>
          <a:ea typeface="+mn-ea"/>
          <a:cs typeface="Consolas" panose="020B0609020204030204" pitchFamily="49"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Consolas" panose="020B0609020204030204" pitchFamily="49" charset="0"/>
          <a:ea typeface="+mn-ea"/>
          <a:cs typeface="Consolas" panose="020B0609020204030204" pitchFamily="49"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err="1" smtClean="0">
                <a:solidFill>
                  <a:schemeClr val="bg1"/>
                </a:solidFill>
                <a:latin typeface="KG Second Chances Sketch" panose="02000000000000000000" pitchFamily="2" charset="0"/>
              </a:rPr>
              <a:t>Ecosistema</a:t>
            </a:r>
            <a:r>
              <a:rPr lang="pt-BR" dirty="0" smtClean="0">
                <a:solidFill>
                  <a:schemeClr val="bg1"/>
                </a:solidFill>
                <a:latin typeface="KG Second Chances Sketch" panose="02000000000000000000" pitchFamily="2" charset="0"/>
              </a:rPr>
              <a:t> </a:t>
            </a:r>
            <a:r>
              <a:rPr lang="pt-BR" dirty="0" err="1" smtClean="0">
                <a:solidFill>
                  <a:schemeClr val="bg1"/>
                </a:solidFill>
                <a:latin typeface="KG Second Chances Sketch" panose="02000000000000000000" pitchFamily="2" charset="0"/>
              </a:rPr>
              <a:t>Hadoop</a:t>
            </a:r>
            <a:endParaRPr lang="pt-BR" dirty="0">
              <a:solidFill>
                <a:schemeClr val="bg1"/>
              </a:solidFill>
              <a:latin typeface="KG Second Chances Sketch" panose="02000000000000000000" pitchFamily="2" charset="0"/>
            </a:endParaRPr>
          </a:p>
        </p:txBody>
      </p:sp>
      <p:pic>
        <p:nvPicPr>
          <p:cNvPr id="12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1488460">
            <a:off x="6767064" y="3749397"/>
            <a:ext cx="2849679" cy="1479223"/>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Número de Slide 2"/>
          <p:cNvSpPr>
            <a:spLocks noGrp="1"/>
          </p:cNvSpPr>
          <p:nvPr>
            <p:ph type="sldNum" sz="quarter" idx="12"/>
          </p:nvPr>
        </p:nvSpPr>
        <p:spPr/>
        <p:txBody>
          <a:bodyPr/>
          <a:lstStyle/>
          <a:p>
            <a:fld id="{26D191BC-AC5E-47D5-932D-5D1AE3290488}" type="slidenum">
              <a:rPr lang="pt-BR" smtClean="0"/>
              <a:t>1</a:t>
            </a:fld>
            <a:endParaRPr lang="pt-BR" dirty="0"/>
          </a:p>
        </p:txBody>
      </p:sp>
    </p:spTree>
    <p:extLst>
      <p:ext uri="{BB962C8B-B14F-4D97-AF65-F5344CB8AC3E}">
        <p14:creationId xmlns:p14="http://schemas.microsoft.com/office/powerpoint/2010/main" val="1140897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923112" cy="493563"/>
          </a:xfrm>
        </p:spPr>
        <p:txBody>
          <a:bodyPr/>
          <a:lstStyle/>
          <a:p>
            <a:r>
              <a:rPr lang="pt-BR" dirty="0" smtClean="0"/>
              <a:t>Boas práticas </a:t>
            </a:r>
            <a:endParaRPr lang="pt-BR" dirty="0"/>
          </a:p>
        </p:txBody>
      </p:sp>
      <p:sp>
        <p:nvSpPr>
          <p:cNvPr id="3" name="Espaço Reservado para Conteúdo 2"/>
          <p:cNvSpPr>
            <a:spLocks noGrp="1"/>
          </p:cNvSpPr>
          <p:nvPr>
            <p:ph idx="1"/>
          </p:nvPr>
        </p:nvSpPr>
        <p:spPr>
          <a:xfrm>
            <a:off x="457200" y="843558"/>
            <a:ext cx="8229600" cy="4104456"/>
          </a:xfrm>
        </p:spPr>
        <p:txBody>
          <a:bodyPr/>
          <a:lstStyle/>
          <a:p>
            <a:pPr marL="0" indent="0">
              <a:buNone/>
            </a:pPr>
            <a:r>
              <a:rPr lang="pt-BR" dirty="0" smtClean="0"/>
              <a:t>Todos estamos aprendendo!!!</a:t>
            </a:r>
          </a:p>
          <a:p>
            <a:pPr marL="0" indent="0">
              <a:buNone/>
            </a:pPr>
            <a:endParaRPr lang="pt-BR" dirty="0" smtClean="0"/>
          </a:p>
          <a:p>
            <a:pPr marL="0" indent="0">
              <a:buNone/>
            </a:pPr>
            <a:r>
              <a:rPr lang="pt-BR" dirty="0" smtClean="0"/>
              <a:t>Uma boa forma de disseminarmos nossos conhecimentos e acelerarmos nosso aprendizado e consequentemente nossa própria performance no trabalho coletivo e pessoal, sugiro que todos os passos, todas as tentativas, todos os fracassos e todas as conquistas acerca do tratamento e análises dos dados sejam documentadas no </a:t>
            </a:r>
            <a:r>
              <a:rPr lang="pt-BR" dirty="0" err="1" smtClean="0"/>
              <a:t>confluence</a:t>
            </a:r>
            <a:r>
              <a:rPr lang="pt-BR" dirty="0" smtClean="0"/>
              <a:t>, assim podemos dividir experiências.</a:t>
            </a:r>
          </a:p>
          <a:p>
            <a:pPr marL="0" indent="0">
              <a:buNone/>
            </a:pPr>
            <a:endParaRPr lang="pt-BR" dirty="0"/>
          </a:p>
          <a:p>
            <a:pPr marL="0" indent="0">
              <a:buNone/>
            </a:pPr>
            <a:r>
              <a:rPr lang="pt-BR" dirty="0" smtClean="0"/>
              <a:t>Precisamos elaborar um </a:t>
            </a:r>
            <a:r>
              <a:rPr lang="pt-BR" dirty="0" err="1" smtClean="0"/>
              <a:t>template</a:t>
            </a:r>
            <a:r>
              <a:rPr lang="pt-BR" dirty="0" smtClean="0"/>
              <a:t> de página de projeto no </a:t>
            </a:r>
            <a:r>
              <a:rPr lang="pt-BR" dirty="0" err="1" smtClean="0"/>
              <a:t>Confluence</a:t>
            </a:r>
            <a:r>
              <a:rPr lang="pt-BR" dirty="0" smtClean="0"/>
              <a:t> para deixar este processo mais fluido.</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10</a:t>
            </a:fld>
            <a:endParaRPr lang="pt-BR"/>
          </a:p>
        </p:txBody>
      </p:sp>
    </p:spTree>
    <p:extLst>
      <p:ext uri="{BB962C8B-B14F-4D97-AF65-F5344CB8AC3E}">
        <p14:creationId xmlns:p14="http://schemas.microsoft.com/office/powerpoint/2010/main" val="67875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563072" cy="493563"/>
          </a:xfrm>
        </p:spPr>
        <p:txBody>
          <a:bodyPr/>
          <a:lstStyle/>
          <a:p>
            <a:r>
              <a:rPr lang="pt-BR" dirty="0" smtClean="0"/>
              <a:t>Armazenamento, controle de versões</a:t>
            </a:r>
            <a:endParaRPr lang="pt-BR" dirty="0"/>
          </a:p>
        </p:txBody>
      </p:sp>
      <p:sp>
        <p:nvSpPr>
          <p:cNvPr id="3" name="Espaço Reservado para Conteúdo 2"/>
          <p:cNvSpPr>
            <a:spLocks noGrp="1"/>
          </p:cNvSpPr>
          <p:nvPr>
            <p:ph idx="1"/>
          </p:nvPr>
        </p:nvSpPr>
        <p:spPr/>
        <p:txBody>
          <a:bodyPr/>
          <a:lstStyle/>
          <a:p>
            <a:pPr marL="0" indent="0">
              <a:buNone/>
            </a:pPr>
            <a:r>
              <a:rPr lang="pt-BR" dirty="0" smtClean="0"/>
              <a:t>Precisamos de um processo de armazenamento e controle de versões de todos os códigos que geramos, para termos o histórico de tudo o que foi desenvolvido e o versionamento de programas que por ventura de alguma alteração deixou de funcionar.</a:t>
            </a:r>
          </a:p>
          <a:p>
            <a:pPr marL="0" indent="0">
              <a:buNone/>
            </a:pPr>
            <a:endParaRPr lang="pt-BR" dirty="0"/>
          </a:p>
          <a:p>
            <a:pPr marL="0" indent="0">
              <a:buNone/>
            </a:pPr>
            <a:r>
              <a:rPr lang="pt-BR" dirty="0" smtClean="0"/>
              <a:t>Manter um repositório centralizado onde pessoas em um mesmo projeto possam trabalhar </a:t>
            </a:r>
            <a:r>
              <a:rPr lang="pt-BR" dirty="0" err="1" smtClean="0"/>
              <a:t>colaborativamente</a:t>
            </a:r>
            <a:r>
              <a:rPr lang="pt-BR" dirty="0" smtClean="0"/>
              <a:t>.</a:t>
            </a:r>
          </a:p>
          <a:p>
            <a:pPr marL="0" indent="0">
              <a:buNone/>
            </a:pPr>
            <a:endParaRPr lang="pt-BR" dirty="0"/>
          </a:p>
          <a:p>
            <a:pPr marL="0" indent="0">
              <a:buNone/>
            </a:pPr>
            <a:r>
              <a:rPr lang="pt-BR" dirty="0" smtClean="0"/>
              <a:t>O </a:t>
            </a:r>
            <a:r>
              <a:rPr lang="pt-BR" dirty="0" err="1" smtClean="0"/>
              <a:t>Git</a:t>
            </a:r>
            <a:r>
              <a:rPr lang="pt-BR" dirty="0" smtClean="0"/>
              <a:t> é uma boa ferramenta e acredito que todos devam aprender a usá-lo.</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11</a:t>
            </a:fld>
            <a:endParaRPr lang="pt-BR"/>
          </a:p>
        </p:txBody>
      </p:sp>
    </p:spTree>
    <p:extLst>
      <p:ext uri="{BB962C8B-B14F-4D97-AF65-F5344CB8AC3E}">
        <p14:creationId xmlns:p14="http://schemas.microsoft.com/office/powerpoint/2010/main" val="168500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5915000" cy="493563"/>
          </a:xfrm>
        </p:spPr>
        <p:txBody>
          <a:bodyPr/>
          <a:lstStyle/>
          <a:p>
            <a:r>
              <a:rPr lang="pt-BR" dirty="0" smtClean="0"/>
              <a:t>Ferramentas Ecossistema </a:t>
            </a:r>
            <a:r>
              <a:rPr lang="pt-BR" dirty="0" err="1" smtClean="0"/>
              <a:t>Hadoop</a:t>
            </a:r>
            <a:endParaRPr lang="pt-BR" dirty="0"/>
          </a:p>
        </p:txBody>
      </p:sp>
      <p:sp>
        <p:nvSpPr>
          <p:cNvPr id="3" name="Espaço Reservado para Conteúdo 2"/>
          <p:cNvSpPr>
            <a:spLocks noGrp="1"/>
          </p:cNvSpPr>
          <p:nvPr>
            <p:ph idx="1"/>
          </p:nvPr>
        </p:nvSpPr>
        <p:spPr>
          <a:xfrm>
            <a:off x="179512" y="843558"/>
            <a:ext cx="8928992" cy="3888432"/>
          </a:xfrm>
        </p:spPr>
        <p:txBody>
          <a:bodyPr numCol="3">
            <a:normAutofit/>
          </a:bodyPr>
          <a:lstStyle/>
          <a:p>
            <a:r>
              <a:rPr lang="pt-BR" sz="3000" dirty="0" err="1" smtClean="0">
                <a:latin typeface="Sketch Block" panose="02000000000000000000" pitchFamily="2" charset="0"/>
              </a:rPr>
              <a:t>Hive</a:t>
            </a:r>
            <a:endParaRPr lang="pt-BR" sz="3000" dirty="0" smtClean="0">
              <a:latin typeface="Sketch Block" panose="02000000000000000000" pitchFamily="2" charset="0"/>
            </a:endParaRPr>
          </a:p>
          <a:p>
            <a:r>
              <a:rPr lang="pt-BR" sz="3000" dirty="0" err="1">
                <a:latin typeface="Sketch Block" panose="02000000000000000000" pitchFamily="2" charset="0"/>
              </a:rPr>
              <a:t>S</a:t>
            </a:r>
            <a:r>
              <a:rPr lang="pt-BR" sz="3000" dirty="0" err="1" smtClean="0">
                <a:latin typeface="Sketch Block" panose="02000000000000000000" pitchFamily="2" charset="0"/>
              </a:rPr>
              <a:t>park</a:t>
            </a:r>
            <a:endParaRPr lang="pt-BR" sz="3000" dirty="0" smtClean="0">
              <a:latin typeface="Sketch Block" panose="02000000000000000000" pitchFamily="2" charset="0"/>
            </a:endParaRPr>
          </a:p>
          <a:p>
            <a:r>
              <a:rPr lang="pt-BR" sz="3000" dirty="0" err="1" smtClean="0">
                <a:latin typeface="Sketch Block" panose="02000000000000000000" pitchFamily="2" charset="0"/>
              </a:rPr>
              <a:t>Hbase</a:t>
            </a:r>
            <a:endParaRPr lang="pt-BR" sz="3000" dirty="0" smtClean="0">
              <a:latin typeface="Sketch Block" panose="02000000000000000000" pitchFamily="2" charset="0"/>
            </a:endParaRPr>
          </a:p>
          <a:p>
            <a:r>
              <a:rPr lang="pt-BR" sz="3000" dirty="0" err="1" smtClean="0">
                <a:latin typeface="Sketch Block" panose="02000000000000000000" pitchFamily="2" charset="0"/>
              </a:rPr>
              <a:t>Impala</a:t>
            </a:r>
            <a:endParaRPr lang="pt-BR" sz="3000" dirty="0" smtClean="0">
              <a:latin typeface="Sketch Block" panose="02000000000000000000" pitchFamily="2" charset="0"/>
            </a:endParaRPr>
          </a:p>
          <a:p>
            <a:r>
              <a:rPr lang="pt-BR" sz="3000" dirty="0" err="1" smtClean="0">
                <a:latin typeface="Sketch Block" panose="02000000000000000000" pitchFamily="2" charset="0"/>
              </a:rPr>
              <a:t>Pig</a:t>
            </a:r>
            <a:endParaRPr lang="pt-BR" sz="3000" dirty="0" smtClean="0">
              <a:latin typeface="Sketch Block" panose="02000000000000000000" pitchFamily="2" charset="0"/>
            </a:endParaRPr>
          </a:p>
          <a:p>
            <a:r>
              <a:rPr lang="pt-BR" sz="3000" dirty="0" smtClean="0">
                <a:latin typeface="Sketch Block" panose="02000000000000000000" pitchFamily="2" charset="0"/>
              </a:rPr>
              <a:t>Cassandra</a:t>
            </a:r>
          </a:p>
          <a:p>
            <a:r>
              <a:rPr lang="pt-BR" sz="3000" dirty="0" err="1" smtClean="0">
                <a:latin typeface="Sketch Block" panose="02000000000000000000" pitchFamily="2" charset="0"/>
              </a:rPr>
              <a:t>Flume</a:t>
            </a:r>
            <a:endParaRPr lang="pt-BR" sz="3000" dirty="0" smtClean="0">
              <a:latin typeface="Sketch Block" panose="02000000000000000000" pitchFamily="2" charset="0"/>
            </a:endParaRPr>
          </a:p>
          <a:p>
            <a:r>
              <a:rPr lang="pt-BR" sz="3000" dirty="0" err="1" smtClean="0">
                <a:latin typeface="Sketch Block" panose="02000000000000000000" pitchFamily="2" charset="0"/>
              </a:rPr>
              <a:t>Oozie</a:t>
            </a:r>
            <a:endParaRPr lang="pt-BR" sz="3000" dirty="0" smtClean="0">
              <a:latin typeface="Sketch Block" panose="02000000000000000000" pitchFamily="2" charset="0"/>
            </a:endParaRPr>
          </a:p>
          <a:p>
            <a:r>
              <a:rPr lang="pt-BR" sz="3000" dirty="0" err="1" smtClean="0">
                <a:latin typeface="Sketch Block" panose="02000000000000000000" pitchFamily="2" charset="0"/>
              </a:rPr>
              <a:t>Sqoop</a:t>
            </a:r>
            <a:endParaRPr lang="pt-BR" sz="3000" dirty="0" smtClean="0">
              <a:latin typeface="Sketch Block" panose="02000000000000000000" pitchFamily="2" charset="0"/>
            </a:endParaRPr>
          </a:p>
          <a:p>
            <a:r>
              <a:rPr lang="pt-BR" sz="3000" dirty="0" err="1" smtClean="0">
                <a:latin typeface="Sketch Block" panose="02000000000000000000" pitchFamily="2" charset="0"/>
              </a:rPr>
              <a:t>Zookeeper</a:t>
            </a:r>
            <a:endParaRPr lang="pt-BR" sz="3000" dirty="0" smtClean="0">
              <a:latin typeface="Sketch Block" panose="02000000000000000000" pitchFamily="2" charset="0"/>
            </a:endParaRPr>
          </a:p>
          <a:p>
            <a:r>
              <a:rPr lang="pt-BR" sz="3000" dirty="0" err="1" smtClean="0">
                <a:latin typeface="Sketch Block" panose="02000000000000000000" pitchFamily="2" charset="0"/>
              </a:rPr>
              <a:t>Greenplum</a:t>
            </a:r>
            <a:endParaRPr lang="pt-BR" sz="3000" dirty="0" smtClean="0">
              <a:latin typeface="Sketch Block" panose="02000000000000000000" pitchFamily="2" charset="0"/>
            </a:endParaRPr>
          </a:p>
          <a:p>
            <a:r>
              <a:rPr lang="pt-BR" sz="3000" dirty="0" err="1" smtClean="0">
                <a:latin typeface="Sketch Block" panose="02000000000000000000" pitchFamily="2" charset="0"/>
              </a:rPr>
              <a:t>Gemfire</a:t>
            </a:r>
            <a:endParaRPr lang="pt-BR" sz="3000" dirty="0" smtClean="0">
              <a:latin typeface="Sketch Block" panose="02000000000000000000" pitchFamily="2" charset="0"/>
            </a:endParaRPr>
          </a:p>
          <a:p>
            <a:r>
              <a:rPr lang="pt-BR" sz="3000" dirty="0" smtClean="0">
                <a:latin typeface="Sketch Block" panose="02000000000000000000" pitchFamily="2" charset="0"/>
              </a:rPr>
              <a:t>Kafka</a:t>
            </a:r>
          </a:p>
          <a:p>
            <a:r>
              <a:rPr lang="pt-BR" sz="3000" dirty="0" err="1" smtClean="0">
                <a:latin typeface="Sketch Block" panose="02000000000000000000" pitchFamily="2" charset="0"/>
              </a:rPr>
              <a:t>Mahout</a:t>
            </a:r>
            <a:endParaRPr lang="pt-BR" sz="3000" dirty="0" smtClean="0">
              <a:latin typeface="Sketch Block" panose="02000000000000000000" pitchFamily="2" charset="0"/>
            </a:endParaRPr>
          </a:p>
          <a:p>
            <a:r>
              <a:rPr lang="pt-BR" sz="3000" dirty="0" err="1" smtClean="0">
                <a:latin typeface="Sketch Block" panose="02000000000000000000" pitchFamily="2" charset="0"/>
              </a:rPr>
              <a:t>Solr</a:t>
            </a:r>
            <a:endParaRPr lang="pt-BR" sz="3000" dirty="0" smtClean="0">
              <a:latin typeface="Sketch Block" panose="02000000000000000000" pitchFamily="2" charset="0"/>
            </a:endParaRPr>
          </a:p>
          <a:p>
            <a:r>
              <a:rPr lang="pt-BR" sz="3000" dirty="0" err="1" smtClean="0">
                <a:latin typeface="Sketch Block" panose="02000000000000000000" pitchFamily="2" charset="0"/>
              </a:rPr>
              <a:t>Avro</a:t>
            </a:r>
            <a:endParaRPr lang="pt-BR" sz="3000" dirty="0" smtClean="0">
              <a:latin typeface="Sketch Block" panose="02000000000000000000" pitchFamily="2" charset="0"/>
            </a:endParaRPr>
          </a:p>
          <a:p>
            <a:r>
              <a:rPr lang="pt-BR" sz="3000" dirty="0" smtClean="0">
                <a:latin typeface="Sketch Block" panose="02000000000000000000" pitchFamily="2" charset="0"/>
              </a:rPr>
              <a:t>GIS tools</a:t>
            </a:r>
          </a:p>
          <a:p>
            <a:r>
              <a:rPr lang="pt-BR" sz="3000" dirty="0" err="1" smtClean="0">
                <a:latin typeface="Sketch Block" panose="02000000000000000000" pitchFamily="2" charset="0"/>
              </a:rPr>
              <a:t>Zeepellin</a:t>
            </a:r>
            <a:endParaRPr lang="pt-BR" sz="3000" dirty="0" smtClean="0">
              <a:latin typeface="Sketch Block" panose="02000000000000000000" pitchFamily="2" charset="0"/>
            </a:endParaRPr>
          </a:p>
          <a:p>
            <a:r>
              <a:rPr lang="pt-BR" sz="3000" dirty="0" err="1" smtClean="0">
                <a:latin typeface="Sketch Block" panose="02000000000000000000" pitchFamily="2" charset="0"/>
              </a:rPr>
              <a:t>Jupyter</a:t>
            </a:r>
            <a:endParaRPr lang="pt-BR" sz="3000" dirty="0" smtClean="0">
              <a:latin typeface="Sketch Block" panose="02000000000000000000" pitchFamily="2" charset="0"/>
            </a:endParaRPr>
          </a:p>
          <a:p>
            <a:r>
              <a:rPr lang="pt-BR" sz="3000" dirty="0" smtClean="0">
                <a:latin typeface="Sketch Block" panose="02000000000000000000" pitchFamily="2" charset="0"/>
              </a:rPr>
              <a:t>Python</a:t>
            </a:r>
          </a:p>
          <a:p>
            <a:r>
              <a:rPr lang="pt-BR" sz="3000" dirty="0" smtClean="0">
                <a:latin typeface="Sketch Block" panose="02000000000000000000" pitchFamily="2" charset="0"/>
              </a:rPr>
              <a:t>Scala</a:t>
            </a:r>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12</a:t>
            </a:fld>
            <a:endParaRPr lang="pt-BR"/>
          </a:p>
        </p:txBody>
      </p:sp>
    </p:spTree>
    <p:extLst>
      <p:ext uri="{BB962C8B-B14F-4D97-AF65-F5344CB8AC3E}">
        <p14:creationId xmlns:p14="http://schemas.microsoft.com/office/powerpoint/2010/main" val="1290505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131024" cy="493563"/>
          </a:xfrm>
        </p:spPr>
        <p:txBody>
          <a:bodyPr/>
          <a:lstStyle/>
          <a:p>
            <a:r>
              <a:rPr lang="pt-BR" dirty="0" smtClean="0"/>
              <a:t>Ferramentas Cientista de Dados</a:t>
            </a:r>
            <a:endParaRPr lang="pt-BR" dirty="0"/>
          </a:p>
        </p:txBody>
      </p:sp>
      <p:sp>
        <p:nvSpPr>
          <p:cNvPr id="4" name="Espaço Reservado para Conteúdo 2"/>
          <p:cNvSpPr>
            <a:spLocks noGrp="1"/>
          </p:cNvSpPr>
          <p:nvPr>
            <p:ph idx="1"/>
          </p:nvPr>
        </p:nvSpPr>
        <p:spPr>
          <a:xfrm>
            <a:off x="251520" y="843558"/>
            <a:ext cx="8784976" cy="4176464"/>
          </a:xfrm>
        </p:spPr>
        <p:txBody>
          <a:bodyPr>
            <a:normAutofit lnSpcReduction="10000"/>
          </a:bodyPr>
          <a:lstStyle/>
          <a:p>
            <a:r>
              <a:rPr lang="pt-BR" sz="2400" dirty="0" smtClean="0">
                <a:latin typeface="Consolas" panose="020B0609020204030204" pitchFamily="49" charset="0"/>
                <a:cs typeface="Consolas" panose="020B0609020204030204" pitchFamily="49" charset="0"/>
              </a:rPr>
              <a:t>HIVE (SQL) / </a:t>
            </a:r>
            <a:r>
              <a:rPr lang="pt-BR" sz="2400" dirty="0" err="1" smtClean="0">
                <a:latin typeface="Consolas" panose="020B0609020204030204" pitchFamily="49" charset="0"/>
                <a:cs typeface="Consolas" panose="020B0609020204030204" pitchFamily="49" charset="0"/>
              </a:rPr>
              <a:t>Impala</a:t>
            </a:r>
            <a:endParaRPr lang="pt-BR" sz="2400" dirty="0" smtClean="0">
              <a:latin typeface="Consolas" panose="020B0609020204030204" pitchFamily="49" charset="0"/>
              <a:cs typeface="Consolas" panose="020B0609020204030204" pitchFamily="49" charset="0"/>
            </a:endParaRPr>
          </a:p>
          <a:p>
            <a:r>
              <a:rPr lang="pt-BR" sz="2400" dirty="0" smtClean="0">
                <a:latin typeface="Consolas" panose="020B0609020204030204" pitchFamily="49" charset="0"/>
                <a:cs typeface="Consolas" panose="020B0609020204030204" pitchFamily="49" charset="0"/>
              </a:rPr>
              <a:t>HDFS</a:t>
            </a:r>
          </a:p>
          <a:p>
            <a:r>
              <a:rPr lang="pt-BR" sz="2400" dirty="0">
                <a:latin typeface="Consolas" panose="020B0609020204030204" pitchFamily="49" charset="0"/>
                <a:cs typeface="Consolas" panose="020B0609020204030204" pitchFamily="49" charset="0"/>
              </a:rPr>
              <a:t>R</a:t>
            </a:r>
            <a:endParaRPr lang="pt-BR" sz="2400" dirty="0" smtClean="0">
              <a:latin typeface="Consolas" panose="020B0609020204030204" pitchFamily="49" charset="0"/>
              <a:cs typeface="Consolas" panose="020B0609020204030204" pitchFamily="49" charset="0"/>
            </a:endParaRPr>
          </a:p>
          <a:p>
            <a:r>
              <a:rPr lang="pt-BR" sz="2400" dirty="0" err="1" smtClean="0">
                <a:latin typeface="Consolas" panose="020B0609020204030204" pitchFamily="49" charset="0"/>
                <a:cs typeface="Consolas" panose="020B0609020204030204" pitchFamily="49" charset="0"/>
              </a:rPr>
              <a:t>Spark</a:t>
            </a:r>
            <a:r>
              <a:rPr lang="pt-BR" sz="2400" dirty="0" smtClean="0">
                <a:latin typeface="Consolas" panose="020B0609020204030204" pitchFamily="49" charset="0"/>
                <a:cs typeface="Consolas" panose="020B0609020204030204" pitchFamily="49" charset="0"/>
              </a:rPr>
              <a:t> (Scala) / </a:t>
            </a:r>
            <a:r>
              <a:rPr lang="pt-BR" sz="2400" dirty="0" err="1" smtClean="0">
                <a:latin typeface="Consolas" panose="020B0609020204030204" pitchFamily="49" charset="0"/>
                <a:cs typeface="Consolas" panose="020B0609020204030204" pitchFamily="49" charset="0"/>
              </a:rPr>
              <a:t>PySpark</a:t>
            </a:r>
            <a:r>
              <a:rPr lang="pt-BR" sz="2400" dirty="0" smtClean="0">
                <a:latin typeface="Consolas" panose="020B0609020204030204" pitchFamily="49" charset="0"/>
                <a:cs typeface="Consolas" panose="020B0609020204030204" pitchFamily="49" charset="0"/>
              </a:rPr>
              <a:t> (Python)</a:t>
            </a:r>
          </a:p>
          <a:p>
            <a:r>
              <a:rPr lang="pt-BR" sz="2400" dirty="0" err="1" smtClean="0"/>
              <a:t>Git</a:t>
            </a:r>
            <a:endParaRPr lang="pt-BR" sz="2400" dirty="0" smtClean="0">
              <a:latin typeface="Consolas" panose="020B0609020204030204" pitchFamily="49" charset="0"/>
              <a:cs typeface="Consolas" panose="020B0609020204030204" pitchFamily="49" charset="0"/>
            </a:endParaRPr>
          </a:p>
          <a:p>
            <a:r>
              <a:rPr lang="pt-BR" sz="2400" dirty="0" err="1" smtClean="0">
                <a:latin typeface="Consolas" panose="020B0609020204030204" pitchFamily="49" charset="0"/>
                <a:cs typeface="Consolas" panose="020B0609020204030204" pitchFamily="49" charset="0"/>
              </a:rPr>
              <a:t>Mahout</a:t>
            </a:r>
            <a:endParaRPr lang="pt-BR" sz="2400" dirty="0" smtClean="0">
              <a:latin typeface="Consolas" panose="020B0609020204030204" pitchFamily="49" charset="0"/>
              <a:cs typeface="Consolas" panose="020B0609020204030204" pitchFamily="49" charset="0"/>
            </a:endParaRPr>
          </a:p>
          <a:p>
            <a:r>
              <a:rPr lang="pt-BR" sz="2400" dirty="0" err="1" smtClean="0">
                <a:latin typeface="Consolas" panose="020B0609020204030204" pitchFamily="49" charset="0"/>
                <a:cs typeface="Consolas" panose="020B0609020204030204" pitchFamily="49" charset="0"/>
              </a:rPr>
              <a:t>MLlib</a:t>
            </a:r>
            <a:endParaRPr lang="pt-BR" sz="2400" dirty="0" smtClean="0">
              <a:latin typeface="Consolas" panose="020B0609020204030204" pitchFamily="49" charset="0"/>
              <a:cs typeface="Consolas" panose="020B0609020204030204" pitchFamily="49" charset="0"/>
            </a:endParaRPr>
          </a:p>
          <a:p>
            <a:r>
              <a:rPr lang="pt-BR" sz="2400" dirty="0" err="1" smtClean="0">
                <a:latin typeface="Consolas" panose="020B0609020204030204" pitchFamily="49" charset="0"/>
                <a:cs typeface="Consolas" panose="020B0609020204030204" pitchFamily="49" charset="0"/>
              </a:rPr>
              <a:t>Plain</a:t>
            </a:r>
            <a:r>
              <a:rPr lang="pt-BR" sz="2400" dirty="0" smtClean="0">
                <a:latin typeface="Consolas" panose="020B0609020204030204" pitchFamily="49" charset="0"/>
                <a:cs typeface="Consolas" panose="020B0609020204030204" pitchFamily="49" charset="0"/>
              </a:rPr>
              <a:t> </a:t>
            </a:r>
            <a:r>
              <a:rPr lang="pt-BR" sz="2400" dirty="0" err="1" smtClean="0">
                <a:latin typeface="Consolas" panose="020B0609020204030204" pitchFamily="49" charset="0"/>
                <a:cs typeface="Consolas" panose="020B0609020204030204" pitchFamily="49" charset="0"/>
              </a:rPr>
              <a:t>Text</a:t>
            </a:r>
            <a:r>
              <a:rPr lang="pt-BR" sz="2400" dirty="0" smtClean="0">
                <a:latin typeface="Consolas" panose="020B0609020204030204" pitchFamily="49" charset="0"/>
                <a:cs typeface="Consolas" panose="020B0609020204030204" pitchFamily="49" charset="0"/>
              </a:rPr>
              <a:t> / </a:t>
            </a:r>
            <a:r>
              <a:rPr lang="pt-BR" sz="2400" dirty="0" err="1" smtClean="0">
                <a:latin typeface="Consolas" panose="020B0609020204030204" pitchFamily="49" charset="0"/>
                <a:cs typeface="Consolas" panose="020B0609020204030204" pitchFamily="49" charset="0"/>
              </a:rPr>
              <a:t>Sequence</a:t>
            </a:r>
            <a:r>
              <a:rPr lang="pt-BR" sz="2400" dirty="0" smtClean="0">
                <a:latin typeface="Consolas" panose="020B0609020204030204" pitchFamily="49" charset="0"/>
                <a:cs typeface="Consolas" panose="020B0609020204030204" pitchFamily="49" charset="0"/>
              </a:rPr>
              <a:t> Files / </a:t>
            </a:r>
            <a:r>
              <a:rPr lang="pt-BR" sz="2400" dirty="0" err="1" smtClean="0">
                <a:latin typeface="Consolas" panose="020B0609020204030204" pitchFamily="49" charset="0"/>
                <a:cs typeface="Consolas" panose="020B0609020204030204" pitchFamily="49" charset="0"/>
              </a:rPr>
              <a:t>Avro</a:t>
            </a:r>
            <a:r>
              <a:rPr lang="pt-BR" sz="2400" dirty="0" smtClean="0">
                <a:latin typeface="Consolas" panose="020B0609020204030204" pitchFamily="49" charset="0"/>
                <a:cs typeface="Consolas" panose="020B0609020204030204" pitchFamily="49" charset="0"/>
              </a:rPr>
              <a:t> / Parquet</a:t>
            </a:r>
            <a:endParaRPr lang="pt-BR" sz="2400" dirty="0" smtClean="0">
              <a:latin typeface="Consolas" panose="020B0609020204030204" pitchFamily="49" charset="0"/>
              <a:cs typeface="Consolas" panose="020B0609020204030204" pitchFamily="49" charset="0"/>
            </a:endParaRPr>
          </a:p>
          <a:p>
            <a:r>
              <a:rPr lang="pt-BR" sz="2400" dirty="0" smtClean="0">
                <a:latin typeface="Consolas" panose="020B0609020204030204" pitchFamily="49" charset="0"/>
                <a:cs typeface="Consolas" panose="020B0609020204030204" pitchFamily="49" charset="0"/>
              </a:rPr>
              <a:t>Anaconda Python</a:t>
            </a:r>
          </a:p>
          <a:p>
            <a:r>
              <a:rPr lang="pt-BR" sz="2400" dirty="0" smtClean="0">
                <a:latin typeface="Consolas" panose="020B0609020204030204" pitchFamily="49" charset="0"/>
                <a:cs typeface="Consolas" panose="020B0609020204030204" pitchFamily="49" charset="0"/>
              </a:rPr>
              <a:t>Ggplot2 / </a:t>
            </a:r>
            <a:r>
              <a:rPr lang="pt-BR" sz="2400" dirty="0" err="1" smtClean="0">
                <a:latin typeface="Consolas" panose="020B0609020204030204" pitchFamily="49" charset="0"/>
                <a:cs typeface="Consolas" panose="020B0609020204030204" pitchFamily="49" charset="0"/>
              </a:rPr>
              <a:t>Matplotlib</a:t>
            </a:r>
            <a:r>
              <a:rPr lang="pt-BR" sz="2400" dirty="0">
                <a:latin typeface="Consolas" panose="020B0609020204030204" pitchFamily="49" charset="0"/>
                <a:cs typeface="Consolas" panose="020B0609020204030204" pitchFamily="49" charset="0"/>
              </a:rPr>
              <a:t> </a:t>
            </a:r>
            <a:r>
              <a:rPr lang="pt-BR" sz="2400" dirty="0" smtClean="0">
                <a:latin typeface="Consolas" panose="020B0609020204030204" pitchFamily="49" charset="0"/>
                <a:cs typeface="Consolas" panose="020B0609020204030204" pitchFamily="49" charset="0"/>
              </a:rPr>
              <a:t>| </a:t>
            </a:r>
            <a:r>
              <a:rPr lang="pt-BR" sz="2400" dirty="0" err="1" smtClean="0">
                <a:latin typeface="Consolas" panose="020B0609020204030204" pitchFamily="49" charset="0"/>
                <a:cs typeface="Consolas" panose="020B0609020204030204" pitchFamily="49" charset="0"/>
              </a:rPr>
              <a:t>Seaborn</a:t>
            </a:r>
            <a:r>
              <a:rPr lang="pt-BR" sz="2400" dirty="0" smtClean="0">
                <a:latin typeface="Consolas" panose="020B0609020204030204" pitchFamily="49" charset="0"/>
                <a:cs typeface="Consolas" panose="020B0609020204030204" pitchFamily="49" charset="0"/>
              </a:rPr>
              <a:t> / D3.js</a:t>
            </a:r>
            <a:endParaRPr lang="pt-BR" sz="2400" dirty="0" smtClean="0">
              <a:latin typeface="Consolas" panose="020B0609020204030204" pitchFamily="49" charset="0"/>
              <a:cs typeface="Consolas" panose="020B0609020204030204" pitchFamily="49" charset="0"/>
            </a:endParaRPr>
          </a:p>
        </p:txBody>
      </p:sp>
      <p:sp>
        <p:nvSpPr>
          <p:cNvPr id="5" name="Espaço Reservado para Número de Slide 4"/>
          <p:cNvSpPr>
            <a:spLocks noGrp="1"/>
          </p:cNvSpPr>
          <p:nvPr>
            <p:ph type="sldNum" sz="quarter" idx="12"/>
          </p:nvPr>
        </p:nvSpPr>
        <p:spPr/>
        <p:txBody>
          <a:bodyPr/>
          <a:lstStyle/>
          <a:p>
            <a:fld id="{26D191BC-AC5E-47D5-932D-5D1AE3290488}" type="slidenum">
              <a:rPr lang="pt-BR" smtClean="0"/>
              <a:t>13</a:t>
            </a:fld>
            <a:endParaRPr lang="pt-BR"/>
          </a:p>
        </p:txBody>
      </p:sp>
    </p:spTree>
    <p:extLst>
      <p:ext uri="{BB962C8B-B14F-4D97-AF65-F5344CB8AC3E}">
        <p14:creationId xmlns:p14="http://schemas.microsoft.com/office/powerpoint/2010/main" val="2792888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5915000" cy="493563"/>
          </a:xfrm>
        </p:spPr>
        <p:txBody>
          <a:bodyPr/>
          <a:lstStyle/>
          <a:p>
            <a:r>
              <a:rPr lang="pt-BR" dirty="0" smtClean="0"/>
              <a:t>Ferramentas Engenheiro de Dados</a:t>
            </a:r>
            <a:endParaRPr lang="pt-BR" dirty="0"/>
          </a:p>
        </p:txBody>
      </p:sp>
      <p:sp>
        <p:nvSpPr>
          <p:cNvPr id="4" name="Espaço Reservado para Conteúdo 2"/>
          <p:cNvSpPr>
            <a:spLocks noGrp="1"/>
          </p:cNvSpPr>
          <p:nvPr>
            <p:ph idx="1"/>
          </p:nvPr>
        </p:nvSpPr>
        <p:spPr>
          <a:xfrm>
            <a:off x="251520" y="843558"/>
            <a:ext cx="8784976" cy="4176464"/>
          </a:xfrm>
        </p:spPr>
        <p:txBody>
          <a:bodyPr>
            <a:normAutofit lnSpcReduction="10000"/>
          </a:bodyPr>
          <a:lstStyle/>
          <a:p>
            <a:r>
              <a:rPr lang="pt-BR" sz="2400" dirty="0" smtClean="0">
                <a:latin typeface="Consolas" panose="020B0609020204030204" pitchFamily="49" charset="0"/>
                <a:cs typeface="Consolas" panose="020B0609020204030204" pitchFamily="49" charset="0"/>
              </a:rPr>
              <a:t>Linux</a:t>
            </a:r>
          </a:p>
          <a:p>
            <a:r>
              <a:rPr lang="pt-BR" sz="2400" dirty="0" smtClean="0">
                <a:latin typeface="Consolas" panose="020B0609020204030204" pitchFamily="49" charset="0"/>
                <a:cs typeface="Consolas" panose="020B0609020204030204" pitchFamily="49" charset="0"/>
              </a:rPr>
              <a:t>HDFS / </a:t>
            </a:r>
            <a:r>
              <a:rPr lang="pt-BR" sz="2400" dirty="0" err="1" smtClean="0">
                <a:latin typeface="Consolas" panose="020B0609020204030204" pitchFamily="49" charset="0"/>
                <a:cs typeface="Consolas" panose="020B0609020204030204" pitchFamily="49" charset="0"/>
              </a:rPr>
              <a:t>Hadoop</a:t>
            </a:r>
            <a:endParaRPr lang="pt-BR" sz="2400" dirty="0" smtClean="0">
              <a:latin typeface="Consolas" panose="020B0609020204030204" pitchFamily="49" charset="0"/>
              <a:cs typeface="Consolas" panose="020B0609020204030204" pitchFamily="49" charset="0"/>
            </a:endParaRPr>
          </a:p>
          <a:p>
            <a:r>
              <a:rPr lang="pt-BR" sz="2400" dirty="0" smtClean="0">
                <a:latin typeface="Consolas" panose="020B0609020204030204" pitchFamily="49" charset="0"/>
                <a:cs typeface="Consolas" panose="020B0609020204030204" pitchFamily="49" charset="0"/>
              </a:rPr>
              <a:t>VI / VIM / </a:t>
            </a:r>
            <a:r>
              <a:rPr lang="pt-BR" sz="2400" dirty="0" err="1" smtClean="0">
                <a:latin typeface="Consolas" panose="020B0609020204030204" pitchFamily="49" charset="0"/>
                <a:cs typeface="Consolas" panose="020B0609020204030204" pitchFamily="49" charset="0"/>
              </a:rPr>
              <a:t>Regex</a:t>
            </a:r>
            <a:r>
              <a:rPr lang="pt-BR" sz="2400" dirty="0" smtClean="0">
                <a:latin typeface="Consolas" panose="020B0609020204030204" pitchFamily="49" charset="0"/>
                <a:cs typeface="Consolas" panose="020B0609020204030204" pitchFamily="49" charset="0"/>
              </a:rPr>
              <a:t> / SED / AWK</a:t>
            </a:r>
            <a:endParaRPr lang="pt-BR" sz="2400" dirty="0" smtClean="0">
              <a:latin typeface="Consolas" panose="020B0609020204030204" pitchFamily="49" charset="0"/>
              <a:cs typeface="Consolas" panose="020B0609020204030204" pitchFamily="49" charset="0"/>
            </a:endParaRPr>
          </a:p>
          <a:p>
            <a:r>
              <a:rPr lang="pt-BR" sz="2400" dirty="0" smtClean="0">
                <a:latin typeface="Consolas" panose="020B0609020204030204" pitchFamily="49" charset="0"/>
                <a:cs typeface="Consolas" panose="020B0609020204030204" pitchFamily="49" charset="0"/>
              </a:rPr>
              <a:t>HIVE (SQL) / </a:t>
            </a:r>
            <a:r>
              <a:rPr lang="pt-BR" sz="2400" dirty="0" err="1" smtClean="0">
                <a:latin typeface="Consolas" panose="020B0609020204030204" pitchFamily="49" charset="0"/>
                <a:cs typeface="Consolas" panose="020B0609020204030204" pitchFamily="49" charset="0"/>
              </a:rPr>
              <a:t>Impala</a:t>
            </a:r>
            <a:endParaRPr lang="pt-BR" sz="2400" dirty="0" smtClean="0">
              <a:latin typeface="Consolas" panose="020B0609020204030204" pitchFamily="49" charset="0"/>
              <a:cs typeface="Consolas" panose="020B0609020204030204" pitchFamily="49" charset="0"/>
            </a:endParaRPr>
          </a:p>
          <a:p>
            <a:r>
              <a:rPr lang="pt-BR" sz="2400" dirty="0" err="1">
                <a:latin typeface="Consolas" panose="020B0609020204030204" pitchFamily="49" charset="0"/>
                <a:cs typeface="Consolas" panose="020B0609020204030204" pitchFamily="49" charset="0"/>
              </a:rPr>
              <a:t>Spark</a:t>
            </a:r>
            <a:r>
              <a:rPr lang="pt-BR" sz="2400" dirty="0">
                <a:latin typeface="Consolas" panose="020B0609020204030204" pitchFamily="49" charset="0"/>
                <a:cs typeface="Consolas" panose="020B0609020204030204" pitchFamily="49" charset="0"/>
              </a:rPr>
              <a:t> (Scala) / </a:t>
            </a:r>
            <a:r>
              <a:rPr lang="pt-BR" sz="2400" dirty="0" err="1">
                <a:latin typeface="Consolas" panose="020B0609020204030204" pitchFamily="49" charset="0"/>
                <a:cs typeface="Consolas" panose="020B0609020204030204" pitchFamily="49" charset="0"/>
              </a:rPr>
              <a:t>PySpark</a:t>
            </a:r>
            <a:r>
              <a:rPr lang="pt-BR" sz="2400" dirty="0">
                <a:latin typeface="Consolas" panose="020B0609020204030204" pitchFamily="49" charset="0"/>
                <a:cs typeface="Consolas" panose="020B0609020204030204" pitchFamily="49" charset="0"/>
              </a:rPr>
              <a:t> (Python</a:t>
            </a:r>
            <a:r>
              <a:rPr lang="pt-BR" sz="2400" dirty="0" smtClean="0">
                <a:latin typeface="Consolas" panose="020B0609020204030204" pitchFamily="49" charset="0"/>
                <a:cs typeface="Consolas" panose="020B0609020204030204" pitchFamily="49" charset="0"/>
              </a:rPr>
              <a:t>)</a:t>
            </a:r>
          </a:p>
          <a:p>
            <a:r>
              <a:rPr lang="pt-BR" sz="2400" dirty="0" smtClean="0">
                <a:latin typeface="Consolas" panose="020B0609020204030204" pitchFamily="49" charset="0"/>
                <a:cs typeface="Consolas" panose="020B0609020204030204" pitchFamily="49" charset="0"/>
              </a:rPr>
              <a:t>Python</a:t>
            </a:r>
          </a:p>
          <a:p>
            <a:r>
              <a:rPr lang="pt-BR" sz="2400" dirty="0" err="1" smtClean="0">
                <a:latin typeface="Consolas" panose="020B0609020204030204" pitchFamily="49" charset="0"/>
                <a:cs typeface="Consolas" panose="020B0609020204030204" pitchFamily="49" charset="0"/>
              </a:rPr>
              <a:t>HBase</a:t>
            </a:r>
            <a:r>
              <a:rPr lang="pt-BR" sz="2400" dirty="0" smtClean="0">
                <a:latin typeface="Consolas" panose="020B0609020204030204" pitchFamily="49" charset="0"/>
                <a:cs typeface="Consolas" panose="020B0609020204030204" pitchFamily="49" charset="0"/>
              </a:rPr>
              <a:t> / Cassandra / </a:t>
            </a:r>
            <a:r>
              <a:rPr lang="pt-BR" sz="2400" dirty="0" err="1" smtClean="0">
                <a:latin typeface="Consolas" panose="020B0609020204030204" pitchFamily="49" charset="0"/>
                <a:cs typeface="Consolas" panose="020B0609020204030204" pitchFamily="49" charset="0"/>
              </a:rPr>
              <a:t>Greenplum</a:t>
            </a:r>
            <a:r>
              <a:rPr lang="pt-BR" sz="2400" dirty="0" smtClean="0">
                <a:latin typeface="Consolas" panose="020B0609020204030204" pitchFamily="49" charset="0"/>
                <a:cs typeface="Consolas" panose="020B0609020204030204" pitchFamily="49" charset="0"/>
              </a:rPr>
              <a:t> / </a:t>
            </a:r>
            <a:r>
              <a:rPr lang="pt-BR" sz="2400" dirty="0" err="1" smtClean="0">
                <a:latin typeface="Consolas" panose="020B0609020204030204" pitchFamily="49" charset="0"/>
                <a:cs typeface="Consolas" panose="020B0609020204030204" pitchFamily="49" charset="0"/>
              </a:rPr>
              <a:t>Gemfire</a:t>
            </a:r>
            <a:endParaRPr lang="pt-BR" sz="2400" dirty="0" smtClean="0">
              <a:latin typeface="Consolas" panose="020B0609020204030204" pitchFamily="49" charset="0"/>
              <a:cs typeface="Consolas" panose="020B0609020204030204" pitchFamily="49" charset="0"/>
            </a:endParaRPr>
          </a:p>
          <a:p>
            <a:r>
              <a:rPr lang="pt-BR" sz="2400" dirty="0" err="1" smtClean="0">
                <a:latin typeface="Consolas" panose="020B0609020204030204" pitchFamily="49" charset="0"/>
                <a:cs typeface="Consolas" panose="020B0609020204030204" pitchFamily="49" charset="0"/>
              </a:rPr>
              <a:t>Oozie</a:t>
            </a:r>
            <a:r>
              <a:rPr lang="pt-BR" sz="2400" dirty="0" smtClean="0">
                <a:latin typeface="Consolas" panose="020B0609020204030204" pitchFamily="49" charset="0"/>
                <a:cs typeface="Consolas" panose="020B0609020204030204" pitchFamily="49" charset="0"/>
              </a:rPr>
              <a:t> / </a:t>
            </a:r>
            <a:r>
              <a:rPr lang="pt-BR" sz="2400" dirty="0" err="1" smtClean="0">
                <a:latin typeface="Consolas" panose="020B0609020204030204" pitchFamily="49" charset="0"/>
                <a:cs typeface="Consolas" panose="020B0609020204030204" pitchFamily="49" charset="0"/>
              </a:rPr>
              <a:t>Zookeeper</a:t>
            </a:r>
            <a:r>
              <a:rPr lang="pt-BR" sz="2400" dirty="0" smtClean="0">
                <a:latin typeface="Consolas" panose="020B0609020204030204" pitchFamily="49" charset="0"/>
                <a:cs typeface="Consolas" panose="020B0609020204030204" pitchFamily="49" charset="0"/>
              </a:rPr>
              <a:t> / Kafka / </a:t>
            </a:r>
            <a:r>
              <a:rPr lang="pt-BR" sz="2400" dirty="0" err="1" smtClean="0">
                <a:latin typeface="Consolas" panose="020B0609020204030204" pitchFamily="49" charset="0"/>
                <a:cs typeface="Consolas" panose="020B0609020204030204" pitchFamily="49" charset="0"/>
              </a:rPr>
              <a:t>Flume</a:t>
            </a:r>
            <a:r>
              <a:rPr lang="pt-BR" sz="2400" dirty="0" smtClean="0">
                <a:latin typeface="Consolas" panose="020B0609020204030204" pitchFamily="49" charset="0"/>
                <a:cs typeface="Consolas" panose="020B0609020204030204" pitchFamily="49" charset="0"/>
              </a:rPr>
              <a:t> / </a:t>
            </a:r>
            <a:r>
              <a:rPr lang="pt-BR" sz="2400" dirty="0" err="1" smtClean="0">
                <a:latin typeface="Consolas" panose="020B0609020204030204" pitchFamily="49" charset="0"/>
                <a:cs typeface="Consolas" panose="020B0609020204030204" pitchFamily="49" charset="0"/>
              </a:rPr>
              <a:t>Sqoop</a:t>
            </a:r>
            <a:r>
              <a:rPr lang="pt-BR" sz="2400" dirty="0" smtClean="0">
                <a:latin typeface="Consolas" panose="020B0609020204030204" pitchFamily="49" charset="0"/>
                <a:cs typeface="Consolas" panose="020B0609020204030204" pitchFamily="49" charset="0"/>
              </a:rPr>
              <a:t> / </a:t>
            </a:r>
            <a:r>
              <a:rPr lang="pt-BR" sz="2400" dirty="0" err="1" smtClean="0">
                <a:latin typeface="Consolas" panose="020B0609020204030204" pitchFamily="49" charset="0"/>
                <a:cs typeface="Consolas" panose="020B0609020204030204" pitchFamily="49" charset="0"/>
              </a:rPr>
              <a:t>Solr</a:t>
            </a:r>
            <a:endParaRPr lang="pt-BR" sz="2400" dirty="0">
              <a:latin typeface="Consolas" panose="020B0609020204030204" pitchFamily="49" charset="0"/>
              <a:cs typeface="Consolas" panose="020B0609020204030204" pitchFamily="49" charset="0"/>
            </a:endParaRPr>
          </a:p>
          <a:p>
            <a:r>
              <a:rPr lang="pt-BR" sz="2400" dirty="0" err="1" smtClean="0">
                <a:latin typeface="Consolas" panose="020B0609020204030204" pitchFamily="49" charset="0"/>
                <a:cs typeface="Consolas" panose="020B0609020204030204" pitchFamily="49" charset="0"/>
              </a:rPr>
              <a:t>Cloud</a:t>
            </a:r>
            <a:r>
              <a:rPr lang="pt-BR" sz="2400" dirty="0" smtClean="0">
                <a:latin typeface="Consolas" panose="020B0609020204030204" pitchFamily="49" charset="0"/>
                <a:cs typeface="Consolas" panose="020B0609020204030204" pitchFamily="49" charset="0"/>
              </a:rPr>
              <a:t> </a:t>
            </a:r>
            <a:r>
              <a:rPr lang="pt-BR" sz="2400" dirty="0" err="1" smtClean="0">
                <a:latin typeface="Consolas" panose="020B0609020204030204" pitchFamily="49" charset="0"/>
                <a:cs typeface="Consolas" panose="020B0609020204030204" pitchFamily="49" charset="0"/>
              </a:rPr>
              <a:t>Foundry</a:t>
            </a:r>
            <a:r>
              <a:rPr lang="pt-BR" sz="2400" dirty="0" smtClean="0">
                <a:latin typeface="Consolas" panose="020B0609020204030204" pitchFamily="49" charset="0"/>
                <a:cs typeface="Consolas" panose="020B0609020204030204" pitchFamily="49" charset="0"/>
              </a:rPr>
              <a:t> / </a:t>
            </a:r>
            <a:r>
              <a:rPr lang="pt-BR" sz="2400" dirty="0" err="1" smtClean="0">
                <a:latin typeface="Consolas" panose="020B0609020204030204" pitchFamily="49" charset="0"/>
                <a:cs typeface="Consolas" panose="020B0609020204030204" pitchFamily="49" charset="0"/>
              </a:rPr>
              <a:t>Heroku</a:t>
            </a:r>
            <a:r>
              <a:rPr lang="pt-BR" sz="2400" dirty="0" smtClean="0">
                <a:latin typeface="Consolas" panose="020B0609020204030204" pitchFamily="49" charset="0"/>
                <a:cs typeface="Consolas" panose="020B0609020204030204" pitchFamily="49" charset="0"/>
              </a:rPr>
              <a:t> / </a:t>
            </a:r>
            <a:r>
              <a:rPr lang="pt-BR" sz="2400" dirty="0" err="1" smtClean="0">
                <a:latin typeface="Consolas" panose="020B0609020204030204" pitchFamily="49" charset="0"/>
                <a:cs typeface="Consolas" panose="020B0609020204030204" pitchFamily="49" charset="0"/>
              </a:rPr>
              <a:t>Flask</a:t>
            </a:r>
            <a:endParaRPr lang="pt-BR" sz="2400" dirty="0"/>
          </a:p>
          <a:p>
            <a:r>
              <a:rPr lang="pt-BR" sz="2400" dirty="0" err="1" smtClean="0">
                <a:latin typeface="Consolas" panose="020B0609020204030204" pitchFamily="49" charset="0"/>
                <a:cs typeface="Consolas" panose="020B0609020204030204" pitchFamily="49" charset="0"/>
              </a:rPr>
              <a:t>Git</a:t>
            </a:r>
            <a:endParaRPr lang="pt-BR" sz="2400" dirty="0" smtClean="0">
              <a:latin typeface="Consolas" panose="020B0609020204030204" pitchFamily="49" charset="0"/>
              <a:cs typeface="Consolas" panose="020B0609020204030204" pitchFamily="49" charset="0"/>
            </a:endParaRPr>
          </a:p>
        </p:txBody>
      </p:sp>
      <p:sp>
        <p:nvSpPr>
          <p:cNvPr id="5" name="Espaço Reservado para Número de Slide 4"/>
          <p:cNvSpPr>
            <a:spLocks noGrp="1"/>
          </p:cNvSpPr>
          <p:nvPr>
            <p:ph type="sldNum" sz="quarter" idx="12"/>
          </p:nvPr>
        </p:nvSpPr>
        <p:spPr/>
        <p:txBody>
          <a:bodyPr/>
          <a:lstStyle/>
          <a:p>
            <a:fld id="{26D191BC-AC5E-47D5-932D-5D1AE3290488}" type="slidenum">
              <a:rPr lang="pt-BR" smtClean="0"/>
              <a:t>14</a:t>
            </a:fld>
            <a:endParaRPr lang="pt-BR"/>
          </a:p>
        </p:txBody>
      </p:sp>
    </p:spTree>
    <p:extLst>
      <p:ext uri="{BB962C8B-B14F-4D97-AF65-F5344CB8AC3E}">
        <p14:creationId xmlns:p14="http://schemas.microsoft.com/office/powerpoint/2010/main" val="1966997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131024" cy="493563"/>
          </a:xfrm>
        </p:spPr>
        <p:txBody>
          <a:bodyPr/>
          <a:lstStyle/>
          <a:p>
            <a:r>
              <a:rPr lang="pt-BR" dirty="0" smtClean="0"/>
              <a:t>HDFS, alguns comandos... </a:t>
            </a:r>
            <a:r>
              <a:rPr lang="pt-BR" dirty="0" err="1" smtClean="0"/>
              <a:t>hadoop</a:t>
            </a:r>
            <a:r>
              <a:rPr lang="pt-BR" dirty="0" smtClean="0"/>
              <a:t> </a:t>
            </a:r>
            <a:r>
              <a:rPr lang="pt-BR" dirty="0" err="1" smtClean="0"/>
              <a:t>fs</a:t>
            </a:r>
            <a:r>
              <a:rPr lang="pt-BR" dirty="0" smtClean="0"/>
              <a:t> </a:t>
            </a:r>
            <a:endParaRPr lang="pt-BR" dirty="0"/>
          </a:p>
        </p:txBody>
      </p:sp>
      <p:sp>
        <p:nvSpPr>
          <p:cNvPr id="3" name="Espaço Reservado para Conteúdo 2"/>
          <p:cNvSpPr>
            <a:spLocks noGrp="1"/>
          </p:cNvSpPr>
          <p:nvPr>
            <p:ph idx="1"/>
          </p:nvPr>
        </p:nvSpPr>
        <p:spPr>
          <a:xfrm>
            <a:off x="251520" y="843558"/>
            <a:ext cx="8784976" cy="4176464"/>
          </a:xfrm>
        </p:spPr>
        <p:txBody>
          <a:bodyPr>
            <a:normAutofit/>
          </a:bodyPr>
          <a:lstStyle/>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ls</a:t>
            </a:r>
            <a:r>
              <a:rPr lang="pt-BR" sz="1400" dirty="0" smtClean="0">
                <a:latin typeface="Consolas" panose="020B0609020204030204" pitchFamily="49" charset="0"/>
                <a:cs typeface="Consolas" panose="020B0609020204030204" pitchFamily="49" charset="0"/>
              </a:rPr>
              <a:t> [-h] &lt;path&gt;: lista diretórios (-h mostra o tamanho em formato amigável)</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mkdir</a:t>
            </a:r>
            <a:r>
              <a:rPr lang="pt-BR" sz="1400" dirty="0" smtClean="0">
                <a:latin typeface="Consolas" panose="020B0609020204030204" pitchFamily="49" charset="0"/>
                <a:cs typeface="Consolas" panose="020B0609020204030204" pitchFamily="49" charset="0"/>
              </a:rPr>
              <a:t> &lt;path&gt;: cria diretórios</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rm</a:t>
            </a:r>
            <a:r>
              <a:rPr lang="pt-BR" sz="1400" dirty="0" smtClean="0">
                <a:latin typeface="Consolas" panose="020B0609020204030204" pitchFamily="49" charset="0"/>
                <a:cs typeface="Consolas" panose="020B0609020204030204" pitchFamily="49" charset="0"/>
              </a:rPr>
              <a:t> [-r] [-f] &lt;path&gt;: remove arquivos ou diretórios (-r recursividade, -f force)</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rmdir</a:t>
            </a:r>
            <a:r>
              <a:rPr lang="pt-BR" sz="1400" dirty="0" smtClean="0">
                <a:latin typeface="Consolas" panose="020B0609020204030204" pitchFamily="49" charset="0"/>
                <a:cs typeface="Consolas" panose="020B0609020204030204" pitchFamily="49" charset="0"/>
              </a:rPr>
              <a:t> &lt;path&gt;: remove diretório, mas não pode conter nenhum item dentro da pasta</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put</a:t>
            </a:r>
            <a:r>
              <a:rPr lang="pt-BR" sz="1400" dirty="0" smtClean="0">
                <a:latin typeface="Consolas" panose="020B0609020204030204" pitchFamily="49" charset="0"/>
                <a:cs typeface="Consolas" panose="020B0609020204030204" pitchFamily="49" charset="0"/>
              </a:rPr>
              <a:t> &lt;local file&gt; &lt;path&gt;: carrega arquivo para o HDFS de um diretório local</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moveFromLocal</a:t>
            </a:r>
            <a:r>
              <a:rPr lang="pt-BR" sz="1400" dirty="0" smtClean="0">
                <a:latin typeface="Consolas" panose="020B0609020204030204" pitchFamily="49" charset="0"/>
                <a:cs typeface="Consolas" panose="020B0609020204030204" pitchFamily="49" charset="0"/>
              </a:rPr>
              <a:t> &lt;local file&gt; &lt;path&gt;: similar ao </a:t>
            </a:r>
            <a:r>
              <a:rPr lang="pt-BR" sz="1400" dirty="0" err="1" smtClean="0">
                <a:latin typeface="Consolas" panose="020B0609020204030204" pitchFamily="49" charset="0"/>
                <a:cs typeface="Consolas" panose="020B0609020204030204" pitchFamily="49" charset="0"/>
              </a:rPr>
              <a:t>put</a:t>
            </a:r>
            <a:r>
              <a:rPr lang="pt-BR" sz="1400" dirty="0" smtClean="0">
                <a:latin typeface="Consolas" panose="020B0609020204030204" pitchFamily="49" charset="0"/>
                <a:cs typeface="Consolas" panose="020B0609020204030204" pitchFamily="49" charset="0"/>
              </a:rPr>
              <a:t>, porém deleta o arquivo fonte</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get</a:t>
            </a:r>
            <a:r>
              <a:rPr lang="pt-BR" sz="1400" dirty="0" smtClean="0">
                <a:latin typeface="Consolas" panose="020B0609020204030204" pitchFamily="49" charset="0"/>
                <a:cs typeface="Consolas" panose="020B0609020204030204" pitchFamily="49" charset="0"/>
              </a:rPr>
              <a:t> &lt;local file&gt; &lt;path&gt;: descarrega um arquivo do HDFS para diretório local</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cat</a:t>
            </a:r>
            <a:r>
              <a:rPr lang="pt-BR" sz="1400" dirty="0" smtClean="0">
                <a:latin typeface="Consolas" panose="020B0609020204030204" pitchFamily="49" charset="0"/>
                <a:cs typeface="Consolas" panose="020B0609020204030204" pitchFamily="49" charset="0"/>
              </a:rPr>
              <a:t> &lt;path </a:t>
            </a:r>
            <a:r>
              <a:rPr lang="pt-BR" sz="1400" dirty="0" err="1" smtClean="0">
                <a:latin typeface="Consolas" panose="020B0609020204030204" pitchFamily="49" charset="0"/>
                <a:cs typeface="Consolas" panose="020B0609020204030204" pitchFamily="49" charset="0"/>
              </a:rPr>
              <a:t>to</a:t>
            </a:r>
            <a:r>
              <a:rPr lang="pt-BR" sz="1400" dirty="0" smtClean="0">
                <a:latin typeface="Consolas" panose="020B0609020204030204" pitchFamily="49" charset="0"/>
                <a:cs typeface="Consolas" panose="020B0609020204030204" pitchFamily="49" charset="0"/>
              </a:rPr>
              <a:t> file&gt;: mostra na tela conteúdo do arquivo</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mv</a:t>
            </a:r>
            <a:r>
              <a:rPr lang="pt-BR" sz="1400" dirty="0" smtClean="0">
                <a:latin typeface="Consolas" panose="020B0609020204030204" pitchFamily="49" charset="0"/>
                <a:cs typeface="Consolas" panose="020B0609020204030204" pitchFamily="49" charset="0"/>
              </a:rPr>
              <a:t> &lt;</a:t>
            </a:r>
            <a:r>
              <a:rPr lang="pt-BR" sz="1400" dirty="0" err="1" smtClean="0">
                <a:latin typeface="Consolas" panose="020B0609020204030204" pitchFamily="49" charset="0"/>
                <a:cs typeface="Consolas" panose="020B0609020204030204" pitchFamily="49" charset="0"/>
              </a:rPr>
              <a:t>source</a:t>
            </a:r>
            <a:r>
              <a:rPr lang="pt-BR" sz="1400" dirty="0" smtClean="0">
                <a:latin typeface="Consolas" panose="020B0609020204030204" pitchFamily="49" charset="0"/>
                <a:cs typeface="Consolas" panose="020B0609020204030204" pitchFamily="49" charset="0"/>
              </a:rPr>
              <a:t> path&gt; &lt;</a:t>
            </a:r>
            <a:r>
              <a:rPr lang="pt-BR" sz="1400" dirty="0" err="1" smtClean="0">
                <a:latin typeface="Consolas" panose="020B0609020204030204" pitchFamily="49" charset="0"/>
                <a:cs typeface="Consolas" panose="020B0609020204030204" pitchFamily="49" charset="0"/>
              </a:rPr>
              <a:t>destination</a:t>
            </a:r>
            <a:r>
              <a:rPr lang="pt-BR" sz="1400" dirty="0" smtClean="0">
                <a:latin typeface="Consolas" panose="020B0609020204030204" pitchFamily="49" charset="0"/>
                <a:cs typeface="Consolas" panose="020B0609020204030204" pitchFamily="49" charset="0"/>
              </a:rPr>
              <a:t> path&gt;: move arquivos</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cp</a:t>
            </a:r>
            <a:r>
              <a:rPr lang="pt-BR" sz="1400" dirty="0" smtClean="0">
                <a:latin typeface="Consolas" panose="020B0609020204030204" pitchFamily="49" charset="0"/>
                <a:cs typeface="Consolas" panose="020B0609020204030204" pitchFamily="49" charset="0"/>
              </a:rPr>
              <a:t> &lt;file&gt; &lt;</a:t>
            </a:r>
            <a:r>
              <a:rPr lang="pt-BR" sz="1400" dirty="0" err="1" smtClean="0">
                <a:latin typeface="Consolas" panose="020B0609020204030204" pitchFamily="49" charset="0"/>
                <a:cs typeface="Consolas" panose="020B0609020204030204" pitchFamily="49" charset="0"/>
              </a:rPr>
              <a:t>destination</a:t>
            </a:r>
            <a:r>
              <a:rPr lang="pt-BR" sz="1400" dirty="0" smtClean="0">
                <a:latin typeface="Consolas" panose="020B0609020204030204" pitchFamily="49" charset="0"/>
                <a:cs typeface="Consolas" panose="020B0609020204030204" pitchFamily="49" charset="0"/>
              </a:rPr>
              <a:t> path&gt;: copia arquivos</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tail</a:t>
            </a:r>
            <a:r>
              <a:rPr lang="pt-BR" sz="1400" dirty="0" smtClean="0">
                <a:latin typeface="Consolas" panose="020B0609020204030204" pitchFamily="49" charset="0"/>
                <a:cs typeface="Consolas" panose="020B0609020204030204" pitchFamily="49" charset="0"/>
              </a:rPr>
              <a:t> &lt;path </a:t>
            </a:r>
            <a:r>
              <a:rPr lang="pt-BR" sz="1400" dirty="0" err="1" smtClean="0">
                <a:latin typeface="Consolas" panose="020B0609020204030204" pitchFamily="49" charset="0"/>
                <a:cs typeface="Consolas" panose="020B0609020204030204" pitchFamily="49" charset="0"/>
              </a:rPr>
              <a:t>to</a:t>
            </a:r>
            <a:r>
              <a:rPr lang="pt-BR" sz="1400" dirty="0" smtClean="0">
                <a:latin typeface="Consolas" panose="020B0609020204030204" pitchFamily="49" charset="0"/>
                <a:cs typeface="Consolas" panose="020B0609020204030204" pitchFamily="49" charset="0"/>
              </a:rPr>
              <a:t> file&gt;: mostra as ultimas n linhas do arquivo</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count</a:t>
            </a:r>
            <a:r>
              <a:rPr lang="pt-BR" sz="1400" dirty="0" smtClean="0">
                <a:latin typeface="Consolas" panose="020B0609020204030204" pitchFamily="49" charset="0"/>
                <a:cs typeface="Consolas" panose="020B0609020204030204" pitchFamily="49" charset="0"/>
              </a:rPr>
              <a:t> [-h] [-v] &lt;path&gt;: conta o número de diretórios, arquivos e bytes (-v header)</a:t>
            </a:r>
          </a:p>
          <a:p>
            <a:pPr marL="0" indent="0">
              <a:buNone/>
            </a:pPr>
            <a:r>
              <a:rPr lang="pt-BR" sz="1400" dirty="0" smtClean="0">
                <a:latin typeface="Consolas" panose="020B0609020204030204" pitchFamily="49" charset="0"/>
                <a:cs typeface="Consolas" panose="020B0609020204030204" pitchFamily="49" charset="0"/>
              </a:rPr>
              <a:t>-expunge: limpa a lixeira do HDFS</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find</a:t>
            </a:r>
            <a:r>
              <a:rPr lang="pt-BR" sz="1400" dirty="0" smtClean="0">
                <a:latin typeface="Consolas" panose="020B0609020204030204" pitchFamily="49" charset="0"/>
                <a:cs typeface="Consolas" panose="020B0609020204030204" pitchFamily="49" charset="0"/>
              </a:rPr>
              <a:t> &lt;path&gt; ... &lt;</a:t>
            </a:r>
            <a:r>
              <a:rPr lang="pt-BR" sz="1400" dirty="0" err="1" smtClean="0">
                <a:latin typeface="Consolas" panose="020B0609020204030204" pitchFamily="49" charset="0"/>
                <a:cs typeface="Consolas" panose="020B0609020204030204" pitchFamily="49" charset="0"/>
              </a:rPr>
              <a:t>expression</a:t>
            </a:r>
            <a:r>
              <a:rPr lang="pt-BR" sz="1400" dirty="0" smtClean="0">
                <a:latin typeface="Consolas" panose="020B0609020204030204" pitchFamily="49" charset="0"/>
                <a:cs typeface="Consolas" panose="020B0609020204030204" pitchFamily="49" charset="0"/>
              </a:rPr>
              <a:t>&gt; ...: encontra todos os arquivos da </a:t>
            </a:r>
            <a:r>
              <a:rPr lang="pt-BR" sz="1400" dirty="0" err="1" smtClean="0">
                <a:latin typeface="Consolas" panose="020B0609020204030204" pitchFamily="49" charset="0"/>
                <a:cs typeface="Consolas" panose="020B0609020204030204" pitchFamily="49" charset="0"/>
              </a:rPr>
              <a:t>expression</a:t>
            </a:r>
            <a:endParaRPr lang="pt-BR" sz="1400" dirty="0" smtClean="0">
              <a:latin typeface="Consolas" panose="020B0609020204030204" pitchFamily="49" charset="0"/>
              <a:cs typeface="Consolas" panose="020B0609020204030204" pitchFamily="49" charset="0"/>
            </a:endParaRPr>
          </a:p>
          <a:p>
            <a:pPr marL="0" indent="0">
              <a:buNone/>
            </a:pPr>
            <a:r>
              <a:rPr lang="pt-BR" sz="1400" dirty="0" smtClean="0">
                <a:latin typeface="Consolas" panose="020B0609020204030204" pitchFamily="49" charset="0"/>
                <a:cs typeface="Consolas" panose="020B0609020204030204" pitchFamily="49" charset="0"/>
              </a:rPr>
              <a:t>-help: retorna modo de utilização</a:t>
            </a:r>
          </a:p>
          <a:p>
            <a:pPr marL="0" indent="0">
              <a:buNone/>
            </a:pPr>
            <a:r>
              <a:rPr lang="pt-BR" sz="1400" dirty="0" smtClean="0">
                <a:latin typeface="Consolas" panose="020B0609020204030204" pitchFamily="49" charset="0"/>
                <a:cs typeface="Consolas" panose="020B0609020204030204" pitchFamily="49" charset="0"/>
              </a:rPr>
              <a:t>-</a:t>
            </a:r>
            <a:r>
              <a:rPr lang="pt-BR" sz="1400" dirty="0" err="1" smtClean="0">
                <a:latin typeface="Consolas" panose="020B0609020204030204" pitchFamily="49" charset="0"/>
                <a:cs typeface="Consolas" panose="020B0609020204030204" pitchFamily="49" charset="0"/>
              </a:rPr>
              <a:t>usage</a:t>
            </a:r>
            <a:r>
              <a:rPr lang="pt-BR" sz="1400" dirty="0">
                <a:latin typeface="Consolas" panose="020B0609020204030204" pitchFamily="49" charset="0"/>
                <a:cs typeface="Consolas" panose="020B0609020204030204" pitchFamily="49" charset="0"/>
              </a:rPr>
              <a:t> </a:t>
            </a:r>
            <a:r>
              <a:rPr lang="pt-BR" sz="1400" dirty="0" smtClean="0">
                <a:latin typeface="Consolas" panose="020B0609020204030204" pitchFamily="49" charset="0"/>
                <a:cs typeface="Consolas" panose="020B0609020204030204" pitchFamily="49" charset="0"/>
              </a:rPr>
              <a:t>&lt;</a:t>
            </a:r>
            <a:r>
              <a:rPr lang="pt-BR" sz="1400" dirty="0" err="1" smtClean="0">
                <a:latin typeface="Consolas" panose="020B0609020204030204" pitchFamily="49" charset="0"/>
                <a:cs typeface="Consolas" panose="020B0609020204030204" pitchFamily="49" charset="0"/>
              </a:rPr>
              <a:t>command</a:t>
            </a:r>
            <a:r>
              <a:rPr lang="pt-BR" sz="1400" dirty="0" smtClean="0">
                <a:latin typeface="Consolas" panose="020B0609020204030204" pitchFamily="49" charset="0"/>
                <a:cs typeface="Consolas" panose="020B0609020204030204" pitchFamily="49" charset="0"/>
              </a:rPr>
              <a:t>&gt;: retorna ajuda para um determinado comando</a:t>
            </a:r>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15</a:t>
            </a:fld>
            <a:endParaRPr lang="pt-BR"/>
          </a:p>
        </p:txBody>
      </p:sp>
    </p:spTree>
    <p:extLst>
      <p:ext uri="{BB962C8B-B14F-4D97-AF65-F5344CB8AC3E}">
        <p14:creationId xmlns:p14="http://schemas.microsoft.com/office/powerpoint/2010/main" val="543326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131024" cy="493563"/>
          </a:xfrm>
        </p:spPr>
        <p:txBody>
          <a:bodyPr/>
          <a:lstStyle/>
          <a:p>
            <a:r>
              <a:rPr lang="pt-BR" dirty="0" smtClean="0"/>
              <a:t>HDFS, estrutura de arquivos...</a:t>
            </a:r>
            <a:endParaRPr lang="pt-BR" dirty="0"/>
          </a:p>
        </p:txBody>
      </p:sp>
      <p:sp>
        <p:nvSpPr>
          <p:cNvPr id="5" name="Espaço Reservado para Conteúdo 2"/>
          <p:cNvSpPr txBox="1">
            <a:spLocks/>
          </p:cNvSpPr>
          <p:nvPr/>
        </p:nvSpPr>
        <p:spPr>
          <a:xfrm>
            <a:off x="251520" y="843558"/>
            <a:ext cx="8784976" cy="39604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pencilPete FONT" panose="00000400000000000000"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pencilPete FONT" panose="00000400000000000000"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pencilPete FONT" panose="00000400000000000000"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pencilPete FONT" panose="00000400000000000000"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pencilPete FONT" panose="00000400000000000000"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pt-BR" sz="2800" dirty="0" smtClean="0">
                <a:latin typeface="Consolas" panose="020B0609020204030204" pitchFamily="49" charset="0"/>
                <a:cs typeface="Consolas" panose="020B0609020204030204" pitchFamily="49" charset="0"/>
              </a:rPr>
              <a:t>Pastas de usuários:</a:t>
            </a:r>
          </a:p>
          <a:p>
            <a:pPr marL="0" indent="0">
              <a:buFont typeface="Arial" panose="020B0604020202020204" pitchFamily="34" charset="0"/>
              <a:buNone/>
            </a:pP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user</a:t>
            </a:r>
            <a:r>
              <a:rPr lang="pt-BR" sz="2800" dirty="0" smtClean="0">
                <a:latin typeface="Consolas" panose="020B0609020204030204" pitchFamily="49" charset="0"/>
                <a:cs typeface="Consolas" panose="020B0609020204030204" pitchFamily="49" charset="0"/>
              </a:rPr>
              <a:t>/</a:t>
            </a:r>
            <a:r>
              <a:rPr lang="pt-BR" sz="2800" i="1" dirty="0" smtClean="0">
                <a:latin typeface="Consolas" panose="020B0609020204030204" pitchFamily="49" charset="0"/>
                <a:cs typeface="Consolas" panose="020B0609020204030204" pitchFamily="49" charset="0"/>
              </a:rPr>
              <a:t>usuário</a:t>
            </a:r>
          </a:p>
          <a:p>
            <a:pPr marL="0" indent="0">
              <a:buFont typeface="Arial" panose="020B0604020202020204" pitchFamily="34" charset="0"/>
              <a:buNone/>
            </a:pPr>
            <a:endParaRPr lang="pt-BR" sz="2800"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pt-BR" sz="2800" dirty="0" smtClean="0">
                <a:latin typeface="Consolas" panose="020B0609020204030204" pitchFamily="49" charset="0"/>
                <a:cs typeface="Consolas" panose="020B0609020204030204" pitchFamily="49" charset="0"/>
              </a:rPr>
              <a:t>Pasta padrão do </a:t>
            </a:r>
            <a:r>
              <a:rPr lang="pt-BR" sz="2800" dirty="0" err="1" smtClean="0">
                <a:latin typeface="Consolas" panose="020B0609020204030204" pitchFamily="49" charset="0"/>
                <a:cs typeface="Consolas" panose="020B0609020204030204" pitchFamily="49" charset="0"/>
              </a:rPr>
              <a:t>Hive</a:t>
            </a:r>
            <a:r>
              <a:rPr lang="pt-BR" sz="2800" dirty="0" smtClean="0">
                <a:latin typeface="Consolas" panose="020B0609020204030204" pitchFamily="49" charset="0"/>
                <a:cs typeface="Consolas" panose="020B0609020204030204" pitchFamily="49" charset="0"/>
              </a:rPr>
              <a:t> para </a:t>
            </a:r>
            <a:r>
              <a:rPr lang="pt-BR" sz="2800" dirty="0" err="1" smtClean="0">
                <a:latin typeface="Consolas" panose="020B0609020204030204" pitchFamily="49" charset="0"/>
                <a:cs typeface="Consolas" panose="020B0609020204030204" pitchFamily="49" charset="0"/>
              </a:rPr>
              <a:t>Databases</a:t>
            </a:r>
            <a:r>
              <a:rPr lang="pt-BR" sz="2800" dirty="0" smtClean="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user</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hive</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warehouse</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dcps.db</a:t>
            </a:r>
            <a:endParaRPr lang="pt-BR" sz="2800" dirty="0" smtClean="0">
              <a:latin typeface="Consolas" panose="020B0609020204030204" pitchFamily="49" charset="0"/>
              <a:cs typeface="Consolas" panose="020B0609020204030204" pitchFamily="49" charset="0"/>
            </a:endParaRPr>
          </a:p>
          <a:p>
            <a:pPr marL="0" indent="0">
              <a:buNone/>
            </a:pPr>
            <a:r>
              <a:rPr lang="pt-BR" sz="2800" dirty="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user</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hive</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warehouse</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dcd.db</a:t>
            </a:r>
            <a:endParaRPr lang="pt-BR" sz="2800" dirty="0">
              <a:latin typeface="Consolas" panose="020B0609020204030204" pitchFamily="49" charset="0"/>
              <a:cs typeface="Consolas" panose="020B0609020204030204" pitchFamily="49" charset="0"/>
            </a:endParaRPr>
          </a:p>
          <a:p>
            <a:pPr marL="0" indent="0">
              <a:buNone/>
            </a:pPr>
            <a:r>
              <a:rPr lang="pt-BR" sz="2800" dirty="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user</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hive</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warehouse</a:t>
            </a:r>
            <a:r>
              <a:rPr lang="pt-BR" sz="2800" dirty="0" smtClean="0">
                <a:latin typeface="Consolas" panose="020B0609020204030204" pitchFamily="49" charset="0"/>
                <a:cs typeface="Consolas" panose="020B0609020204030204" pitchFamily="49" charset="0"/>
              </a:rPr>
              <a:t>/</a:t>
            </a:r>
            <a:r>
              <a:rPr lang="pt-BR" sz="2800" dirty="0" err="1" smtClean="0">
                <a:latin typeface="Consolas" panose="020B0609020204030204" pitchFamily="49" charset="0"/>
                <a:cs typeface="Consolas" panose="020B0609020204030204" pitchFamily="49" charset="0"/>
              </a:rPr>
              <a:t>rh.db</a:t>
            </a:r>
            <a:endParaRPr lang="pt-BR" sz="2800" dirty="0" smtClean="0">
              <a:latin typeface="Consolas" panose="020B0609020204030204" pitchFamily="49" charset="0"/>
              <a:cs typeface="Consolas" panose="020B0609020204030204" pitchFamily="49" charset="0"/>
            </a:endParaRPr>
          </a:p>
          <a:p>
            <a:pPr marL="0" indent="0">
              <a:buNone/>
            </a:pPr>
            <a:r>
              <a:rPr lang="pt-BR" sz="2800" dirty="0" smtClean="0">
                <a:latin typeface="Consolas" panose="020B0609020204030204" pitchFamily="49" charset="0"/>
                <a:cs typeface="Consolas" panose="020B0609020204030204" pitchFamily="49" charset="0"/>
              </a:rPr>
              <a:t>...</a:t>
            </a:r>
            <a:endParaRPr lang="pt-BR" sz="2800" dirty="0">
              <a:latin typeface="Consolas" panose="020B0609020204030204" pitchFamily="49" charset="0"/>
              <a:cs typeface="Consolas" panose="020B0609020204030204" pitchFamily="49" charset="0"/>
            </a:endParaRP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16</a:t>
            </a:fld>
            <a:endParaRPr lang="pt-BR"/>
          </a:p>
        </p:txBody>
      </p:sp>
    </p:spTree>
    <p:extLst>
      <p:ext uri="{BB962C8B-B14F-4D97-AF65-F5344CB8AC3E}">
        <p14:creationId xmlns:p14="http://schemas.microsoft.com/office/powerpoint/2010/main" val="2812588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HIVE, alguns data </a:t>
            </a:r>
            <a:r>
              <a:rPr lang="pt-BR" dirty="0" err="1" smtClean="0"/>
              <a:t>types</a:t>
            </a:r>
            <a:r>
              <a:rPr lang="pt-BR" dirty="0" smtClean="0"/>
              <a:t>...</a:t>
            </a:r>
            <a:endParaRPr lang="pt-BR" dirty="0"/>
          </a:p>
        </p:txBody>
      </p:sp>
      <p:sp>
        <p:nvSpPr>
          <p:cNvPr id="4" name="Espaço Reservado para Conteúdo 2"/>
          <p:cNvSpPr>
            <a:spLocks noGrp="1"/>
          </p:cNvSpPr>
          <p:nvPr>
            <p:ph idx="1"/>
          </p:nvPr>
        </p:nvSpPr>
        <p:spPr>
          <a:xfrm>
            <a:off x="251520" y="843558"/>
            <a:ext cx="8784976" cy="3960440"/>
          </a:xfrm>
        </p:spPr>
        <p:txBody>
          <a:bodyPr>
            <a:normAutofit/>
          </a:bodyPr>
          <a:lstStyle/>
          <a:p>
            <a:pPr marL="0" indent="0">
              <a:buNone/>
            </a:pPr>
            <a:r>
              <a:rPr lang="pt-BR" sz="2000" dirty="0" smtClean="0">
                <a:latin typeface="Consolas" panose="020B0609020204030204" pitchFamily="49" charset="0"/>
                <a:cs typeface="Consolas" panose="020B0609020204030204" pitchFamily="49" charset="0"/>
              </a:rPr>
              <a:t>TINYINT			Inteiro de 1 byte</a:t>
            </a:r>
          </a:p>
          <a:p>
            <a:pPr marL="0" indent="0">
              <a:buNone/>
            </a:pPr>
            <a:r>
              <a:rPr lang="pt-BR" sz="2000" dirty="0" smtClean="0">
                <a:latin typeface="Consolas" panose="020B0609020204030204" pitchFamily="49" charset="0"/>
                <a:cs typeface="Consolas" panose="020B0609020204030204" pitchFamily="49" charset="0"/>
              </a:rPr>
              <a:t>SMALLINT			Inteiro de 2 bytes</a:t>
            </a:r>
          </a:p>
          <a:p>
            <a:pPr marL="0" indent="0">
              <a:buNone/>
            </a:pPr>
            <a:r>
              <a:rPr lang="pt-BR" sz="2000" dirty="0" smtClean="0">
                <a:latin typeface="Consolas" panose="020B0609020204030204" pitchFamily="49" charset="0"/>
                <a:cs typeface="Consolas" panose="020B0609020204030204" pitchFamily="49" charset="0"/>
              </a:rPr>
              <a:t>INT				Inteiro de 4 bytes</a:t>
            </a:r>
          </a:p>
          <a:p>
            <a:pPr marL="0" indent="0">
              <a:buNone/>
            </a:pPr>
            <a:r>
              <a:rPr lang="pt-BR" sz="2000" dirty="0" smtClean="0">
                <a:latin typeface="Consolas" panose="020B0609020204030204" pitchFamily="49" charset="0"/>
                <a:cs typeface="Consolas" panose="020B0609020204030204" pitchFamily="49" charset="0"/>
              </a:rPr>
              <a:t>BIGINT				Inteiro de 8 bytes</a:t>
            </a:r>
          </a:p>
          <a:p>
            <a:pPr marL="0" indent="0">
              <a:buNone/>
            </a:pPr>
            <a:r>
              <a:rPr lang="pt-BR" sz="2000" dirty="0" smtClean="0">
                <a:latin typeface="Consolas" panose="020B0609020204030204" pitchFamily="49" charset="0"/>
                <a:cs typeface="Consolas" panose="020B0609020204030204" pitchFamily="49" charset="0"/>
              </a:rPr>
              <a:t>BOOLEAN			Booleano </a:t>
            </a:r>
            <a:r>
              <a:rPr lang="pt-BR" sz="2000" dirty="0" err="1" smtClean="0">
                <a:latin typeface="Consolas" panose="020B0609020204030204" pitchFamily="49" charset="0"/>
                <a:cs typeface="Consolas" panose="020B0609020204030204" pitchFamily="49" charset="0"/>
              </a:rPr>
              <a:t>true</a:t>
            </a:r>
            <a:r>
              <a:rPr lang="pt-BR" sz="2000" dirty="0" smtClean="0">
                <a:latin typeface="Consolas" panose="020B0609020204030204" pitchFamily="49" charset="0"/>
                <a:cs typeface="Consolas" panose="020B0609020204030204" pitchFamily="49" charset="0"/>
              </a:rPr>
              <a:t> ou false</a:t>
            </a:r>
          </a:p>
          <a:p>
            <a:pPr marL="0" indent="0">
              <a:buNone/>
            </a:pPr>
            <a:r>
              <a:rPr lang="pt-BR" sz="2000" dirty="0" smtClean="0">
                <a:latin typeface="Consolas" panose="020B0609020204030204" pitchFamily="49" charset="0"/>
                <a:cs typeface="Consolas" panose="020B0609020204030204" pitchFamily="49" charset="0"/>
              </a:rPr>
              <a:t>FLOAT				Floating point de precisão simples</a:t>
            </a:r>
          </a:p>
          <a:p>
            <a:pPr marL="0" indent="0">
              <a:buNone/>
            </a:pPr>
            <a:r>
              <a:rPr lang="pt-BR" sz="2000" dirty="0" smtClean="0">
                <a:latin typeface="Consolas" panose="020B0609020204030204" pitchFamily="49" charset="0"/>
                <a:cs typeface="Consolas" panose="020B0609020204030204" pitchFamily="49" charset="0"/>
              </a:rPr>
              <a:t>DOUBLE				Floating point de precisão dupla</a:t>
            </a:r>
          </a:p>
          <a:p>
            <a:pPr marL="0" indent="0">
              <a:buNone/>
            </a:pPr>
            <a:r>
              <a:rPr lang="pt-BR" sz="2000" dirty="0" smtClean="0">
                <a:latin typeface="Consolas" panose="020B0609020204030204" pitchFamily="49" charset="0"/>
                <a:cs typeface="Consolas" panose="020B0609020204030204" pitchFamily="49" charset="0"/>
              </a:rPr>
              <a:t>STRING				Sequência de caracteres</a:t>
            </a:r>
          </a:p>
          <a:p>
            <a:pPr marL="0" indent="0">
              <a:buNone/>
            </a:pPr>
            <a:r>
              <a:rPr lang="pt-BR" sz="2000" dirty="0" smtClean="0">
                <a:latin typeface="Consolas" panose="020B0609020204030204" pitchFamily="49" charset="0"/>
                <a:cs typeface="Consolas" panose="020B0609020204030204" pitchFamily="49" charset="0"/>
              </a:rPr>
              <a:t>TIMESTAMP (v0.8.0+)		Inteiro, </a:t>
            </a:r>
            <a:r>
              <a:rPr lang="pt-BR" sz="2000" dirty="0" err="1" smtClean="0">
                <a:latin typeface="Consolas" panose="020B0609020204030204" pitchFamily="49" charset="0"/>
                <a:cs typeface="Consolas" panose="020B0609020204030204" pitchFamily="49" charset="0"/>
              </a:rPr>
              <a:t>float</a:t>
            </a:r>
            <a:r>
              <a:rPr lang="pt-BR" sz="2000" dirty="0" smtClean="0">
                <a:latin typeface="Consolas" panose="020B0609020204030204" pitchFamily="49" charset="0"/>
                <a:cs typeface="Consolas" panose="020B0609020204030204" pitchFamily="49" charset="0"/>
              </a:rPr>
              <a:t> ou </a:t>
            </a:r>
            <a:r>
              <a:rPr lang="pt-BR" sz="2000" dirty="0" err="1" smtClean="0">
                <a:latin typeface="Consolas" panose="020B0609020204030204" pitchFamily="49" charset="0"/>
                <a:cs typeface="Consolas" panose="020B0609020204030204" pitchFamily="49" charset="0"/>
              </a:rPr>
              <a:t>string</a:t>
            </a:r>
            <a:endParaRPr lang="pt-BR" sz="2000" dirty="0" smtClean="0">
              <a:latin typeface="Consolas" panose="020B0609020204030204" pitchFamily="49" charset="0"/>
              <a:cs typeface="Consolas" panose="020B0609020204030204" pitchFamily="49" charset="0"/>
            </a:endParaRPr>
          </a:p>
          <a:p>
            <a:pPr marL="0" indent="0">
              <a:buNone/>
            </a:pPr>
            <a:r>
              <a:rPr lang="pt-BR" sz="2000" dirty="0" smtClean="0">
                <a:latin typeface="Consolas" panose="020B0609020204030204" pitchFamily="49" charset="0"/>
                <a:cs typeface="Consolas" panose="020B0609020204030204" pitchFamily="49" charset="0"/>
              </a:rPr>
              <a:t>BINARY </a:t>
            </a:r>
            <a:r>
              <a:rPr lang="pt-BR" sz="2000" dirty="0">
                <a:latin typeface="Consolas" panose="020B0609020204030204" pitchFamily="49" charset="0"/>
                <a:cs typeface="Consolas" panose="020B0609020204030204" pitchFamily="49" charset="0"/>
              </a:rPr>
              <a:t>(v0.8.0</a:t>
            </a:r>
            <a:r>
              <a:rPr lang="pt-BR" sz="2000" dirty="0" smtClean="0">
                <a:latin typeface="Consolas" panose="020B0609020204030204" pitchFamily="49" charset="0"/>
                <a:cs typeface="Consolas" panose="020B0609020204030204" pitchFamily="49" charset="0"/>
              </a:rPr>
              <a:t>+)		</a:t>
            </a:r>
            <a:r>
              <a:rPr lang="pt-BR" sz="2000" dirty="0" err="1" smtClean="0">
                <a:latin typeface="Consolas" panose="020B0609020204030204" pitchFamily="49" charset="0"/>
                <a:cs typeface="Consolas" panose="020B0609020204030204" pitchFamily="49" charset="0"/>
              </a:rPr>
              <a:t>Array</a:t>
            </a:r>
            <a:r>
              <a:rPr lang="pt-BR" sz="2000" dirty="0" smtClean="0">
                <a:latin typeface="Consolas" panose="020B0609020204030204" pitchFamily="49" charset="0"/>
                <a:cs typeface="Consolas" panose="020B0609020204030204" pitchFamily="49" charset="0"/>
              </a:rPr>
              <a:t> de bytes</a:t>
            </a: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17</a:t>
            </a:fld>
            <a:endParaRPr lang="pt-BR"/>
          </a:p>
        </p:txBody>
      </p:sp>
    </p:spTree>
    <p:extLst>
      <p:ext uri="{BB962C8B-B14F-4D97-AF65-F5344CB8AC3E}">
        <p14:creationId xmlns:p14="http://schemas.microsoft.com/office/powerpoint/2010/main" val="2160343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5698976" cy="493563"/>
          </a:xfrm>
        </p:spPr>
        <p:txBody>
          <a:bodyPr/>
          <a:lstStyle/>
          <a:p>
            <a:r>
              <a:rPr lang="pt-BR" dirty="0" smtClean="0"/>
              <a:t>HIVE, mais alguns data </a:t>
            </a:r>
            <a:r>
              <a:rPr lang="pt-BR" dirty="0" err="1" smtClean="0"/>
              <a:t>types</a:t>
            </a:r>
            <a:r>
              <a:rPr lang="pt-BR" dirty="0" smtClean="0"/>
              <a:t>...</a:t>
            </a:r>
            <a:endParaRPr lang="pt-BR" dirty="0"/>
          </a:p>
        </p:txBody>
      </p:sp>
      <p:sp>
        <p:nvSpPr>
          <p:cNvPr id="4" name="Espaço Reservado para Conteúdo 2"/>
          <p:cNvSpPr>
            <a:spLocks noGrp="1"/>
          </p:cNvSpPr>
          <p:nvPr>
            <p:ph idx="1"/>
          </p:nvPr>
        </p:nvSpPr>
        <p:spPr>
          <a:xfrm>
            <a:off x="251520" y="843558"/>
            <a:ext cx="8784976" cy="3960440"/>
          </a:xfrm>
        </p:spPr>
        <p:txBody>
          <a:bodyPr numCol="1">
            <a:normAutofit/>
          </a:bodyPr>
          <a:lstStyle/>
          <a:p>
            <a:pPr marL="0" indent="0">
              <a:buNone/>
            </a:pPr>
            <a:r>
              <a:rPr lang="pt-BR" sz="2000" dirty="0" smtClean="0">
                <a:latin typeface="Consolas" panose="020B0609020204030204" pitchFamily="49" charset="0"/>
                <a:cs typeface="Consolas" panose="020B0609020204030204" pitchFamily="49" charset="0"/>
              </a:rPr>
              <a:t>STRUCT		Os campos podem ser acessados pela notação de 		“ponto”. Por exemplo se um campo nome for do 			tipo STRUCT {</a:t>
            </a:r>
            <a:r>
              <a:rPr lang="pt-BR" sz="2000" dirty="0" err="1" smtClean="0">
                <a:latin typeface="Consolas" panose="020B0609020204030204" pitchFamily="49" charset="0"/>
                <a:cs typeface="Consolas" panose="020B0609020204030204" pitchFamily="49" charset="0"/>
              </a:rPr>
              <a:t>first</a:t>
            </a:r>
            <a:r>
              <a:rPr lang="pt-BR" sz="2000" dirty="0" smtClean="0">
                <a:latin typeface="Consolas" panose="020B0609020204030204" pitchFamily="49" charset="0"/>
                <a:cs typeface="Consolas" panose="020B0609020204030204" pitchFamily="49" charset="0"/>
              </a:rPr>
              <a:t> </a:t>
            </a:r>
            <a:r>
              <a:rPr lang="pt-BR" sz="2000" dirty="0" err="1" smtClean="0">
                <a:latin typeface="Consolas" panose="020B0609020204030204" pitchFamily="49" charset="0"/>
                <a:cs typeface="Consolas" panose="020B0609020204030204" pitchFamily="49" charset="0"/>
              </a:rPr>
              <a:t>string</a:t>
            </a:r>
            <a:r>
              <a:rPr lang="pt-BR" sz="2000" dirty="0" smtClean="0">
                <a:latin typeface="Consolas" panose="020B0609020204030204" pitchFamily="49" charset="0"/>
                <a:cs typeface="Consolas" panose="020B0609020204030204" pitchFamily="49" charset="0"/>
              </a:rPr>
              <a:t>, </a:t>
            </a:r>
            <a:r>
              <a:rPr lang="pt-BR" sz="2000" dirty="0" err="1" smtClean="0">
                <a:latin typeface="Consolas" panose="020B0609020204030204" pitchFamily="49" charset="0"/>
                <a:cs typeface="Consolas" panose="020B0609020204030204" pitchFamily="49" charset="0"/>
              </a:rPr>
              <a:t>last</a:t>
            </a:r>
            <a:r>
              <a:rPr lang="pt-BR" sz="2000" dirty="0" smtClean="0">
                <a:latin typeface="Consolas" panose="020B0609020204030204" pitchFamily="49" charset="0"/>
                <a:cs typeface="Consolas" panose="020B0609020204030204" pitchFamily="49" charset="0"/>
              </a:rPr>
              <a:t> </a:t>
            </a:r>
            <a:r>
              <a:rPr lang="pt-BR" sz="2000" dirty="0" err="1" smtClean="0">
                <a:latin typeface="Consolas" panose="020B0609020204030204" pitchFamily="49" charset="0"/>
                <a:cs typeface="Consolas" panose="020B0609020204030204" pitchFamily="49" charset="0"/>
              </a:rPr>
              <a:t>string</a:t>
            </a:r>
            <a:r>
              <a:rPr lang="pt-BR" sz="2000" dirty="0" smtClean="0">
                <a:latin typeface="Consolas" panose="020B0609020204030204" pitchFamily="49" charset="0"/>
                <a:cs typeface="Consolas" panose="020B0609020204030204" pitchFamily="49" charset="0"/>
              </a:rPr>
              <a:t>} então o 		primeiro nome pode ser acessado por </a:t>
            </a:r>
            <a:r>
              <a:rPr lang="pt-BR" sz="2000" dirty="0" err="1" smtClean="0">
                <a:latin typeface="Consolas" panose="020B0609020204030204" pitchFamily="49" charset="0"/>
                <a:cs typeface="Consolas" panose="020B0609020204030204" pitchFamily="49" charset="0"/>
              </a:rPr>
              <a:t>name.first</a:t>
            </a:r>
            <a:endParaRPr lang="pt-BR" sz="2000" dirty="0">
              <a:latin typeface="Consolas" panose="020B0609020204030204" pitchFamily="49" charset="0"/>
              <a:cs typeface="Consolas" panose="020B0609020204030204" pitchFamily="49" charset="0"/>
            </a:endParaRPr>
          </a:p>
          <a:p>
            <a:pPr marL="0" indent="0">
              <a:buNone/>
            </a:pPr>
            <a:r>
              <a:rPr lang="pt-BR" sz="2000" dirty="0" smtClean="0">
                <a:latin typeface="Consolas" panose="020B0609020204030204" pitchFamily="49" charset="0"/>
                <a:cs typeface="Consolas" panose="020B0609020204030204" pitchFamily="49" charset="0"/>
              </a:rPr>
              <a:t>MAP		Uma coleção de </a:t>
            </a:r>
            <a:r>
              <a:rPr lang="pt-BR" sz="2000" dirty="0" err="1" smtClean="0">
                <a:latin typeface="Consolas" panose="020B0609020204030204" pitchFamily="49" charset="0"/>
                <a:cs typeface="Consolas" panose="020B0609020204030204" pitchFamily="49" charset="0"/>
              </a:rPr>
              <a:t>tuplas</a:t>
            </a:r>
            <a:r>
              <a:rPr lang="pt-BR" sz="2000" dirty="0" smtClean="0">
                <a:latin typeface="Consolas" panose="020B0609020204030204" pitchFamily="49" charset="0"/>
                <a:cs typeface="Consolas" panose="020B0609020204030204" pitchFamily="49" charset="0"/>
              </a:rPr>
              <a:t> </a:t>
            </a:r>
            <a:r>
              <a:rPr lang="pt-BR" sz="2000" dirty="0" err="1" smtClean="0">
                <a:latin typeface="Consolas" panose="020B0609020204030204" pitchFamily="49" charset="0"/>
                <a:cs typeface="Consolas" panose="020B0609020204030204" pitchFamily="49" charset="0"/>
              </a:rPr>
              <a:t>key-value</a:t>
            </a:r>
            <a:r>
              <a:rPr lang="pt-BR" sz="2000" dirty="0" smtClean="0">
                <a:latin typeface="Consolas" panose="020B0609020204030204" pitchFamily="49" charset="0"/>
                <a:cs typeface="Consolas" panose="020B0609020204030204" pitchFamily="49" charset="0"/>
              </a:rPr>
              <a:t> onde os campos 		são acessado via notação </a:t>
            </a:r>
            <a:r>
              <a:rPr lang="pt-BR" sz="2000" dirty="0" err="1" smtClean="0">
                <a:latin typeface="Consolas" panose="020B0609020204030204" pitchFamily="49" charset="0"/>
                <a:cs typeface="Consolas" panose="020B0609020204030204" pitchFamily="49" charset="0"/>
              </a:rPr>
              <a:t>array</a:t>
            </a: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ex.: 				</a:t>
            </a:r>
            <a:r>
              <a:rPr lang="pt-BR" sz="2000" dirty="0" err="1" smtClean="0">
                <a:latin typeface="Consolas" panose="020B0609020204030204" pitchFamily="49" charset="0"/>
                <a:cs typeface="Consolas" panose="020B0609020204030204" pitchFamily="49" charset="0"/>
              </a:rPr>
              <a:t>name</a:t>
            </a:r>
            <a:r>
              <a:rPr lang="pt-BR" sz="2000" dirty="0" smtClean="0">
                <a:latin typeface="Consolas" panose="020B0609020204030204" pitchFamily="49" charset="0"/>
                <a:cs typeface="Consolas" panose="020B0609020204030204" pitchFamily="49" charset="0"/>
              </a:rPr>
              <a:t>[‘</a:t>
            </a:r>
            <a:r>
              <a:rPr lang="pt-BR" sz="2000" dirty="0" err="1" smtClean="0">
                <a:latin typeface="Consolas" panose="020B0609020204030204" pitchFamily="49" charset="0"/>
                <a:cs typeface="Consolas" panose="020B0609020204030204" pitchFamily="49" charset="0"/>
              </a:rPr>
              <a:t>first</a:t>
            </a:r>
            <a:r>
              <a:rPr lang="pt-BR" sz="2000" dirty="0" smtClean="0">
                <a:latin typeface="Consolas" panose="020B0609020204030204" pitchFamily="49" charset="0"/>
                <a:cs typeface="Consolas" panose="020B0609020204030204" pitchFamily="49" charset="0"/>
              </a:rPr>
              <a:t>’]</a:t>
            </a:r>
          </a:p>
          <a:p>
            <a:pPr marL="0" indent="0">
              <a:buNone/>
            </a:pPr>
            <a:r>
              <a:rPr lang="pt-BR" sz="2000" dirty="0" smtClean="0">
                <a:latin typeface="Consolas" panose="020B0609020204030204" pitchFamily="49" charset="0"/>
                <a:cs typeface="Consolas" panose="020B0609020204030204" pitchFamily="49" charset="0"/>
              </a:rPr>
              <a:t>ARRAY		Sequencias ordenadas do mesmo tipo que são 			indexadas por índice zero. Por exemplo uma 			coluna nome do tipo </a:t>
            </a:r>
            <a:r>
              <a:rPr lang="pt-BR" sz="2000" dirty="0" err="1" smtClean="0">
                <a:latin typeface="Consolas" panose="020B0609020204030204" pitchFamily="49" charset="0"/>
                <a:cs typeface="Consolas" panose="020B0609020204030204" pitchFamily="49" charset="0"/>
              </a:rPr>
              <a:t>array</a:t>
            </a:r>
            <a:r>
              <a:rPr lang="pt-BR" sz="2000" dirty="0" smtClean="0">
                <a:latin typeface="Consolas" panose="020B0609020204030204" pitchFamily="49" charset="0"/>
                <a:cs typeface="Consolas" panose="020B0609020204030204" pitchFamily="49" charset="0"/>
              </a:rPr>
              <a:t> com valor [‘John’, 			‘Doe’] o segundo elemento pode ser acessado 			utilizando </a:t>
            </a:r>
            <a:r>
              <a:rPr lang="pt-BR" sz="2000" dirty="0" err="1" smtClean="0">
                <a:latin typeface="Consolas" panose="020B0609020204030204" pitchFamily="49" charset="0"/>
                <a:cs typeface="Consolas" panose="020B0609020204030204" pitchFamily="49" charset="0"/>
              </a:rPr>
              <a:t>name</a:t>
            </a:r>
            <a:r>
              <a:rPr lang="pt-BR" sz="2000" dirty="0" smtClean="0">
                <a:latin typeface="Consolas" panose="020B0609020204030204" pitchFamily="49" charset="0"/>
                <a:cs typeface="Consolas" panose="020B0609020204030204" pitchFamily="49" charset="0"/>
              </a:rPr>
              <a:t>[1]</a:t>
            </a: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18</a:t>
            </a:fld>
            <a:endParaRPr lang="pt-BR"/>
          </a:p>
        </p:txBody>
      </p:sp>
    </p:spTree>
    <p:extLst>
      <p:ext uri="{BB962C8B-B14F-4D97-AF65-F5344CB8AC3E}">
        <p14:creationId xmlns:p14="http://schemas.microsoft.com/office/powerpoint/2010/main" val="2478794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HIVE, alguns comandos...DDL</a:t>
            </a:r>
            <a:endParaRPr lang="pt-BR" dirty="0"/>
          </a:p>
        </p:txBody>
      </p:sp>
      <p:sp>
        <p:nvSpPr>
          <p:cNvPr id="4" name="Espaço Reservado para Conteúdo 2"/>
          <p:cNvSpPr>
            <a:spLocks noGrp="1"/>
          </p:cNvSpPr>
          <p:nvPr>
            <p:ph idx="1"/>
          </p:nvPr>
        </p:nvSpPr>
        <p:spPr>
          <a:xfrm>
            <a:off x="251520" y="843558"/>
            <a:ext cx="8784976" cy="3960440"/>
          </a:xfrm>
        </p:spPr>
        <p:txBody>
          <a:bodyPr numCol="1">
            <a:normAutofit/>
          </a:bodyPr>
          <a:lstStyle/>
          <a:p>
            <a:pPr marL="0" indent="0">
              <a:buNone/>
            </a:pPr>
            <a:r>
              <a:rPr lang="pt-BR" sz="2000" dirty="0" smtClean="0">
                <a:latin typeface="Consolas" panose="020B0609020204030204" pitchFamily="49" charset="0"/>
                <a:cs typeface="Consolas" panose="020B0609020204030204" pitchFamily="49" charset="0"/>
              </a:rPr>
              <a:t>CREATE (DATABASE|SCHEMA) [IF NOT EXISTS] </a:t>
            </a:r>
            <a:r>
              <a:rPr lang="pt-BR" sz="2000" dirty="0" err="1" smtClean="0">
                <a:latin typeface="Consolas" panose="020B0609020204030204" pitchFamily="49" charset="0"/>
                <a:cs typeface="Consolas" panose="020B0609020204030204" pitchFamily="49" charset="0"/>
              </a:rPr>
              <a:t>database_name</a:t>
            </a:r>
            <a:endParaRPr lang="pt-BR" sz="2000" dirty="0" smtClean="0">
              <a:latin typeface="Consolas" panose="020B0609020204030204" pitchFamily="49" charset="0"/>
              <a:cs typeface="Consolas" panose="020B0609020204030204" pitchFamily="49" charset="0"/>
            </a:endParaRPr>
          </a:p>
          <a:p>
            <a:pPr marL="0" indent="0">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[COMMENT </a:t>
            </a:r>
            <a:r>
              <a:rPr lang="pt-BR" sz="2000" dirty="0" err="1" smtClean="0">
                <a:latin typeface="Consolas" panose="020B0609020204030204" pitchFamily="49" charset="0"/>
                <a:cs typeface="Consolas" panose="020B0609020204030204" pitchFamily="49" charset="0"/>
              </a:rPr>
              <a:t>database_comment</a:t>
            </a:r>
            <a:r>
              <a:rPr lang="pt-BR" sz="2000" dirty="0" smtClean="0">
                <a:latin typeface="Consolas" panose="020B0609020204030204" pitchFamily="49" charset="0"/>
                <a:cs typeface="Consolas" panose="020B0609020204030204" pitchFamily="49" charset="0"/>
              </a:rPr>
              <a:t>]</a:t>
            </a:r>
          </a:p>
          <a:p>
            <a:pPr marL="0" indent="0">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[LOCATION </a:t>
            </a:r>
            <a:r>
              <a:rPr lang="pt-BR" sz="2000" dirty="0" err="1" smtClean="0">
                <a:latin typeface="Consolas" panose="020B0609020204030204" pitchFamily="49" charset="0"/>
                <a:cs typeface="Consolas" panose="020B0609020204030204" pitchFamily="49" charset="0"/>
              </a:rPr>
              <a:t>hdfs_path</a:t>
            </a:r>
            <a:r>
              <a:rPr lang="pt-BR" sz="2000" dirty="0" smtClean="0">
                <a:latin typeface="Consolas" panose="020B0609020204030204" pitchFamily="49" charset="0"/>
                <a:cs typeface="Consolas" panose="020B0609020204030204" pitchFamily="49" charset="0"/>
              </a:rPr>
              <a:t>]</a:t>
            </a:r>
          </a:p>
          <a:p>
            <a:pPr marL="0" indent="0">
              <a:spcAft>
                <a:spcPts val="1200"/>
              </a:spcAft>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[WITH DBPROPERTIES (</a:t>
            </a:r>
            <a:r>
              <a:rPr lang="pt-BR" sz="2000" dirty="0" err="1" smtClean="0">
                <a:latin typeface="Consolas" panose="020B0609020204030204" pitchFamily="49" charset="0"/>
                <a:cs typeface="Consolas" panose="020B0609020204030204" pitchFamily="49" charset="0"/>
              </a:rPr>
              <a:t>property_name</a:t>
            </a:r>
            <a:r>
              <a:rPr lang="pt-BR" sz="2000" dirty="0" smtClean="0">
                <a:latin typeface="Consolas" panose="020B0609020204030204" pitchFamily="49" charset="0"/>
                <a:cs typeface="Consolas" panose="020B0609020204030204" pitchFamily="49" charset="0"/>
              </a:rPr>
              <a:t>=</a:t>
            </a:r>
            <a:r>
              <a:rPr lang="pt-BR" sz="2000" dirty="0" err="1" smtClean="0">
                <a:latin typeface="Consolas" panose="020B0609020204030204" pitchFamily="49" charset="0"/>
                <a:cs typeface="Consolas" panose="020B0609020204030204" pitchFamily="49" charset="0"/>
              </a:rPr>
              <a:t>property_value</a:t>
            </a:r>
            <a:r>
              <a:rPr lang="pt-BR" sz="2000" dirty="0" smtClean="0">
                <a:latin typeface="Consolas" panose="020B0609020204030204" pitchFamily="49" charset="0"/>
                <a:cs typeface="Consolas" panose="020B0609020204030204" pitchFamily="49" charset="0"/>
              </a:rPr>
              <a:t>,...)];</a:t>
            </a:r>
          </a:p>
          <a:p>
            <a:pPr marL="0" indent="0">
              <a:spcAft>
                <a:spcPts val="1200"/>
              </a:spcAft>
              <a:buNone/>
            </a:pPr>
            <a:r>
              <a:rPr lang="pt-BR" sz="2000" dirty="0" smtClean="0">
                <a:latin typeface="Consolas" panose="020B0609020204030204" pitchFamily="49" charset="0"/>
                <a:cs typeface="Consolas" panose="020B0609020204030204" pitchFamily="49" charset="0"/>
              </a:rPr>
              <a:t>DROP (DATABASE|SCHEMA) [IF NOT EXISTS] </a:t>
            </a:r>
            <a:r>
              <a:rPr lang="pt-BR" sz="2000" dirty="0" err="1" smtClean="0">
                <a:latin typeface="Consolas" panose="020B0609020204030204" pitchFamily="49" charset="0"/>
                <a:cs typeface="Consolas" panose="020B0609020204030204" pitchFamily="49" charset="0"/>
              </a:rPr>
              <a:t>database_name</a:t>
            </a:r>
            <a:r>
              <a:rPr lang="pt-BR" sz="2000" dirty="0" smtClean="0">
                <a:latin typeface="Consolas" panose="020B0609020204030204" pitchFamily="49" charset="0"/>
                <a:cs typeface="Consolas" panose="020B0609020204030204" pitchFamily="49" charset="0"/>
              </a:rPr>
              <a:t> [RESTRICT|CASCADE];</a:t>
            </a:r>
          </a:p>
          <a:p>
            <a:pPr marL="0" indent="0">
              <a:spcAft>
                <a:spcPts val="1200"/>
              </a:spcAft>
              <a:buNone/>
            </a:pPr>
            <a:r>
              <a:rPr lang="pt-BR" sz="2000" dirty="0" smtClean="0">
                <a:latin typeface="Consolas" panose="020B0609020204030204" pitchFamily="49" charset="0"/>
                <a:cs typeface="Consolas" panose="020B0609020204030204" pitchFamily="49" charset="0"/>
              </a:rPr>
              <a:t>ALTER (DATABASE|SCHEMA) </a:t>
            </a:r>
            <a:r>
              <a:rPr lang="pt-BR" sz="2000" dirty="0" err="1" smtClean="0">
                <a:latin typeface="Consolas" panose="020B0609020204030204" pitchFamily="49" charset="0"/>
                <a:cs typeface="Consolas" panose="020B0609020204030204" pitchFamily="49" charset="0"/>
              </a:rPr>
              <a:t>database_name</a:t>
            </a:r>
            <a:r>
              <a:rPr lang="pt-BR" sz="2000" dirty="0" smtClean="0">
                <a:latin typeface="Consolas" panose="020B0609020204030204" pitchFamily="49" charset="0"/>
                <a:cs typeface="Consolas" panose="020B0609020204030204" pitchFamily="49" charset="0"/>
              </a:rPr>
              <a:t> SET DBPROPERTIES </a:t>
            </a:r>
            <a:r>
              <a:rPr lang="pt-BR" sz="2000" dirty="0">
                <a:latin typeface="Consolas" panose="020B0609020204030204" pitchFamily="49" charset="0"/>
                <a:cs typeface="Consolas" panose="020B0609020204030204" pitchFamily="49" charset="0"/>
              </a:rPr>
              <a:t>(</a:t>
            </a:r>
            <a:r>
              <a:rPr lang="pt-BR" sz="2000" dirty="0" err="1">
                <a:latin typeface="Consolas" panose="020B0609020204030204" pitchFamily="49" charset="0"/>
                <a:cs typeface="Consolas" panose="020B0609020204030204" pitchFamily="49" charset="0"/>
              </a:rPr>
              <a:t>property_name</a:t>
            </a:r>
            <a:r>
              <a:rPr lang="pt-BR" sz="2000" dirty="0">
                <a:latin typeface="Consolas" panose="020B0609020204030204" pitchFamily="49" charset="0"/>
                <a:cs typeface="Consolas" panose="020B0609020204030204" pitchFamily="49" charset="0"/>
              </a:rPr>
              <a:t>=</a:t>
            </a:r>
            <a:r>
              <a:rPr lang="pt-BR" sz="2000" dirty="0" err="1">
                <a:latin typeface="Consolas" panose="020B0609020204030204" pitchFamily="49" charset="0"/>
                <a:cs typeface="Consolas" panose="020B0609020204030204" pitchFamily="49" charset="0"/>
              </a:rPr>
              <a:t>property_value</a:t>
            </a:r>
            <a:r>
              <a:rPr lang="pt-BR" sz="2000" dirty="0" smtClean="0">
                <a:latin typeface="Consolas" panose="020B0609020204030204" pitchFamily="49" charset="0"/>
                <a:cs typeface="Consolas" panose="020B0609020204030204" pitchFamily="49" charset="0"/>
              </a:rPr>
              <a:t>,...);</a:t>
            </a:r>
          </a:p>
          <a:p>
            <a:pPr marL="0" indent="0">
              <a:spcAft>
                <a:spcPts val="600"/>
              </a:spcAft>
              <a:buNone/>
            </a:pPr>
            <a:r>
              <a:rPr lang="pt-BR" sz="2000" dirty="0" smtClean="0">
                <a:latin typeface="Consolas" panose="020B0609020204030204" pitchFamily="49" charset="0"/>
                <a:cs typeface="Consolas" panose="020B0609020204030204" pitchFamily="49" charset="0"/>
              </a:rPr>
              <a:t>USE </a:t>
            </a:r>
            <a:r>
              <a:rPr lang="pt-BR" sz="2000" dirty="0" err="1" smtClean="0">
                <a:latin typeface="Consolas" panose="020B0609020204030204" pitchFamily="49" charset="0"/>
                <a:cs typeface="Consolas" panose="020B0609020204030204" pitchFamily="49" charset="0"/>
              </a:rPr>
              <a:t>database_name</a:t>
            </a:r>
            <a:r>
              <a:rPr lang="pt-BR" sz="2000" dirty="0" smtClean="0">
                <a:latin typeface="Consolas" panose="020B0609020204030204" pitchFamily="49" charset="0"/>
                <a:cs typeface="Consolas" panose="020B0609020204030204" pitchFamily="49" charset="0"/>
              </a:rPr>
              <a:t>;</a:t>
            </a: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19</a:t>
            </a:fld>
            <a:endParaRPr lang="pt-BR"/>
          </a:p>
        </p:txBody>
      </p:sp>
    </p:spTree>
    <p:extLst>
      <p:ext uri="{BB962C8B-B14F-4D97-AF65-F5344CB8AC3E}">
        <p14:creationId xmlns:p14="http://schemas.microsoft.com/office/powerpoint/2010/main" val="4187868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Ambiente de Pesquisas</a:t>
            </a:r>
            <a:endParaRPr lang="pt-BR" dirty="0"/>
          </a:p>
        </p:txBody>
      </p:sp>
      <p:sp>
        <p:nvSpPr>
          <p:cNvPr id="5" name="AutoShape 2" descr="Resultado de imagem para serv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server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pSp>
        <p:nvGrpSpPr>
          <p:cNvPr id="63" name="Grupo 62"/>
          <p:cNvGrpSpPr/>
          <p:nvPr/>
        </p:nvGrpSpPr>
        <p:grpSpPr>
          <a:xfrm>
            <a:off x="179512" y="2378829"/>
            <a:ext cx="1687832" cy="1849105"/>
            <a:chOff x="179512" y="2378829"/>
            <a:chExt cx="1687832" cy="1849105"/>
          </a:xfrm>
        </p:grpSpPr>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378829"/>
              <a:ext cx="1687832" cy="1172106"/>
            </a:xfrm>
            <a:prstGeom prst="rect">
              <a:avLst/>
            </a:prstGeom>
          </p:spPr>
        </p:pic>
        <p:sp>
          <p:nvSpPr>
            <p:cNvPr id="9" name="CaixaDeTexto 8"/>
            <p:cNvSpPr txBox="1"/>
            <p:nvPr/>
          </p:nvSpPr>
          <p:spPr>
            <a:xfrm>
              <a:off x="275417" y="3403380"/>
              <a:ext cx="1440160" cy="824554"/>
            </a:xfrm>
            <a:prstGeom prst="rect">
              <a:avLst/>
            </a:prstGeom>
          </p:spPr>
          <p:txBody>
            <a:bodyPr vert="horz" wrap="none" lIns="91440" tIns="45720" rIns="91440" bIns="45720" rtlCol="0" anchor="ctr">
              <a:noAutofit/>
            </a:bodyPr>
            <a:lstStyle/>
            <a:p>
              <a:pPr algn="ctr"/>
              <a:r>
                <a:rPr lang="pt-BR" dirty="0" smtClean="0">
                  <a:solidFill>
                    <a:schemeClr val="bg1"/>
                  </a:solidFill>
                  <a:latin typeface="ChalkDust" pitchFamily="2" charset="0"/>
                </a:rPr>
                <a:t>Edge Node</a:t>
              </a:r>
            </a:p>
            <a:p>
              <a:pPr algn="ctr"/>
              <a:r>
                <a:rPr lang="pt-BR" sz="1400" dirty="0" smtClean="0">
                  <a:solidFill>
                    <a:schemeClr val="bg1"/>
                  </a:solidFill>
                  <a:latin typeface="Sketch Block" panose="02000000000000000000" pitchFamily="2" charset="0"/>
                </a:rPr>
                <a:t>10.244.203.24</a:t>
              </a:r>
            </a:p>
            <a:p>
              <a:pPr algn="ctr"/>
              <a:r>
                <a:rPr lang="pt-BR" sz="1400" dirty="0" smtClean="0">
                  <a:solidFill>
                    <a:schemeClr val="bg1"/>
                  </a:solidFill>
                  <a:latin typeface="Sketch Block" panose="02000000000000000000" pitchFamily="2" charset="0"/>
                </a:rPr>
                <a:t>D4251PAD005</a:t>
              </a:r>
            </a:p>
          </p:txBody>
        </p:sp>
      </p:grpSp>
      <p:cxnSp>
        <p:nvCxnSpPr>
          <p:cNvPr id="11" name="Conector de seta reta 10"/>
          <p:cNvCxnSpPr>
            <a:stCxn id="8" idx="2"/>
          </p:cNvCxnSpPr>
          <p:nvPr/>
        </p:nvCxnSpPr>
        <p:spPr>
          <a:xfrm flipH="1">
            <a:off x="1023428" y="1707524"/>
            <a:ext cx="95" cy="812196"/>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p:nvPr/>
        </p:nvCxnSpPr>
        <p:spPr>
          <a:xfrm>
            <a:off x="1907704" y="3219822"/>
            <a:ext cx="545582" cy="0"/>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69" name="Grupo 68"/>
          <p:cNvGrpSpPr/>
          <p:nvPr/>
        </p:nvGrpSpPr>
        <p:grpSpPr>
          <a:xfrm>
            <a:off x="2597302" y="1347614"/>
            <a:ext cx="2133600" cy="3404354"/>
            <a:chOff x="2597302" y="1347614"/>
            <a:chExt cx="2133600" cy="3404354"/>
          </a:xfrm>
        </p:grpSpPr>
        <p:pic>
          <p:nvPicPr>
            <p:cNvPr id="12" name="Imagem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9974" y="2911812"/>
              <a:ext cx="1687832" cy="1172106"/>
            </a:xfrm>
            <a:prstGeom prst="rect">
              <a:avLst/>
            </a:prstGeom>
          </p:spPr>
        </p:pic>
        <p:pic>
          <p:nvPicPr>
            <p:cNvPr id="13" name="Imagem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0366" y="1635646"/>
              <a:ext cx="1687832" cy="1172106"/>
            </a:xfrm>
            <a:prstGeom prst="rect">
              <a:avLst/>
            </a:prstGeom>
          </p:spPr>
        </p:pic>
        <p:cxnSp>
          <p:nvCxnSpPr>
            <p:cNvPr id="25" name="Conector de seta reta 24"/>
            <p:cNvCxnSpPr/>
            <p:nvPr/>
          </p:nvCxnSpPr>
          <p:spPr>
            <a:xfrm>
              <a:off x="3840126" y="2686814"/>
              <a:ext cx="0" cy="461000"/>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rot="10800000">
              <a:off x="3552094" y="2686814"/>
              <a:ext cx="0" cy="461000"/>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 name="Retângulo de cantos arredondados 25"/>
            <p:cNvSpPr/>
            <p:nvPr/>
          </p:nvSpPr>
          <p:spPr>
            <a:xfrm>
              <a:off x="2597302" y="1707524"/>
              <a:ext cx="2133600" cy="3044444"/>
            </a:xfrm>
            <a:prstGeom prst="roundRect">
              <a:avLst>
                <a:gd name="adj" fmla="val 10953"/>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p:cNvSpPr txBox="1"/>
            <p:nvPr/>
          </p:nvSpPr>
          <p:spPr>
            <a:xfrm>
              <a:off x="2828566" y="1347614"/>
              <a:ext cx="1666488" cy="288032"/>
            </a:xfrm>
            <a:prstGeom prst="rect">
              <a:avLst/>
            </a:prstGeom>
          </p:spPr>
          <p:txBody>
            <a:bodyPr vert="horz" wrap="none" lIns="91440" tIns="45720" rIns="91440" bIns="45720" rtlCol="0" anchor="ctr">
              <a:noAutofit/>
            </a:bodyPr>
            <a:lstStyle>
              <a:defPPr>
                <a:defRPr lang="pt-BR"/>
              </a:defPPr>
              <a:lvl1pPr>
                <a:defRPr>
                  <a:solidFill>
                    <a:schemeClr val="bg1"/>
                  </a:solidFill>
                  <a:latin typeface="ChalkDust" pitchFamily="2" charset="0"/>
                </a:defRPr>
              </a:lvl1pPr>
            </a:lstStyle>
            <a:p>
              <a:pPr algn="ctr"/>
              <a:r>
                <a:rPr lang="pt-BR" dirty="0" err="1"/>
                <a:t>Name</a:t>
              </a:r>
              <a:r>
                <a:rPr lang="pt-BR" dirty="0"/>
                <a:t> </a:t>
              </a:r>
              <a:r>
                <a:rPr lang="pt-BR" dirty="0" err="1" smtClean="0"/>
                <a:t>NodeS</a:t>
              </a:r>
              <a:endParaRPr lang="pt-BR" dirty="0" smtClean="0"/>
            </a:p>
          </p:txBody>
        </p:sp>
        <p:sp>
          <p:nvSpPr>
            <p:cNvPr id="33" name="Retângulo de cantos arredondados 32"/>
            <p:cNvSpPr/>
            <p:nvPr/>
          </p:nvSpPr>
          <p:spPr>
            <a:xfrm>
              <a:off x="2894678" y="3913887"/>
              <a:ext cx="1541160" cy="340062"/>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latin typeface="ChalkDust" pitchFamily="2" charset="0"/>
                </a:rPr>
                <a:t>Master Node</a:t>
              </a:r>
              <a:endParaRPr lang="pt-BR" sz="1400" dirty="0">
                <a:latin typeface="ChalkDust" pitchFamily="2" charset="0"/>
              </a:endParaRPr>
            </a:p>
          </p:txBody>
        </p:sp>
        <p:sp>
          <p:nvSpPr>
            <p:cNvPr id="36" name="Retângulo de cantos arredondados 35"/>
            <p:cNvSpPr/>
            <p:nvPr/>
          </p:nvSpPr>
          <p:spPr>
            <a:xfrm>
              <a:off x="2890250" y="4299942"/>
              <a:ext cx="1541160" cy="340062"/>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latin typeface="ChalkDust" pitchFamily="2" charset="0"/>
                </a:rPr>
                <a:t>Job</a:t>
              </a:r>
              <a:r>
                <a:rPr lang="pt-BR" sz="1400" dirty="0">
                  <a:latin typeface="ChalkDust" pitchFamily="2" charset="0"/>
                </a:rPr>
                <a:t> </a:t>
              </a:r>
              <a:r>
                <a:rPr lang="pt-BR" sz="1400" dirty="0" err="1">
                  <a:latin typeface="ChalkDust" pitchFamily="2" charset="0"/>
                </a:rPr>
                <a:t>Tracker</a:t>
              </a:r>
              <a:endParaRPr lang="pt-BR" sz="1400" dirty="0">
                <a:latin typeface="ChalkDust" pitchFamily="2" charset="0"/>
              </a:endParaRPr>
            </a:p>
          </p:txBody>
        </p:sp>
      </p:grpSp>
      <p:grpSp>
        <p:nvGrpSpPr>
          <p:cNvPr id="62" name="Grupo 61"/>
          <p:cNvGrpSpPr/>
          <p:nvPr/>
        </p:nvGrpSpPr>
        <p:grpSpPr>
          <a:xfrm>
            <a:off x="339447" y="771550"/>
            <a:ext cx="1368152" cy="935974"/>
            <a:chOff x="339447" y="771550"/>
            <a:chExt cx="1368152" cy="935974"/>
          </a:xfrm>
        </p:grpSpPr>
        <p:pic>
          <p:nvPicPr>
            <p:cNvPr id="8" name="Imagem 7"/>
            <p:cNvPicPr>
              <a:picLocks noChangeAspect="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39447" y="771550"/>
              <a:ext cx="1368152" cy="935974"/>
            </a:xfrm>
            <a:prstGeom prst="rect">
              <a:avLst/>
            </a:prstGeom>
          </p:spPr>
        </p:pic>
        <p:sp>
          <p:nvSpPr>
            <p:cNvPr id="34" name="CaixaDeTexto 33"/>
            <p:cNvSpPr txBox="1"/>
            <p:nvPr/>
          </p:nvSpPr>
          <p:spPr>
            <a:xfrm>
              <a:off x="370735" y="1319099"/>
              <a:ext cx="1314362" cy="374275"/>
            </a:xfrm>
            <a:prstGeom prst="rect">
              <a:avLst/>
            </a:prstGeom>
          </p:spPr>
          <p:txBody>
            <a:bodyPr vert="horz" wrap="none" lIns="91440" tIns="45720" rIns="91440" bIns="45720" rtlCol="0" anchor="ctr">
              <a:noAutofit/>
            </a:bodyPr>
            <a:lstStyle/>
            <a:p>
              <a:pPr algn="ctr"/>
              <a:r>
                <a:rPr lang="pt-BR" dirty="0" smtClean="0">
                  <a:solidFill>
                    <a:schemeClr val="bg1"/>
                  </a:solidFill>
                  <a:latin typeface="ChalkDust" pitchFamily="2" charset="0"/>
                </a:rPr>
                <a:t>Clientes</a:t>
              </a:r>
            </a:p>
          </p:txBody>
        </p:sp>
      </p:grpSp>
      <p:grpSp>
        <p:nvGrpSpPr>
          <p:cNvPr id="75" name="Grupo 74"/>
          <p:cNvGrpSpPr/>
          <p:nvPr/>
        </p:nvGrpSpPr>
        <p:grpSpPr>
          <a:xfrm>
            <a:off x="7765266" y="1568196"/>
            <a:ext cx="1271230" cy="3015219"/>
            <a:chOff x="7765266" y="1568196"/>
            <a:chExt cx="1271230" cy="3015219"/>
          </a:xfrm>
        </p:grpSpPr>
        <p:pic>
          <p:nvPicPr>
            <p:cNvPr id="35" name="Imagem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5266" y="1568196"/>
              <a:ext cx="1271230" cy="730941"/>
            </a:xfrm>
            <a:prstGeom prst="rect">
              <a:avLst/>
            </a:prstGeom>
          </p:spPr>
        </p:pic>
        <p:pic>
          <p:nvPicPr>
            <p:cNvPr id="41" name="Imagem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5266" y="2321343"/>
              <a:ext cx="1271230" cy="730941"/>
            </a:xfrm>
            <a:prstGeom prst="rect">
              <a:avLst/>
            </a:prstGeom>
          </p:spPr>
        </p:pic>
        <p:pic>
          <p:nvPicPr>
            <p:cNvPr id="42" name="Imagem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5266" y="3095604"/>
              <a:ext cx="1271230" cy="730941"/>
            </a:xfrm>
            <a:prstGeom prst="rect">
              <a:avLst/>
            </a:prstGeom>
          </p:spPr>
        </p:pic>
        <p:pic>
          <p:nvPicPr>
            <p:cNvPr id="43" name="Imagem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5266" y="3852474"/>
              <a:ext cx="1271230" cy="730941"/>
            </a:xfrm>
            <a:prstGeom prst="rect">
              <a:avLst/>
            </a:prstGeom>
          </p:spPr>
        </p:pic>
      </p:grpSp>
      <p:grpSp>
        <p:nvGrpSpPr>
          <p:cNvPr id="74" name="Grupo 73"/>
          <p:cNvGrpSpPr/>
          <p:nvPr/>
        </p:nvGrpSpPr>
        <p:grpSpPr>
          <a:xfrm>
            <a:off x="7380312" y="1933666"/>
            <a:ext cx="384954" cy="2284280"/>
            <a:chOff x="7380312" y="1933666"/>
            <a:chExt cx="384954" cy="2284280"/>
          </a:xfrm>
        </p:grpSpPr>
        <p:cxnSp>
          <p:nvCxnSpPr>
            <p:cNvPr id="44" name="Conector de seta reta 43"/>
            <p:cNvCxnSpPr/>
            <p:nvPr/>
          </p:nvCxnSpPr>
          <p:spPr>
            <a:xfrm>
              <a:off x="7380312" y="1933667"/>
              <a:ext cx="384954" cy="1"/>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p:nvPr/>
          </p:nvCxnSpPr>
          <p:spPr>
            <a:xfrm>
              <a:off x="7380312" y="2686814"/>
              <a:ext cx="384954" cy="1"/>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p:nvPr/>
          </p:nvCxnSpPr>
          <p:spPr>
            <a:xfrm>
              <a:off x="7380312" y="3461073"/>
              <a:ext cx="384954" cy="1"/>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Conector de seta reta 49"/>
            <p:cNvCxnSpPr/>
            <p:nvPr/>
          </p:nvCxnSpPr>
          <p:spPr>
            <a:xfrm>
              <a:off x="7380312" y="1933666"/>
              <a:ext cx="384954" cy="1"/>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a:off x="7380312" y="4217945"/>
              <a:ext cx="384954" cy="1"/>
            </a:xfrm>
            <a:prstGeom prst="straightConnector1">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Grupo 69"/>
          <p:cNvGrpSpPr/>
          <p:nvPr/>
        </p:nvGrpSpPr>
        <p:grpSpPr>
          <a:xfrm>
            <a:off x="4730902" y="1933667"/>
            <a:ext cx="921218" cy="2284278"/>
            <a:chOff x="4730902" y="1933667"/>
            <a:chExt cx="921218" cy="2284278"/>
          </a:xfrm>
        </p:grpSpPr>
        <p:cxnSp>
          <p:nvCxnSpPr>
            <p:cNvPr id="47" name="Conector angulado 46"/>
            <p:cNvCxnSpPr>
              <a:stCxn id="26" idx="3"/>
              <a:endCxn id="14" idx="1"/>
            </p:cNvCxnSpPr>
            <p:nvPr/>
          </p:nvCxnSpPr>
          <p:spPr>
            <a:xfrm flipV="1">
              <a:off x="4730902" y="1933667"/>
              <a:ext cx="921218" cy="1296079"/>
            </a:xfrm>
            <a:prstGeom prst="bentConnector3">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6" name="Conector angulado 55"/>
            <p:cNvCxnSpPr>
              <a:stCxn id="26" idx="3"/>
              <a:endCxn id="16" idx="1"/>
            </p:cNvCxnSpPr>
            <p:nvPr/>
          </p:nvCxnSpPr>
          <p:spPr>
            <a:xfrm flipV="1">
              <a:off x="4730902" y="2686814"/>
              <a:ext cx="921218" cy="542932"/>
            </a:xfrm>
            <a:prstGeom prst="bentConnector3">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8" name="Conector angulado 57"/>
            <p:cNvCxnSpPr>
              <a:stCxn id="26" idx="3"/>
              <a:endCxn id="17" idx="1"/>
            </p:cNvCxnSpPr>
            <p:nvPr/>
          </p:nvCxnSpPr>
          <p:spPr>
            <a:xfrm>
              <a:off x="4730902" y="3229746"/>
              <a:ext cx="921218" cy="231329"/>
            </a:xfrm>
            <a:prstGeom prst="bentConnector3">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0" name="Conector angulado 59"/>
            <p:cNvCxnSpPr>
              <a:stCxn id="26" idx="3"/>
              <a:endCxn id="18" idx="1"/>
            </p:cNvCxnSpPr>
            <p:nvPr/>
          </p:nvCxnSpPr>
          <p:spPr>
            <a:xfrm>
              <a:off x="4730902" y="3229746"/>
              <a:ext cx="921218" cy="988199"/>
            </a:xfrm>
            <a:prstGeom prst="bentConnector3">
              <a:avLst/>
            </a:prstGeom>
            <a:ln w="2222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pSp>
        <p:nvGrpSpPr>
          <p:cNvPr id="76" name="Grupo 75"/>
          <p:cNvGrpSpPr/>
          <p:nvPr/>
        </p:nvGrpSpPr>
        <p:grpSpPr>
          <a:xfrm>
            <a:off x="5508104" y="699542"/>
            <a:ext cx="3528392" cy="4443958"/>
            <a:chOff x="5508104" y="699542"/>
            <a:chExt cx="3528392" cy="4443958"/>
          </a:xfrm>
        </p:grpSpPr>
        <p:sp>
          <p:nvSpPr>
            <p:cNvPr id="39" name="CaixaDeTexto 38"/>
            <p:cNvSpPr txBox="1"/>
            <p:nvPr/>
          </p:nvSpPr>
          <p:spPr>
            <a:xfrm>
              <a:off x="6439700" y="4715995"/>
              <a:ext cx="1666488" cy="427505"/>
            </a:xfrm>
            <a:prstGeom prst="rect">
              <a:avLst/>
            </a:prstGeom>
          </p:spPr>
          <p:txBody>
            <a:bodyPr vert="horz" wrap="none" lIns="91440" tIns="45720" rIns="91440" bIns="45720" rtlCol="0" anchor="ctr">
              <a:noAutofit/>
            </a:bodyPr>
            <a:lstStyle>
              <a:defPPr>
                <a:defRPr lang="pt-BR"/>
              </a:defPPr>
              <a:lvl1pPr>
                <a:defRPr>
                  <a:solidFill>
                    <a:schemeClr val="bg1"/>
                  </a:solidFill>
                  <a:latin typeface="ChalkDust" pitchFamily="2" charset="0"/>
                </a:defRPr>
              </a:lvl1pPr>
            </a:lstStyle>
            <a:p>
              <a:pPr algn="ctr"/>
              <a:r>
                <a:rPr lang="pt-BR" dirty="0" smtClean="0"/>
                <a:t>DATA </a:t>
              </a:r>
              <a:r>
                <a:rPr lang="pt-BR" dirty="0" err="1" smtClean="0"/>
                <a:t>NodeS</a:t>
              </a:r>
              <a:endParaRPr lang="pt-BR" dirty="0" smtClean="0"/>
            </a:p>
          </p:txBody>
        </p:sp>
        <p:sp>
          <p:nvSpPr>
            <p:cNvPr id="52" name="Retângulo de cantos arredondados 51"/>
            <p:cNvSpPr/>
            <p:nvPr/>
          </p:nvSpPr>
          <p:spPr>
            <a:xfrm>
              <a:off x="5508104" y="699542"/>
              <a:ext cx="3528392" cy="3962588"/>
            </a:xfrm>
            <a:prstGeom prst="roundRect">
              <a:avLst>
                <a:gd name="adj" fmla="val 8383"/>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de cantos arredondados 52"/>
            <p:cNvSpPr/>
            <p:nvPr/>
          </p:nvSpPr>
          <p:spPr>
            <a:xfrm>
              <a:off x="5652120" y="862859"/>
              <a:ext cx="1614496" cy="340062"/>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smtClean="0">
                  <a:latin typeface="ChalkDust" pitchFamily="2" charset="0"/>
                </a:rPr>
                <a:t>slave</a:t>
              </a:r>
              <a:r>
                <a:rPr lang="pt-BR" sz="1400" dirty="0" smtClean="0">
                  <a:latin typeface="ChalkDust" pitchFamily="2" charset="0"/>
                </a:rPr>
                <a:t> Node</a:t>
              </a:r>
              <a:endParaRPr lang="pt-BR" sz="1400" dirty="0">
                <a:latin typeface="ChalkDust" pitchFamily="2" charset="0"/>
              </a:endParaRPr>
            </a:p>
          </p:txBody>
        </p:sp>
        <p:sp>
          <p:nvSpPr>
            <p:cNvPr id="54" name="Retângulo de cantos arredondados 53"/>
            <p:cNvSpPr/>
            <p:nvPr/>
          </p:nvSpPr>
          <p:spPr>
            <a:xfrm>
              <a:off x="7329280" y="863536"/>
              <a:ext cx="1603824" cy="340062"/>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smtClean="0">
                  <a:latin typeface="ChalkDust" pitchFamily="2" charset="0"/>
                </a:rPr>
                <a:t>Task</a:t>
              </a:r>
              <a:r>
                <a:rPr lang="pt-BR" sz="1400" dirty="0" smtClean="0">
                  <a:latin typeface="ChalkDust" pitchFamily="2" charset="0"/>
                </a:rPr>
                <a:t> </a:t>
              </a:r>
              <a:r>
                <a:rPr lang="pt-BR" sz="1400" dirty="0" err="1" smtClean="0">
                  <a:latin typeface="ChalkDust" pitchFamily="2" charset="0"/>
                </a:rPr>
                <a:t>Tracker</a:t>
              </a:r>
              <a:endParaRPr lang="pt-BR" sz="1400" dirty="0">
                <a:latin typeface="ChalkDust" pitchFamily="2" charset="0"/>
              </a:endParaRPr>
            </a:p>
          </p:txBody>
        </p:sp>
        <p:sp>
          <p:nvSpPr>
            <p:cNvPr id="64" name="Retângulo de cantos arredondados 63"/>
            <p:cNvSpPr/>
            <p:nvPr/>
          </p:nvSpPr>
          <p:spPr>
            <a:xfrm>
              <a:off x="6465052" y="1260366"/>
              <a:ext cx="1614496" cy="340062"/>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smtClean="0">
                  <a:latin typeface="ChalkDust" pitchFamily="2" charset="0"/>
                </a:rPr>
                <a:t>Map</a:t>
              </a:r>
              <a:r>
                <a:rPr lang="pt-BR" sz="1400" dirty="0" smtClean="0">
                  <a:latin typeface="ChalkDust" pitchFamily="2" charset="0"/>
                </a:rPr>
                <a:t> </a:t>
              </a:r>
              <a:r>
                <a:rPr lang="pt-BR" sz="1400" dirty="0" err="1" smtClean="0">
                  <a:latin typeface="ChalkDust" pitchFamily="2" charset="0"/>
                </a:rPr>
                <a:t>reduce</a:t>
              </a:r>
              <a:endParaRPr lang="pt-BR" sz="1400" dirty="0">
                <a:latin typeface="ChalkDust" pitchFamily="2" charset="0"/>
              </a:endParaRPr>
            </a:p>
          </p:txBody>
        </p:sp>
      </p:grpSp>
      <p:grpSp>
        <p:nvGrpSpPr>
          <p:cNvPr id="73" name="Grupo 72"/>
          <p:cNvGrpSpPr/>
          <p:nvPr/>
        </p:nvGrpSpPr>
        <p:grpSpPr>
          <a:xfrm>
            <a:off x="5652120" y="1347614"/>
            <a:ext cx="1687832" cy="3456384"/>
            <a:chOff x="5652120" y="1347614"/>
            <a:chExt cx="1687832" cy="3456384"/>
          </a:xfrm>
        </p:grpSpPr>
        <p:pic>
          <p:nvPicPr>
            <p:cNvPr id="18" name="Imagem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3631892"/>
              <a:ext cx="1687832" cy="1172106"/>
            </a:xfrm>
            <a:prstGeom prst="rect">
              <a:avLst/>
            </a:prstGeom>
          </p:spPr>
        </p:pic>
        <p:grpSp>
          <p:nvGrpSpPr>
            <p:cNvPr id="72" name="Grupo 71"/>
            <p:cNvGrpSpPr/>
            <p:nvPr/>
          </p:nvGrpSpPr>
          <p:grpSpPr>
            <a:xfrm>
              <a:off x="5652120" y="1347614"/>
              <a:ext cx="1687832" cy="2699514"/>
              <a:chOff x="5652120" y="1347614"/>
              <a:chExt cx="1687832" cy="2699514"/>
            </a:xfrm>
          </p:grpSpPr>
          <p:pic>
            <p:nvPicPr>
              <p:cNvPr id="14" name="Imagem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1347614"/>
                <a:ext cx="1687832" cy="1172106"/>
              </a:xfrm>
              <a:prstGeom prst="rect">
                <a:avLst/>
              </a:prstGeom>
            </p:spPr>
          </p:pic>
          <p:pic>
            <p:nvPicPr>
              <p:cNvPr id="16" name="Imagem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2100761"/>
                <a:ext cx="1687832" cy="1172106"/>
              </a:xfrm>
              <a:prstGeom prst="rect">
                <a:avLst/>
              </a:prstGeom>
            </p:spPr>
          </p:pic>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2875022"/>
                <a:ext cx="1687832" cy="1172106"/>
              </a:xfrm>
              <a:prstGeom prst="rect">
                <a:avLst/>
              </a:prstGeom>
            </p:spPr>
          </p:pic>
        </p:grpSp>
      </p:grpSp>
      <p:sp>
        <p:nvSpPr>
          <p:cNvPr id="2" name="Espaço Reservado para Número de Slide 1"/>
          <p:cNvSpPr>
            <a:spLocks noGrp="1"/>
          </p:cNvSpPr>
          <p:nvPr>
            <p:ph type="sldNum" sz="quarter" idx="12"/>
          </p:nvPr>
        </p:nvSpPr>
        <p:spPr/>
        <p:txBody>
          <a:bodyPr/>
          <a:lstStyle/>
          <a:p>
            <a:fld id="{26D191BC-AC5E-47D5-932D-5D1AE3290488}" type="slidenum">
              <a:rPr lang="pt-BR" smtClean="0"/>
              <a:t>2</a:t>
            </a:fld>
            <a:endParaRPr lang="pt-BR"/>
          </a:p>
        </p:txBody>
      </p:sp>
    </p:spTree>
    <p:extLst>
      <p:ext uri="{BB962C8B-B14F-4D97-AF65-F5344CB8AC3E}">
        <p14:creationId xmlns:p14="http://schemas.microsoft.com/office/powerpoint/2010/main" val="290593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ox(in)">
                                      <p:cBhvr>
                                        <p:cTn id="27" dur="20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left)">
                                      <p:cBhvr>
                                        <p:cTn id="32" dur="5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arn(inVertic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left)">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arn(inVertical)">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randombar(horizontal)">
                                      <p:cBhvr>
                                        <p:cTn id="5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HIVE, alguns comandos...DDL</a:t>
            </a:r>
            <a:endParaRPr lang="pt-BR" dirty="0"/>
          </a:p>
        </p:txBody>
      </p:sp>
      <p:sp>
        <p:nvSpPr>
          <p:cNvPr id="4" name="Espaço Reservado para Conteúdo 2"/>
          <p:cNvSpPr>
            <a:spLocks noGrp="1"/>
          </p:cNvSpPr>
          <p:nvPr>
            <p:ph idx="1"/>
          </p:nvPr>
        </p:nvSpPr>
        <p:spPr>
          <a:xfrm>
            <a:off x="251520" y="843558"/>
            <a:ext cx="8784976" cy="3960440"/>
          </a:xfrm>
        </p:spPr>
        <p:txBody>
          <a:bodyPr numCol="1">
            <a:normAutofit/>
          </a:bodyPr>
          <a:lstStyle/>
          <a:p>
            <a:pPr marL="0" indent="0">
              <a:spcBef>
                <a:spcPts val="0"/>
              </a:spcBef>
              <a:buNone/>
            </a:pPr>
            <a:r>
              <a:rPr lang="pt-BR" sz="2000" dirty="0" smtClean="0">
                <a:latin typeface="Consolas" panose="020B0609020204030204" pitchFamily="49" charset="0"/>
                <a:cs typeface="Consolas" panose="020B0609020204030204" pitchFamily="49" charset="0"/>
              </a:rPr>
              <a:t>CREATE [EXTERNAL] TABLE [IF NOT EXISTS] [</a:t>
            </a:r>
            <a:r>
              <a:rPr lang="pt-BR" sz="2000" dirty="0" err="1" smtClean="0">
                <a:latin typeface="Consolas" panose="020B0609020204030204" pitchFamily="49" charset="0"/>
                <a:cs typeface="Consolas" panose="020B0609020204030204" pitchFamily="49" charset="0"/>
              </a:rPr>
              <a:t>db_name</a:t>
            </a:r>
            <a:r>
              <a:rPr lang="pt-BR" sz="2000" dirty="0" smtClean="0">
                <a:latin typeface="Consolas" panose="020B0609020204030204" pitchFamily="49" charset="0"/>
                <a:cs typeface="Consolas" panose="020B0609020204030204" pitchFamily="49" charset="0"/>
              </a:rPr>
              <a:t>.]</a:t>
            </a:r>
            <a:r>
              <a:rPr lang="pt-BR" sz="2000" dirty="0" err="1" smtClean="0">
                <a:latin typeface="Consolas" panose="020B0609020204030204" pitchFamily="49" charset="0"/>
                <a:cs typeface="Consolas" panose="020B0609020204030204" pitchFamily="49" charset="0"/>
              </a:rPr>
              <a:t>table_name</a:t>
            </a:r>
            <a:endParaRPr lang="pt-BR" sz="2000" dirty="0" smtClean="0">
              <a:latin typeface="Consolas" panose="020B0609020204030204" pitchFamily="49" charset="0"/>
              <a:cs typeface="Consolas" panose="020B0609020204030204" pitchFamily="49" charset="0"/>
            </a:endParaRPr>
          </a:p>
          <a:p>
            <a:pPr marL="0" indent="0">
              <a:spcBef>
                <a:spcPts val="0"/>
              </a:spcBef>
              <a:buNone/>
            </a:pPr>
            <a:r>
              <a:rPr lang="pt-BR" sz="2000" dirty="0" smtClean="0">
                <a:latin typeface="Consolas" panose="020B0609020204030204" pitchFamily="49" charset="0"/>
                <a:cs typeface="Consolas" panose="020B0609020204030204" pitchFamily="49" charset="0"/>
              </a:rPr>
              <a:t>	[(</a:t>
            </a:r>
            <a:r>
              <a:rPr lang="pt-BR" sz="2000" dirty="0" err="1">
                <a:latin typeface="Consolas" panose="020B0609020204030204" pitchFamily="49" charset="0"/>
                <a:cs typeface="Consolas" panose="020B0609020204030204" pitchFamily="49" charset="0"/>
              </a:rPr>
              <a:t>col_name</a:t>
            </a:r>
            <a:r>
              <a:rPr lang="pt-BR" sz="2000" dirty="0">
                <a:latin typeface="Consolas" panose="020B0609020204030204" pitchFamily="49" charset="0"/>
                <a:cs typeface="Consolas" panose="020B0609020204030204" pitchFamily="49" charset="0"/>
              </a:rPr>
              <a:t> </a:t>
            </a:r>
            <a:r>
              <a:rPr lang="pt-BR" sz="2000" dirty="0" err="1">
                <a:latin typeface="Consolas" panose="020B0609020204030204" pitchFamily="49" charset="0"/>
                <a:cs typeface="Consolas" panose="020B0609020204030204" pitchFamily="49" charset="0"/>
              </a:rPr>
              <a:t>data_type</a:t>
            </a:r>
            <a:r>
              <a:rPr lang="pt-BR" sz="2000" dirty="0">
                <a:latin typeface="Consolas" panose="020B0609020204030204" pitchFamily="49" charset="0"/>
                <a:cs typeface="Consolas" panose="020B0609020204030204" pitchFamily="49" charset="0"/>
              </a:rPr>
              <a:t> [COMMENT </a:t>
            </a:r>
            <a:r>
              <a:rPr lang="pt-BR" sz="2000" dirty="0" err="1" smtClean="0">
                <a:latin typeface="Consolas" panose="020B0609020204030204" pitchFamily="49" charset="0"/>
                <a:cs typeface="Consolas" panose="020B0609020204030204" pitchFamily="49" charset="0"/>
              </a:rPr>
              <a:t>col_comment</a:t>
            </a:r>
            <a:r>
              <a:rPr lang="pt-BR" sz="2000" dirty="0" smtClean="0">
                <a:latin typeface="Consolas" panose="020B0609020204030204" pitchFamily="49" charset="0"/>
                <a:cs typeface="Consolas" panose="020B0609020204030204" pitchFamily="49" charset="0"/>
              </a:rPr>
              <a:t>])]</a:t>
            </a:r>
          </a:p>
          <a:p>
            <a:pPr marL="0" indent="0">
              <a:spcBef>
                <a:spcPts val="0"/>
              </a:spcBef>
              <a:buNone/>
            </a:pPr>
            <a:r>
              <a:rPr lang="pt-BR" sz="2000" dirty="0">
                <a:latin typeface="Consolas" panose="020B0609020204030204" pitchFamily="49" charset="0"/>
                <a:cs typeface="Consolas" panose="020B0609020204030204" pitchFamily="49" charset="0"/>
              </a:rPr>
              <a:t>	</a:t>
            </a:r>
            <a:r>
              <a:rPr lang="pt-BR" sz="2000" dirty="0" smtClean="0">
                <a:latin typeface="Consolas" panose="020B0609020204030204" pitchFamily="49" charset="0"/>
                <a:cs typeface="Consolas" panose="020B0609020204030204" pitchFamily="49" charset="0"/>
              </a:rPr>
              <a:t>[COMMENT </a:t>
            </a:r>
            <a:r>
              <a:rPr lang="pt-BR" sz="2000" dirty="0" err="1" smtClean="0">
                <a:latin typeface="Consolas" panose="020B0609020204030204" pitchFamily="49" charset="0"/>
                <a:cs typeface="Consolas" panose="020B0609020204030204" pitchFamily="49" charset="0"/>
              </a:rPr>
              <a:t>table_comment</a:t>
            </a:r>
            <a:r>
              <a:rPr lang="pt-BR" sz="2000" dirty="0" smtClean="0">
                <a:latin typeface="Consolas" panose="020B0609020204030204" pitchFamily="49" charset="0"/>
                <a:cs typeface="Consolas" panose="020B0609020204030204" pitchFamily="49" charset="0"/>
              </a:rPr>
              <a:t>]</a:t>
            </a:r>
          </a:p>
          <a:p>
            <a:pPr marL="0" indent="0">
              <a:spcBef>
                <a:spcPts val="0"/>
              </a:spcBef>
              <a:buNone/>
            </a:pPr>
            <a:r>
              <a:rPr lang="pt-BR" sz="2000"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[PARTITIONED BY (</a:t>
            </a:r>
            <a:r>
              <a:rPr lang="en-US" sz="2000" dirty="0" err="1">
                <a:latin typeface="Consolas" panose="020B0609020204030204" pitchFamily="49" charset="0"/>
                <a:cs typeface="Consolas" panose="020B0609020204030204" pitchFamily="49" charset="0"/>
              </a:rPr>
              <a:t>col_name</a:t>
            </a:r>
            <a:r>
              <a:rPr lang="en-US" sz="2000" dirty="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data_type</a:t>
            </a:r>
            <a:r>
              <a:rPr lang="en-US" sz="2000" dirty="0" smtClean="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[CLUSTERED BY (</a:t>
            </a:r>
            <a:r>
              <a:rPr lang="en-US" sz="2000" dirty="0" err="1">
                <a:latin typeface="Consolas" panose="020B0609020204030204" pitchFamily="49" charset="0"/>
                <a:cs typeface="Consolas" panose="020B0609020204030204" pitchFamily="49" charset="0"/>
              </a:rPr>
              <a:t>col_name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col_name</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SORTED BY (</a:t>
            </a:r>
            <a:r>
              <a:rPr lang="en-US" sz="2000" dirty="0" err="1">
                <a:latin typeface="Consolas" panose="020B0609020204030204" pitchFamily="49" charset="0"/>
                <a:cs typeface="Consolas" panose="020B0609020204030204" pitchFamily="49" charset="0"/>
              </a:rPr>
              <a:t>col_name</a:t>
            </a:r>
            <a:r>
              <a:rPr lang="en-US" sz="2000" dirty="0">
                <a:latin typeface="Consolas" panose="020B0609020204030204" pitchFamily="49" charset="0"/>
                <a:cs typeface="Consolas" panose="020B0609020204030204" pitchFamily="49" charset="0"/>
              </a:rPr>
              <a:t> [ASC|DESC], </a:t>
            </a:r>
            <a:r>
              <a:rPr lang="en-US" sz="2000" dirty="0" smtClean="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INTO </a:t>
            </a:r>
            <a:r>
              <a:rPr lang="en-US" sz="2000" dirty="0" err="1">
                <a:latin typeface="Consolas" panose="020B0609020204030204" pitchFamily="49" charset="0"/>
                <a:cs typeface="Consolas" panose="020B0609020204030204" pitchFamily="49" charset="0"/>
              </a:rPr>
              <a:t>num_buckets</a:t>
            </a:r>
            <a:r>
              <a:rPr lang="en-US" sz="2000" dirty="0">
                <a:latin typeface="Consolas" panose="020B0609020204030204" pitchFamily="49" charset="0"/>
                <a:cs typeface="Consolas" panose="020B0609020204030204" pitchFamily="49" charset="0"/>
              </a:rPr>
              <a:t> BUCKETS</a:t>
            </a:r>
            <a:r>
              <a:rPr lang="en-US" sz="2000" dirty="0" smtClean="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[SKEWED BY (</a:t>
            </a:r>
            <a:r>
              <a:rPr lang="en-US" sz="2000" dirty="0" err="1">
                <a:latin typeface="Consolas" panose="020B0609020204030204" pitchFamily="49" charset="0"/>
                <a:cs typeface="Consolas" panose="020B0609020204030204" pitchFamily="49" charset="0"/>
              </a:rPr>
              <a:t>col_name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col_name</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[ROW FORMAT </a:t>
            </a:r>
            <a:r>
              <a:rPr lang="en-US" sz="2000" dirty="0" err="1">
                <a:latin typeface="Consolas" panose="020B0609020204030204" pitchFamily="49" charset="0"/>
                <a:cs typeface="Consolas" panose="020B0609020204030204" pitchFamily="49" charset="0"/>
              </a:rPr>
              <a:t>row_format</a:t>
            </a: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[STORED </a:t>
            </a:r>
            <a:r>
              <a:rPr lang="en-US" sz="2000" dirty="0">
                <a:latin typeface="Consolas" panose="020B0609020204030204" pitchFamily="49" charset="0"/>
                <a:cs typeface="Consolas" panose="020B0609020204030204" pitchFamily="49" charset="0"/>
              </a:rPr>
              <a:t>AS </a:t>
            </a:r>
            <a:r>
              <a:rPr lang="en-US" sz="2000" dirty="0" err="1">
                <a:latin typeface="Consolas" panose="020B0609020204030204" pitchFamily="49" charset="0"/>
                <a:cs typeface="Consolas" panose="020B0609020204030204" pitchFamily="49" charset="0"/>
              </a:rPr>
              <a:t>file_format</a:t>
            </a:r>
            <a:r>
              <a:rPr lang="en-US" sz="2000" dirty="0" smtClean="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[LOCATION </a:t>
            </a:r>
            <a:r>
              <a:rPr lang="en-US" sz="2000" dirty="0" err="1">
                <a:latin typeface="Consolas" panose="020B0609020204030204" pitchFamily="49" charset="0"/>
                <a:cs typeface="Consolas" panose="020B0609020204030204" pitchFamily="49" charset="0"/>
              </a:rPr>
              <a:t>hdfs_path</a:t>
            </a:r>
            <a:r>
              <a:rPr lang="en-US" sz="2000" dirty="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TBLPROPERTIES (</a:t>
            </a:r>
            <a:r>
              <a:rPr lang="en-US" sz="2000" dirty="0" err="1">
                <a:latin typeface="Consolas" panose="020B0609020204030204" pitchFamily="49" charset="0"/>
                <a:cs typeface="Consolas" panose="020B0609020204030204" pitchFamily="49" charset="0"/>
              </a:rPr>
              <a:t>property_name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property_value</a:t>
            </a:r>
            <a:r>
              <a:rPr lang="en-US" sz="2000" dirty="0">
                <a:latin typeface="Consolas" panose="020B0609020204030204" pitchFamily="49" charset="0"/>
                <a:cs typeface="Consolas" panose="020B0609020204030204" pitchFamily="49" charset="0"/>
              </a:rPr>
              <a:t>, ...)]</a:t>
            </a:r>
            <a:endParaRPr lang="pt-BR" sz="2000" dirty="0" smtClean="0">
              <a:latin typeface="Consolas" panose="020B0609020204030204" pitchFamily="49" charset="0"/>
              <a:cs typeface="Consolas" panose="020B0609020204030204" pitchFamily="49" charset="0"/>
            </a:endParaRP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20</a:t>
            </a:fld>
            <a:endParaRPr lang="pt-BR"/>
          </a:p>
        </p:txBody>
      </p:sp>
    </p:spTree>
    <p:extLst>
      <p:ext uri="{BB962C8B-B14F-4D97-AF65-F5344CB8AC3E}">
        <p14:creationId xmlns:p14="http://schemas.microsoft.com/office/powerpoint/2010/main" val="3356914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HIVE, alguns comandos...DDL</a:t>
            </a:r>
            <a:endParaRPr lang="pt-BR" dirty="0"/>
          </a:p>
        </p:txBody>
      </p:sp>
      <p:sp>
        <p:nvSpPr>
          <p:cNvPr id="4" name="Espaço Reservado para Conteúdo 2"/>
          <p:cNvSpPr>
            <a:spLocks noGrp="1"/>
          </p:cNvSpPr>
          <p:nvPr>
            <p:ph idx="1"/>
          </p:nvPr>
        </p:nvSpPr>
        <p:spPr>
          <a:xfrm>
            <a:off x="251520" y="843558"/>
            <a:ext cx="8784976" cy="3960440"/>
          </a:xfrm>
        </p:spPr>
        <p:txBody>
          <a:bodyPr numCol="1">
            <a:normAutofit/>
          </a:bodyPr>
          <a:lstStyle/>
          <a:p>
            <a:pPr marL="0" indent="0">
              <a:spcBef>
                <a:spcPts val="0"/>
              </a:spcBef>
              <a:spcAft>
                <a:spcPts val="1200"/>
              </a:spcAft>
              <a:buNone/>
            </a:pPr>
            <a:r>
              <a:rPr lang="en-US" sz="2000" dirty="0">
                <a:latin typeface="Consolas" panose="020B0609020204030204" pitchFamily="49" charset="0"/>
                <a:cs typeface="Consolas" panose="020B0609020204030204" pitchFamily="49" charset="0"/>
              </a:rPr>
              <a:t>DROP TABLE [IF EXISTS] </a:t>
            </a:r>
            <a:r>
              <a:rPr lang="en-US" sz="2000" dirty="0" err="1">
                <a:latin typeface="Consolas" panose="020B0609020204030204" pitchFamily="49" charset="0"/>
                <a:cs typeface="Consolas" panose="020B0609020204030204" pitchFamily="49" charset="0"/>
              </a:rPr>
              <a:t>table_name</a:t>
            </a:r>
            <a:r>
              <a:rPr lang="en-US" sz="2000" dirty="0">
                <a:latin typeface="Consolas" panose="020B0609020204030204" pitchFamily="49" charset="0"/>
                <a:cs typeface="Consolas" panose="020B0609020204030204" pitchFamily="49" charset="0"/>
              </a:rPr>
              <a:t> [PURGE</a:t>
            </a:r>
            <a:r>
              <a:rPr lang="en-US" sz="2000" dirty="0" smtClean="0">
                <a:latin typeface="Consolas" panose="020B0609020204030204" pitchFamily="49" charset="0"/>
                <a:cs typeface="Consolas" panose="020B0609020204030204" pitchFamily="49" charset="0"/>
              </a:rPr>
              <a:t>];</a:t>
            </a:r>
          </a:p>
          <a:p>
            <a:pPr marL="0" indent="0">
              <a:spcBef>
                <a:spcPts val="0"/>
              </a:spcBef>
              <a:spcAft>
                <a:spcPts val="1200"/>
              </a:spcAft>
              <a:buNone/>
            </a:pPr>
            <a:r>
              <a:rPr lang="en-US" sz="2000" dirty="0">
                <a:latin typeface="Consolas" panose="020B0609020204030204" pitchFamily="49" charset="0"/>
                <a:cs typeface="Consolas" panose="020B0609020204030204" pitchFamily="49" charset="0"/>
              </a:rPr>
              <a:t>ALTER TABLE </a:t>
            </a:r>
            <a:r>
              <a:rPr lang="en-US" sz="2000" dirty="0" err="1">
                <a:latin typeface="Consolas" panose="020B0609020204030204" pitchFamily="49" charset="0"/>
                <a:cs typeface="Consolas" panose="020B0609020204030204" pitchFamily="49" charset="0"/>
              </a:rPr>
              <a:t>table_name</a:t>
            </a:r>
            <a:r>
              <a:rPr lang="en-US" sz="2000" dirty="0">
                <a:latin typeface="Consolas" panose="020B0609020204030204" pitchFamily="49" charset="0"/>
                <a:cs typeface="Consolas" panose="020B0609020204030204" pitchFamily="49" charset="0"/>
              </a:rPr>
              <a:t> RENAME TO </a:t>
            </a:r>
            <a:r>
              <a:rPr lang="en-US" sz="2000" dirty="0" err="1">
                <a:latin typeface="Consolas" panose="020B0609020204030204" pitchFamily="49" charset="0"/>
                <a:cs typeface="Consolas" panose="020B0609020204030204" pitchFamily="49" charset="0"/>
              </a:rPr>
              <a:t>new_table_name</a:t>
            </a:r>
            <a:r>
              <a:rPr lang="en-US" sz="2000" dirty="0" smtClean="0">
                <a:latin typeface="Consolas" panose="020B0609020204030204" pitchFamily="49" charset="0"/>
                <a:cs typeface="Consolas" panose="020B0609020204030204" pitchFamily="49" charset="0"/>
              </a:rPr>
              <a:t>;</a:t>
            </a:r>
          </a:p>
          <a:p>
            <a:pPr marL="0" indent="0">
              <a:spcBef>
                <a:spcPts val="0"/>
              </a:spcBef>
              <a:spcAft>
                <a:spcPts val="1200"/>
              </a:spcAft>
              <a:buNone/>
            </a:pPr>
            <a:r>
              <a:rPr lang="en-US" sz="2000" dirty="0">
                <a:latin typeface="Consolas" panose="020B0609020204030204" pitchFamily="49" charset="0"/>
                <a:cs typeface="Consolas" panose="020B0609020204030204" pitchFamily="49" charset="0"/>
              </a:rPr>
              <a:t>ALTER TABLE </a:t>
            </a:r>
            <a:r>
              <a:rPr lang="en-US" sz="2000" dirty="0" err="1">
                <a:latin typeface="Consolas" panose="020B0609020204030204" pitchFamily="49" charset="0"/>
                <a:cs typeface="Consolas" panose="020B0609020204030204" pitchFamily="49" charset="0"/>
              </a:rPr>
              <a:t>table_name</a:t>
            </a:r>
            <a:r>
              <a:rPr lang="en-US" sz="2000" dirty="0">
                <a:latin typeface="Consolas" panose="020B0609020204030204" pitchFamily="49" charset="0"/>
                <a:cs typeface="Consolas" panose="020B0609020204030204" pitchFamily="49" charset="0"/>
              </a:rPr>
              <a:t> SET TBLPROPERTIES ('comment' = </a:t>
            </a:r>
            <a:r>
              <a:rPr lang="en-US" sz="2000" dirty="0" err="1">
                <a:latin typeface="Consolas" panose="020B0609020204030204" pitchFamily="49" charset="0"/>
                <a:cs typeface="Consolas" panose="020B0609020204030204" pitchFamily="49" charset="0"/>
              </a:rPr>
              <a:t>new_comment</a:t>
            </a:r>
            <a:r>
              <a:rPr lang="en-US" sz="2000" dirty="0" smtClean="0">
                <a:latin typeface="Consolas" panose="020B0609020204030204" pitchFamily="49" charset="0"/>
                <a:cs typeface="Consolas" panose="020B0609020204030204" pitchFamily="49" charset="0"/>
              </a:rPr>
              <a:t>);</a:t>
            </a:r>
          </a:p>
          <a:p>
            <a:pPr marL="0" indent="0">
              <a:spcBef>
                <a:spcPts val="0"/>
              </a:spcBef>
              <a:spcAft>
                <a:spcPts val="1200"/>
              </a:spcAft>
              <a:buNone/>
            </a:pPr>
            <a:r>
              <a:rPr lang="en-US" sz="2000" dirty="0">
                <a:latin typeface="Consolas" panose="020B0609020204030204" pitchFamily="49" charset="0"/>
                <a:cs typeface="Consolas" panose="020B0609020204030204" pitchFamily="49" charset="0"/>
              </a:rPr>
              <a:t>ALTER TABLE </a:t>
            </a:r>
            <a:r>
              <a:rPr lang="en-US" sz="2000" dirty="0" err="1">
                <a:latin typeface="Consolas" panose="020B0609020204030204" pitchFamily="49" charset="0"/>
                <a:cs typeface="Consolas" panose="020B0609020204030204" pitchFamily="49" charset="0"/>
              </a:rPr>
              <a:t>table_name</a:t>
            </a:r>
            <a:r>
              <a:rPr lang="en-US" sz="2000" dirty="0">
                <a:latin typeface="Consolas" panose="020B0609020204030204" pitchFamily="49" charset="0"/>
                <a:cs typeface="Consolas" panose="020B0609020204030204" pitchFamily="49" charset="0"/>
              </a:rPr>
              <a:t> SET SERDEPROPERTIES ('</a:t>
            </a:r>
            <a:r>
              <a:rPr lang="en-US" sz="2000" dirty="0" err="1">
                <a:latin typeface="Consolas" panose="020B0609020204030204" pitchFamily="49" charset="0"/>
                <a:cs typeface="Consolas" panose="020B0609020204030204" pitchFamily="49" charset="0"/>
              </a:rPr>
              <a:t>field.delim</a:t>
            </a:r>
            <a:r>
              <a:rPr lang="en-US" sz="2000" dirty="0">
                <a:latin typeface="Consolas" panose="020B0609020204030204" pitchFamily="49" charset="0"/>
                <a:cs typeface="Consolas" panose="020B0609020204030204" pitchFamily="49" charset="0"/>
              </a:rPr>
              <a:t>' = </a:t>
            </a:r>
            <a:r>
              <a:rPr lang="en-US" sz="2000" dirty="0" smtClean="0">
                <a:latin typeface="Consolas" panose="020B0609020204030204" pitchFamily="49" charset="0"/>
                <a:cs typeface="Consolas" panose="020B0609020204030204" pitchFamily="49" charset="0"/>
              </a:rPr>
              <a:t>',');</a:t>
            </a:r>
          </a:p>
          <a:p>
            <a:pPr marL="0" indent="0">
              <a:spcBef>
                <a:spcPts val="0"/>
              </a:spcBef>
              <a:spcAft>
                <a:spcPts val="1200"/>
              </a:spcAft>
              <a:buNone/>
            </a:pPr>
            <a:r>
              <a:rPr lang="en-US" sz="2000" dirty="0" smtClean="0">
                <a:latin typeface="Consolas" panose="020B0609020204030204" pitchFamily="49" charset="0"/>
                <a:cs typeface="Consolas" panose="020B0609020204030204" pitchFamily="49" charset="0"/>
              </a:rPr>
              <a:t>DESCRIBE (</a:t>
            </a:r>
            <a:r>
              <a:rPr lang="en-US" sz="2000" dirty="0" err="1" smtClean="0">
                <a:latin typeface="Consolas" panose="020B0609020204030204" pitchFamily="49" charset="0"/>
                <a:cs typeface="Consolas" panose="020B0609020204030204" pitchFamily="49" charset="0"/>
              </a:rPr>
              <a:t>database_name|table_name</a:t>
            </a:r>
            <a:r>
              <a:rPr lang="en-US" sz="2000" dirty="0" smtClean="0">
                <a:latin typeface="Consolas" panose="020B0609020204030204" pitchFamily="49" charset="0"/>
                <a:cs typeface="Consolas" panose="020B0609020204030204" pitchFamily="49" charset="0"/>
              </a:rPr>
              <a:t>);</a:t>
            </a:r>
            <a:endParaRPr lang="pt-BR" sz="2000" dirty="0" smtClean="0">
              <a:latin typeface="Consolas" panose="020B0609020204030204" pitchFamily="49" charset="0"/>
              <a:cs typeface="Consolas" panose="020B0609020204030204" pitchFamily="49" charset="0"/>
            </a:endParaRP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21</a:t>
            </a:fld>
            <a:endParaRPr lang="pt-BR"/>
          </a:p>
        </p:txBody>
      </p:sp>
    </p:spTree>
    <p:extLst>
      <p:ext uri="{BB962C8B-B14F-4D97-AF65-F5344CB8AC3E}">
        <p14:creationId xmlns:p14="http://schemas.microsoft.com/office/powerpoint/2010/main" val="2163580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HIVE, alguns comandos...DML</a:t>
            </a:r>
            <a:endParaRPr lang="pt-BR" dirty="0"/>
          </a:p>
        </p:txBody>
      </p:sp>
      <p:sp>
        <p:nvSpPr>
          <p:cNvPr id="4" name="Espaço Reservado para Conteúdo 2"/>
          <p:cNvSpPr>
            <a:spLocks noGrp="1"/>
          </p:cNvSpPr>
          <p:nvPr>
            <p:ph idx="1"/>
          </p:nvPr>
        </p:nvSpPr>
        <p:spPr>
          <a:xfrm>
            <a:off x="251520" y="843558"/>
            <a:ext cx="8784976" cy="3960440"/>
          </a:xfrm>
        </p:spPr>
        <p:txBody>
          <a:bodyPr numCol="1">
            <a:normAutofit/>
          </a:bodyPr>
          <a:lstStyle/>
          <a:p>
            <a:pPr marL="0" indent="0">
              <a:spcBef>
                <a:spcPts val="0"/>
              </a:spcBef>
              <a:spcAft>
                <a:spcPts val="600"/>
              </a:spcAft>
              <a:buNone/>
            </a:pPr>
            <a:r>
              <a:rPr lang="en-US" sz="2000" dirty="0" smtClean="0">
                <a:latin typeface="Sketch Block" panose="02000000000000000000" pitchFamily="2" charset="0"/>
                <a:cs typeface="Consolas" panose="020B0609020204030204" pitchFamily="49" charset="0"/>
              </a:rPr>
              <a:t>SELECT ... FROM</a:t>
            </a:r>
          </a:p>
          <a:p>
            <a:pPr marL="0" indent="0">
              <a:spcBef>
                <a:spcPts val="0"/>
              </a:spcBef>
              <a:spcAft>
                <a:spcPts val="600"/>
              </a:spcAft>
              <a:buNone/>
            </a:pPr>
            <a:r>
              <a:rPr lang="en-US" sz="2000" dirty="0" smtClean="0">
                <a:latin typeface="Sketch Block" panose="02000000000000000000" pitchFamily="2" charset="0"/>
                <a:cs typeface="Consolas" panose="020B0609020204030204" pitchFamily="49" charset="0"/>
              </a:rPr>
              <a:t>JOIN</a:t>
            </a:r>
            <a:endParaRPr lang="en-US" sz="2000" dirty="0">
              <a:latin typeface="Sketch Block" panose="02000000000000000000" pitchFamily="2" charset="0"/>
              <a:cs typeface="Consolas" panose="020B0609020204030204" pitchFamily="49" charset="0"/>
            </a:endParaRP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CASE ... WHEN ... THEN</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WHERE</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GROUP BY</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HAVING</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ORDER BY | SORT BY</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DISTRIBUTE BY ... SORT BY</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CLUSTER BY</a:t>
            </a:r>
          </a:p>
          <a:p>
            <a:pPr marL="0" indent="0">
              <a:spcBef>
                <a:spcPts val="0"/>
              </a:spcBef>
              <a:spcAft>
                <a:spcPts val="600"/>
              </a:spcAft>
              <a:buNone/>
            </a:pPr>
            <a:r>
              <a:rPr lang="pt-BR" sz="2000" dirty="0">
                <a:latin typeface="Sketch Block" panose="02000000000000000000" pitchFamily="2" charset="0"/>
                <a:cs typeface="Consolas" panose="020B0609020204030204" pitchFamily="49" charset="0"/>
              </a:rPr>
              <a:t>LIMIT n</a:t>
            </a:r>
          </a:p>
          <a:p>
            <a:pPr marL="0" indent="0">
              <a:spcBef>
                <a:spcPts val="0"/>
              </a:spcBef>
              <a:spcAft>
                <a:spcPts val="600"/>
              </a:spcAft>
              <a:buNone/>
            </a:pPr>
            <a:endParaRPr lang="pt-BR" sz="2000" dirty="0">
              <a:latin typeface="Sketch Block" panose="02000000000000000000" pitchFamily="2" charset="0"/>
              <a:cs typeface="Consolas" panose="020B0609020204030204" pitchFamily="49" charset="0"/>
            </a:endParaRP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22</a:t>
            </a:fld>
            <a:endParaRPr lang="pt-BR"/>
          </a:p>
        </p:txBody>
      </p:sp>
    </p:spTree>
    <p:extLst>
      <p:ext uri="{BB962C8B-B14F-4D97-AF65-F5344CB8AC3E}">
        <p14:creationId xmlns:p14="http://schemas.microsoft.com/office/powerpoint/2010/main" val="1516734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923112" cy="493563"/>
          </a:xfrm>
        </p:spPr>
        <p:txBody>
          <a:bodyPr/>
          <a:lstStyle/>
          <a:p>
            <a:r>
              <a:rPr lang="pt-BR" dirty="0" smtClean="0"/>
              <a:t>HIVE, algumas funções de </a:t>
            </a:r>
            <a:r>
              <a:rPr lang="pt-BR" dirty="0" smtClean="0"/>
              <a:t>agregação</a:t>
            </a:r>
            <a:endParaRPr lang="pt-BR" dirty="0"/>
          </a:p>
        </p:txBody>
      </p:sp>
      <p:sp>
        <p:nvSpPr>
          <p:cNvPr id="4" name="Espaço Reservado para Conteúdo 2"/>
          <p:cNvSpPr>
            <a:spLocks noGrp="1"/>
          </p:cNvSpPr>
          <p:nvPr>
            <p:ph idx="1"/>
          </p:nvPr>
        </p:nvSpPr>
        <p:spPr>
          <a:xfrm>
            <a:off x="251520" y="843558"/>
            <a:ext cx="8784976" cy="3960440"/>
          </a:xfrm>
        </p:spPr>
        <p:txBody>
          <a:bodyPr numCol="2">
            <a:normAutofit/>
          </a:bodyPr>
          <a:lstStyle/>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COUNT(*)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COUNT(</a:t>
            </a:r>
            <a:r>
              <a:rPr lang="pt-BR" sz="2000" dirty="0" err="1" smtClean="0">
                <a:latin typeface="Sketch Block" panose="02000000000000000000" pitchFamily="2" charset="0"/>
                <a:cs typeface="Consolas" panose="020B0609020204030204" pitchFamily="49" charset="0"/>
              </a:rPr>
              <a:t>expr</a:t>
            </a:r>
            <a:r>
              <a:rPr lang="pt-BR" sz="2000" dirty="0" smtClean="0">
                <a:latin typeface="Sketch Block" panose="02000000000000000000" pitchFamily="2" charset="0"/>
                <a:cs typeface="Consolas" panose="020B0609020204030204" pitchFamily="49" charset="0"/>
              </a:rPr>
              <a: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SUM(</a:t>
            </a:r>
            <a:r>
              <a:rPr lang="pt-BR" sz="2000" dirty="0" err="1" smtClean="0">
                <a:latin typeface="Sketch Block" panose="02000000000000000000" pitchFamily="2" charset="0"/>
                <a:cs typeface="Consolas" panose="020B0609020204030204" pitchFamily="49" charset="0"/>
              </a:rPr>
              <a:t>col</a:t>
            </a:r>
            <a:r>
              <a:rPr lang="pt-BR" sz="2000" dirty="0" smtClean="0">
                <a:latin typeface="Sketch Block" panose="02000000000000000000" pitchFamily="2" charset="0"/>
                <a:cs typeface="Consolas" panose="020B0609020204030204" pitchFamily="49" charset="0"/>
              </a:rPr>
              <a: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AVG(</a:t>
            </a:r>
            <a:r>
              <a:rPr lang="pt-BR" sz="2000" dirty="0" err="1" smtClean="0">
                <a:latin typeface="Sketch Block" panose="02000000000000000000" pitchFamily="2" charset="0"/>
                <a:cs typeface="Consolas" panose="020B0609020204030204" pitchFamily="49" charset="0"/>
              </a:rPr>
              <a:t>col</a:t>
            </a:r>
            <a:r>
              <a:rPr lang="pt-BR" sz="2000" dirty="0" smtClean="0">
                <a:latin typeface="Sketch Block" panose="02000000000000000000" pitchFamily="2" charset="0"/>
                <a:cs typeface="Consolas" panose="020B0609020204030204" pitchFamily="49" charset="0"/>
              </a:rPr>
              <a: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VARIANCE(</a:t>
            </a:r>
            <a:r>
              <a:rPr lang="pt-BR" sz="2000" dirty="0" err="1" smtClean="0">
                <a:latin typeface="Sketch Block" panose="02000000000000000000" pitchFamily="2" charset="0"/>
                <a:cs typeface="Consolas" panose="020B0609020204030204" pitchFamily="49" charset="0"/>
              </a:rPr>
              <a:t>col</a:t>
            </a:r>
            <a:r>
              <a:rPr lang="pt-BR" sz="2000" dirty="0" smtClean="0">
                <a:latin typeface="Sketch Block" panose="02000000000000000000" pitchFamily="2" charset="0"/>
                <a:cs typeface="Consolas" panose="020B0609020204030204" pitchFamily="49" charset="0"/>
              </a:rPr>
              <a: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VAR_SAMP(</a:t>
            </a:r>
            <a:r>
              <a:rPr lang="pt-BR" sz="2000" dirty="0" err="1" smtClean="0">
                <a:latin typeface="Sketch Block" panose="02000000000000000000" pitchFamily="2" charset="0"/>
                <a:cs typeface="Consolas" panose="020B0609020204030204" pitchFamily="49" charset="0"/>
              </a:rPr>
              <a:t>col</a:t>
            </a:r>
            <a:r>
              <a:rPr lang="pt-BR" sz="2000" dirty="0" smtClean="0">
                <a:latin typeface="Sketch Block" panose="02000000000000000000" pitchFamily="2" charset="0"/>
                <a:cs typeface="Consolas" panose="020B0609020204030204" pitchFamily="49" charset="0"/>
              </a:rPr>
              <a: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STDDEV_POP(</a:t>
            </a:r>
            <a:r>
              <a:rPr lang="pt-BR" sz="2000" dirty="0" err="1" smtClean="0">
                <a:latin typeface="Sketch Block" panose="02000000000000000000" pitchFamily="2" charset="0"/>
                <a:cs typeface="Consolas" panose="020B0609020204030204" pitchFamily="49" charset="0"/>
              </a:rPr>
              <a:t>col</a:t>
            </a:r>
            <a:r>
              <a:rPr lang="pt-BR" sz="2000" dirty="0" smtClean="0">
                <a:latin typeface="Sketch Block" panose="02000000000000000000" pitchFamily="2" charset="0"/>
                <a:cs typeface="Consolas" panose="020B0609020204030204" pitchFamily="49" charset="0"/>
              </a:rPr>
              <a: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STDDEV_SAMP(</a:t>
            </a:r>
            <a:r>
              <a:rPr lang="pt-BR" sz="2000" dirty="0" err="1" smtClean="0">
                <a:latin typeface="Sketch Block" panose="02000000000000000000" pitchFamily="2" charset="0"/>
                <a:cs typeface="Consolas" panose="020B0609020204030204" pitchFamily="49" charset="0"/>
              </a:rPr>
              <a:t>col</a:t>
            </a:r>
            <a:r>
              <a:rPr lang="pt-BR" sz="2000" dirty="0" smtClean="0">
                <a:latin typeface="Sketch Block" panose="02000000000000000000" pitchFamily="2" charset="0"/>
                <a:cs typeface="Consolas" panose="020B0609020204030204" pitchFamily="49" charset="0"/>
              </a:rPr>
              <a:t>)</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COVAR_POP(col1,col2)</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COVAR_SAMP(col1,col2)</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CORR(col1,col2)</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PERCENTILE(</a:t>
            </a:r>
            <a:r>
              <a:rPr lang="pt-BR" sz="2000" dirty="0" err="1" smtClean="0">
                <a:latin typeface="Sketch Block" panose="02000000000000000000" pitchFamily="2" charset="0"/>
                <a:cs typeface="Consolas" panose="020B0609020204030204" pitchFamily="49" charset="0"/>
              </a:rPr>
              <a:t>int_expr</a:t>
            </a:r>
            <a:r>
              <a:rPr lang="pt-BR" sz="2000" dirty="0" smtClean="0">
                <a:latin typeface="Sketch Block" panose="02000000000000000000" pitchFamily="2" charset="0"/>
                <a:cs typeface="Consolas" panose="020B0609020204030204" pitchFamily="49" charset="0"/>
              </a:rPr>
              <a:t>, p)</a:t>
            </a:r>
            <a:endParaRPr lang="pt-BR" sz="2000" dirty="0">
              <a:latin typeface="Sketch Block" panose="02000000000000000000" pitchFamily="2" charset="0"/>
              <a:cs typeface="Consolas" panose="020B0609020204030204" pitchFamily="49" charset="0"/>
            </a:endParaRP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PERCENTILE_APROX(</a:t>
            </a:r>
            <a:r>
              <a:rPr lang="pt-BR" sz="2000" dirty="0" err="1" smtClean="0">
                <a:latin typeface="Sketch Block" panose="02000000000000000000" pitchFamily="2" charset="0"/>
                <a:cs typeface="Consolas" panose="020B0609020204030204" pitchFamily="49" charset="0"/>
              </a:rPr>
              <a:t>int_expr</a:t>
            </a:r>
            <a:r>
              <a:rPr lang="pt-BR" sz="2000" dirty="0" smtClean="0">
                <a:latin typeface="Sketch Block" panose="02000000000000000000" pitchFamily="2" charset="0"/>
                <a:cs typeface="Consolas" panose="020B0609020204030204" pitchFamily="49" charset="0"/>
              </a:rPr>
              <a:t>, p, NB)</a:t>
            </a:r>
          </a:p>
          <a:p>
            <a:pPr marL="0" indent="0">
              <a:spcBef>
                <a:spcPts val="0"/>
              </a:spcBef>
              <a:spcAft>
                <a:spcPts val="600"/>
              </a:spcAft>
              <a:buNone/>
            </a:pPr>
            <a:r>
              <a:rPr lang="pt-BR" sz="2000" dirty="0" smtClean="0">
                <a:latin typeface="Sketch Block" panose="02000000000000000000" pitchFamily="2" charset="0"/>
                <a:cs typeface="Consolas" panose="020B0609020204030204" pitchFamily="49" charset="0"/>
              </a:rPr>
              <a:t>HISTOGRAM_NUMERIC( </a:t>
            </a:r>
            <a:r>
              <a:rPr lang="pt-BR" sz="2000" dirty="0" err="1" smtClean="0">
                <a:latin typeface="Sketch Block" panose="02000000000000000000" pitchFamily="2" charset="0"/>
                <a:cs typeface="Consolas" panose="020B0609020204030204" pitchFamily="49" charset="0"/>
              </a:rPr>
              <a:t>col</a:t>
            </a:r>
            <a:r>
              <a:rPr lang="pt-BR" sz="2000" dirty="0" smtClean="0">
                <a:latin typeface="Sketch Block" panose="02000000000000000000" pitchFamily="2" charset="0"/>
                <a:cs typeface="Consolas" panose="020B0609020204030204" pitchFamily="49" charset="0"/>
              </a:rPr>
              <a:t>, NB)</a:t>
            </a:r>
            <a:endParaRPr lang="pt-BR" sz="2000" dirty="0">
              <a:latin typeface="Sketch Block" panose="02000000000000000000" pitchFamily="2" charset="0"/>
              <a:cs typeface="Consolas" panose="020B0609020204030204" pitchFamily="49" charset="0"/>
            </a:endParaRPr>
          </a:p>
        </p:txBody>
      </p:sp>
      <p:sp>
        <p:nvSpPr>
          <p:cNvPr id="3" name="Espaço Reservado para Número de Slide 2"/>
          <p:cNvSpPr>
            <a:spLocks noGrp="1"/>
          </p:cNvSpPr>
          <p:nvPr>
            <p:ph type="sldNum" sz="quarter" idx="12"/>
          </p:nvPr>
        </p:nvSpPr>
        <p:spPr/>
        <p:txBody>
          <a:bodyPr/>
          <a:lstStyle/>
          <a:p>
            <a:fld id="{26D191BC-AC5E-47D5-932D-5D1AE3290488}" type="slidenum">
              <a:rPr lang="pt-BR" smtClean="0"/>
              <a:t>23</a:t>
            </a:fld>
            <a:endParaRPr lang="pt-BR"/>
          </a:p>
        </p:txBody>
      </p:sp>
    </p:spTree>
    <p:extLst>
      <p:ext uri="{BB962C8B-B14F-4D97-AF65-F5344CB8AC3E}">
        <p14:creationId xmlns:p14="http://schemas.microsoft.com/office/powerpoint/2010/main" val="930369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Servidores do Cluster</a:t>
            </a:r>
            <a:endParaRPr lang="pt-BR" dirty="0"/>
          </a:p>
        </p:txBody>
      </p:sp>
      <p:sp>
        <p:nvSpPr>
          <p:cNvPr id="3" name="Espaço Reservado para Conteúdo 2"/>
          <p:cNvSpPr>
            <a:spLocks noGrp="1"/>
          </p:cNvSpPr>
          <p:nvPr>
            <p:ph idx="1"/>
          </p:nvPr>
        </p:nvSpPr>
        <p:spPr>
          <a:xfrm>
            <a:off x="457200" y="987574"/>
            <a:ext cx="8147248" cy="3816424"/>
          </a:xfrm>
        </p:spPr>
        <p:txBody>
          <a:bodyPr>
            <a:normAutofit/>
          </a:bodyPr>
          <a:lstStyle/>
          <a:p>
            <a:r>
              <a:rPr lang="pt-BR" dirty="0" smtClean="0">
                <a:latin typeface="ChalkDust" pitchFamily="2" charset="0"/>
              </a:rPr>
              <a:t>Edge node		</a:t>
            </a:r>
            <a:r>
              <a:rPr lang="pt-BR" dirty="0" smtClean="0">
                <a:latin typeface="ChalkDust" pitchFamily="2" charset="0"/>
              </a:rPr>
              <a:t>	IP </a:t>
            </a:r>
            <a:r>
              <a:rPr lang="pt-BR" dirty="0" err="1" smtClean="0">
                <a:latin typeface="ChalkDust" pitchFamily="2" charset="0"/>
              </a:rPr>
              <a:t>Corp</a:t>
            </a:r>
            <a:r>
              <a:rPr lang="pt-BR" dirty="0" smtClean="0">
                <a:latin typeface="ChalkDust" pitchFamily="2" charset="0"/>
              </a:rPr>
              <a:t>	IP interno</a:t>
            </a:r>
          </a:p>
          <a:p>
            <a:pPr lvl="1"/>
            <a:r>
              <a:rPr lang="pt-BR" sz="2000" dirty="0" smtClean="0">
                <a:latin typeface="Sketch Block" panose="02000000000000000000" pitchFamily="2" charset="0"/>
              </a:rPr>
              <a:t>D4251PAD005		10.244.203.24	192.168.130.24</a:t>
            </a:r>
          </a:p>
          <a:p>
            <a:r>
              <a:rPr lang="pt-BR" dirty="0" smtClean="0">
                <a:latin typeface="ChalkDust" pitchFamily="2" charset="0"/>
              </a:rPr>
              <a:t>Master Nodes</a:t>
            </a:r>
          </a:p>
          <a:p>
            <a:pPr lvl="1"/>
            <a:r>
              <a:rPr lang="pt-BR" sz="2000" dirty="0" smtClean="0">
                <a:latin typeface="Sketch Block" panose="02000000000000000000" pitchFamily="2" charset="0"/>
              </a:rPr>
              <a:t>D4251PAD003		10.244.203.22	192.168.130.22</a:t>
            </a:r>
          </a:p>
          <a:p>
            <a:pPr lvl="1"/>
            <a:r>
              <a:rPr lang="pt-BR" sz="2000" dirty="0" smtClean="0">
                <a:latin typeface="Sketch Block" panose="02000000000000000000" pitchFamily="2" charset="0"/>
              </a:rPr>
              <a:t>D4251PAD004		10.244.203.23	192.168.130.23</a:t>
            </a:r>
          </a:p>
          <a:p>
            <a:r>
              <a:rPr lang="pt-BR" dirty="0" smtClean="0">
                <a:latin typeface="ChalkDust" pitchFamily="2" charset="0"/>
              </a:rPr>
              <a:t>Data Nodes</a:t>
            </a:r>
          </a:p>
          <a:p>
            <a:pPr lvl="1"/>
            <a:r>
              <a:rPr lang="pt-BR" sz="2000" dirty="0" smtClean="0">
                <a:latin typeface="Sketch Block" panose="02000000000000000000" pitchFamily="2" charset="0"/>
              </a:rPr>
              <a:t>D4251PAD013		10.244.200.43	192.168.130.25</a:t>
            </a:r>
          </a:p>
          <a:p>
            <a:pPr lvl="1"/>
            <a:r>
              <a:rPr lang="pt-BR" sz="2000" dirty="0" smtClean="0">
                <a:latin typeface="Sketch Block" panose="02000000000000000000" pitchFamily="2" charset="0"/>
              </a:rPr>
              <a:t>D4251PAD014		10.244.200.44	192.168.130.26</a:t>
            </a:r>
            <a:endParaRPr lang="pt-BR" sz="2000" dirty="0">
              <a:latin typeface="Sketch Block" panose="02000000000000000000" pitchFamily="2" charset="0"/>
            </a:endParaRPr>
          </a:p>
          <a:p>
            <a:pPr lvl="1"/>
            <a:r>
              <a:rPr lang="pt-BR" sz="2000" dirty="0" smtClean="0">
                <a:latin typeface="Sketch Block" panose="02000000000000000000" pitchFamily="2" charset="0"/>
              </a:rPr>
              <a:t>D4251PAD015		10.244.200.45	192.168.130.27</a:t>
            </a:r>
            <a:endParaRPr lang="pt-BR" sz="2000" dirty="0">
              <a:latin typeface="Sketch Block" panose="02000000000000000000" pitchFamily="2" charset="0"/>
            </a:endParaRPr>
          </a:p>
          <a:p>
            <a:pPr lvl="1"/>
            <a:r>
              <a:rPr lang="pt-BR" sz="2000" dirty="0" smtClean="0">
                <a:latin typeface="Sketch Block" panose="02000000000000000000" pitchFamily="2" charset="0"/>
              </a:rPr>
              <a:t>D4251PAD016		10.244.200.46	192.168.130.28</a:t>
            </a:r>
            <a:endParaRPr lang="pt-BR" sz="2000" dirty="0">
              <a:latin typeface="Sketch Block" panose="02000000000000000000" pitchFamily="2" charset="0"/>
            </a:endParaRPr>
          </a:p>
          <a:p>
            <a:pPr lvl="1"/>
            <a:endParaRPr lang="pt-BR" sz="2000" dirty="0">
              <a:latin typeface="Sketch Block" panose="02000000000000000000" pitchFamily="2" charset="0"/>
            </a:endParaRPr>
          </a:p>
          <a:p>
            <a:pPr marL="457200" lvl="1" indent="0">
              <a:buNone/>
            </a:pPr>
            <a:endParaRPr lang="pt-BR" dirty="0"/>
          </a:p>
        </p:txBody>
      </p:sp>
      <p:pic>
        <p:nvPicPr>
          <p:cNvPr id="4" name="Picture 2" descr="C:\Users\Wengchucon\Desktop\ahnd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72094" flipH="1">
            <a:off x="7521708" y="1458280"/>
            <a:ext cx="2398957"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Número de Slide 4"/>
          <p:cNvSpPr>
            <a:spLocks noGrp="1"/>
          </p:cNvSpPr>
          <p:nvPr>
            <p:ph type="sldNum" sz="quarter" idx="12"/>
          </p:nvPr>
        </p:nvSpPr>
        <p:spPr/>
        <p:txBody>
          <a:bodyPr/>
          <a:lstStyle/>
          <a:p>
            <a:fld id="{26D191BC-AC5E-47D5-932D-5D1AE3290488}" type="slidenum">
              <a:rPr lang="pt-BR" smtClean="0"/>
              <a:t>3</a:t>
            </a:fld>
            <a:endParaRPr lang="pt-BR"/>
          </a:p>
        </p:txBody>
      </p:sp>
    </p:spTree>
    <p:extLst>
      <p:ext uri="{BB962C8B-B14F-4D97-AF65-F5344CB8AC3E}">
        <p14:creationId xmlns:p14="http://schemas.microsoft.com/office/powerpoint/2010/main" val="3196202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Acesso aos dados</a:t>
            </a:r>
            <a:endParaRPr lang="pt-BR" dirty="0"/>
          </a:p>
        </p:txBody>
      </p:sp>
      <p:sp>
        <p:nvSpPr>
          <p:cNvPr id="3" name="Espaço Reservado para Conteúdo 2"/>
          <p:cNvSpPr>
            <a:spLocks noGrp="1"/>
          </p:cNvSpPr>
          <p:nvPr>
            <p:ph idx="1"/>
          </p:nvPr>
        </p:nvSpPr>
        <p:spPr/>
        <p:txBody>
          <a:bodyPr/>
          <a:lstStyle/>
          <a:p>
            <a:pPr marL="0" indent="0">
              <a:buNone/>
            </a:pPr>
            <a:r>
              <a:rPr lang="pt-BR" dirty="0" smtClean="0"/>
              <a:t>Para realizar os dados devemos utilizar </a:t>
            </a:r>
            <a:r>
              <a:rPr lang="pt-BR" dirty="0" err="1" smtClean="0"/>
              <a:t>VDI’s</a:t>
            </a:r>
            <a:r>
              <a:rPr lang="pt-BR" dirty="0" smtClean="0"/>
              <a:t> (Virtual Desktop </a:t>
            </a:r>
            <a:r>
              <a:rPr lang="pt-BR" dirty="0" err="1" smtClean="0"/>
              <a:t>Infrastructure</a:t>
            </a:r>
            <a:r>
              <a:rPr lang="pt-BR" dirty="0" smtClean="0"/>
              <a:t>) tanto no ambiente de produção quanto no ambiente de pesquisa do DPI.</a:t>
            </a:r>
          </a:p>
          <a:p>
            <a:pPr marL="0" indent="0">
              <a:spcAft>
                <a:spcPts val="1200"/>
              </a:spcAft>
              <a:buNone/>
            </a:pPr>
            <a:r>
              <a:rPr lang="pt-BR" dirty="0" smtClean="0"/>
              <a:t>Os </a:t>
            </a:r>
            <a:r>
              <a:rPr lang="pt-BR" dirty="0" err="1" smtClean="0"/>
              <a:t>VDI’s</a:t>
            </a:r>
            <a:r>
              <a:rPr lang="pt-BR" dirty="0" smtClean="0"/>
              <a:t> para acesso ao ambiente de pesquisa estão no Domínio (grupo de computadores, programas e dispositivos de rede que são administradas como uma unidade) </a:t>
            </a:r>
            <a:r>
              <a:rPr lang="pt-BR" dirty="0"/>
              <a:t>DPI</a:t>
            </a:r>
            <a:r>
              <a:rPr lang="pt-BR" dirty="0" smtClean="0"/>
              <a:t> e para acesso ao ambiente de produção os </a:t>
            </a:r>
            <a:r>
              <a:rPr lang="pt-BR" dirty="0" err="1" smtClean="0"/>
              <a:t>VDI’s</a:t>
            </a:r>
            <a:r>
              <a:rPr lang="pt-BR" dirty="0" smtClean="0"/>
              <a:t> estão no domínio do CORP.</a:t>
            </a:r>
          </a:p>
          <a:p>
            <a:pPr marL="0" indent="0">
              <a:buNone/>
            </a:pPr>
            <a:r>
              <a:rPr lang="pt-BR" dirty="0" smtClean="0"/>
              <a:t>Domínio DPI:	D4251D01 / 10.244.203.46</a:t>
            </a:r>
          </a:p>
          <a:p>
            <a:pPr marL="0" indent="0">
              <a:buNone/>
            </a:pPr>
            <a:r>
              <a:rPr lang="pt-BR" dirty="0" smtClean="0"/>
              <a:t>Domínio CORP: CORP / MZ-VW-VB-401.corp.bradesco.com.br</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4</a:t>
            </a:fld>
            <a:endParaRPr lang="pt-BR"/>
          </a:p>
        </p:txBody>
      </p:sp>
    </p:spTree>
    <p:extLst>
      <p:ext uri="{BB962C8B-B14F-4D97-AF65-F5344CB8AC3E}">
        <p14:creationId xmlns:p14="http://schemas.microsoft.com/office/powerpoint/2010/main" val="417015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203032" cy="493563"/>
          </a:xfrm>
        </p:spPr>
        <p:txBody>
          <a:bodyPr/>
          <a:lstStyle/>
          <a:p>
            <a:r>
              <a:rPr lang="pt-BR" dirty="0" smtClean="0"/>
              <a:t>Como </a:t>
            </a:r>
            <a:r>
              <a:rPr lang="pt-BR" dirty="0" err="1" smtClean="0"/>
              <a:t>logar</a:t>
            </a:r>
            <a:r>
              <a:rPr lang="pt-BR" dirty="0" smtClean="0"/>
              <a:t> na nos domínios?</a:t>
            </a:r>
            <a:endParaRPr lang="pt-BR" dirty="0"/>
          </a:p>
        </p:txBody>
      </p:sp>
      <p:sp>
        <p:nvSpPr>
          <p:cNvPr id="3" name="Espaço Reservado para Conteúdo 2"/>
          <p:cNvSpPr>
            <a:spLocks noGrp="1"/>
          </p:cNvSpPr>
          <p:nvPr>
            <p:ph idx="1"/>
          </p:nvPr>
        </p:nvSpPr>
        <p:spPr>
          <a:xfrm>
            <a:off x="457200" y="843558"/>
            <a:ext cx="8291264" cy="4104456"/>
          </a:xfrm>
        </p:spPr>
        <p:txBody>
          <a:bodyPr>
            <a:normAutofit fontScale="92500" lnSpcReduction="10000"/>
          </a:bodyPr>
          <a:lstStyle/>
          <a:p>
            <a:pPr marL="0" indent="0">
              <a:buNone/>
            </a:pPr>
            <a:r>
              <a:rPr lang="pt-BR" dirty="0" smtClean="0"/>
              <a:t>O acesso nas máquinas é feita primariamente no domínio em que o computador está ingressado no caso as máquinas estão no domínio do CORP, assim ao digitarmos nosso usuário estamos </a:t>
            </a:r>
            <a:r>
              <a:rPr lang="pt-BR" dirty="0" err="1" smtClean="0"/>
              <a:t>logando</a:t>
            </a:r>
            <a:r>
              <a:rPr lang="pt-BR" dirty="0" smtClean="0"/>
              <a:t> no domínio CORP.</a:t>
            </a:r>
          </a:p>
          <a:p>
            <a:pPr marL="0" indent="0">
              <a:buNone/>
            </a:pPr>
            <a:endParaRPr lang="pt-BR" dirty="0"/>
          </a:p>
          <a:p>
            <a:pPr marL="0" indent="0">
              <a:buNone/>
            </a:pPr>
            <a:r>
              <a:rPr lang="pt-BR" dirty="0" smtClean="0"/>
              <a:t>Para acessar outro domínio que tenha </a:t>
            </a:r>
            <a:r>
              <a:rPr lang="pt-BR" i="1" dirty="0" smtClean="0"/>
              <a:t>TRUST </a:t>
            </a:r>
            <a:r>
              <a:rPr lang="pt-BR" dirty="0" smtClean="0"/>
              <a:t>(relação de confiança entre dois domínios) devemos especificar em qual domínio queremos nos conectar, no caso D4251D01.</a:t>
            </a:r>
          </a:p>
          <a:p>
            <a:pPr marL="0" indent="0">
              <a:buNone/>
            </a:pPr>
            <a:endParaRPr lang="pt-BR" dirty="0"/>
          </a:p>
          <a:p>
            <a:pPr marL="0" indent="0">
              <a:buNone/>
            </a:pPr>
            <a:r>
              <a:rPr lang="pt-BR" dirty="0" smtClean="0"/>
              <a:t>Ex.: D4251D01\i999999</a:t>
            </a:r>
          </a:p>
          <a:p>
            <a:pPr marL="0" indent="0">
              <a:buNone/>
            </a:pPr>
            <a:endParaRPr lang="pt-BR" dirty="0"/>
          </a:p>
          <a:p>
            <a:pPr marL="0" indent="0">
              <a:buNone/>
            </a:pPr>
            <a:r>
              <a:rPr lang="pt-BR" dirty="0" smtClean="0"/>
              <a:t>Padrão do banco: D (acredito que departamento), número do departamento 4251 D (de domínio) e um número indicador 01.</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5</a:t>
            </a:fld>
            <a:endParaRPr lang="pt-BR"/>
          </a:p>
        </p:txBody>
      </p:sp>
    </p:spTree>
    <p:extLst>
      <p:ext uri="{BB962C8B-B14F-4D97-AF65-F5344CB8AC3E}">
        <p14:creationId xmlns:p14="http://schemas.microsoft.com/office/powerpoint/2010/main" val="311376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95486"/>
            <a:ext cx="6840760" cy="493563"/>
          </a:xfrm>
        </p:spPr>
        <p:txBody>
          <a:bodyPr/>
          <a:lstStyle/>
          <a:p>
            <a:r>
              <a:rPr lang="pt-BR" dirty="0" smtClean="0"/>
              <a:t>Sigilo bancário</a:t>
            </a:r>
            <a:endParaRPr lang="pt-BR" dirty="0"/>
          </a:p>
        </p:txBody>
      </p:sp>
      <p:sp>
        <p:nvSpPr>
          <p:cNvPr id="3" name="Espaço Reservado para Conteúdo 2"/>
          <p:cNvSpPr>
            <a:spLocks noGrp="1"/>
          </p:cNvSpPr>
          <p:nvPr>
            <p:ph idx="1"/>
          </p:nvPr>
        </p:nvSpPr>
        <p:spPr/>
        <p:txBody>
          <a:bodyPr/>
          <a:lstStyle/>
          <a:p>
            <a:pPr marL="0" indent="0">
              <a:buNone/>
            </a:pPr>
            <a:r>
              <a:rPr lang="pt-BR" dirty="0" smtClean="0"/>
              <a:t>Para que possamos respeitar o sigilo bancário de nossos clientes não podemos disponibilizar dados confidenciais para pessoas que não são bancários, portanto, todos os dados que recebemos necessitamos de autorização do departamento responsável para seguirmos as normas do Banco Central e mascarar/</a:t>
            </a:r>
            <a:r>
              <a:rPr lang="pt-BR" dirty="0" err="1" smtClean="0"/>
              <a:t>anonimizar</a:t>
            </a:r>
            <a:r>
              <a:rPr lang="pt-BR" dirty="0" smtClean="0"/>
              <a:t> informações sensíveis.</a:t>
            </a:r>
          </a:p>
          <a:p>
            <a:pPr marL="0" indent="0">
              <a:buNone/>
            </a:pPr>
            <a:endParaRPr lang="pt-BR" dirty="0" smtClean="0"/>
          </a:p>
          <a:p>
            <a:pPr marL="0" indent="0">
              <a:buNone/>
            </a:pPr>
            <a:r>
              <a:rPr lang="pt-BR" dirty="0" smtClean="0"/>
              <a:t>Este processo demanda esforço, tempo e muito trabalho devido à qualidade dos dados de algumas fontes.</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6</a:t>
            </a:fld>
            <a:endParaRPr lang="pt-BR"/>
          </a:p>
        </p:txBody>
      </p:sp>
    </p:spTree>
    <p:extLst>
      <p:ext uri="{BB962C8B-B14F-4D97-AF65-F5344CB8AC3E}">
        <p14:creationId xmlns:p14="http://schemas.microsoft.com/office/powerpoint/2010/main" val="3833814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7211144" cy="493563"/>
          </a:xfrm>
        </p:spPr>
        <p:txBody>
          <a:bodyPr/>
          <a:lstStyle/>
          <a:p>
            <a:r>
              <a:rPr lang="pt-BR" dirty="0" smtClean="0"/>
              <a:t>Processo atual</a:t>
            </a:r>
            <a:endParaRPr lang="pt-BR" dirty="0"/>
          </a:p>
        </p:txBody>
      </p:sp>
      <p:sp>
        <p:nvSpPr>
          <p:cNvPr id="3" name="Espaço Reservado para Conteúdo 2"/>
          <p:cNvSpPr>
            <a:spLocks noGrp="1"/>
          </p:cNvSpPr>
          <p:nvPr>
            <p:ph idx="1"/>
          </p:nvPr>
        </p:nvSpPr>
        <p:spPr>
          <a:xfrm>
            <a:off x="457200" y="843558"/>
            <a:ext cx="8229600" cy="3960440"/>
          </a:xfrm>
        </p:spPr>
        <p:txBody>
          <a:bodyPr>
            <a:normAutofit lnSpcReduction="10000"/>
          </a:bodyPr>
          <a:lstStyle/>
          <a:p>
            <a:pPr marL="0" indent="0">
              <a:buNone/>
            </a:pPr>
            <a:r>
              <a:rPr lang="pt-BR" dirty="0" smtClean="0"/>
              <a:t>Após autorização do departamento responsável pelos dados e a recepção do mesmo, que segue um processo onde realizamos solicitação de </a:t>
            </a:r>
            <a:r>
              <a:rPr lang="pt-BR" dirty="0" err="1" smtClean="0"/>
              <a:t>permissionamento</a:t>
            </a:r>
            <a:r>
              <a:rPr lang="pt-BR" dirty="0" smtClean="0"/>
              <a:t> controlado por uma planilha de acessos, precisamos analisar os dados e mascará-los.</a:t>
            </a:r>
          </a:p>
          <a:p>
            <a:pPr marL="0" indent="0">
              <a:buNone/>
            </a:pPr>
            <a:endParaRPr lang="pt-BR" dirty="0"/>
          </a:p>
          <a:p>
            <a:pPr marL="0" indent="0">
              <a:buNone/>
            </a:pPr>
            <a:r>
              <a:rPr lang="pt-BR" dirty="0" smtClean="0"/>
              <a:t>É muito importante solicitarmos um padrão para extração dos dados, pois em campos de preenchimento livre encontramos todo tipo de dado que acaba atrapalhando e demandando muito tempo para a preparação para o cientista analisar e algumas vezes acontece de termos que refazer o tratamento e mascaramento devido casos bastante específicos.</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7</a:t>
            </a:fld>
            <a:endParaRPr lang="pt-BR"/>
          </a:p>
        </p:txBody>
      </p:sp>
    </p:spTree>
    <p:extLst>
      <p:ext uri="{BB962C8B-B14F-4D97-AF65-F5344CB8AC3E}">
        <p14:creationId xmlns:p14="http://schemas.microsoft.com/office/powerpoint/2010/main" val="51954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7211144" cy="493563"/>
          </a:xfrm>
        </p:spPr>
        <p:txBody>
          <a:bodyPr/>
          <a:lstStyle/>
          <a:p>
            <a:r>
              <a:rPr lang="pt-BR" dirty="0" smtClean="0"/>
              <a:t>Processo atual</a:t>
            </a:r>
            <a:endParaRPr lang="pt-BR" dirty="0"/>
          </a:p>
        </p:txBody>
      </p:sp>
      <p:sp>
        <p:nvSpPr>
          <p:cNvPr id="3" name="Espaço Reservado para Conteúdo 2"/>
          <p:cNvSpPr>
            <a:spLocks noGrp="1"/>
          </p:cNvSpPr>
          <p:nvPr>
            <p:ph idx="1"/>
          </p:nvPr>
        </p:nvSpPr>
        <p:spPr>
          <a:xfrm>
            <a:off x="457200" y="843558"/>
            <a:ext cx="8363272" cy="3960440"/>
          </a:xfrm>
        </p:spPr>
        <p:txBody>
          <a:bodyPr>
            <a:normAutofit/>
          </a:bodyPr>
          <a:lstStyle/>
          <a:p>
            <a:pPr marL="0" indent="0">
              <a:buNone/>
            </a:pPr>
            <a:r>
              <a:rPr lang="pt-BR" dirty="0" smtClean="0"/>
              <a:t>Após o mascaramento o dado é disponibilizado no cluster </a:t>
            </a:r>
            <a:r>
              <a:rPr lang="pt-BR" dirty="0" err="1" smtClean="0"/>
              <a:t>Hadoop</a:t>
            </a:r>
            <a:r>
              <a:rPr lang="pt-BR" dirty="0" smtClean="0"/>
              <a:t>, ou seja, no HDFS (</a:t>
            </a:r>
            <a:r>
              <a:rPr lang="pt-BR" dirty="0" err="1" smtClean="0"/>
              <a:t>Hadoop</a:t>
            </a:r>
            <a:r>
              <a:rPr lang="pt-BR" dirty="0" smtClean="0"/>
              <a:t> </a:t>
            </a:r>
            <a:r>
              <a:rPr lang="pt-BR" dirty="0" err="1" smtClean="0"/>
              <a:t>Distributed</a:t>
            </a:r>
            <a:r>
              <a:rPr lang="pt-BR" dirty="0" smtClean="0"/>
              <a:t> File System).</a:t>
            </a:r>
          </a:p>
          <a:p>
            <a:pPr marL="0" indent="0">
              <a:buNone/>
            </a:pPr>
            <a:r>
              <a:rPr lang="pt-BR" dirty="0" smtClean="0"/>
              <a:t>O próximo passo seria criação de uma tabela </a:t>
            </a:r>
            <a:r>
              <a:rPr lang="pt-BR" dirty="0" err="1" smtClean="0"/>
              <a:t>Hive</a:t>
            </a:r>
            <a:r>
              <a:rPr lang="pt-BR" dirty="0" smtClean="0"/>
              <a:t> para acessar os dados, o que nada mais é do que </a:t>
            </a:r>
            <a:r>
              <a:rPr lang="pt-BR" dirty="0" err="1" smtClean="0"/>
              <a:t>metadado</a:t>
            </a:r>
            <a:r>
              <a:rPr lang="pt-BR" dirty="0" smtClean="0"/>
              <a:t> (dados sobre outros dados) que indicam ao </a:t>
            </a:r>
            <a:r>
              <a:rPr lang="pt-BR" dirty="0" err="1" smtClean="0"/>
              <a:t>Hive</a:t>
            </a:r>
            <a:r>
              <a:rPr lang="pt-BR" dirty="0" smtClean="0"/>
              <a:t> e </a:t>
            </a:r>
            <a:r>
              <a:rPr lang="pt-BR" dirty="0" err="1" smtClean="0"/>
              <a:t>MapReduce</a:t>
            </a:r>
            <a:r>
              <a:rPr lang="pt-BR" dirty="0" smtClean="0"/>
              <a:t> como o arquivo no HDFS está estruturado. Permitindo desta forma que o cientista possa analisar, sumarizar, contabilizar, o </a:t>
            </a:r>
            <a:r>
              <a:rPr lang="pt-BR" dirty="0" err="1" smtClean="0"/>
              <a:t>dataset</a:t>
            </a:r>
            <a:r>
              <a:rPr lang="pt-BR" dirty="0" smtClean="0"/>
              <a:t>.</a:t>
            </a:r>
          </a:p>
          <a:p>
            <a:pPr marL="0" indent="0">
              <a:buNone/>
            </a:pPr>
            <a:r>
              <a:rPr lang="pt-BR" dirty="0" smtClean="0"/>
              <a:t>A partir daí o cientista pode gerar novos </a:t>
            </a:r>
            <a:r>
              <a:rPr lang="pt-BR" dirty="0" err="1" smtClean="0"/>
              <a:t>datasets</a:t>
            </a:r>
            <a:r>
              <a:rPr lang="pt-BR" dirty="0" smtClean="0"/>
              <a:t> para análises descritivas para geração dos insumos e hipóteses para o desenvolvimento do modelo de dados.</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8</a:t>
            </a:fld>
            <a:endParaRPr lang="pt-BR"/>
          </a:p>
        </p:txBody>
      </p:sp>
    </p:spTree>
    <p:extLst>
      <p:ext uri="{BB962C8B-B14F-4D97-AF65-F5344CB8AC3E}">
        <p14:creationId xmlns:p14="http://schemas.microsoft.com/office/powerpoint/2010/main" val="4123797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6635080" cy="493563"/>
          </a:xfrm>
        </p:spPr>
        <p:txBody>
          <a:bodyPr/>
          <a:lstStyle/>
          <a:p>
            <a:r>
              <a:rPr lang="pt-BR" dirty="0" smtClean="0"/>
              <a:t>Próximo passo...</a:t>
            </a:r>
            <a:endParaRPr lang="pt-BR" dirty="0"/>
          </a:p>
        </p:txBody>
      </p:sp>
      <p:sp>
        <p:nvSpPr>
          <p:cNvPr id="3" name="Espaço Reservado para Conteúdo 2"/>
          <p:cNvSpPr>
            <a:spLocks noGrp="1"/>
          </p:cNvSpPr>
          <p:nvPr>
            <p:ph idx="1"/>
          </p:nvPr>
        </p:nvSpPr>
        <p:spPr/>
        <p:txBody>
          <a:bodyPr/>
          <a:lstStyle/>
          <a:p>
            <a:pPr marL="0" indent="0">
              <a:buNone/>
            </a:pPr>
            <a:r>
              <a:rPr lang="pt-BR" dirty="0" smtClean="0"/>
              <a:t>Hoje as tabelas no </a:t>
            </a:r>
            <a:r>
              <a:rPr lang="pt-BR" dirty="0" err="1" smtClean="0"/>
              <a:t>Hive</a:t>
            </a:r>
            <a:r>
              <a:rPr lang="pt-BR" dirty="0" smtClean="0"/>
              <a:t> estão estruturadas como EXTERNAL TABLES o que pode não ser a melhor maneira, mas até termos um processo consolidado é a forma mais segura de não perdermos os dados.</a:t>
            </a:r>
          </a:p>
          <a:p>
            <a:pPr marL="0" indent="0">
              <a:buNone/>
            </a:pPr>
            <a:endParaRPr lang="pt-BR" dirty="0" smtClean="0"/>
          </a:p>
          <a:p>
            <a:pPr marL="0" indent="0">
              <a:buNone/>
            </a:pPr>
            <a:r>
              <a:rPr lang="pt-BR" dirty="0" smtClean="0"/>
              <a:t>Acredito que cabe aos engenheiros de dados estudarem as diferentes arquiteturas do </a:t>
            </a:r>
            <a:r>
              <a:rPr lang="pt-BR" dirty="0" err="1" smtClean="0"/>
              <a:t>Hive</a:t>
            </a:r>
            <a:r>
              <a:rPr lang="pt-BR" dirty="0" smtClean="0"/>
              <a:t> para permitir que os cientistas possam trabalhar de forma mais rápida e consistente e com melhoria na performance e melhor utilização dos recursos físicos para que todos possam trabalhar de forma colaborativa.</a:t>
            </a:r>
            <a:endParaRPr lang="pt-BR" dirty="0"/>
          </a:p>
        </p:txBody>
      </p:sp>
      <p:sp>
        <p:nvSpPr>
          <p:cNvPr id="4" name="Espaço Reservado para Número de Slide 3"/>
          <p:cNvSpPr>
            <a:spLocks noGrp="1"/>
          </p:cNvSpPr>
          <p:nvPr>
            <p:ph type="sldNum" sz="quarter" idx="12"/>
          </p:nvPr>
        </p:nvSpPr>
        <p:spPr/>
        <p:txBody>
          <a:bodyPr/>
          <a:lstStyle/>
          <a:p>
            <a:fld id="{26D191BC-AC5E-47D5-932D-5D1AE3290488}" type="slidenum">
              <a:rPr lang="pt-BR" smtClean="0"/>
              <a:t>9</a:t>
            </a:fld>
            <a:endParaRPr lang="pt-BR"/>
          </a:p>
        </p:txBody>
      </p:sp>
    </p:spTree>
    <p:extLst>
      <p:ext uri="{BB962C8B-B14F-4D97-AF65-F5344CB8AC3E}">
        <p14:creationId xmlns:p14="http://schemas.microsoft.com/office/powerpoint/2010/main" val="2859364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Autofit/>
      </a:bodyPr>
      <a:lstStyle>
        <a:defPPr>
          <a:defRPr dirty="0" smtClean="0"/>
        </a:defPPr>
      </a:lstStyle>
    </a:tx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1334</Words>
  <Application>Microsoft Office PowerPoint</Application>
  <PresentationFormat>Apresentação na tela (16:9)</PresentationFormat>
  <Paragraphs>231</Paragraphs>
  <Slides>23</Slides>
  <Notes>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Arial</vt:lpstr>
      <vt:lpstr>Calibri</vt:lpstr>
      <vt:lpstr>Consolas</vt:lpstr>
      <vt:lpstr>KG Second Chances Sketch</vt:lpstr>
      <vt:lpstr>Sketch Block</vt:lpstr>
      <vt:lpstr>ChalkDust</vt:lpstr>
      <vt:lpstr>Tema do Office</vt:lpstr>
      <vt:lpstr>Ecosistema Hadoop</vt:lpstr>
      <vt:lpstr>Ambiente de Pesquisas</vt:lpstr>
      <vt:lpstr>Servidores do Cluster</vt:lpstr>
      <vt:lpstr>Acesso aos dados</vt:lpstr>
      <vt:lpstr>Como logar na nos domínios?</vt:lpstr>
      <vt:lpstr>Sigilo bancário</vt:lpstr>
      <vt:lpstr>Processo atual</vt:lpstr>
      <vt:lpstr>Processo atual</vt:lpstr>
      <vt:lpstr>Próximo passo...</vt:lpstr>
      <vt:lpstr>Boas práticas </vt:lpstr>
      <vt:lpstr>Armazenamento, controle de versões</vt:lpstr>
      <vt:lpstr>Ferramentas Ecossistema Hadoop</vt:lpstr>
      <vt:lpstr>Ferramentas Cientista de Dados</vt:lpstr>
      <vt:lpstr>Ferramentas Engenheiro de Dados</vt:lpstr>
      <vt:lpstr>HDFS, alguns comandos... hadoop fs </vt:lpstr>
      <vt:lpstr>HDFS, estrutura de arquivos...</vt:lpstr>
      <vt:lpstr>HIVE, alguns data types...</vt:lpstr>
      <vt:lpstr>HIVE, mais alguns data types...</vt:lpstr>
      <vt:lpstr>HIVE, alguns comandos...DDL</vt:lpstr>
      <vt:lpstr>HIVE, alguns comandos...DDL</vt:lpstr>
      <vt:lpstr>HIVE, alguns comandos...DDL</vt:lpstr>
      <vt:lpstr>HIVE, alguns comandos...DML</vt:lpstr>
      <vt:lpstr>HIVE, algumas funções de agregação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fgdfg</dc:title>
  <dc:creator>Fabio</dc:creator>
  <cp:lastModifiedBy>Fabio</cp:lastModifiedBy>
  <cp:revision>45</cp:revision>
  <cp:lastPrinted>2017-06-27T03:07:34Z</cp:lastPrinted>
  <dcterms:created xsi:type="dcterms:W3CDTF">2017-06-27T00:43:09Z</dcterms:created>
  <dcterms:modified xsi:type="dcterms:W3CDTF">2017-06-30T02:16:50Z</dcterms:modified>
</cp:coreProperties>
</file>