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3" r:id="rId12"/>
    <p:sldId id="264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D80AC-5460-4BEC-BC5F-D11285AA6D2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FD3E06-F1D1-4857-AB3E-87495485AC0D}">
      <dgm:prSet/>
      <dgm:spPr/>
      <dgm:t>
        <a:bodyPr/>
        <a:lstStyle/>
        <a:p>
          <a:r>
            <a:rPr lang="es-MX" b="0" dirty="0"/>
            <a:t>El presente proyecto se enfoca en mejorar los compiladores y darles una mayor calidad así como tener una reducción de tiempos aunque estos aún se encuentran en fases de pruebas.</a:t>
          </a:r>
          <a:endParaRPr lang="en-US" dirty="0"/>
        </a:p>
      </dgm:t>
    </dgm:pt>
    <dgm:pt modelId="{B49611E1-D472-4692-A3BA-BD5770B12DCF}" type="parTrans" cxnId="{9C9911D3-C350-48DA-970E-0C6ACA8DE407}">
      <dgm:prSet/>
      <dgm:spPr/>
      <dgm:t>
        <a:bodyPr/>
        <a:lstStyle/>
        <a:p>
          <a:endParaRPr lang="en-US"/>
        </a:p>
      </dgm:t>
    </dgm:pt>
    <dgm:pt modelId="{CD658D26-7496-481B-93F2-BF54754D3C64}" type="sibTrans" cxnId="{9C9911D3-C350-48DA-970E-0C6ACA8DE407}">
      <dgm:prSet/>
      <dgm:spPr/>
      <dgm:t>
        <a:bodyPr/>
        <a:lstStyle/>
        <a:p>
          <a:endParaRPr lang="en-US"/>
        </a:p>
      </dgm:t>
    </dgm:pt>
    <dgm:pt modelId="{4ED0A5A0-71E7-4C8A-AF0C-F1E7764FC3EF}">
      <dgm:prSet/>
      <dgm:spPr/>
      <dgm:t>
        <a:bodyPr/>
        <a:lstStyle/>
        <a:p>
          <a:r>
            <a:rPr lang="es-MX" dirty="0"/>
            <a:t>El proyecto nos muestra que en esta fase de la elaboración no es compatible aun con Windows, también nos abre las puertas a poder cambiar valores y códigos el cual para los jóvenes programadores es un gran incentivo para desafiar sus habilidades en el desarrollo de nuevas tecnologías.</a:t>
          </a:r>
          <a:endParaRPr lang="en-US" dirty="0"/>
        </a:p>
      </dgm:t>
    </dgm:pt>
    <dgm:pt modelId="{72957BEC-15E0-4A6E-9B4D-762E5EC28C4A}" type="parTrans" cxnId="{CEF3FC01-612D-4739-82FB-44CD56482912}">
      <dgm:prSet/>
      <dgm:spPr/>
      <dgm:t>
        <a:bodyPr/>
        <a:lstStyle/>
        <a:p>
          <a:endParaRPr lang="en-US"/>
        </a:p>
      </dgm:t>
    </dgm:pt>
    <dgm:pt modelId="{AAA4D16E-06FE-4F82-8EBA-31507D06D677}" type="sibTrans" cxnId="{CEF3FC01-612D-4739-82FB-44CD56482912}">
      <dgm:prSet/>
      <dgm:spPr/>
      <dgm:t>
        <a:bodyPr/>
        <a:lstStyle/>
        <a:p>
          <a:endParaRPr lang="en-US"/>
        </a:p>
      </dgm:t>
    </dgm:pt>
    <dgm:pt modelId="{230E0C8B-D1B5-4111-BC66-953E5C13622C}" type="pres">
      <dgm:prSet presAssocID="{F47D80AC-5460-4BEC-BC5F-D11285AA6D2D}" presName="vert0" presStyleCnt="0">
        <dgm:presLayoutVars>
          <dgm:dir/>
          <dgm:animOne val="branch"/>
          <dgm:animLvl val="lvl"/>
        </dgm:presLayoutVars>
      </dgm:prSet>
      <dgm:spPr/>
    </dgm:pt>
    <dgm:pt modelId="{43FD57A2-EB5A-4DBC-B743-2B1270CF3A1D}" type="pres">
      <dgm:prSet presAssocID="{C6FD3E06-F1D1-4857-AB3E-87495485AC0D}" presName="thickLine" presStyleLbl="alignNode1" presStyleIdx="0" presStyleCnt="2"/>
      <dgm:spPr/>
    </dgm:pt>
    <dgm:pt modelId="{D02AE02A-C389-4281-A762-6E3B4F27C776}" type="pres">
      <dgm:prSet presAssocID="{C6FD3E06-F1D1-4857-AB3E-87495485AC0D}" presName="horz1" presStyleCnt="0"/>
      <dgm:spPr/>
    </dgm:pt>
    <dgm:pt modelId="{C080CBA3-5ABE-44EF-944B-C87AE53C6418}" type="pres">
      <dgm:prSet presAssocID="{C6FD3E06-F1D1-4857-AB3E-87495485AC0D}" presName="tx1" presStyleLbl="revTx" presStyleIdx="0" presStyleCnt="2"/>
      <dgm:spPr/>
    </dgm:pt>
    <dgm:pt modelId="{1B0BC16B-476B-4060-B531-F61A7079CDCA}" type="pres">
      <dgm:prSet presAssocID="{C6FD3E06-F1D1-4857-AB3E-87495485AC0D}" presName="vert1" presStyleCnt="0"/>
      <dgm:spPr/>
    </dgm:pt>
    <dgm:pt modelId="{D5CD8654-061E-4034-AC16-3EC0008F7BCC}" type="pres">
      <dgm:prSet presAssocID="{4ED0A5A0-71E7-4C8A-AF0C-F1E7764FC3EF}" presName="thickLine" presStyleLbl="alignNode1" presStyleIdx="1" presStyleCnt="2"/>
      <dgm:spPr/>
    </dgm:pt>
    <dgm:pt modelId="{81BB3C59-7109-493A-8AF6-BEAEC19B51D9}" type="pres">
      <dgm:prSet presAssocID="{4ED0A5A0-71E7-4C8A-AF0C-F1E7764FC3EF}" presName="horz1" presStyleCnt="0"/>
      <dgm:spPr/>
    </dgm:pt>
    <dgm:pt modelId="{0E013CF2-70E6-4B10-8BD0-B3CFBA060B90}" type="pres">
      <dgm:prSet presAssocID="{4ED0A5A0-71E7-4C8A-AF0C-F1E7764FC3EF}" presName="tx1" presStyleLbl="revTx" presStyleIdx="1" presStyleCnt="2"/>
      <dgm:spPr/>
    </dgm:pt>
    <dgm:pt modelId="{0F79E13D-754F-45A6-B7A8-1DB1CFBEDD3D}" type="pres">
      <dgm:prSet presAssocID="{4ED0A5A0-71E7-4C8A-AF0C-F1E7764FC3EF}" presName="vert1" presStyleCnt="0"/>
      <dgm:spPr/>
    </dgm:pt>
  </dgm:ptLst>
  <dgm:cxnLst>
    <dgm:cxn modelId="{CEF3FC01-612D-4739-82FB-44CD56482912}" srcId="{F47D80AC-5460-4BEC-BC5F-D11285AA6D2D}" destId="{4ED0A5A0-71E7-4C8A-AF0C-F1E7764FC3EF}" srcOrd="1" destOrd="0" parTransId="{72957BEC-15E0-4A6E-9B4D-762E5EC28C4A}" sibTransId="{AAA4D16E-06FE-4F82-8EBA-31507D06D677}"/>
    <dgm:cxn modelId="{91C08C23-2D79-406D-BDE5-B94327D36DDD}" type="presOf" srcId="{C6FD3E06-F1D1-4857-AB3E-87495485AC0D}" destId="{C080CBA3-5ABE-44EF-944B-C87AE53C6418}" srcOrd="0" destOrd="0" presId="urn:microsoft.com/office/officeart/2008/layout/LinedList"/>
    <dgm:cxn modelId="{59ABFA30-DBC6-4BCB-A9EC-893795C1D2D7}" type="presOf" srcId="{F47D80AC-5460-4BEC-BC5F-D11285AA6D2D}" destId="{230E0C8B-D1B5-4111-BC66-953E5C13622C}" srcOrd="0" destOrd="0" presId="urn:microsoft.com/office/officeart/2008/layout/LinedList"/>
    <dgm:cxn modelId="{9C9911D3-C350-48DA-970E-0C6ACA8DE407}" srcId="{F47D80AC-5460-4BEC-BC5F-D11285AA6D2D}" destId="{C6FD3E06-F1D1-4857-AB3E-87495485AC0D}" srcOrd="0" destOrd="0" parTransId="{B49611E1-D472-4692-A3BA-BD5770B12DCF}" sibTransId="{CD658D26-7496-481B-93F2-BF54754D3C64}"/>
    <dgm:cxn modelId="{210332E3-F3CE-4967-8D24-831309C49480}" type="presOf" srcId="{4ED0A5A0-71E7-4C8A-AF0C-F1E7764FC3EF}" destId="{0E013CF2-70E6-4B10-8BD0-B3CFBA060B90}" srcOrd="0" destOrd="0" presId="urn:microsoft.com/office/officeart/2008/layout/LinedList"/>
    <dgm:cxn modelId="{A96C89B5-9351-49F4-AE23-4977CD9BF6F3}" type="presParOf" srcId="{230E0C8B-D1B5-4111-BC66-953E5C13622C}" destId="{43FD57A2-EB5A-4DBC-B743-2B1270CF3A1D}" srcOrd="0" destOrd="0" presId="urn:microsoft.com/office/officeart/2008/layout/LinedList"/>
    <dgm:cxn modelId="{F8BBBD47-B3D9-43E2-86B5-4651E12787A4}" type="presParOf" srcId="{230E0C8B-D1B5-4111-BC66-953E5C13622C}" destId="{D02AE02A-C389-4281-A762-6E3B4F27C776}" srcOrd="1" destOrd="0" presId="urn:microsoft.com/office/officeart/2008/layout/LinedList"/>
    <dgm:cxn modelId="{8569D16E-1555-4611-BF6C-222CA09DC0A0}" type="presParOf" srcId="{D02AE02A-C389-4281-A762-6E3B4F27C776}" destId="{C080CBA3-5ABE-44EF-944B-C87AE53C6418}" srcOrd="0" destOrd="0" presId="urn:microsoft.com/office/officeart/2008/layout/LinedList"/>
    <dgm:cxn modelId="{876202FF-9760-4F2C-B5EA-7FD35050C945}" type="presParOf" srcId="{D02AE02A-C389-4281-A762-6E3B4F27C776}" destId="{1B0BC16B-476B-4060-B531-F61A7079CDCA}" srcOrd="1" destOrd="0" presId="urn:microsoft.com/office/officeart/2008/layout/LinedList"/>
    <dgm:cxn modelId="{F46EE84D-9797-407F-B496-B5B7A03FE1CF}" type="presParOf" srcId="{230E0C8B-D1B5-4111-BC66-953E5C13622C}" destId="{D5CD8654-061E-4034-AC16-3EC0008F7BCC}" srcOrd="2" destOrd="0" presId="urn:microsoft.com/office/officeart/2008/layout/LinedList"/>
    <dgm:cxn modelId="{527B2CE3-FA0F-4DA6-BD12-510D9B5B559A}" type="presParOf" srcId="{230E0C8B-D1B5-4111-BC66-953E5C13622C}" destId="{81BB3C59-7109-493A-8AF6-BEAEC19B51D9}" srcOrd="3" destOrd="0" presId="urn:microsoft.com/office/officeart/2008/layout/LinedList"/>
    <dgm:cxn modelId="{5D40E0DD-4246-4B68-8445-DA7C56678A4C}" type="presParOf" srcId="{81BB3C59-7109-493A-8AF6-BEAEC19B51D9}" destId="{0E013CF2-70E6-4B10-8BD0-B3CFBA060B90}" srcOrd="0" destOrd="0" presId="urn:microsoft.com/office/officeart/2008/layout/LinedList"/>
    <dgm:cxn modelId="{64CB806A-741A-44DB-BA41-8C4EE746C733}" type="presParOf" srcId="{81BB3C59-7109-493A-8AF6-BEAEC19B51D9}" destId="{0F79E13D-754F-45A6-B7A8-1DB1CFBEDD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D57A2-EB5A-4DBC-B743-2B1270CF3A1D}">
      <dsp:nvSpPr>
        <dsp:cNvPr id="0" name=""/>
        <dsp:cNvSpPr/>
      </dsp:nvSpPr>
      <dsp:spPr>
        <a:xfrm>
          <a:off x="0" y="0"/>
          <a:ext cx="91936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0CBA3-5ABE-44EF-944B-C87AE53C6418}">
      <dsp:nvSpPr>
        <dsp:cNvPr id="0" name=""/>
        <dsp:cNvSpPr/>
      </dsp:nvSpPr>
      <dsp:spPr>
        <a:xfrm>
          <a:off x="0" y="0"/>
          <a:ext cx="9193695" cy="1720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0" kern="1200" dirty="0"/>
            <a:t>El presente proyecto se enfoca en mejorar los compiladores y darles una mayor calidad así como tener una reducción de tiempos aunque estos aún se encuentran en fases de pruebas.</a:t>
          </a:r>
          <a:endParaRPr lang="en-US" sz="2200" kern="1200" dirty="0"/>
        </a:p>
      </dsp:txBody>
      <dsp:txXfrm>
        <a:off x="0" y="0"/>
        <a:ext cx="9193695" cy="1720006"/>
      </dsp:txXfrm>
    </dsp:sp>
    <dsp:sp modelId="{D5CD8654-061E-4034-AC16-3EC0008F7BCC}">
      <dsp:nvSpPr>
        <dsp:cNvPr id="0" name=""/>
        <dsp:cNvSpPr/>
      </dsp:nvSpPr>
      <dsp:spPr>
        <a:xfrm>
          <a:off x="0" y="1720006"/>
          <a:ext cx="91936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13CF2-70E6-4B10-8BD0-B3CFBA060B90}">
      <dsp:nvSpPr>
        <dsp:cNvPr id="0" name=""/>
        <dsp:cNvSpPr/>
      </dsp:nvSpPr>
      <dsp:spPr>
        <a:xfrm>
          <a:off x="0" y="1720006"/>
          <a:ext cx="9193695" cy="1720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El proyecto nos muestra que en esta fase de la elaboración no es compatible aun con Windows, también nos abre las puertas a poder cambiar valores y códigos el cual para los jóvenes programadores es un gran incentivo para desafiar sus habilidades en el desarrollo de nuevas tecnologías.</a:t>
          </a:r>
          <a:endParaRPr lang="en-US" sz="2200" kern="1200" dirty="0"/>
        </a:p>
      </dsp:txBody>
      <dsp:txXfrm>
        <a:off x="0" y="1720006"/>
        <a:ext cx="9193695" cy="1720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CBE16-E355-4819-AC81-388DB6EA8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B94800-CF44-4D6B-8B25-7E02AD60F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A4397-596E-4669-B6BA-EB8F1CC4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B6A1BE-CF09-4D24-9502-8B35390B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4D7A0-71EF-415C-8346-10CCAB14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6FEE5-0914-4518-8CD2-BF4820DB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94F10E-BB30-4C5D-A9D8-5D327194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421B37-A917-484A-A310-C79AF7C5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71AA1-0A43-411D-895C-347B244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36254-32DF-461D-96BF-A78460BC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E26182-E571-4C8B-94FA-3B2B3A157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AA5FE5-289E-461F-AC60-886CFCDDB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98387-1D4C-4EA8-BA93-A5A64683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D72E6-6813-438D-879D-5446FC19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D6219-ADE4-461C-9EF4-5F332385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240B-C36B-481A-86F8-1B3D3404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F9ABD-167F-4E30-8BF5-CCDD6E655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A1F41-55A9-4FC8-ABB7-33B372FC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C191E-43C2-402D-9566-4FC0A914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08A5ED-43AD-495D-B2D7-5AE9770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E010F-733A-4CE1-A70D-9DDF10AA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14E150-4084-49E3-9455-0C890AFE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E177C-0F2B-4357-B9E4-84E074EB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539D3-396B-4698-92E5-3D7D0EAC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2BDB8-F859-40F8-98D3-1107F8DE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A4CA4-D351-4091-A804-04F18FCC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2B28C-4C62-4BF6-A5FF-894F8A90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00F104-9A68-43EA-B1C7-2961674C1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58DB3E-020D-4C34-8C5B-EE811B0F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D610DB-EFD4-4064-B258-BAD1EC0E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3ADDD1-C0C8-49EC-8D35-7DD934E2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7685C-ACC2-4B6D-8674-07C92B44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004003-C606-4E8E-BFFF-76F9169D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177DD1-2E53-493C-A69D-7972B1E91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E21FB9-9479-4F5A-B210-A3CBF3FB0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D07B97-3D76-467D-8CBF-42D4E583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C6FBF8-A2D5-44BB-BE8A-3CB31523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27C16D-6AFA-42A5-BD12-E68FD3AC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C2F5FD-A5C3-43CD-B1A6-02DD6CE2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E9938-B74A-47BB-BC4F-86731880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4F7D6B-9B4A-4685-B9BC-212E4010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1EFB09-A435-45EA-8C61-210F3DA4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1677D7-E294-4CD0-A441-4D6AAD51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05E76A-E8D9-4A00-8F6A-76279135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3BFECD-F312-4C7D-AB00-8B56A479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F88F50-D68C-4481-A525-3EE423D9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8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719C7-A727-4762-A4BF-5E7099BB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D8E49-835E-4F46-ADA3-A12BFC47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69353E-51AB-4A85-B4B2-6249767CF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F8C99E-28A4-4BD5-95DC-D9CC3076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805F43-18E7-49DF-A233-D7C7719E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B1E5AB-8C68-4DB1-8F91-1FB048FB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3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A984A-EDEE-4984-AFA6-3BB86D97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6FCA3C-2ED2-4E5A-8A16-182BC2E9C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2FF2F5-D2F0-4D70-9222-8D02F696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CBE0C5-2074-45ED-9083-55157E6F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9C6DC-4EFB-4355-90C5-12F4AC6D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C8A06B-4CB2-4153-AFE3-58DCE49F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F0DEB5-C013-47B0-909C-E18A2E1F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2CE836-6A70-47A7-A673-5E95D8374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CDD6FC-1254-44E6-B325-E0822C0C1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91C979-FD79-4CD6-AF63-9996F10B7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88AE2D-CCA8-4955-AF2E-FC5E01054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A0F16-EDCA-48FE-9ED2-FB6F2F931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30" y="321499"/>
            <a:ext cx="3810000" cy="966867"/>
          </a:xfrm>
        </p:spPr>
        <p:txBody>
          <a:bodyPr>
            <a:normAutofit/>
          </a:bodyPr>
          <a:lstStyle/>
          <a:p>
            <a:pPr algn="ctr"/>
            <a:r>
              <a:rPr lang="es-MX" sz="54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FLANG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90D8E0-5008-48CE-A13A-E38FD5D9E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173" y="1609865"/>
            <a:ext cx="4697144" cy="450174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INTEGRANTES DEL EQUIPO:</a:t>
            </a:r>
          </a:p>
          <a:p>
            <a:pPr algn="ctr"/>
            <a:endParaRPr lang="es-MX" dirty="0"/>
          </a:p>
          <a:p>
            <a:pPr algn="ctr">
              <a:tabLst>
                <a:tab pos="4800600" algn="l"/>
              </a:tabLst>
            </a:pPr>
            <a:r>
              <a:rPr lang="es-MX" sz="1800" b="1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Cortez García Jessica Gabriela 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tabLst>
                <a:tab pos="4800600" algn="l"/>
              </a:tabLst>
            </a:pPr>
            <a:r>
              <a:rPr lang="es-MX" sz="18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161080218                </a:t>
            </a:r>
            <a:r>
              <a:rPr lang="es-MX" sz="1800" dirty="0">
                <a:solidFill>
                  <a:srgbClr val="FF0000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25%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tabLst>
                <a:tab pos="4800600" algn="l"/>
              </a:tabLst>
            </a:pPr>
            <a:r>
              <a:rPr lang="es-MX" sz="1800" b="1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Guerrero Méndez Fabiola 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tabLst>
                <a:tab pos="4800600" algn="l"/>
              </a:tabLst>
            </a:pPr>
            <a:r>
              <a:rPr lang="es-MX" sz="18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161080147                </a:t>
            </a:r>
            <a:r>
              <a:rPr lang="es-MX" sz="1800" dirty="0">
                <a:solidFill>
                  <a:srgbClr val="FF0000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25%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tabLst>
                <a:tab pos="4800600" algn="l"/>
              </a:tabLst>
            </a:pPr>
            <a:r>
              <a:rPr lang="es-MX" sz="1800" b="1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Martinez Ortiz Areli Susana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tabLst>
                <a:tab pos="4800600" algn="l"/>
              </a:tabLst>
            </a:pPr>
            <a:r>
              <a:rPr lang="es-MX" sz="1800" b="1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s-MX" sz="18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161080228               </a:t>
            </a:r>
            <a:r>
              <a:rPr lang="es-MX" sz="1800" dirty="0">
                <a:solidFill>
                  <a:srgbClr val="FF0000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25%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tabLst>
                <a:tab pos="4800600" algn="l"/>
              </a:tabLst>
            </a:pPr>
            <a:r>
              <a:rPr lang="es-MX" sz="1800" b="1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Martinez Rodríguez Gerardo Emmanuel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tabLst>
                <a:tab pos="4800600" algn="l"/>
              </a:tabLst>
            </a:pPr>
            <a:r>
              <a:rPr lang="es-MX" sz="1800" b="1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s-MX" sz="18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161080185                </a:t>
            </a:r>
            <a:r>
              <a:rPr lang="es-MX" sz="1800" dirty="0">
                <a:solidFill>
                  <a:srgbClr val="FF0000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25%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pic>
        <p:nvPicPr>
          <p:cNvPr id="46" name="Picture 4" descr="GitHub - llvm-flang/flang: Fortran Front-End">
            <a:extLst>
              <a:ext uri="{FF2B5EF4-FFF2-40B4-BE49-F238E27FC236}">
                <a16:creationId xmlns:a16="http://schemas.microsoft.com/office/drawing/2014/main" id="{EE5F0C7E-C967-4658-8872-8A826CC0C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9" t="17323" r="5069" b="53139"/>
          <a:stretch/>
        </p:blipFill>
        <p:spPr bwMode="auto">
          <a:xfrm>
            <a:off x="6143193" y="965260"/>
            <a:ext cx="5505634" cy="44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D8BE68-705B-4A7E-8113-DB7313A0A528}"/>
              </a:ext>
            </a:extLst>
          </p:cNvPr>
          <p:cNvSpPr txBox="1"/>
          <p:nvPr/>
        </p:nvSpPr>
        <p:spPr>
          <a:xfrm>
            <a:off x="7425019" y="574099"/>
            <a:ext cx="294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EQUIPO RIÑON </a:t>
            </a:r>
          </a:p>
        </p:txBody>
      </p:sp>
    </p:spTree>
    <p:extLst>
      <p:ext uri="{BB962C8B-B14F-4D97-AF65-F5344CB8AC3E}">
        <p14:creationId xmlns:p14="http://schemas.microsoft.com/office/powerpoint/2010/main" val="2182018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21225-C05B-46E6-9E34-49E8BE3EA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314" y="528225"/>
            <a:ext cx="5568991" cy="2968014"/>
          </a:xfrm>
        </p:spPr>
        <p:txBody>
          <a:bodyPr anchor="t">
            <a:normAutofit/>
          </a:bodyPr>
          <a:lstStyle/>
          <a:p>
            <a:r>
              <a:rPr lang="es-MX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Se intento ejecutar el programa en LLVM pero no se logro ejecutar.</a:t>
            </a:r>
          </a:p>
          <a:p>
            <a:endParaRPr lang="es-MX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1F5900-5FD2-4759-84A7-8F41FD712412}"/>
              </a:ext>
            </a:extLst>
          </p:cNvPr>
          <p:cNvPicPr/>
          <p:nvPr/>
        </p:nvPicPr>
        <p:blipFill rotWithShape="1">
          <a:blip r:embed="rId2"/>
          <a:srcRect b="10582"/>
          <a:stretch/>
        </p:blipFill>
        <p:spPr>
          <a:xfrm>
            <a:off x="1600403" y="1387647"/>
            <a:ext cx="8804490" cy="421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2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8E080-9EDE-496F-8121-7480CF4F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DC6A58-5C73-45F9-B1E6-CBA597B3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171" y="262570"/>
            <a:ext cx="8985505" cy="1398802"/>
          </a:xfrm>
        </p:spPr>
        <p:txBody>
          <a:bodyPr anchor="b">
            <a:normAutofit fontScale="90000"/>
          </a:bodyPr>
          <a:lstStyle/>
          <a:p>
            <a:r>
              <a:rPr lang="es-MX" b="1" kern="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 (Títulos en alf"/>
              </a:rPr>
              <a:t>DESARROLLO E IMPLEMENTACION.</a:t>
            </a:r>
            <a:br>
              <a:rPr lang="es-MX" b="1" kern="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 (Títulos en alf"/>
              </a:rPr>
            </a:br>
            <a:endParaRPr lang="es-MX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A32B2-B8BD-430F-9A9C-4B4F4294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23" y="2214832"/>
            <a:ext cx="5370576" cy="3095445"/>
          </a:xfrm>
        </p:spPr>
        <p:txBody>
          <a:bodyPr anchor="t">
            <a:normAutofit/>
          </a:bodyPr>
          <a:lstStyle/>
          <a:p>
            <a:r>
              <a:rPr lang="es-MX" sz="20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INSTALACION </a:t>
            </a:r>
          </a:p>
          <a:p>
            <a:r>
              <a:rPr lang="es-ES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Descaragamos</a:t>
            </a:r>
            <a:r>
              <a:rPr lang="es-ES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VisualStudio</a:t>
            </a:r>
            <a:r>
              <a:rPr lang="es-ES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Code</a:t>
            </a:r>
            <a:r>
              <a:rPr lang="es-ES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(dependerá del SO la versión y los Requisitos)</a:t>
            </a:r>
          </a:p>
          <a:p>
            <a:pPr marL="0" indent="0">
              <a:buNone/>
            </a:pPr>
            <a:endParaRPr lang="es-MX" sz="20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s-ES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Una vez descargado tuvimos que instalar </a:t>
            </a:r>
            <a:r>
              <a:rPr lang="es-ES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HomeBrew</a:t>
            </a:r>
            <a:r>
              <a:rPr lang="es-ES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 para instalar </a:t>
            </a:r>
            <a:r>
              <a:rPr lang="es-ES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gcc</a:t>
            </a:r>
            <a:r>
              <a:rPr lang="es-ES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 que incluye </a:t>
            </a:r>
            <a:r>
              <a:rPr lang="es-ES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gfortran</a:t>
            </a:r>
            <a:endParaRPr lang="es-ES" sz="20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endParaRPr lang="es-MX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3318" y="711249"/>
            <a:ext cx="826382" cy="54406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E9871F4-50EF-4E1C-89E6-BE414D3F0F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589" y="1646014"/>
            <a:ext cx="4438975" cy="33650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3175AC-7EC8-4358-95B4-536D65F8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02F229-01E7-45B9-88FC-797DF856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34" y="2127157"/>
            <a:ext cx="5568991" cy="2968014"/>
          </a:xfrm>
        </p:spPr>
        <p:txBody>
          <a:bodyPr anchor="t">
            <a:normAutofit/>
          </a:bodyPr>
          <a:lstStyle/>
          <a:p>
            <a:r>
              <a:rPr lang="es-MX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Mientras se instala </a:t>
            </a:r>
            <a:r>
              <a:rPr lang="es-MX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HomeBrew</a:t>
            </a:r>
            <a:r>
              <a:rPr lang="es-MX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s-MX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decargamos</a:t>
            </a:r>
            <a:r>
              <a:rPr lang="es-MX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 la </a:t>
            </a:r>
            <a:r>
              <a:rPr lang="es-MX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extencion</a:t>
            </a:r>
            <a:r>
              <a:rPr lang="es-MX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 de Fortran en </a:t>
            </a:r>
            <a:r>
              <a:rPr lang="es-MX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VSCode</a:t>
            </a:r>
            <a:r>
              <a:rPr lang="es-MX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r>
              <a:rPr lang="es-MX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Una vez completado el proceso de </a:t>
            </a:r>
            <a:r>
              <a:rPr lang="es-MX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Homebrew</a:t>
            </a:r>
            <a:r>
              <a:rPr lang="es-MX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 se instala </a:t>
            </a:r>
            <a:r>
              <a:rPr lang="es-MX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gcc</a:t>
            </a:r>
            <a:endParaRPr lang="es-MX" sz="20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endParaRPr lang="es-MX" sz="2000" dirty="0"/>
          </a:p>
        </p:txBody>
      </p:sp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FF65A9E-5749-44D7-A92A-27A4BB56B6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956" y="849437"/>
            <a:ext cx="6266630" cy="44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8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AA6B1-3140-43D5-A149-8B2CF3CD7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17" y="2136330"/>
            <a:ext cx="4563068" cy="1343343"/>
          </a:xfrm>
        </p:spPr>
        <p:txBody>
          <a:bodyPr anchor="t">
            <a:normAutofit/>
          </a:bodyPr>
          <a:lstStyle/>
          <a:p>
            <a:r>
              <a:rPr lang="es-MX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Una vez Instalado el </a:t>
            </a:r>
            <a:r>
              <a:rPr lang="es-MX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gbd</a:t>
            </a:r>
            <a:r>
              <a:rPr lang="es-MX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 pasamos a visual </a:t>
            </a:r>
            <a:r>
              <a:rPr lang="es-MX" sz="20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code</a:t>
            </a:r>
            <a:r>
              <a:rPr lang="es-MX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 a checar si ya esta listo.</a:t>
            </a:r>
          </a:p>
          <a:p>
            <a:endParaRPr lang="es-MX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7EB000-0725-469A-B707-05CDF44857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409" y="770475"/>
            <a:ext cx="6510967" cy="46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6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B657-DC0A-46E3-BE25-1A623210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73" y="386526"/>
            <a:ext cx="4970309" cy="106244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PROGRAMA HOLA MUNDO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9196B01-8B59-4B5C-ACA9-4FB6B57CC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8819" y="376142"/>
            <a:ext cx="6135412" cy="424206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A78451-E458-4A9B-BFC6-DB6D4191F7DC}"/>
              </a:ext>
            </a:extLst>
          </p:cNvPr>
          <p:cNvSpPr txBox="1"/>
          <p:nvPr/>
        </p:nvSpPr>
        <p:spPr>
          <a:xfrm>
            <a:off x="497910" y="1989342"/>
            <a:ext cx="4500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Se realizo la prueba para implementar la herramienta </a:t>
            </a:r>
            <a:r>
              <a:rPr lang="es-MX" sz="2000" dirty="0" err="1">
                <a:latin typeface="PMingLiU-ExtB" panose="02020500000000000000" pitchFamily="18" charset="-120"/>
                <a:ea typeface="PMingLiU-ExtB" panose="02020500000000000000" pitchFamily="18" charset="-120"/>
              </a:rPr>
              <a:t>flang</a:t>
            </a:r>
            <a:r>
              <a:rPr lang="es-MX" sz="20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 con un sencillo programa de “Hola mundo”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029781-06D1-4B17-B2AA-C94C1A4CF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08" t="50000"/>
          <a:stretch/>
        </p:blipFill>
        <p:spPr>
          <a:xfrm>
            <a:off x="390328" y="3545375"/>
            <a:ext cx="5432474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0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CD904-2E5E-415C-96E0-05DFD73D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760" y="139838"/>
            <a:ext cx="2872409" cy="840823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SUMA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719B5-0B81-4838-AE52-CFB7ED7A2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13" y="1075151"/>
            <a:ext cx="3508513" cy="3249958"/>
          </a:xfrm>
        </p:spPr>
        <p:txBody>
          <a:bodyPr/>
          <a:lstStyle/>
          <a:p>
            <a:pPr algn="just"/>
            <a:r>
              <a:rPr lang="es-MX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También se realizo un programa en fortran donde se implementa una suma sencilla para ver si se obtenía un resultado diferente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2E694B-51C2-4592-9EDA-2C93AC7D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60" y="980661"/>
            <a:ext cx="7255053" cy="5135217"/>
          </a:xfrm>
          <a:prstGeom prst="rect">
            <a:avLst/>
          </a:prstGeom>
        </p:spPr>
      </p:pic>
      <p:pic>
        <p:nvPicPr>
          <p:cNvPr id="5" name="Graphic 6" descr="Programador">
            <a:extLst>
              <a:ext uri="{FF2B5EF4-FFF2-40B4-BE49-F238E27FC236}">
                <a16:creationId xmlns:a16="http://schemas.microsoft.com/office/drawing/2014/main" id="{CA68EB6B-FF5C-4431-A19D-6FCB0E1F5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4020" y="3710609"/>
            <a:ext cx="1910549" cy="19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5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96814-6F0F-435E-BA88-E5E2E92B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08" y="0"/>
            <a:ext cx="10515600" cy="1325563"/>
          </a:xfrm>
        </p:spPr>
        <p:txBody>
          <a:bodyPr/>
          <a:lstStyle/>
          <a:p>
            <a:r>
              <a:rPr lang="es-MX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HOLA MUNDO EN </a:t>
            </a:r>
            <a:r>
              <a:rPr lang="es-MX" b="0" i="0" dirty="0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SUBLIMETEXT</a:t>
            </a:r>
            <a:endParaRPr lang="es-MX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E21BE-2967-47CE-8EDE-6D1BF81E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2188334"/>
            <a:ext cx="3667539" cy="2481332"/>
          </a:xfrm>
        </p:spPr>
        <p:txBody>
          <a:bodyPr/>
          <a:lstStyle/>
          <a:p>
            <a:pPr algn="just"/>
            <a:r>
              <a:rPr lang="es-MX" b="0" i="0" dirty="0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El cual guardo con la extensión de c, y se corrió de la misma manera pero nos marco error </a:t>
            </a:r>
            <a:endParaRPr lang="es-MX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307812-661D-4F85-A2C3-F5FEC05F6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846"/>
          <a:stretch/>
        </p:blipFill>
        <p:spPr>
          <a:xfrm>
            <a:off x="4850295" y="1505758"/>
            <a:ext cx="6861313" cy="4351704"/>
          </a:xfrm>
          <a:prstGeom prst="rect">
            <a:avLst/>
          </a:prstGeom>
        </p:spPr>
      </p:pic>
      <p:pic>
        <p:nvPicPr>
          <p:cNvPr id="5" name="Graphic 6" descr="Programador">
            <a:extLst>
              <a:ext uri="{FF2B5EF4-FFF2-40B4-BE49-F238E27FC236}">
                <a16:creationId xmlns:a16="http://schemas.microsoft.com/office/drawing/2014/main" id="{A6DAC0B2-0101-40AA-A4F7-501937BF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372" y="4066183"/>
            <a:ext cx="1910549" cy="19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3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93432-35BB-4C2C-96FB-24BD33C1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48" y="261490"/>
            <a:ext cx="5271051" cy="1461293"/>
          </a:xfrm>
        </p:spPr>
        <p:txBody>
          <a:bodyPr/>
          <a:lstStyle/>
          <a:p>
            <a:pPr marL="0" indent="0" algn="l">
              <a:buNone/>
            </a:pPr>
            <a:r>
              <a:rPr lang="es-MX" b="0" i="0" dirty="0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Nos percatamos que nos marco error con el </a:t>
            </a:r>
            <a:r>
              <a:rPr lang="es-MX" b="0" i="0" dirty="0" err="1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debugbreak</a:t>
            </a:r>
            <a:r>
              <a:rPr lang="es-MX" dirty="0">
                <a:solidFill>
                  <a:srgbClr val="202124"/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s-MX" b="0" i="0" dirty="0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y al quitarlo si lo pudimos correr.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533D56-8ECE-4179-B70D-082E3342B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371" y="1548538"/>
            <a:ext cx="9380629" cy="4375184"/>
          </a:xfrm>
          <a:prstGeom prst="rect">
            <a:avLst/>
          </a:prstGeom>
        </p:spPr>
      </p:pic>
      <p:pic>
        <p:nvPicPr>
          <p:cNvPr id="5" name="Graphic 6" descr="Programador">
            <a:extLst>
              <a:ext uri="{FF2B5EF4-FFF2-40B4-BE49-F238E27FC236}">
                <a16:creationId xmlns:a16="http://schemas.microsoft.com/office/drawing/2014/main" id="{1AF72EBC-D72A-4EDA-B466-F12A278D6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233" y="2473725"/>
            <a:ext cx="1910549" cy="19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78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145FC-C845-4598-99ED-2082FC74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8986B2-4B5A-4379-BA22-6CF6D4EB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5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0" i="0" dirty="0" err="1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Flang</a:t>
            </a:r>
            <a:r>
              <a:rPr lang="es-MX" b="0" i="0" dirty="0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es el </a:t>
            </a:r>
            <a:r>
              <a:rPr lang="es-MX" b="0" i="0" dirty="0" err="1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front-end</a:t>
            </a:r>
            <a:r>
              <a:rPr lang="es-MX" b="0" i="0" dirty="0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de Fortran diseñado para integrarse con LLVM y adecuado para interoperabilidad con </a:t>
            </a:r>
            <a:r>
              <a:rPr lang="es-MX" b="0" i="0" dirty="0" err="1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Clang</a:t>
            </a:r>
            <a:r>
              <a:rPr lang="es-MX" b="0" i="0" dirty="0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/ LLVM. </a:t>
            </a:r>
            <a:r>
              <a:rPr lang="es-MX" b="0" i="0" dirty="0" err="1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Flang</a:t>
            </a:r>
            <a:r>
              <a:rPr lang="es-MX" b="0" i="0" dirty="0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consta de dos componentes flang1 y flang2.</a:t>
            </a:r>
          </a:p>
          <a:p>
            <a:pPr marL="0" indent="0" algn="just">
              <a:buNone/>
            </a:pPr>
            <a:r>
              <a:rPr lang="es-MX" b="0" i="0" dirty="0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Este a su vez necesita de </a:t>
            </a:r>
            <a:r>
              <a:rPr lang="es-MX" b="0" i="0" dirty="0" err="1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mllvm</a:t>
            </a:r>
            <a:r>
              <a:rPr lang="es-MX" b="0" i="0" dirty="0">
                <a:solidFill>
                  <a:srgbClr val="202124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para que la opción pueda pasar a través de la interfaz del compilador y se aplique en el optimizador donde se implementa esta optimización.</a:t>
            </a:r>
            <a:endParaRPr lang="es-MX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06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53B5EC-5C47-4521-BBC8-B7BBB3816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0C1CD0-07C8-4A9D-8CA2-51F85D15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687" y="1504041"/>
            <a:ext cx="6330439" cy="1255582"/>
          </a:xfrm>
        </p:spPr>
        <p:txBody>
          <a:bodyPr anchor="b">
            <a:normAutofit fontScale="90000"/>
          </a:bodyPr>
          <a:lstStyle/>
          <a:p>
            <a:r>
              <a:rPr lang="es-MX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¿QUÉ ES FLANG?</a:t>
            </a:r>
            <a:br>
              <a:rPr lang="es-MX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s-MX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6E9B4-B1CC-417B-B5CF-7B23A40E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499" y="2297771"/>
            <a:ext cx="6429589" cy="30954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18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Flang</a:t>
            </a:r>
            <a:r>
              <a:rPr lang="es-MX" sz="18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 es capaz de analizar un subconjunto completo del lenguaje Fortran y verificar su corrección. </a:t>
            </a:r>
            <a:r>
              <a:rPr lang="es-MX" sz="18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Flang</a:t>
            </a:r>
            <a:r>
              <a:rPr lang="es-MX" sz="18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 aún no puede generar LLVM IR para el código fuente y, por lo tanto, no puede compilar un binario en ejecución.</a:t>
            </a:r>
          </a:p>
          <a:p>
            <a:pPr marL="0" indent="0">
              <a:buNone/>
            </a:pPr>
            <a:r>
              <a:rPr lang="es-MX" sz="18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Flang</a:t>
            </a:r>
            <a:r>
              <a:rPr lang="es-MX" sz="18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 es todavía un trabajo en progreso para esta versión y se incluye para experimentación y comentarios.</a:t>
            </a:r>
          </a:p>
          <a:p>
            <a:pPr marL="0" indent="0">
              <a:buNone/>
            </a:pPr>
            <a:r>
              <a:rPr lang="es-MX" sz="18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Flang</a:t>
            </a:r>
            <a:r>
              <a:rPr lang="es-MX" sz="18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también puede invocar un compilador de Fortran externo en esta entrada canónica.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endParaRPr lang="es-MX" sz="1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10443" y="6117999"/>
            <a:ext cx="5449824" cy="740001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4" descr="GitHub - llvm-flang/flang: Fortran Front-End">
            <a:extLst>
              <a:ext uri="{FF2B5EF4-FFF2-40B4-BE49-F238E27FC236}">
                <a16:creationId xmlns:a16="http://schemas.microsoft.com/office/drawing/2014/main" id="{684975B6-9895-4D4B-B284-8310B183B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9" t="17323" r="5069" b="53139"/>
          <a:stretch/>
        </p:blipFill>
        <p:spPr bwMode="auto">
          <a:xfrm>
            <a:off x="8265020" y="2220020"/>
            <a:ext cx="2953613" cy="236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1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F195F1-4D59-4482-B01A-ECBC35CC8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80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28E080-9EDE-496F-8121-7480CF4F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8E970-0CB9-4800-B9A8-8356DFAA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933" y="702214"/>
            <a:ext cx="6242303" cy="1299650"/>
          </a:xfrm>
        </p:spPr>
        <p:txBody>
          <a:bodyPr anchor="b">
            <a:normAutofit/>
          </a:bodyPr>
          <a:lstStyle/>
          <a:p>
            <a:r>
              <a:rPr lang="es-MX" sz="48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OBJETIVO GENERAL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A7EF0-A237-4958-B010-C29A07A5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324" y="2785391"/>
            <a:ext cx="7123654" cy="1537312"/>
          </a:xfrm>
        </p:spPr>
        <p:txBody>
          <a:bodyPr anchor="t">
            <a:normAutofit/>
          </a:bodyPr>
          <a:lstStyle/>
          <a:p>
            <a:r>
              <a:rPr lang="es-MX" sz="24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Desarrollar una aplicación que nos permita determinar  si la estructura de  </a:t>
            </a:r>
            <a:r>
              <a:rPr lang="es-MX" sz="2400" dirty="0" err="1"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flang</a:t>
            </a:r>
            <a:r>
              <a:rPr lang="es-MX" sz="24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corresponde  a una sentencia valida en la definición de un lenguaje en particular teniendo en cuenta  el contexto  sintáctico y semántico </a:t>
            </a:r>
            <a:endParaRPr lang="es-MX" sz="2400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3318" y="711249"/>
            <a:ext cx="826382" cy="54406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itHub - llvm-flang/flang: Fortran Front-End">
            <a:extLst>
              <a:ext uri="{FF2B5EF4-FFF2-40B4-BE49-F238E27FC236}">
                <a16:creationId xmlns:a16="http://schemas.microsoft.com/office/drawing/2014/main" id="{468C4EA9-7E6D-48E8-8A54-F8572E26B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9" t="17323" r="5069" b="53139"/>
          <a:stretch/>
        </p:blipFill>
        <p:spPr bwMode="auto">
          <a:xfrm>
            <a:off x="8802236" y="2670439"/>
            <a:ext cx="2481855" cy="1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3175AC-7EC8-4358-95B4-536D65F8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28E080-9EDE-496F-8121-7480CF4F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93CC5B-1CF4-42C0-A8D6-3356E4B8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952" y="810431"/>
            <a:ext cx="7088815" cy="957401"/>
          </a:xfrm>
        </p:spPr>
        <p:txBody>
          <a:bodyPr anchor="b">
            <a:normAutofit/>
          </a:bodyPr>
          <a:lstStyle/>
          <a:p>
            <a:r>
              <a:rPr lang="es-MX" sz="48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OBJETIVOS ESPECÍFICOS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D3F44-9CB5-4050-9255-C53A56B1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55" y="2350793"/>
            <a:ext cx="7088818" cy="2775629"/>
          </a:xfrm>
        </p:spPr>
        <p:txBody>
          <a:bodyPr anchor="t">
            <a:normAutofit fontScale="85000" lnSpcReduction="20000"/>
          </a:bodyPr>
          <a:lstStyle/>
          <a:p>
            <a:pPr marL="342900" lvl="0" indent="-342900">
              <a:buFont typeface="Wingdings" panose="05000000000000000000" pitchFamily="2" charset="2"/>
              <a:buChar char=""/>
            </a:pPr>
            <a:r>
              <a:rPr lang="es-MX" sz="26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Comprender el funcionamiento de los autómatas para el reconocimiento o aceptación de cadenas  o instrucciones  que forman parte  o son generadas  por un lenguaje.</a:t>
            </a:r>
          </a:p>
          <a:p>
            <a:pPr marL="0" lvl="0" indent="0">
              <a:buNone/>
            </a:pPr>
            <a:endParaRPr lang="es-MX" sz="26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"/>
            </a:pPr>
            <a:r>
              <a:rPr lang="es-MX" sz="26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Diseñar e implementar un analizador semántico.</a:t>
            </a:r>
          </a:p>
          <a:p>
            <a:pPr indent="0">
              <a:buNone/>
            </a:pPr>
            <a:endParaRPr lang="es-MX" sz="26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"/>
            </a:pPr>
            <a:r>
              <a:rPr lang="es-MX" sz="26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Diseñar e implementar un analizador sintáctico.</a:t>
            </a:r>
          </a:p>
          <a:p>
            <a:pPr marL="0" lvl="0" indent="0">
              <a:spcAft>
                <a:spcPts val="800"/>
              </a:spcAft>
              <a:buNone/>
            </a:pPr>
            <a:br>
              <a:rPr lang="es-MX" sz="17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s-MX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MX" sz="17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1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3318" y="711249"/>
            <a:ext cx="826382" cy="54406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GitHub - llvm-flang/flang: Fortran Front-End">
            <a:extLst>
              <a:ext uri="{FF2B5EF4-FFF2-40B4-BE49-F238E27FC236}">
                <a16:creationId xmlns:a16="http://schemas.microsoft.com/office/drawing/2014/main" id="{D659D24D-FBD8-41BC-BFF9-B2FEE1984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9" t="17323" r="5069" b="53139"/>
          <a:stretch/>
        </p:blipFill>
        <p:spPr bwMode="auto">
          <a:xfrm>
            <a:off x="8451673" y="2759411"/>
            <a:ext cx="2633179" cy="21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3175AC-7EC8-4358-95B4-536D65F8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02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28E080-9EDE-496F-8121-7480CF4F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02560-894D-46A2-9804-D14033CB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830" y="251937"/>
            <a:ext cx="5911800" cy="1014446"/>
          </a:xfrm>
        </p:spPr>
        <p:txBody>
          <a:bodyPr anchor="b">
            <a:normAutofit/>
          </a:bodyPr>
          <a:lstStyle/>
          <a:p>
            <a:r>
              <a:rPr lang="es-MX" sz="48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MARCO TEORICO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4D984-C08F-48B3-8CF6-D8704C48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220" y="1827767"/>
            <a:ext cx="7026698" cy="3704959"/>
          </a:xfrm>
        </p:spPr>
        <p:txBody>
          <a:bodyPr anchor="t">
            <a:normAutofit/>
          </a:bodyPr>
          <a:lstStyle/>
          <a:p>
            <a:r>
              <a:rPr lang="es-MX" sz="18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COMPILADOR </a:t>
            </a:r>
          </a:p>
          <a:p>
            <a:pPr marL="0" indent="0" algn="just">
              <a:buNone/>
            </a:pPr>
            <a:r>
              <a:rPr lang="es-MX" sz="18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Es un Software que traduce un programa escrito en un lenguaje de programación de alto nivel (C / C ++, COBOL, etc.) en lenguaje de máquina. Un compilador generalmente genera lenguaje ensamblador primero y luego traduce el lenguaje ensamblador al lenguaje máquina. </a:t>
            </a:r>
          </a:p>
          <a:p>
            <a:pPr algn="just"/>
            <a:r>
              <a:rPr lang="es-MX" sz="18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LLVM</a:t>
            </a:r>
          </a:p>
          <a:p>
            <a:pPr marL="0" indent="0" algn="just">
              <a:buNone/>
            </a:pPr>
            <a:r>
              <a:rPr lang="es-MX" sz="18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Es una infraestructura para desarrollar compiladores, escrita a su vez en el lenguaje de programación C++, que está diseñada para optimizar el tiempo de compilación, el tiempo de enlazado, el tiempo de ejecución y el "tiempo ocioso" en cualquier lenguaje de programación que el usuario quiera definir. </a:t>
            </a:r>
            <a:endParaRPr lang="es-MX" sz="1800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3318" y="711249"/>
            <a:ext cx="826382" cy="54406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3175AC-7EC8-4358-95B4-536D65F8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GitHub - llvm-flang/flang: Fortran Front-End">
            <a:extLst>
              <a:ext uri="{FF2B5EF4-FFF2-40B4-BE49-F238E27FC236}">
                <a16:creationId xmlns:a16="http://schemas.microsoft.com/office/drawing/2014/main" id="{84BD0CCE-D161-4312-97AF-70D481BD2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9" t="17323" r="5069" b="53139"/>
          <a:stretch/>
        </p:blipFill>
        <p:spPr bwMode="auto">
          <a:xfrm>
            <a:off x="8824530" y="2604838"/>
            <a:ext cx="2243447" cy="179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76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74F73D-CBE0-458E-8DE4-9949A21DD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B104DE-4108-4EED-8C22-3B84AA53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315" y="1517313"/>
            <a:ext cx="6534564" cy="330872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MLIR</a:t>
            </a:r>
            <a:br>
              <a:rPr lang="en-US" sz="1800" kern="1200" dirty="0">
                <a:solidFill>
                  <a:schemeClr val="tx1"/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</a:b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El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proyecto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MLIR define una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representación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intermedia (IR)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común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que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unifica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la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infraestructura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necesaria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para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ejecutar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modelos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de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aprendizaje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automático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de alto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rendimiento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en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TensorFlow y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en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marcos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de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trabajo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de AA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similares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. </a:t>
            </a:r>
            <a:br>
              <a:rPr lang="en-US" sz="1800" kern="1200" dirty="0">
                <a:solidFill>
                  <a:schemeClr val="tx1"/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</a:br>
            <a:br>
              <a:rPr lang="en-US" sz="1800" kern="1200" dirty="0">
                <a:solidFill>
                  <a:schemeClr val="tx1"/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</a:br>
            <a:r>
              <a:rPr lang="en-US" sz="1800" kern="1200" dirty="0">
                <a:solidFill>
                  <a:schemeClr val="tx1"/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FLANG </a:t>
            </a:r>
            <a:br>
              <a:rPr lang="en-US" sz="1800" kern="1200" dirty="0">
                <a:solidFill>
                  <a:schemeClr val="tx1"/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</a:b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Flang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analizará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el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archivo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Fortran y hello.f90luego lo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descomprimirá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en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un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archivo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fuente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canónico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de Fortran.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Flang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luego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invocará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un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compilador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externo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de Fortran para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compilar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este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archivo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fuente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y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vincularlo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,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colocando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el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ejecutable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resultante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en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formato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hello.bin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.</a:t>
            </a:r>
            <a:br>
              <a:rPr lang="en-US" sz="1800" kern="1200" dirty="0">
                <a:solidFill>
                  <a:schemeClr val="tx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</a:br>
            <a:endParaRPr lang="en-US" sz="1800" kern="1200" dirty="0">
              <a:solidFill>
                <a:schemeClr val="tx1"/>
              </a:solidFill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pic>
        <p:nvPicPr>
          <p:cNvPr id="10" name="Picture 4" descr="GitHub - llvm-flang/flang: Fortran Front-End">
            <a:extLst>
              <a:ext uri="{FF2B5EF4-FFF2-40B4-BE49-F238E27FC236}">
                <a16:creationId xmlns:a16="http://schemas.microsoft.com/office/drawing/2014/main" id="{321268D2-860A-4537-95BC-7D3739A76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9" t="17323" r="5069" b="53139"/>
          <a:stretch/>
        </p:blipFill>
        <p:spPr bwMode="auto">
          <a:xfrm>
            <a:off x="7735951" y="1951110"/>
            <a:ext cx="3475128" cy="27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5223" y="699899"/>
            <a:ext cx="825250" cy="541810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3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3093A2-BEA9-4055-96AA-C5DA22C2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E8DD24-A3BE-43E5-8FFF-FA22F134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035" y="555852"/>
            <a:ext cx="6649927" cy="1001470"/>
          </a:xfrm>
        </p:spPr>
        <p:txBody>
          <a:bodyPr anchor="b">
            <a:normAutofit/>
          </a:bodyPr>
          <a:lstStyle/>
          <a:p>
            <a:r>
              <a:rPr lang="es-MX" sz="48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METODOLOGIA LEAN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ACF78-CF5F-404E-B821-25A720399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376" y="2020203"/>
            <a:ext cx="6287470" cy="3260544"/>
          </a:xfrm>
        </p:spPr>
        <p:txBody>
          <a:bodyPr anchor="t">
            <a:normAutofit/>
          </a:bodyPr>
          <a:lstStyle/>
          <a:p>
            <a:pPr algn="just"/>
            <a:r>
              <a:rPr lang="es-MX" sz="18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E</a:t>
            </a:r>
            <a:r>
              <a:rPr lang="es-MX" sz="18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stá configurado para que pequeños equipos de desarrollo muy capacitados elaboren cualquier tarea en poco tiempo. Los activos más importantes son las personas y su compromiso, relegando así a un segundo plano el tiempo y los costes. El aprendizaje, las reacciones rápidas y potenciar el equipo son fundamentales.</a:t>
            </a:r>
          </a:p>
          <a:p>
            <a:pPr marL="0" indent="0" algn="just">
              <a:buNone/>
            </a:pPr>
            <a:r>
              <a:rPr lang="es-ES" sz="18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Además, que en las metodologías agiles se ubican 4 etapas que son: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ES" sz="1800" b="1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Planteamiento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ES" sz="1800" b="1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Requerimientos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ES" sz="1800" b="1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Iteración(es) 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ES" sz="1800" b="1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Arial" panose="020B0604020202020204" pitchFamily="34" charset="0"/>
              </a:rPr>
              <a:t>Puesta en marcha</a:t>
            </a:r>
            <a:endParaRPr lang="es-MX" sz="1800" dirty="0">
              <a:effectLst/>
              <a:latin typeface="PMingLiU-ExtB" panose="02020500000000000000" pitchFamily="18" charset="-120"/>
              <a:ea typeface="PMingLiU-ExtB" panose="02020500000000000000" pitchFamily="18" charset="-120"/>
              <a:cs typeface="Times New Roman" panose="02020603050405020304" pitchFamily="18" charset="0"/>
            </a:endParaRPr>
          </a:p>
          <a:p>
            <a:endParaRPr lang="es-MX" sz="1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11011" y="1223614"/>
            <a:ext cx="1780985" cy="440740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009FCF-C9F0-491D-8C05-84A5E025590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50"/>
          <a:stretch/>
        </p:blipFill>
        <p:spPr bwMode="auto">
          <a:xfrm>
            <a:off x="5025687" y="3931819"/>
            <a:ext cx="4894022" cy="146139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C8C1B1-1BAD-4578-A0B2-9EBF8D69A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2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9FF01-8718-4249-B5D2-503DAD45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06" y="696430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JUSTIFICACIÓN 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2152FE7A-ED77-4613-9E6A-6F88741747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99152" y="2589727"/>
          <a:ext cx="9193695" cy="3440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GitHub - llvm-flang/flang: Fortran Front-End">
            <a:extLst>
              <a:ext uri="{FF2B5EF4-FFF2-40B4-BE49-F238E27FC236}">
                <a16:creationId xmlns:a16="http://schemas.microsoft.com/office/drawing/2014/main" id="{EEC0502B-09BB-4963-8F87-F02A710850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9" t="17323" r="5069" b="53139"/>
          <a:stretch/>
        </p:blipFill>
        <p:spPr bwMode="auto">
          <a:xfrm>
            <a:off x="8661290" y="213780"/>
            <a:ext cx="2612377" cy="20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8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E621F-7BAA-44CF-8F59-746D4294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346" y="884190"/>
            <a:ext cx="4067308" cy="1199277"/>
          </a:xfrm>
        </p:spPr>
        <p:txBody>
          <a:bodyPr anchor="b">
            <a:normAutofit/>
          </a:bodyPr>
          <a:lstStyle/>
          <a:p>
            <a:r>
              <a:rPr lang="es-MX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PRIMER TEST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344498-B656-4990-A85E-038E359D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63" y="3048727"/>
            <a:ext cx="5568991" cy="2968014"/>
          </a:xfrm>
        </p:spPr>
        <p:txBody>
          <a:bodyPr anchor="t">
            <a:normAutofit/>
          </a:bodyPr>
          <a:lstStyle/>
          <a:p>
            <a:pPr algn="just"/>
            <a:r>
              <a:rPr lang="es-MX" sz="2000" dirty="0">
                <a:effectLst/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Se realizo la instalación  de Dev C++ para  realizar  un test de un  programa de  prueba ,cabe  mencionar que  es un  programa  experimental el cual no asegura  el 100% su funcionalidad.</a:t>
            </a:r>
          </a:p>
          <a:p>
            <a:pPr algn="just"/>
            <a:r>
              <a:rPr lang="es-MX" sz="20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Al correr el programa nos marca error.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D9D60F-7098-48AA-BD73-CEC059D8C558}"/>
              </a:ext>
            </a:extLst>
          </p:cNvPr>
          <p:cNvPicPr/>
          <p:nvPr/>
        </p:nvPicPr>
        <p:blipFill rotWithShape="1">
          <a:blip r:embed="rId2"/>
          <a:srcRect l="1" r="-1343" b="11040"/>
          <a:stretch/>
        </p:blipFill>
        <p:spPr>
          <a:xfrm>
            <a:off x="166046" y="2589769"/>
            <a:ext cx="6373401" cy="362098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51487D2-E1CC-4F07-807A-B3406872C689}"/>
              </a:ext>
            </a:extLst>
          </p:cNvPr>
          <p:cNvSpPr txBox="1">
            <a:spLocks/>
          </p:cNvSpPr>
          <p:nvPr/>
        </p:nvSpPr>
        <p:spPr>
          <a:xfrm>
            <a:off x="2197283" y="174747"/>
            <a:ext cx="8985505" cy="13988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kern="0">
                <a:latin typeface="PMingLiU-ExtB" panose="02020500000000000000" pitchFamily="18" charset="-120"/>
                <a:ea typeface="PMingLiU-ExtB" panose="02020500000000000000" pitchFamily="18" charset="-120"/>
                <a:cs typeface="Times New Roman (Títulos en alf"/>
              </a:rPr>
              <a:t>DESARROLLO E IMPLEMENTACION.</a:t>
            </a:r>
            <a:br>
              <a:rPr lang="es-MX" b="1" kern="0">
                <a:latin typeface="PMingLiU-ExtB" panose="02020500000000000000" pitchFamily="18" charset="-120"/>
                <a:ea typeface="PMingLiU-ExtB" panose="02020500000000000000" pitchFamily="18" charset="-120"/>
                <a:cs typeface="Times New Roman (Títulos en alf"/>
              </a:rPr>
            </a:br>
            <a:endParaRPr lang="es-MX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1850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827</Words>
  <Application>Microsoft Office PowerPoint</Application>
  <PresentationFormat>Panorámica</PresentationFormat>
  <Paragraphs>64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PMingLiU-ExtB</vt:lpstr>
      <vt:lpstr>Arial</vt:lpstr>
      <vt:lpstr>Calibri</vt:lpstr>
      <vt:lpstr>Calibri Light</vt:lpstr>
      <vt:lpstr>Courier New</vt:lpstr>
      <vt:lpstr>Helvetica Neue Medium</vt:lpstr>
      <vt:lpstr>Wingdings</vt:lpstr>
      <vt:lpstr>Tema de Office</vt:lpstr>
      <vt:lpstr>FLANG </vt:lpstr>
      <vt:lpstr>¿QUÉ ES FLANG?   </vt:lpstr>
      <vt:lpstr>OBJETIVO GENERAL </vt:lpstr>
      <vt:lpstr>OBJETIVOS ESPECÍFICOS </vt:lpstr>
      <vt:lpstr>MARCO TEORICO </vt:lpstr>
      <vt:lpstr>MLIR El proyecto MLIR define una representación intermedia (IR) común que unifica la infraestructura necesaria para ejecutar modelos de aprendizaje automático de alto rendimiento en TensorFlow y en marcos de trabajo de AA similares.   FLANG  Flang analizará el archivo Fortran y hello.f90luego lo descomprimirá en un archivo fuente canónico de Fortran. Flang luego invocará un compilador externo de Fortran para compilar este archivo fuente y vincularlo, colocando el ejecutable resultante en formato hello.bin. </vt:lpstr>
      <vt:lpstr>METODOLOGIA LEAN </vt:lpstr>
      <vt:lpstr>JUSTIFICACIÓN </vt:lpstr>
      <vt:lpstr>PRIMER TEST</vt:lpstr>
      <vt:lpstr>Presentación de PowerPoint</vt:lpstr>
      <vt:lpstr>DESARROLLO E IMPLEMENTACION. </vt:lpstr>
      <vt:lpstr>Presentación de PowerPoint</vt:lpstr>
      <vt:lpstr>Presentación de PowerPoint</vt:lpstr>
      <vt:lpstr>PROGRAMA HOLA MUNDO</vt:lpstr>
      <vt:lpstr>SUMA</vt:lpstr>
      <vt:lpstr>HOLA MUNDO EN SUBLIMETEXT</vt:lpstr>
      <vt:lpstr>Presentación de PowerPoint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FLANG</dc:title>
  <dc:creator>areli martinez</dc:creator>
  <cp:lastModifiedBy>areli martinez</cp:lastModifiedBy>
  <cp:revision>23</cp:revision>
  <dcterms:created xsi:type="dcterms:W3CDTF">2021-06-22T01:05:42Z</dcterms:created>
  <dcterms:modified xsi:type="dcterms:W3CDTF">2021-06-22T18:28:59Z</dcterms:modified>
</cp:coreProperties>
</file>