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12192000"/>
  <p:notesSz cx="6858000" cy="9144000"/>
  <p:embeddedFontLst>
    <p:embeddedFont>
      <p:font typeface="Abril Fatface"/>
      <p:regular r:id="rId73"/>
    </p:embeddedFont>
    <p:embeddedFont>
      <p:font typeface="Century Gothic"/>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672">
          <p15:clr>
            <a:srgbClr val="A4A3A4"/>
          </p15:clr>
        </p15:guide>
        <p15:guide id="3" pos="7008">
          <p15:clr>
            <a:srgbClr val="A4A3A4"/>
          </p15:clr>
        </p15:guide>
        <p15:guide id="4" orient="horz"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672"/>
        <p:guide pos="7008"/>
        <p:guide pos="182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brilFatface-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CenturyGothic-bold.fntdata"/><Relationship Id="rId30" Type="http://schemas.openxmlformats.org/officeDocument/2006/relationships/slide" Target="slides/slide24.xml"/><Relationship Id="rId74" Type="http://schemas.openxmlformats.org/officeDocument/2006/relationships/font" Target="fonts/CenturyGothic-regular.fntdata"/><Relationship Id="rId33" Type="http://schemas.openxmlformats.org/officeDocument/2006/relationships/slide" Target="slides/slide27.xml"/><Relationship Id="rId77" Type="http://schemas.openxmlformats.org/officeDocument/2006/relationships/font" Target="fonts/CenturyGothic-boldItalic.fntdata"/><Relationship Id="rId32" Type="http://schemas.openxmlformats.org/officeDocument/2006/relationships/slide" Target="slides/slide26.xml"/><Relationship Id="rId76" Type="http://schemas.openxmlformats.org/officeDocument/2006/relationships/font" Target="fonts/CenturyGothic-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2" name="Google Shape;6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5" name="Google Shape;75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3" name="Google Shape;76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9" name="Google Shape;77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9" name="Google Shape;78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5" name="Google Shape;82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1" name="Google Shape;83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2" name="Google Shape;84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0" name="Google Shape;85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8" name="Google Shape;85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5" name="Google Shape;86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4" name="Google Shape;87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2" name="Google Shape;88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0" name="Google Shape;89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7" name="Google Shape;89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4" name="Google Shape;91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3" name="Google Shape;92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1" name="Google Shape;93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1" name="Google Shape;94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7" name="Google Shape;94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5" name="Google Shape;95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2" name="Google Shape;96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
          <p:cNvGrpSpPr/>
          <p:nvPr/>
        </p:nvGrpSpPr>
        <p:grpSpPr>
          <a:xfrm>
            <a:off x="0" y="0"/>
            <a:ext cx="12192000" cy="6858000"/>
            <a:chOff x="0" y="0"/>
            <a:chExt cx="12192000" cy="6858000"/>
          </a:xfrm>
        </p:grpSpPr>
        <p:sp>
          <p:nvSpPr>
            <p:cNvPr id="29" name="Google Shape;29;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9" name="Google Shape;39;p2"/>
          <p:cNvSpPr txBox="1"/>
          <p:nvPr>
            <p:ph idx="10" type="dt"/>
          </p:nvPr>
        </p:nvSpPr>
        <p:spPr>
          <a:xfrm rot="5400000">
            <a:off x="10176279" y="1792223"/>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
          <p:cNvSpPr txBox="1"/>
          <p:nvPr>
            <p:ph idx="11" type="ftr"/>
          </p:nvPr>
        </p:nvSpPr>
        <p:spPr>
          <a:xfrm rot="5400000">
            <a:off x="8963575" y="3226820"/>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descr="Tag=AccentColor&#10;Flavor=Light&#10;Target=Fill" id="43" name="Google Shape;43;p2"/>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0" name="Shape 110"/>
        <p:cNvGrpSpPr/>
        <p:nvPr/>
      </p:nvGrpSpPr>
      <p:grpSpPr>
        <a:xfrm>
          <a:off x="0" y="0"/>
          <a:ext cx="0" cy="0"/>
          <a:chOff x="0" y="0"/>
          <a:chExt cx="0" cy="0"/>
        </a:xfrm>
      </p:grpSpPr>
      <p:sp>
        <p:nvSpPr>
          <p:cNvPr id="111" name="Google Shape;111;p1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5" name="Shape 115"/>
        <p:cNvGrpSpPr/>
        <p:nvPr/>
      </p:nvGrpSpPr>
      <p:grpSpPr>
        <a:xfrm>
          <a:off x="0" y="0"/>
          <a:ext cx="0" cy="0"/>
          <a:chOff x="0" y="0"/>
          <a:chExt cx="0" cy="0"/>
        </a:xfrm>
      </p:grpSpPr>
      <p:grpSp>
        <p:nvGrpSpPr>
          <p:cNvPr id="116" name="Google Shape;116;p12"/>
          <p:cNvGrpSpPr/>
          <p:nvPr/>
        </p:nvGrpSpPr>
        <p:grpSpPr>
          <a:xfrm>
            <a:off x="0" y="0"/>
            <a:ext cx="12192000" cy="6858000"/>
            <a:chOff x="0" y="0"/>
            <a:chExt cx="12192000" cy="6858000"/>
          </a:xfrm>
        </p:grpSpPr>
        <p:sp>
          <p:nvSpPr>
            <p:cNvPr id="117" name="Google Shape;117;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5" name="Google Shape;125;p12"/>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8" name="Google Shape;128;p12"/>
          <p:cNvSpPr txBox="1"/>
          <p:nvPr>
            <p:ph type="title"/>
          </p:nvPr>
        </p:nvSpPr>
        <p:spPr>
          <a:xfrm>
            <a:off x="1154954" y="1295400"/>
            <a:ext cx="2793158"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2"/>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12"/>
          <p:cNvSpPr txBox="1"/>
          <p:nvPr>
            <p:ph idx="2" type="body"/>
          </p:nvPr>
        </p:nvSpPr>
        <p:spPr>
          <a:xfrm>
            <a:off x="1154955"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1" name="Google Shape;131;p12"/>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2"/>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5" name="Shape 135"/>
        <p:cNvGrpSpPr/>
        <p:nvPr/>
      </p:nvGrpSpPr>
      <p:grpSpPr>
        <a:xfrm>
          <a:off x="0" y="0"/>
          <a:ext cx="0" cy="0"/>
          <a:chOff x="0" y="0"/>
          <a:chExt cx="0" cy="0"/>
        </a:xfrm>
      </p:grpSpPr>
      <p:grpSp>
        <p:nvGrpSpPr>
          <p:cNvPr id="136" name="Google Shape;136;p13"/>
          <p:cNvGrpSpPr/>
          <p:nvPr/>
        </p:nvGrpSpPr>
        <p:grpSpPr>
          <a:xfrm>
            <a:off x="0" y="0"/>
            <a:ext cx="12192000" cy="6858000"/>
            <a:chOff x="0" y="0"/>
            <a:chExt cx="12192000" cy="6858000"/>
          </a:xfrm>
        </p:grpSpPr>
        <p:sp>
          <p:nvSpPr>
            <p:cNvPr id="137" name="Google Shape;13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46" name="Google Shape;146;p1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8" name="Google Shape;148;p13"/>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3"/>
          <p:cNvSpPr/>
          <p:nvPr>
            <p:ph idx="2" type="pic"/>
          </p:nvPr>
        </p:nvSpPr>
        <p:spPr>
          <a:xfrm>
            <a:off x="6547872" y="1143000"/>
            <a:ext cx="3227192"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50" name="Google Shape;150;p13"/>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1" name="Google Shape;151;p13"/>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3"/>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3"/>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55" name="Shape 155"/>
        <p:cNvGrpSpPr/>
        <p:nvPr/>
      </p:nvGrpSpPr>
      <p:grpSpPr>
        <a:xfrm>
          <a:off x="0" y="0"/>
          <a:ext cx="0" cy="0"/>
          <a:chOff x="0" y="0"/>
          <a:chExt cx="0" cy="0"/>
        </a:xfrm>
      </p:grpSpPr>
      <p:grpSp>
        <p:nvGrpSpPr>
          <p:cNvPr id="156" name="Google Shape;156;p14"/>
          <p:cNvGrpSpPr/>
          <p:nvPr/>
        </p:nvGrpSpPr>
        <p:grpSpPr>
          <a:xfrm>
            <a:off x="0" y="0"/>
            <a:ext cx="12192000" cy="6858000"/>
            <a:chOff x="0" y="0"/>
            <a:chExt cx="12192000" cy="6858000"/>
          </a:xfrm>
        </p:grpSpPr>
        <p:sp>
          <p:nvSpPr>
            <p:cNvPr id="157" name="Google Shape;15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65" name="Google Shape;165;p14"/>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7" name="Google Shape;167;p14"/>
          <p:cNvSpPr txBox="1"/>
          <p:nvPr>
            <p:ph type="title"/>
          </p:nvPr>
        </p:nvSpPr>
        <p:spPr>
          <a:xfrm>
            <a:off x="1154956" y="4965945"/>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4"/>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69" name="Google Shape;169;p14"/>
          <p:cNvSpPr txBox="1"/>
          <p:nvPr>
            <p:ph idx="1" type="body"/>
          </p:nvPr>
        </p:nvSpPr>
        <p:spPr>
          <a:xfrm>
            <a:off x="1154956" y="5532683"/>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0" name="Google Shape;170;p14"/>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4"/>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14"/>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4" name="Shape 174"/>
        <p:cNvGrpSpPr/>
        <p:nvPr/>
      </p:nvGrpSpPr>
      <p:grpSpPr>
        <a:xfrm>
          <a:off x="0" y="0"/>
          <a:ext cx="0" cy="0"/>
          <a:chOff x="0" y="0"/>
          <a:chExt cx="0" cy="0"/>
        </a:xfrm>
      </p:grpSpPr>
      <p:grpSp>
        <p:nvGrpSpPr>
          <p:cNvPr id="175" name="Google Shape;175;p15"/>
          <p:cNvGrpSpPr/>
          <p:nvPr/>
        </p:nvGrpSpPr>
        <p:grpSpPr>
          <a:xfrm>
            <a:off x="0" y="0"/>
            <a:ext cx="12192000" cy="6858000"/>
            <a:chOff x="0" y="0"/>
            <a:chExt cx="12192000" cy="6858000"/>
          </a:xfrm>
        </p:grpSpPr>
        <p:sp>
          <p:nvSpPr>
            <p:cNvPr id="176" name="Google Shape;17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84" name="Google Shape;184;p15"/>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5"/>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5"/>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88" name="Google Shape;188;p15"/>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5"/>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15"/>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92" name="Shape 192"/>
        <p:cNvGrpSpPr/>
        <p:nvPr/>
      </p:nvGrpSpPr>
      <p:grpSpPr>
        <a:xfrm>
          <a:off x="0" y="0"/>
          <a:ext cx="0" cy="0"/>
          <a:chOff x="0" y="0"/>
          <a:chExt cx="0" cy="0"/>
        </a:xfrm>
      </p:grpSpPr>
      <p:grpSp>
        <p:nvGrpSpPr>
          <p:cNvPr id="193" name="Google Shape;193;p16"/>
          <p:cNvGrpSpPr/>
          <p:nvPr/>
        </p:nvGrpSpPr>
        <p:grpSpPr>
          <a:xfrm>
            <a:off x="0" y="0"/>
            <a:ext cx="12192000" cy="6858000"/>
            <a:chOff x="0" y="0"/>
            <a:chExt cx="12192000" cy="6858000"/>
          </a:xfrm>
        </p:grpSpPr>
        <p:sp>
          <p:nvSpPr>
            <p:cNvPr id="194" name="Google Shape;194;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6"/>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6"/>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03" name="Google Shape;203;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4" name="Google Shape;204;p16"/>
          <p:cNvSpPr txBox="1"/>
          <p:nvPr/>
        </p:nvSpPr>
        <p:spPr>
          <a:xfrm>
            <a:off x="898295" y="603589"/>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5" name="Google Shape;205;p16"/>
          <p:cNvSpPr txBox="1"/>
          <p:nvPr/>
        </p:nvSpPr>
        <p:spPr>
          <a:xfrm>
            <a:off x="9705137" y="2613787"/>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6" name="Google Shape;206;p16"/>
          <p:cNvSpPr txBox="1"/>
          <p:nvPr>
            <p:ph type="title"/>
          </p:nvPr>
        </p:nvSpPr>
        <p:spPr>
          <a:xfrm>
            <a:off x="1574801" y="980517"/>
            <a:ext cx="8460983" cy="2705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16"/>
          <p:cNvSpPr txBox="1"/>
          <p:nvPr>
            <p:ph idx="1" type="body"/>
          </p:nvPr>
        </p:nvSpPr>
        <p:spPr>
          <a:xfrm>
            <a:off x="1945945" y="3686515"/>
            <a:ext cx="7725772"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8" name="Google Shape;208;p16"/>
          <p:cNvSpPr txBox="1"/>
          <p:nvPr>
            <p:ph idx="2" type="body"/>
          </p:nvPr>
        </p:nvSpPr>
        <p:spPr>
          <a:xfrm>
            <a:off x="1154954" y="5014393"/>
            <a:ext cx="8825659" cy="10126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9" name="Google Shape;209;p1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6"/>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13" name="Shape 213"/>
        <p:cNvGrpSpPr/>
        <p:nvPr/>
      </p:nvGrpSpPr>
      <p:grpSpPr>
        <a:xfrm>
          <a:off x="0" y="0"/>
          <a:ext cx="0" cy="0"/>
          <a:chOff x="0" y="0"/>
          <a:chExt cx="0" cy="0"/>
        </a:xfrm>
      </p:grpSpPr>
      <p:grpSp>
        <p:nvGrpSpPr>
          <p:cNvPr id="214" name="Google Shape;214;p17"/>
          <p:cNvGrpSpPr/>
          <p:nvPr/>
        </p:nvGrpSpPr>
        <p:grpSpPr>
          <a:xfrm>
            <a:off x="0" y="0"/>
            <a:ext cx="12192000" cy="6858000"/>
            <a:chOff x="0" y="0"/>
            <a:chExt cx="12192000" cy="6858000"/>
          </a:xfrm>
        </p:grpSpPr>
        <p:sp>
          <p:nvSpPr>
            <p:cNvPr id="215" name="Google Shape;215;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4" name="Google Shape;224;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5" name="Google Shape;225;p17"/>
          <p:cNvSpPr txBox="1"/>
          <p:nvPr>
            <p:ph type="title"/>
          </p:nvPr>
        </p:nvSpPr>
        <p:spPr>
          <a:xfrm>
            <a:off x="1154955" y="2404477"/>
            <a:ext cx="8825659" cy="178870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17"/>
          <p:cNvSpPr txBox="1"/>
          <p:nvPr>
            <p:ph idx="1" type="body"/>
          </p:nvPr>
        </p:nvSpPr>
        <p:spPr>
          <a:xfrm>
            <a:off x="1138587" y="5024967"/>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27" name="Google Shape;227;p1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1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17"/>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1" name="Shape 231"/>
        <p:cNvGrpSpPr/>
        <p:nvPr/>
      </p:nvGrpSpPr>
      <p:grpSpPr>
        <a:xfrm>
          <a:off x="0" y="0"/>
          <a:ext cx="0" cy="0"/>
          <a:chOff x="0" y="0"/>
          <a:chExt cx="0" cy="0"/>
        </a:xfrm>
      </p:grpSpPr>
      <p:sp>
        <p:nvSpPr>
          <p:cNvPr id="232" name="Google Shape;232;p1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18"/>
          <p:cNvSpPr txBox="1"/>
          <p:nvPr>
            <p:ph idx="1" type="body"/>
          </p:nvPr>
        </p:nvSpPr>
        <p:spPr>
          <a:xfrm>
            <a:off x="1154954" y="2610999"/>
            <a:ext cx="312916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34" name="Google Shape;234;p18"/>
          <p:cNvSpPr txBox="1"/>
          <p:nvPr>
            <p:ph idx="2" type="body"/>
          </p:nvPr>
        </p:nvSpPr>
        <p:spPr>
          <a:xfrm>
            <a:off x="1154954" y="3187261"/>
            <a:ext cx="3129168" cy="28397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35" name="Google Shape;235;p18"/>
          <p:cNvSpPr txBox="1"/>
          <p:nvPr>
            <p:ph idx="3" type="body"/>
          </p:nvPr>
        </p:nvSpPr>
        <p:spPr>
          <a:xfrm>
            <a:off x="4512721" y="2610999"/>
            <a:ext cx="314538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36" name="Google Shape;236;p18"/>
          <p:cNvSpPr txBox="1"/>
          <p:nvPr>
            <p:ph idx="4" type="body"/>
          </p:nvPr>
        </p:nvSpPr>
        <p:spPr>
          <a:xfrm>
            <a:off x="4512721" y="3187261"/>
            <a:ext cx="3145380" cy="28397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37" name="Google Shape;237;p18"/>
          <p:cNvSpPr txBox="1"/>
          <p:nvPr>
            <p:ph idx="5" type="body"/>
          </p:nvPr>
        </p:nvSpPr>
        <p:spPr>
          <a:xfrm>
            <a:off x="7886701" y="2603500"/>
            <a:ext cx="3157448" cy="57626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38" name="Google Shape;238;p18"/>
          <p:cNvSpPr txBox="1"/>
          <p:nvPr>
            <p:ph idx="6" type="body"/>
          </p:nvPr>
        </p:nvSpPr>
        <p:spPr>
          <a:xfrm>
            <a:off x="7886700" y="3187261"/>
            <a:ext cx="3161029" cy="283979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39" name="Google Shape;239;p18"/>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0" name="Google Shape;240;p18"/>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1" name="Google Shape;241;p1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1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44" name="Shape 244"/>
        <p:cNvGrpSpPr/>
        <p:nvPr/>
      </p:nvGrpSpPr>
      <p:grpSpPr>
        <a:xfrm>
          <a:off x="0" y="0"/>
          <a:ext cx="0" cy="0"/>
          <a:chOff x="0" y="0"/>
          <a:chExt cx="0" cy="0"/>
        </a:xfrm>
      </p:grpSpPr>
      <p:sp>
        <p:nvSpPr>
          <p:cNvPr id="245" name="Google Shape;245;p1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19"/>
          <p:cNvSpPr txBox="1"/>
          <p:nvPr>
            <p:ph idx="1" type="body"/>
          </p:nvPr>
        </p:nvSpPr>
        <p:spPr>
          <a:xfrm>
            <a:off x="1154954" y="4532844"/>
            <a:ext cx="3020744" cy="5762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47" name="Google Shape;247;p19"/>
          <p:cNvSpPr/>
          <p:nvPr>
            <p:ph idx="2" type="pic"/>
          </p:nvPr>
        </p:nvSpPr>
        <p:spPr>
          <a:xfrm>
            <a:off x="1334552" y="2611246"/>
            <a:ext cx="2691242" cy="1583764"/>
          </a:xfrm>
          <a:prstGeom prst="roundRect">
            <a:avLst>
              <a:gd fmla="val 1858" name="adj"/>
            </a:avLst>
          </a:prstGeom>
          <a:noFill/>
          <a:ln>
            <a:noFill/>
          </a:ln>
          <a:effectLst>
            <a:outerShdw blurRad="50800" rotWithShape="0" algn="tl" dir="5400000" dist="50800">
              <a:srgbClr val="000000">
                <a:alpha val="42352"/>
              </a:srgbClr>
            </a:outerShdw>
          </a:effectLst>
        </p:spPr>
      </p:sp>
      <p:sp>
        <p:nvSpPr>
          <p:cNvPr id="248" name="Google Shape;248;p19"/>
          <p:cNvSpPr txBox="1"/>
          <p:nvPr>
            <p:ph idx="3" type="body"/>
          </p:nvPr>
        </p:nvSpPr>
        <p:spPr>
          <a:xfrm>
            <a:off x="1154953" y="5109107"/>
            <a:ext cx="3020745" cy="917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49" name="Google Shape;249;p19"/>
          <p:cNvSpPr txBox="1"/>
          <p:nvPr>
            <p:ph idx="4" type="body"/>
          </p:nvPr>
        </p:nvSpPr>
        <p:spPr>
          <a:xfrm>
            <a:off x="4568865"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50" name="Google Shape;250;p19"/>
          <p:cNvSpPr/>
          <p:nvPr>
            <p:ph idx="5" type="pic"/>
          </p:nvPr>
        </p:nvSpPr>
        <p:spPr>
          <a:xfrm>
            <a:off x="4748463" y="2642840"/>
            <a:ext cx="2691242" cy="155217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1" name="Google Shape;251;p19"/>
          <p:cNvSpPr txBox="1"/>
          <p:nvPr>
            <p:ph idx="6" type="body"/>
          </p:nvPr>
        </p:nvSpPr>
        <p:spPr>
          <a:xfrm>
            <a:off x="4568865" y="5109107"/>
            <a:ext cx="3050438" cy="92140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52" name="Google Shape;252;p19"/>
          <p:cNvSpPr txBox="1"/>
          <p:nvPr>
            <p:ph idx="7" type="body"/>
          </p:nvPr>
        </p:nvSpPr>
        <p:spPr>
          <a:xfrm>
            <a:off x="7983434"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53" name="Google Shape;253;p19"/>
          <p:cNvSpPr/>
          <p:nvPr>
            <p:ph idx="8" type="pic"/>
          </p:nvPr>
        </p:nvSpPr>
        <p:spPr>
          <a:xfrm>
            <a:off x="8163031" y="2618992"/>
            <a:ext cx="2691242" cy="1576018"/>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4" name="Google Shape;254;p19"/>
          <p:cNvSpPr txBox="1"/>
          <p:nvPr>
            <p:ph idx="9" type="body"/>
          </p:nvPr>
        </p:nvSpPr>
        <p:spPr>
          <a:xfrm>
            <a:off x="7983434" y="5109107"/>
            <a:ext cx="3054127" cy="8963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55" name="Google Shape;255;p19"/>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56" name="Google Shape;256;p19"/>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57" name="Google Shape;257;p1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1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0" name="Shape 260"/>
        <p:cNvGrpSpPr/>
        <p:nvPr/>
      </p:nvGrpSpPr>
      <p:grpSpPr>
        <a:xfrm>
          <a:off x="0" y="0"/>
          <a:ext cx="0" cy="0"/>
          <a:chOff x="0" y="0"/>
          <a:chExt cx="0" cy="0"/>
        </a:xfrm>
      </p:grpSpPr>
      <p:sp>
        <p:nvSpPr>
          <p:cNvPr id="261" name="Google Shape;261;p2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20"/>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3" name="Google Shape;263;p2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44" name="Shape 44"/>
        <p:cNvGrpSpPr/>
        <p:nvPr/>
      </p:nvGrpSpPr>
      <p:grpSpPr>
        <a:xfrm>
          <a:off x="0" y="0"/>
          <a:ext cx="0" cy="0"/>
          <a:chOff x="0" y="0"/>
          <a:chExt cx="0" cy="0"/>
        </a:xfrm>
      </p:grpSpPr>
      <p:sp>
        <p:nvSpPr>
          <p:cNvPr id="45" name="Google Shape;45;p3"/>
          <p:cNvSpPr/>
          <p:nvPr>
            <p:ph idx="2" type="pic"/>
          </p:nvPr>
        </p:nvSpPr>
        <p:spPr>
          <a:xfrm>
            <a:off x="4726728" y="3802958"/>
            <a:ext cx="4228282" cy="3055043"/>
          </a:xfrm>
          <a:prstGeom prst="rect">
            <a:avLst/>
          </a:prstGeom>
          <a:noFill/>
          <a:ln>
            <a:noFill/>
          </a:ln>
        </p:spPr>
      </p:sp>
      <p:sp>
        <p:nvSpPr>
          <p:cNvPr id="46" name="Google Shape;46;p3"/>
          <p:cNvSpPr/>
          <p:nvPr>
            <p:ph idx="3" type="pic"/>
          </p:nvPr>
        </p:nvSpPr>
        <p:spPr>
          <a:xfrm>
            <a:off x="4726375" y="0"/>
            <a:ext cx="4228635" cy="3694372"/>
          </a:xfrm>
          <a:prstGeom prst="rect">
            <a:avLst/>
          </a:prstGeom>
          <a:noFill/>
          <a:ln>
            <a:noFill/>
          </a:ln>
        </p:spPr>
      </p:sp>
      <p:sp>
        <p:nvSpPr>
          <p:cNvPr id="47" name="Google Shape;47;p3"/>
          <p:cNvSpPr txBox="1"/>
          <p:nvPr>
            <p:ph type="title"/>
          </p:nvPr>
        </p:nvSpPr>
        <p:spPr>
          <a:xfrm>
            <a:off x="838200" y="365125"/>
            <a:ext cx="3200400" cy="210343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
          <p:cNvSpPr txBox="1"/>
          <p:nvPr>
            <p:ph idx="1" type="body"/>
          </p:nvPr>
        </p:nvSpPr>
        <p:spPr>
          <a:xfrm>
            <a:off x="838200" y="2643186"/>
            <a:ext cx="3816096" cy="35290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lvl1pPr>
            <a:lvl2pPr indent="-309880" lvl="1" marL="914400" algn="l">
              <a:lnSpc>
                <a:spcPct val="100000"/>
              </a:lnSpc>
              <a:spcBef>
                <a:spcPts val="1000"/>
              </a:spcBef>
              <a:spcAft>
                <a:spcPts val="0"/>
              </a:spcAft>
              <a:buSzPts val="1280"/>
              <a:buChar char="►"/>
              <a:defRPr/>
            </a:lvl2pPr>
            <a:lvl3pPr indent="-299719" lvl="2" marL="1371600" algn="l">
              <a:lnSpc>
                <a:spcPct val="100000"/>
              </a:lnSpc>
              <a:spcBef>
                <a:spcPts val="1000"/>
              </a:spcBef>
              <a:spcAft>
                <a:spcPts val="0"/>
              </a:spcAft>
              <a:buSzPts val="1120"/>
              <a:buChar char="►"/>
              <a:defRPr/>
            </a:lvl3pPr>
            <a:lvl4pPr indent="-289560" lvl="3" marL="1828800" algn="l">
              <a:lnSpc>
                <a:spcPct val="100000"/>
              </a:lnSpc>
              <a:spcBef>
                <a:spcPts val="1000"/>
              </a:spcBef>
              <a:spcAft>
                <a:spcPts val="0"/>
              </a:spcAft>
              <a:buSzPts val="96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3"/>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
          <p:cNvSpPr/>
          <p:nvPr>
            <p:ph idx="4" type="pic"/>
          </p:nvPr>
        </p:nvSpPr>
        <p:spPr>
          <a:xfrm>
            <a:off x="9082087" y="0"/>
            <a:ext cx="3109415" cy="3694372"/>
          </a:xfrm>
          <a:prstGeom prst="rect">
            <a:avLst/>
          </a:prstGeom>
          <a:noFill/>
          <a:ln>
            <a:noFill/>
          </a:ln>
        </p:spPr>
      </p:sp>
      <p:sp>
        <p:nvSpPr>
          <p:cNvPr id="51" name="Google Shape;51;p3"/>
          <p:cNvSpPr/>
          <p:nvPr>
            <p:ph idx="5" type="pic"/>
          </p:nvPr>
        </p:nvSpPr>
        <p:spPr>
          <a:xfrm>
            <a:off x="9081588" y="3802957"/>
            <a:ext cx="3109415" cy="3055044"/>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66" name="Shape 266"/>
        <p:cNvGrpSpPr/>
        <p:nvPr/>
      </p:nvGrpSpPr>
      <p:grpSpPr>
        <a:xfrm>
          <a:off x="0" y="0"/>
          <a:ext cx="0" cy="0"/>
          <a:chOff x="0" y="0"/>
          <a:chExt cx="0" cy="0"/>
        </a:xfrm>
      </p:grpSpPr>
      <p:grpSp>
        <p:nvGrpSpPr>
          <p:cNvPr id="267" name="Google Shape;267;p21"/>
          <p:cNvGrpSpPr/>
          <p:nvPr/>
        </p:nvGrpSpPr>
        <p:grpSpPr>
          <a:xfrm>
            <a:off x="0" y="0"/>
            <a:ext cx="12192000" cy="6858000"/>
            <a:chOff x="0" y="0"/>
            <a:chExt cx="12192000" cy="6858000"/>
          </a:xfrm>
        </p:grpSpPr>
        <p:sp>
          <p:nvSpPr>
            <p:cNvPr id="268" name="Google Shape;268;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1"/>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1"/>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1"/>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1"/>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78" name="Google Shape;27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9" name="Google Shape;279;p21"/>
          <p:cNvSpPr txBox="1"/>
          <p:nvPr>
            <p:ph type="title"/>
          </p:nvPr>
        </p:nvSpPr>
        <p:spPr>
          <a:xfrm rot="5400000">
            <a:off x="6925405" y="2957261"/>
            <a:ext cx="4729626" cy="14099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21"/>
          <p:cNvSpPr txBox="1"/>
          <p:nvPr>
            <p:ph idx="1" type="body"/>
          </p:nvPr>
        </p:nvSpPr>
        <p:spPr>
          <a:xfrm rot="5400000">
            <a:off x="1913914" y="538470"/>
            <a:ext cx="4729627" cy="624754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81" name="Google Shape;281;p2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2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2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1" name="Shape 291"/>
        <p:cNvGrpSpPr/>
        <p:nvPr/>
      </p:nvGrpSpPr>
      <p:grpSpPr>
        <a:xfrm>
          <a:off x="0" y="0"/>
          <a:ext cx="0" cy="0"/>
          <a:chOff x="0" y="0"/>
          <a:chExt cx="0" cy="0"/>
        </a:xfrm>
      </p:grpSpPr>
      <p:sp>
        <p:nvSpPr>
          <p:cNvPr descr="Tag=AccentColor&#10;Flavor=Light&#10;Target=Fill" id="292" name="Google Shape;292;p23"/>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3" name="Google Shape;293;p23"/>
          <p:cNvSpPr txBox="1"/>
          <p:nvPr>
            <p:ph type="ctrTitle"/>
          </p:nvPr>
        </p:nvSpPr>
        <p:spPr>
          <a:xfrm>
            <a:off x="932688" y="1673352"/>
            <a:ext cx="5596128" cy="351129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Abril Fatface"/>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23"/>
          <p:cNvSpPr txBox="1"/>
          <p:nvPr>
            <p:ph idx="1" type="subTitle"/>
          </p:nvPr>
        </p:nvSpPr>
        <p:spPr>
          <a:xfrm>
            <a:off x="8110728" y="1674546"/>
            <a:ext cx="3401568" cy="3508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1000"/>
              </a:spcBef>
              <a:spcAft>
                <a:spcPts val="0"/>
              </a:spcAft>
              <a:buClr>
                <a:schemeClr val="dk1"/>
              </a:buClr>
              <a:buSzPts val="2800"/>
              <a:buNone/>
              <a:defRPr sz="28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295" name="Shape 295"/>
        <p:cNvGrpSpPr/>
        <p:nvPr/>
      </p:nvGrpSpPr>
      <p:grpSpPr>
        <a:xfrm>
          <a:off x="0" y="0"/>
          <a:ext cx="0" cy="0"/>
          <a:chOff x="0" y="0"/>
          <a:chExt cx="0" cy="0"/>
        </a:xfrm>
      </p:grpSpPr>
      <p:sp>
        <p:nvSpPr>
          <p:cNvPr id="296" name="Google Shape;296;p24"/>
          <p:cNvSpPr/>
          <p:nvPr>
            <p:ph idx="2" type="pic"/>
          </p:nvPr>
        </p:nvSpPr>
        <p:spPr>
          <a:xfrm>
            <a:off x="4726728" y="3802958"/>
            <a:ext cx="4228282" cy="3055043"/>
          </a:xfrm>
          <a:prstGeom prst="rect">
            <a:avLst/>
          </a:prstGeom>
          <a:noFill/>
          <a:ln>
            <a:noFill/>
          </a:ln>
        </p:spPr>
      </p:sp>
      <p:sp>
        <p:nvSpPr>
          <p:cNvPr id="297" name="Google Shape;297;p24"/>
          <p:cNvSpPr/>
          <p:nvPr>
            <p:ph idx="3" type="pic"/>
          </p:nvPr>
        </p:nvSpPr>
        <p:spPr>
          <a:xfrm>
            <a:off x="4726375" y="0"/>
            <a:ext cx="4228635" cy="3694372"/>
          </a:xfrm>
          <a:prstGeom prst="rect">
            <a:avLst/>
          </a:prstGeom>
          <a:noFill/>
          <a:ln>
            <a:noFill/>
          </a:ln>
        </p:spPr>
      </p:sp>
      <p:sp>
        <p:nvSpPr>
          <p:cNvPr id="298" name="Google Shape;298;p24"/>
          <p:cNvSpPr txBox="1"/>
          <p:nvPr>
            <p:ph type="title"/>
          </p:nvPr>
        </p:nvSpPr>
        <p:spPr>
          <a:xfrm>
            <a:off x="838200" y="365125"/>
            <a:ext cx="3200400" cy="21034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24"/>
          <p:cNvSpPr txBox="1"/>
          <p:nvPr>
            <p:ph idx="1" type="body"/>
          </p:nvPr>
        </p:nvSpPr>
        <p:spPr>
          <a:xfrm>
            <a:off x="838200" y="2643186"/>
            <a:ext cx="3816096" cy="35290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81000" lvl="1" marL="914400" algn="l">
              <a:lnSpc>
                <a:spcPct val="100000"/>
              </a:lnSpc>
              <a:spcBef>
                <a:spcPts val="500"/>
              </a:spcBef>
              <a:spcAft>
                <a:spcPts val="0"/>
              </a:spcAft>
              <a:buClr>
                <a:schemeClr val="dk1"/>
              </a:buClr>
              <a:buSzPts val="2400"/>
              <a:buChar char="•"/>
              <a:defRPr/>
            </a:lvl2pPr>
            <a:lvl3pPr indent="-355600" lvl="2" marL="1371600" algn="l">
              <a:lnSpc>
                <a:spcPct val="100000"/>
              </a:lnSpc>
              <a:spcBef>
                <a:spcPts val="500"/>
              </a:spcBef>
              <a:spcAft>
                <a:spcPts val="0"/>
              </a:spcAft>
              <a:buClr>
                <a:schemeClr val="dk1"/>
              </a:buClr>
              <a:buSzPts val="20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24"/>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24"/>
          <p:cNvSpPr/>
          <p:nvPr>
            <p:ph idx="4" type="pic"/>
          </p:nvPr>
        </p:nvSpPr>
        <p:spPr>
          <a:xfrm>
            <a:off x="9082087" y="0"/>
            <a:ext cx="3109415" cy="3694372"/>
          </a:xfrm>
          <a:prstGeom prst="rect">
            <a:avLst/>
          </a:prstGeom>
          <a:noFill/>
          <a:ln>
            <a:noFill/>
          </a:ln>
        </p:spPr>
      </p:sp>
      <p:sp>
        <p:nvSpPr>
          <p:cNvPr id="302" name="Google Shape;302;p24"/>
          <p:cNvSpPr/>
          <p:nvPr>
            <p:ph idx="5" type="pic"/>
          </p:nvPr>
        </p:nvSpPr>
        <p:spPr>
          <a:xfrm>
            <a:off x="9081588" y="3802957"/>
            <a:ext cx="3109415" cy="3055044"/>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303" name="Shape 303"/>
        <p:cNvGrpSpPr/>
        <p:nvPr/>
      </p:nvGrpSpPr>
      <p:grpSpPr>
        <a:xfrm>
          <a:off x="0" y="0"/>
          <a:ext cx="0" cy="0"/>
          <a:chOff x="0" y="0"/>
          <a:chExt cx="0" cy="0"/>
        </a:xfrm>
      </p:grpSpPr>
      <p:sp>
        <p:nvSpPr>
          <p:cNvPr descr="Tag=AccentColor&#10;Flavor=Light&#10;Target=Fill" id="304" name="Google Shape;304;p25"/>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05" name="Google Shape;305;p25"/>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bril Fatface"/>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09" name="Google Shape;309;p25"/>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310" name="Shape 310"/>
        <p:cNvGrpSpPr/>
        <p:nvPr/>
      </p:nvGrpSpPr>
      <p:grpSpPr>
        <a:xfrm>
          <a:off x="0" y="0"/>
          <a:ext cx="0" cy="0"/>
          <a:chOff x="0" y="0"/>
          <a:chExt cx="0" cy="0"/>
        </a:xfrm>
      </p:grpSpPr>
      <p:sp>
        <p:nvSpPr>
          <p:cNvPr id="311" name="Google Shape;311;p26"/>
          <p:cNvSpPr/>
          <p:nvPr>
            <p:ph idx="2" type="pic"/>
          </p:nvPr>
        </p:nvSpPr>
        <p:spPr>
          <a:xfrm>
            <a:off x="-9153" y="0"/>
            <a:ext cx="6105136" cy="6240787"/>
          </a:xfrm>
          <a:prstGeom prst="rect">
            <a:avLst/>
          </a:prstGeom>
          <a:noFill/>
          <a:ln>
            <a:noFill/>
          </a:ln>
        </p:spPr>
      </p:sp>
      <p:sp>
        <p:nvSpPr>
          <p:cNvPr id="312" name="Google Shape;312;p26"/>
          <p:cNvSpPr/>
          <p:nvPr>
            <p:ph idx="3" type="pic"/>
          </p:nvPr>
        </p:nvSpPr>
        <p:spPr>
          <a:xfrm>
            <a:off x="6355502" y="211465"/>
            <a:ext cx="4941484" cy="3877363"/>
          </a:xfrm>
          <a:prstGeom prst="rect">
            <a:avLst/>
          </a:prstGeom>
          <a:noFill/>
          <a:ln>
            <a:noFill/>
          </a:ln>
        </p:spPr>
      </p:sp>
      <p:sp>
        <p:nvSpPr>
          <p:cNvPr id="313" name="Google Shape;313;p26"/>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26"/>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5" name="Shape 315"/>
        <p:cNvGrpSpPr/>
        <p:nvPr/>
      </p:nvGrpSpPr>
      <p:grpSpPr>
        <a:xfrm>
          <a:off x="0" y="0"/>
          <a:ext cx="0" cy="0"/>
          <a:chOff x="0" y="0"/>
          <a:chExt cx="0" cy="0"/>
        </a:xfrm>
      </p:grpSpPr>
      <p:sp>
        <p:nvSpPr>
          <p:cNvPr descr="Tag=AccentColor&#10;Flavor=Light&#10;Target=Fill" id="316" name="Google Shape;316;p2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17" name="Google Shape;3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2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9" name="Google Shape;31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22" name="Shape 322"/>
        <p:cNvGrpSpPr/>
        <p:nvPr/>
      </p:nvGrpSpPr>
      <p:grpSpPr>
        <a:xfrm>
          <a:off x="0" y="0"/>
          <a:ext cx="0" cy="0"/>
          <a:chOff x="0" y="0"/>
          <a:chExt cx="0" cy="0"/>
        </a:xfrm>
      </p:grpSpPr>
      <p:sp>
        <p:nvSpPr>
          <p:cNvPr descr="Tag=AccentColor&#10;Flavor=Light&#10;Target=Fill" id="323" name="Google Shape;323;p28"/>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24" name="Google Shape;324;p28"/>
          <p:cNvSpPr txBox="1"/>
          <p:nvPr>
            <p:ph type="title"/>
          </p:nvPr>
        </p:nvSpPr>
        <p:spPr>
          <a:xfrm>
            <a:off x="3328416" y="2002536"/>
            <a:ext cx="5541264" cy="21488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600"/>
              <a:buFont typeface="Century Gothic"/>
              <a:buNone/>
              <a:defRPr sz="3600">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28"/>
          <p:cNvSpPr txBox="1"/>
          <p:nvPr>
            <p:ph idx="1" type="body"/>
          </p:nvPr>
        </p:nvSpPr>
        <p:spPr>
          <a:xfrm>
            <a:off x="3877056" y="4297680"/>
            <a:ext cx="4434840" cy="118872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2400"/>
              <a:buNone/>
              <a:defRPr sz="2400">
                <a:solidFill>
                  <a:schemeClr val="lt1"/>
                </a:solidFill>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329" name="Shape 329"/>
        <p:cNvGrpSpPr/>
        <p:nvPr/>
      </p:nvGrpSpPr>
      <p:grpSpPr>
        <a:xfrm>
          <a:off x="0" y="0"/>
          <a:ext cx="0" cy="0"/>
          <a:chOff x="0" y="0"/>
          <a:chExt cx="0" cy="0"/>
        </a:xfrm>
      </p:grpSpPr>
      <p:sp>
        <p:nvSpPr>
          <p:cNvPr id="330" name="Google Shape;330;p29"/>
          <p:cNvSpPr/>
          <p:nvPr>
            <p:ph idx="2" type="pic"/>
          </p:nvPr>
        </p:nvSpPr>
        <p:spPr>
          <a:xfrm>
            <a:off x="328398" y="2204789"/>
            <a:ext cx="2053232" cy="1662194"/>
          </a:xfrm>
          <a:prstGeom prst="rect">
            <a:avLst/>
          </a:prstGeom>
          <a:noFill/>
          <a:ln>
            <a:noFill/>
          </a:ln>
        </p:spPr>
      </p:sp>
      <p:sp>
        <p:nvSpPr>
          <p:cNvPr id="331" name="Google Shape;331;p29"/>
          <p:cNvSpPr/>
          <p:nvPr>
            <p:ph idx="3" type="pic"/>
          </p:nvPr>
        </p:nvSpPr>
        <p:spPr>
          <a:xfrm>
            <a:off x="2698894" y="2211836"/>
            <a:ext cx="2053231" cy="1662194"/>
          </a:xfrm>
          <a:prstGeom prst="rect">
            <a:avLst/>
          </a:prstGeom>
          <a:noFill/>
          <a:ln>
            <a:noFill/>
          </a:ln>
        </p:spPr>
      </p:sp>
      <p:sp>
        <p:nvSpPr>
          <p:cNvPr id="332" name="Google Shape;332;p29"/>
          <p:cNvSpPr/>
          <p:nvPr>
            <p:ph idx="4" type="pic"/>
          </p:nvPr>
        </p:nvSpPr>
        <p:spPr>
          <a:xfrm>
            <a:off x="5069387" y="2139888"/>
            <a:ext cx="2053231" cy="1662194"/>
          </a:xfrm>
          <a:prstGeom prst="rect">
            <a:avLst/>
          </a:prstGeom>
          <a:noFill/>
          <a:ln>
            <a:noFill/>
          </a:ln>
        </p:spPr>
      </p:sp>
      <p:sp>
        <p:nvSpPr>
          <p:cNvPr id="333" name="Google Shape;333;p29"/>
          <p:cNvSpPr/>
          <p:nvPr>
            <p:ph idx="5" type="pic"/>
          </p:nvPr>
        </p:nvSpPr>
        <p:spPr>
          <a:xfrm>
            <a:off x="7439880" y="2176535"/>
            <a:ext cx="2053231" cy="1662194"/>
          </a:xfrm>
          <a:prstGeom prst="rect">
            <a:avLst/>
          </a:prstGeom>
          <a:noFill/>
          <a:ln>
            <a:noFill/>
          </a:ln>
        </p:spPr>
      </p:sp>
      <p:sp>
        <p:nvSpPr>
          <p:cNvPr id="334" name="Google Shape;334;p29"/>
          <p:cNvSpPr/>
          <p:nvPr>
            <p:ph idx="6" type="pic"/>
          </p:nvPr>
        </p:nvSpPr>
        <p:spPr>
          <a:xfrm>
            <a:off x="9810369" y="2139888"/>
            <a:ext cx="2053232" cy="1662194"/>
          </a:xfrm>
          <a:prstGeom prst="rect">
            <a:avLst/>
          </a:prstGeom>
          <a:noFill/>
          <a:ln>
            <a:noFill/>
          </a:ln>
        </p:spPr>
      </p:sp>
      <p:sp>
        <p:nvSpPr>
          <p:cNvPr id="335" name="Google Shape;33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38" name="Google Shape;33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Abril Fatfac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29"/>
          <p:cNvSpPr txBox="1"/>
          <p:nvPr>
            <p:ph idx="1" type="body"/>
          </p:nvPr>
        </p:nvSpPr>
        <p:spPr>
          <a:xfrm>
            <a:off x="329184"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29"/>
          <p:cNvSpPr txBox="1"/>
          <p:nvPr>
            <p:ph idx="7" type="body"/>
          </p:nvPr>
        </p:nvSpPr>
        <p:spPr>
          <a:xfrm>
            <a:off x="329184"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29"/>
          <p:cNvSpPr txBox="1"/>
          <p:nvPr>
            <p:ph idx="8" type="body"/>
          </p:nvPr>
        </p:nvSpPr>
        <p:spPr>
          <a:xfrm>
            <a:off x="9810369"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29"/>
          <p:cNvSpPr txBox="1"/>
          <p:nvPr>
            <p:ph idx="9" type="body"/>
          </p:nvPr>
        </p:nvSpPr>
        <p:spPr>
          <a:xfrm>
            <a:off x="9810369"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3" name="Google Shape;343;p29"/>
          <p:cNvSpPr txBox="1"/>
          <p:nvPr>
            <p:ph idx="13" type="body"/>
          </p:nvPr>
        </p:nvSpPr>
        <p:spPr>
          <a:xfrm>
            <a:off x="7439880"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29"/>
          <p:cNvSpPr txBox="1"/>
          <p:nvPr>
            <p:ph idx="14" type="body"/>
          </p:nvPr>
        </p:nvSpPr>
        <p:spPr>
          <a:xfrm>
            <a:off x="7439880"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29"/>
          <p:cNvSpPr txBox="1"/>
          <p:nvPr>
            <p:ph idx="15" type="body"/>
          </p:nvPr>
        </p:nvSpPr>
        <p:spPr>
          <a:xfrm>
            <a:off x="5065218"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29"/>
          <p:cNvSpPr txBox="1"/>
          <p:nvPr>
            <p:ph idx="16" type="body"/>
          </p:nvPr>
        </p:nvSpPr>
        <p:spPr>
          <a:xfrm>
            <a:off x="5065218"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29"/>
          <p:cNvSpPr txBox="1"/>
          <p:nvPr>
            <p:ph idx="17" type="body"/>
          </p:nvPr>
        </p:nvSpPr>
        <p:spPr>
          <a:xfrm>
            <a:off x="2703846"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29"/>
          <p:cNvSpPr txBox="1"/>
          <p:nvPr>
            <p:ph idx="18" type="body"/>
          </p:nvPr>
        </p:nvSpPr>
        <p:spPr>
          <a:xfrm>
            <a:off x="2703846"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descr="Tag=AccentColor&#10;Flavor=Light&#10;Target=Fill" id="350" name="Google Shape;350;p30"/>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51" name="Google Shape;35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30"/>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30"/>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7" name="Shape 357"/>
        <p:cNvGrpSpPr/>
        <p:nvPr/>
      </p:nvGrpSpPr>
      <p:grpSpPr>
        <a:xfrm>
          <a:off x="0" y="0"/>
          <a:ext cx="0" cy="0"/>
          <a:chOff x="0" y="0"/>
          <a:chExt cx="0" cy="0"/>
        </a:xfrm>
      </p:grpSpPr>
      <p:sp>
        <p:nvSpPr>
          <p:cNvPr descr="Tag=AccentColor&#10;Flavor=Light&#10;Target=Fill" id="358" name="Google Shape;358;p3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59" name="Google Shape;359;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31"/>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1" name="Google Shape;361;p31"/>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2" name="Google Shape;362;p31"/>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3" name="Google Shape;363;p31"/>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4" name="Google Shape;36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52" name="Shape 52"/>
        <p:cNvGrpSpPr/>
        <p:nvPr/>
      </p:nvGrpSpPr>
      <p:grpSpPr>
        <a:xfrm>
          <a:off x="0" y="0"/>
          <a:ext cx="0" cy="0"/>
          <a:chOff x="0" y="0"/>
          <a:chExt cx="0" cy="0"/>
        </a:xfrm>
      </p:grpSpPr>
      <p:sp>
        <p:nvSpPr>
          <p:cNvPr descr="Tag=AccentColor&#10;Flavor=Light&#10;Target=Fill" id="53" name="Google Shape;53;p4"/>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54" name="Google Shape;54;p4"/>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entury Gothic"/>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367" name="Shape 367"/>
        <p:cNvGrpSpPr/>
        <p:nvPr/>
      </p:nvGrpSpPr>
      <p:grpSpPr>
        <a:xfrm>
          <a:off x="0" y="0"/>
          <a:ext cx="0" cy="0"/>
          <a:chOff x="0" y="0"/>
          <a:chExt cx="0" cy="0"/>
        </a:xfrm>
      </p:grpSpPr>
      <p:sp>
        <p:nvSpPr>
          <p:cNvPr descr="Tag=AccentColor&#10;Flavor=Light&#10;Target=Fill" id="368" name="Google Shape;368;p3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69" name="Google Shape;369;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32"/>
          <p:cNvSpPr txBox="1"/>
          <p:nvPr>
            <p:ph idx="1" type="body"/>
          </p:nvPr>
        </p:nvSpPr>
        <p:spPr>
          <a:xfrm>
            <a:off x="839788"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1" name="Google Shape;371;p32"/>
          <p:cNvSpPr txBox="1"/>
          <p:nvPr>
            <p:ph idx="2" type="body"/>
          </p:nvPr>
        </p:nvSpPr>
        <p:spPr>
          <a:xfrm>
            <a:off x="839788"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32"/>
          <p:cNvSpPr txBox="1"/>
          <p:nvPr>
            <p:ph idx="3" type="body"/>
          </p:nvPr>
        </p:nvSpPr>
        <p:spPr>
          <a:xfrm>
            <a:off x="4541520"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3" name="Google Shape;373;p32"/>
          <p:cNvSpPr txBox="1"/>
          <p:nvPr>
            <p:ph idx="4" type="body"/>
          </p:nvPr>
        </p:nvSpPr>
        <p:spPr>
          <a:xfrm>
            <a:off x="4541520"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77" name="Google Shape;377;p32"/>
          <p:cNvSpPr txBox="1"/>
          <p:nvPr>
            <p:ph idx="5" type="body"/>
          </p:nvPr>
        </p:nvSpPr>
        <p:spPr>
          <a:xfrm>
            <a:off x="8243252"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8" name="Google Shape;378;p32"/>
          <p:cNvSpPr txBox="1"/>
          <p:nvPr>
            <p:ph idx="6" type="body"/>
          </p:nvPr>
        </p:nvSpPr>
        <p:spPr>
          <a:xfrm>
            <a:off x="8243252"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pictures">
  <p:cSld name="Title and Content with 2 pictures">
    <p:spTree>
      <p:nvGrpSpPr>
        <p:cNvPr id="379" name="Shape 379"/>
        <p:cNvGrpSpPr/>
        <p:nvPr/>
      </p:nvGrpSpPr>
      <p:grpSpPr>
        <a:xfrm>
          <a:off x="0" y="0"/>
          <a:ext cx="0" cy="0"/>
          <a:chOff x="0" y="0"/>
          <a:chExt cx="0" cy="0"/>
        </a:xfrm>
      </p:grpSpPr>
      <p:sp>
        <p:nvSpPr>
          <p:cNvPr id="380" name="Google Shape;380;p33"/>
          <p:cNvSpPr/>
          <p:nvPr>
            <p:ph idx="2" type="pic"/>
          </p:nvPr>
        </p:nvSpPr>
        <p:spPr>
          <a:xfrm>
            <a:off x="0" y="0"/>
            <a:ext cx="6105136" cy="4191000"/>
          </a:xfrm>
          <a:prstGeom prst="rect">
            <a:avLst/>
          </a:prstGeom>
          <a:noFill/>
          <a:ln>
            <a:noFill/>
          </a:ln>
        </p:spPr>
      </p:sp>
      <p:sp>
        <p:nvSpPr>
          <p:cNvPr id="381" name="Google Shape;381;p33"/>
          <p:cNvSpPr/>
          <p:nvPr>
            <p:ph idx="3" type="pic"/>
          </p:nvPr>
        </p:nvSpPr>
        <p:spPr>
          <a:xfrm>
            <a:off x="462420" y="4304418"/>
            <a:ext cx="5414116" cy="2553582"/>
          </a:xfrm>
          <a:prstGeom prst="rect">
            <a:avLst/>
          </a:prstGeom>
          <a:noFill/>
          <a:ln>
            <a:noFill/>
          </a:ln>
        </p:spPr>
      </p:sp>
      <p:sp>
        <p:nvSpPr>
          <p:cNvPr id="382" name="Google Shape;382;p33"/>
          <p:cNvSpPr txBox="1"/>
          <p:nvPr>
            <p:ph type="title"/>
          </p:nvPr>
        </p:nvSpPr>
        <p:spPr>
          <a:xfrm>
            <a:off x="6739128" y="365760"/>
            <a:ext cx="4617720" cy="25786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33"/>
          <p:cNvSpPr txBox="1"/>
          <p:nvPr>
            <p:ph idx="1" type="body"/>
          </p:nvPr>
        </p:nvSpPr>
        <p:spPr>
          <a:xfrm>
            <a:off x="6739128" y="3127248"/>
            <a:ext cx="4617720" cy="30540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33"/>
          <p:cNvSpPr txBox="1"/>
          <p:nvPr>
            <p:ph idx="11" type="ftr"/>
          </p:nvPr>
        </p:nvSpPr>
        <p:spPr>
          <a:xfrm>
            <a:off x="6739128"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386" name="Shape 386"/>
        <p:cNvGrpSpPr/>
        <p:nvPr/>
      </p:nvGrpSpPr>
      <p:grpSpPr>
        <a:xfrm>
          <a:off x="0" y="0"/>
          <a:ext cx="0" cy="0"/>
          <a:chOff x="0" y="0"/>
          <a:chExt cx="0" cy="0"/>
        </a:xfrm>
      </p:grpSpPr>
      <p:sp>
        <p:nvSpPr>
          <p:cNvPr id="387" name="Google Shape;387;p34"/>
          <p:cNvSpPr/>
          <p:nvPr>
            <p:ph idx="2" type="pic"/>
          </p:nvPr>
        </p:nvSpPr>
        <p:spPr>
          <a:xfrm>
            <a:off x="5710842" y="1"/>
            <a:ext cx="6481158" cy="4216186"/>
          </a:xfrm>
          <a:prstGeom prst="rect">
            <a:avLst/>
          </a:prstGeom>
          <a:noFill/>
          <a:ln>
            <a:noFill/>
          </a:ln>
        </p:spPr>
      </p:sp>
      <p:sp>
        <p:nvSpPr>
          <p:cNvPr id="388" name="Google Shape;388;p34"/>
          <p:cNvSpPr/>
          <p:nvPr>
            <p:ph idx="3" type="pic"/>
          </p:nvPr>
        </p:nvSpPr>
        <p:spPr>
          <a:xfrm>
            <a:off x="5078134" y="4323899"/>
            <a:ext cx="7113866" cy="2534101"/>
          </a:xfrm>
          <a:prstGeom prst="rect">
            <a:avLst/>
          </a:prstGeom>
          <a:noFill/>
          <a:ln>
            <a:noFill/>
          </a:ln>
        </p:spPr>
      </p:sp>
      <p:sp>
        <p:nvSpPr>
          <p:cNvPr id="389" name="Google Shape;389;p34"/>
          <p:cNvSpPr txBox="1"/>
          <p:nvPr>
            <p:ph type="title"/>
          </p:nvPr>
        </p:nvSpPr>
        <p:spPr>
          <a:xfrm>
            <a:off x="838200" y="365124"/>
            <a:ext cx="4443984" cy="21396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34"/>
          <p:cNvSpPr txBox="1"/>
          <p:nvPr>
            <p:ph idx="1" type="body"/>
          </p:nvPr>
        </p:nvSpPr>
        <p:spPr>
          <a:xfrm>
            <a:off x="838199" y="2898648"/>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34"/>
          <p:cNvSpPr txBox="1"/>
          <p:nvPr>
            <p:ph idx="4" type="body"/>
          </p:nvPr>
        </p:nvSpPr>
        <p:spPr>
          <a:xfrm>
            <a:off x="838199" y="3639312"/>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34"/>
          <p:cNvSpPr txBox="1"/>
          <p:nvPr>
            <p:ph idx="5" type="body"/>
          </p:nvPr>
        </p:nvSpPr>
        <p:spPr>
          <a:xfrm>
            <a:off x="838199" y="4389120"/>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3" name="Shape 393"/>
        <p:cNvGrpSpPr/>
        <p:nvPr/>
      </p:nvGrpSpPr>
      <p:grpSpPr>
        <a:xfrm>
          <a:off x="0" y="0"/>
          <a:ext cx="0" cy="0"/>
          <a:chOff x="0" y="0"/>
          <a:chExt cx="0" cy="0"/>
        </a:xfrm>
      </p:grpSpPr>
      <p:sp>
        <p:nvSpPr>
          <p:cNvPr descr="Tag=AccentColor&#10;Flavor=Light&#10;Target=Fill" id="394" name="Google Shape;394;p35"/>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95" name="Google Shape;395;p35"/>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6" name="Google Shape;396;p35"/>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7" name="Google Shape;39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9" name="Google Shape;39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0" name="Shape 400"/>
        <p:cNvGrpSpPr/>
        <p:nvPr/>
      </p:nvGrpSpPr>
      <p:grpSpPr>
        <a:xfrm>
          <a:off x="0" y="0"/>
          <a:ext cx="0" cy="0"/>
          <a:chOff x="0" y="0"/>
          <a:chExt cx="0" cy="0"/>
        </a:xfrm>
      </p:grpSpPr>
      <p:sp>
        <p:nvSpPr>
          <p:cNvPr id="401" name="Google Shape;40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4" name="Shape 404"/>
        <p:cNvGrpSpPr/>
        <p:nvPr/>
      </p:nvGrpSpPr>
      <p:grpSpPr>
        <a:xfrm>
          <a:off x="0" y="0"/>
          <a:ext cx="0" cy="0"/>
          <a:chOff x="0" y="0"/>
          <a:chExt cx="0" cy="0"/>
        </a:xfrm>
      </p:grpSpPr>
      <p:sp>
        <p:nvSpPr>
          <p:cNvPr descr="Tag=AccentColor&#10;Flavor=Light&#10;Target=Fill" id="405" name="Google Shape;405;p37"/>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06" name="Google Shape;406;p37"/>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37"/>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solidFill>
                  <a:schemeClr val="dk1"/>
                </a:solidFill>
              </a:defRPr>
            </a:lvl1pPr>
            <a:lvl2pPr indent="-406400" lvl="1" marL="914400" algn="l">
              <a:lnSpc>
                <a:spcPct val="100000"/>
              </a:lnSpc>
              <a:spcBef>
                <a:spcPts val="500"/>
              </a:spcBef>
              <a:spcAft>
                <a:spcPts val="0"/>
              </a:spcAft>
              <a:buClr>
                <a:schemeClr val="dk1"/>
              </a:buClr>
              <a:buSzPts val="2800"/>
              <a:buChar char="•"/>
              <a:defRPr sz="2800">
                <a:solidFill>
                  <a:schemeClr val="dk1"/>
                </a:solidFill>
              </a:defRPr>
            </a:lvl2pPr>
            <a:lvl3pPr indent="-381000" lvl="2" marL="1371600" algn="l">
              <a:lnSpc>
                <a:spcPct val="100000"/>
              </a:lnSpc>
              <a:spcBef>
                <a:spcPts val="500"/>
              </a:spcBef>
              <a:spcAft>
                <a:spcPts val="0"/>
              </a:spcAft>
              <a:buClr>
                <a:schemeClr val="dk1"/>
              </a:buClr>
              <a:buSzPts val="2400"/>
              <a:buChar char="•"/>
              <a:defRPr sz="2400">
                <a:solidFill>
                  <a:schemeClr val="dk1"/>
                </a:solidFill>
              </a:defRPr>
            </a:lvl3pPr>
            <a:lvl4pPr indent="-355600" lvl="3" marL="1828800" algn="l">
              <a:lnSpc>
                <a:spcPct val="100000"/>
              </a:lnSpc>
              <a:spcBef>
                <a:spcPts val="500"/>
              </a:spcBef>
              <a:spcAft>
                <a:spcPts val="0"/>
              </a:spcAft>
              <a:buClr>
                <a:schemeClr val="dk1"/>
              </a:buClr>
              <a:buSzPts val="2000"/>
              <a:buChar char="•"/>
              <a:defRPr sz="2000">
                <a:solidFill>
                  <a:schemeClr val="dk1"/>
                </a:solidFill>
              </a:defRPr>
            </a:lvl4pPr>
            <a:lvl5pPr indent="-355600" lvl="4" marL="2286000" algn="l">
              <a:lnSpc>
                <a:spcPct val="100000"/>
              </a:lnSpc>
              <a:spcBef>
                <a:spcPts val="500"/>
              </a:spcBef>
              <a:spcAft>
                <a:spcPts val="0"/>
              </a:spcAft>
              <a:buClr>
                <a:schemeClr val="dk1"/>
              </a:buClr>
              <a:buSzPts val="2000"/>
              <a:buChar char="•"/>
              <a:defRPr sz="2000">
                <a:solidFill>
                  <a:schemeClr val="dk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08" name="Google Shape;408;p37"/>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9" name="Google Shape;40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2" name="Shape 412"/>
        <p:cNvGrpSpPr/>
        <p:nvPr/>
      </p:nvGrpSpPr>
      <p:grpSpPr>
        <a:xfrm>
          <a:off x="0" y="0"/>
          <a:ext cx="0" cy="0"/>
          <a:chOff x="0" y="0"/>
          <a:chExt cx="0" cy="0"/>
        </a:xfrm>
      </p:grpSpPr>
      <p:sp>
        <p:nvSpPr>
          <p:cNvPr descr="Tag=AccentColor&#10;Flavor=Light&#10;Target=Fill" id="413" name="Google Shape;413;p38"/>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14" name="Google Shape;414;p38"/>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Abril Fatface"/>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38"/>
          <p:cNvSpPr/>
          <p:nvPr>
            <p:ph idx="2" type="pic"/>
          </p:nvPr>
        </p:nvSpPr>
        <p:spPr>
          <a:xfrm>
            <a:off x="6711696" y="640079"/>
            <a:ext cx="4837176" cy="5568696"/>
          </a:xfrm>
          <a:prstGeom prst="rect">
            <a:avLst/>
          </a:prstGeom>
          <a:noFill/>
          <a:ln>
            <a:noFill/>
          </a:ln>
        </p:spPr>
      </p:sp>
      <p:sp>
        <p:nvSpPr>
          <p:cNvPr id="416" name="Google Shape;416;p38"/>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7" name="Google Shape;41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59" name="Shape 59"/>
        <p:cNvGrpSpPr/>
        <p:nvPr/>
      </p:nvGrpSpPr>
      <p:grpSpPr>
        <a:xfrm>
          <a:off x="0" y="0"/>
          <a:ext cx="0" cy="0"/>
          <a:chOff x="0" y="0"/>
          <a:chExt cx="0" cy="0"/>
        </a:xfrm>
      </p:grpSpPr>
      <p:sp>
        <p:nvSpPr>
          <p:cNvPr id="60" name="Google Shape;60;p5"/>
          <p:cNvSpPr/>
          <p:nvPr>
            <p:ph idx="2" type="pic"/>
          </p:nvPr>
        </p:nvSpPr>
        <p:spPr>
          <a:xfrm>
            <a:off x="-9153" y="0"/>
            <a:ext cx="6105136" cy="6240787"/>
          </a:xfrm>
          <a:prstGeom prst="rect">
            <a:avLst/>
          </a:prstGeom>
          <a:noFill/>
          <a:ln>
            <a:noFill/>
          </a:ln>
        </p:spPr>
      </p:sp>
      <p:sp>
        <p:nvSpPr>
          <p:cNvPr id="61" name="Google Shape;61;p5"/>
          <p:cNvSpPr/>
          <p:nvPr>
            <p:ph idx="3" type="pic"/>
          </p:nvPr>
        </p:nvSpPr>
        <p:spPr>
          <a:xfrm>
            <a:off x="6355502" y="211465"/>
            <a:ext cx="4941484" cy="3877363"/>
          </a:xfrm>
          <a:prstGeom prst="rect">
            <a:avLst/>
          </a:prstGeom>
          <a:noFill/>
          <a:ln>
            <a:noFill/>
          </a:ln>
        </p:spPr>
      </p:sp>
      <p:sp>
        <p:nvSpPr>
          <p:cNvPr id="62" name="Google Shape;62;p5"/>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920"/>
              <a:buNone/>
              <a:defRPr sz="2400" cap="none"/>
            </a:lvl1pPr>
            <a:lvl2pPr lvl="1" algn="ctr">
              <a:lnSpc>
                <a:spcPct val="100000"/>
              </a:lnSpc>
              <a:spcBef>
                <a:spcPts val="1000"/>
              </a:spcBef>
              <a:spcAft>
                <a:spcPts val="0"/>
              </a:spcAft>
              <a:buSzPts val="1600"/>
              <a:buNone/>
              <a:defRPr sz="2000"/>
            </a:lvl2pPr>
            <a:lvl3pPr lvl="2" algn="ctr">
              <a:lnSpc>
                <a:spcPct val="100000"/>
              </a:lnSpc>
              <a:spcBef>
                <a:spcPts val="1000"/>
              </a:spcBef>
              <a:spcAft>
                <a:spcPts val="0"/>
              </a:spcAft>
              <a:buSzPts val="144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SzPts val="1280"/>
              <a:buNone/>
              <a:defRPr sz="1600"/>
            </a:lvl5pPr>
            <a:lvl6pPr lvl="5" algn="ctr">
              <a:lnSpc>
                <a:spcPct val="100000"/>
              </a:lnSpc>
              <a:spcBef>
                <a:spcPts val="1000"/>
              </a:spcBef>
              <a:spcAft>
                <a:spcPts val="0"/>
              </a:spcAft>
              <a:buSzPts val="1280"/>
              <a:buNone/>
              <a:defRPr sz="1600"/>
            </a:lvl6pPr>
            <a:lvl7pPr lvl="6" algn="ctr">
              <a:lnSpc>
                <a:spcPct val="100000"/>
              </a:lnSpc>
              <a:spcBef>
                <a:spcPts val="1000"/>
              </a:spcBef>
              <a:spcAft>
                <a:spcPts val="0"/>
              </a:spcAft>
              <a:buSzPts val="1280"/>
              <a:buNone/>
              <a:defRPr sz="1600"/>
            </a:lvl7pPr>
            <a:lvl8pPr lvl="7" algn="ctr">
              <a:lnSpc>
                <a:spcPct val="100000"/>
              </a:lnSpc>
              <a:spcBef>
                <a:spcPts val="1000"/>
              </a:spcBef>
              <a:spcAft>
                <a:spcPts val="0"/>
              </a:spcAft>
              <a:buSzPts val="1280"/>
              <a:buNone/>
              <a:defRPr sz="1600"/>
            </a:lvl8pPr>
            <a:lvl9pPr lvl="8" algn="ctr">
              <a:lnSpc>
                <a:spcPct val="100000"/>
              </a:lnSpc>
              <a:spcBef>
                <a:spcPts val="1000"/>
              </a:spcBef>
              <a:spcAft>
                <a:spcPts val="0"/>
              </a:spcAft>
              <a:buSzPts val="128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6"/>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0" name="Shape 70"/>
        <p:cNvGrpSpPr/>
        <p:nvPr/>
      </p:nvGrpSpPr>
      <p:grpSpPr>
        <a:xfrm>
          <a:off x="0" y="0"/>
          <a:ext cx="0" cy="0"/>
          <a:chOff x="0" y="0"/>
          <a:chExt cx="0" cy="0"/>
        </a:xfrm>
      </p:grpSpPr>
      <p:grpSp>
        <p:nvGrpSpPr>
          <p:cNvPr id="71" name="Google Shape;71;p7"/>
          <p:cNvGrpSpPr/>
          <p:nvPr/>
        </p:nvGrpSpPr>
        <p:grpSpPr>
          <a:xfrm>
            <a:off x="0" y="0"/>
            <a:ext cx="12192000" cy="6858000"/>
            <a:chOff x="0" y="0"/>
            <a:chExt cx="12192000" cy="6858000"/>
          </a:xfrm>
        </p:grpSpPr>
        <p:sp>
          <p:nvSpPr>
            <p:cNvPr id="72" name="Google Shape;72;p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1" name="Google Shape;81;p7"/>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3" name="Google Shape;83;p7"/>
          <p:cNvSpPr txBox="1"/>
          <p:nvPr>
            <p:ph type="title"/>
          </p:nvPr>
        </p:nvSpPr>
        <p:spPr>
          <a:xfrm>
            <a:off x="1154956" y="2677644"/>
            <a:ext cx="4351023" cy="2283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5" name="Google Shape;85;p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
          <p:cNvSpPr txBox="1"/>
          <p:nvPr>
            <p:ph idx="1" type="body"/>
          </p:nvPr>
        </p:nvSpPr>
        <p:spPr>
          <a:xfrm>
            <a:off x="1151368" y="2603500"/>
            <a:ext cx="4828744"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2" name="Google Shape;92;p8"/>
          <p:cNvSpPr txBox="1"/>
          <p:nvPr>
            <p:ph idx="2" type="body"/>
          </p:nvPr>
        </p:nvSpPr>
        <p:spPr>
          <a:xfrm>
            <a:off x="6208711" y="2603500"/>
            <a:ext cx="4825159" cy="337770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3" name="Google Shape;93;p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txBox="1"/>
          <p:nvPr>
            <p:ph idx="1" type="body"/>
          </p:nvPr>
        </p:nvSpPr>
        <p:spPr>
          <a:xfrm>
            <a:off x="1154954" y="2636063"/>
            <a:ext cx="48251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9" name="Google Shape;99;p9"/>
          <p:cNvSpPr txBox="1"/>
          <p:nvPr>
            <p:ph idx="2" type="body"/>
          </p:nvPr>
        </p:nvSpPr>
        <p:spPr>
          <a:xfrm>
            <a:off x="1154954" y="3212326"/>
            <a:ext cx="4825158" cy="280747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0" name="Google Shape;100;p9"/>
          <p:cNvSpPr txBox="1"/>
          <p:nvPr>
            <p:ph idx="3" type="body"/>
          </p:nvPr>
        </p:nvSpPr>
        <p:spPr>
          <a:xfrm>
            <a:off x="6208711" y="2603499"/>
            <a:ext cx="4825160" cy="60882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1" name="Google Shape;101;p9"/>
          <p:cNvSpPr txBox="1"/>
          <p:nvPr>
            <p:ph idx="4" type="body"/>
          </p:nvPr>
        </p:nvSpPr>
        <p:spPr>
          <a:xfrm>
            <a:off x="6208712" y="3212327"/>
            <a:ext cx="4825159" cy="280747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2" name="Google Shape;102;p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1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12192000" cy="6858000"/>
            <a:chOff x="0" y="0"/>
            <a:chExt cx="12192000" cy="6858000"/>
          </a:xfrm>
        </p:grpSpPr>
        <p:sp>
          <p:nvSpPr>
            <p:cNvPr id="11" name="Google Shape;11;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20" name="Google Shape;20;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 name="Google Shape;21;p1"/>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3" name="Google Shape;23;p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5" name="Google Shape;25;p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7" name="Google Shape;2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88" name="Google Shape;28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89" name="Google Shape;28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90" name="Google Shape;29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eveloper.mozilla.org/en-US/docs/Web/JavaScript/Reference/Lexical_grammar#Keywords"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w3schools.com/js/js_arithmetic.asp" TargetMode="External"/><Relationship Id="rId4" Type="http://schemas.openxmlformats.org/officeDocument/2006/relationships/hyperlink" Target="https://www.w3schools.com/js/js_numbers.asp" TargetMode="External"/><Relationship Id="rId5" Type="http://schemas.openxmlformats.org/officeDocument/2006/relationships/hyperlink" Target="https://developer.mozilla.org/en-US/docs/Learn/JavaScript/First_steps/Math" TargetMode="External"/><Relationship Id="rId6" Type="http://schemas.openxmlformats.org/officeDocument/2006/relationships/hyperlink" Target="https://javascript.info/operato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hyperlink" Target="https://developer.mozilla.org/en-US/docs/Web/JavaScript/Reference/Global_Objects/String#escape_sequen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hyperlink" Target="https://blog.kevinchisholm.com/javascript/difference-between-object-literal-and-instance-objec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47.png"/><Relationship Id="rId5"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8.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8.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57.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67.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65.png"/><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7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69.png"/><Relationship Id="rId4" Type="http://schemas.openxmlformats.org/officeDocument/2006/relationships/image" Target="../media/image71.png"/><Relationship Id="rId5" Type="http://schemas.openxmlformats.org/officeDocument/2006/relationships/image" Target="../media/image7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6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80.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s://developer.mozilla.org/en-US/docs/Web/JavaScript/Reference/Global_Objects" TargetMode="External"/><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74.png"/><Relationship Id="rId4" Type="http://schemas.openxmlformats.org/officeDocument/2006/relationships/image" Target="../media/image7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7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8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8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78.png"/><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9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83.png"/><Relationship Id="rId4" Type="http://schemas.openxmlformats.org/officeDocument/2006/relationships/image" Target="../media/image8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8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82.png"/><Relationship Id="rId4" Type="http://schemas.openxmlformats.org/officeDocument/2006/relationships/image" Target="../media/image8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9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9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9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ctrTitle"/>
          </p:nvPr>
        </p:nvSpPr>
        <p:spPr>
          <a:xfrm>
            <a:off x="1644599" y="2503946"/>
            <a:ext cx="3347773" cy="164176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9600"/>
              <a:buFont typeface="Courier New"/>
              <a:buNone/>
            </a:pPr>
            <a:r>
              <a:rPr lang="en-US" sz="9600">
                <a:latin typeface="Courier New"/>
                <a:ea typeface="Courier New"/>
                <a:cs typeface="Courier New"/>
                <a:sym typeface="Courier New"/>
              </a:rPr>
              <a:t>JS</a:t>
            </a:r>
            <a:endParaRPr/>
          </a:p>
        </p:txBody>
      </p:sp>
      <p:pic>
        <p:nvPicPr>
          <p:cNvPr id="425" name="Google Shape;425;p39"/>
          <p:cNvPicPr preferRelativeResize="0"/>
          <p:nvPr/>
        </p:nvPicPr>
        <p:blipFill rotWithShape="1">
          <a:blip r:embed="rId3">
            <a:alphaModFix/>
          </a:blip>
          <a:srcRect b="0" l="0" r="0" t="0"/>
          <a:stretch/>
        </p:blipFill>
        <p:spPr>
          <a:xfrm>
            <a:off x="8067669" y="1419828"/>
            <a:ext cx="2700531"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8"/>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91" name="Google Shape;491;p48"/>
          <p:cNvSpPr txBox="1"/>
          <p:nvPr/>
        </p:nvSpPr>
        <p:spPr>
          <a:xfrm>
            <a:off x="512064" y="2396231"/>
            <a:ext cx="11167872"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also declare multiple variables in one line which might seem shorter, but we don’t recommend it. For the sake of better readability, please use a single line per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20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multiline variant is a bit longer, but easier to read:</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br>
              <a:rPr b="0" i="0" lang="en-US" sz="1600" u="none" cap="none" strike="noStrike">
                <a:solidFill>
                  <a:schemeClr val="dk1"/>
                </a:solidFill>
                <a:latin typeface="Century Gothic"/>
                <a:ea typeface="Century Gothic"/>
                <a:cs typeface="Century Gothic"/>
                <a:sym typeface="Century Gothic"/>
              </a:rPr>
            </a:b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2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Some people also define multiple variables in these multiline styles:</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492" name="Google Shape;492;p48"/>
          <p:cNvPicPr preferRelativeResize="0"/>
          <p:nvPr/>
        </p:nvPicPr>
        <p:blipFill rotWithShape="1">
          <a:blip r:embed="rId3">
            <a:alphaModFix/>
          </a:blip>
          <a:srcRect b="0" l="0" r="0" t="0"/>
          <a:stretch/>
        </p:blipFill>
        <p:spPr>
          <a:xfrm>
            <a:off x="595007" y="3057525"/>
            <a:ext cx="4324350" cy="371475"/>
          </a:xfrm>
          <a:prstGeom prst="rect">
            <a:avLst/>
          </a:prstGeom>
          <a:noFill/>
          <a:ln>
            <a:noFill/>
          </a:ln>
        </p:spPr>
      </p:pic>
      <p:pic>
        <p:nvPicPr>
          <p:cNvPr id="493" name="Google Shape;493;p48"/>
          <p:cNvPicPr preferRelativeResize="0"/>
          <p:nvPr/>
        </p:nvPicPr>
        <p:blipFill rotWithShape="1">
          <a:blip r:embed="rId4">
            <a:alphaModFix/>
          </a:blip>
          <a:srcRect b="0" l="0" r="0" t="0"/>
          <a:stretch/>
        </p:blipFill>
        <p:spPr>
          <a:xfrm>
            <a:off x="595007" y="3866494"/>
            <a:ext cx="2057400" cy="752475"/>
          </a:xfrm>
          <a:prstGeom prst="rect">
            <a:avLst/>
          </a:prstGeom>
          <a:noFill/>
          <a:ln>
            <a:noFill/>
          </a:ln>
        </p:spPr>
      </p:pic>
      <p:pic>
        <p:nvPicPr>
          <p:cNvPr id="494" name="Google Shape;494;p48"/>
          <p:cNvPicPr preferRelativeResize="0"/>
          <p:nvPr/>
        </p:nvPicPr>
        <p:blipFill rotWithShape="1">
          <a:blip r:embed="rId5">
            <a:alphaModFix/>
          </a:blip>
          <a:srcRect b="0" l="0" r="0" t="0"/>
          <a:stretch/>
        </p:blipFill>
        <p:spPr>
          <a:xfrm>
            <a:off x="595007" y="5154269"/>
            <a:ext cx="1695450" cy="752475"/>
          </a:xfrm>
          <a:prstGeom prst="rect">
            <a:avLst/>
          </a:prstGeom>
          <a:noFill/>
          <a:ln>
            <a:noFill/>
          </a:ln>
        </p:spPr>
      </p:pic>
      <p:pic>
        <p:nvPicPr>
          <p:cNvPr id="495" name="Google Shape;495;p48"/>
          <p:cNvPicPr preferRelativeResize="0"/>
          <p:nvPr/>
        </p:nvPicPr>
        <p:blipFill rotWithShape="1">
          <a:blip r:embed="rId6">
            <a:alphaModFix/>
          </a:blip>
          <a:srcRect b="0" l="0" r="0" t="0"/>
          <a:stretch/>
        </p:blipFill>
        <p:spPr>
          <a:xfrm>
            <a:off x="2757182" y="5154269"/>
            <a:ext cx="175577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501" name="Google Shape;501;p49"/>
          <p:cNvSpPr txBox="1"/>
          <p:nvPr/>
        </p:nvSpPr>
        <p:spPr>
          <a:xfrm>
            <a:off x="462794" y="2505670"/>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easily grasp the concept of a “</a:t>
            </a:r>
            <a:r>
              <a:rPr b="1" i="0" lang="en-US" sz="1800" u="none" cap="none" strike="noStrike">
                <a:solidFill>
                  <a:srgbClr val="000000"/>
                </a:solidFill>
                <a:latin typeface="Calibri"/>
                <a:ea typeface="Calibri"/>
                <a:cs typeface="Calibri"/>
                <a:sym typeface="Calibri"/>
              </a:rPr>
              <a:t>variable</a:t>
            </a:r>
            <a:r>
              <a:rPr b="0" i="0" lang="en-US" sz="1800" u="none" cap="none" strike="noStrike">
                <a:solidFill>
                  <a:srgbClr val="000000"/>
                </a:solidFill>
                <a:latin typeface="Calibri"/>
                <a:ea typeface="Calibri"/>
                <a:cs typeface="Calibri"/>
                <a:sym typeface="Calibri"/>
              </a:rPr>
              <a:t>” if we imagine it as a “</a:t>
            </a:r>
            <a:r>
              <a:rPr b="1" i="0" lang="en-US" sz="1800" u="none" cap="none" strike="noStrike">
                <a:solidFill>
                  <a:srgbClr val="000000"/>
                </a:solidFill>
                <a:latin typeface="Calibri"/>
                <a:ea typeface="Calibri"/>
                <a:cs typeface="Calibri"/>
                <a:sym typeface="Calibri"/>
              </a:rPr>
              <a:t>box</a:t>
            </a:r>
            <a:r>
              <a:rPr b="0" i="0" lang="en-US" sz="1800" u="none" cap="none" strike="noStrike">
                <a:solidFill>
                  <a:srgbClr val="000000"/>
                </a:solidFill>
                <a:latin typeface="Calibri"/>
                <a:ea typeface="Calibri"/>
                <a:cs typeface="Calibri"/>
                <a:sym typeface="Calibri"/>
              </a:rPr>
              <a:t>” for data, with a uniquely-named sticker on it. For instance, the variable message can be imagined as a box labeled "message" with the value "Hello!" in it. We can put any value in the box and we can also change it as many times as we want:</a:t>
            </a:r>
            <a:endParaRPr b="0" i="0" sz="1800" u="none" cap="none" strike="noStrike">
              <a:solidFill>
                <a:schemeClr val="dk1"/>
              </a:solidFill>
              <a:latin typeface="Century Gothic"/>
              <a:ea typeface="Century Gothic"/>
              <a:cs typeface="Century Gothic"/>
              <a:sym typeface="Century Gothic"/>
            </a:endParaRPr>
          </a:p>
        </p:txBody>
      </p:sp>
      <p:pic>
        <p:nvPicPr>
          <p:cNvPr id="502" name="Google Shape;502;p49"/>
          <p:cNvPicPr preferRelativeResize="0"/>
          <p:nvPr/>
        </p:nvPicPr>
        <p:blipFill rotWithShape="1">
          <a:blip r:embed="rId3">
            <a:alphaModFix/>
          </a:blip>
          <a:srcRect b="0" l="0" r="0" t="0"/>
          <a:stretch/>
        </p:blipFill>
        <p:spPr>
          <a:xfrm>
            <a:off x="552276" y="3578734"/>
            <a:ext cx="3352800" cy="1076325"/>
          </a:xfrm>
          <a:prstGeom prst="rect">
            <a:avLst/>
          </a:prstGeom>
          <a:noFill/>
          <a:ln>
            <a:noFill/>
          </a:ln>
        </p:spPr>
      </p:pic>
      <p:sp>
        <p:nvSpPr>
          <p:cNvPr id="503" name="Google Shape;503;p49"/>
          <p:cNvSpPr txBox="1"/>
          <p:nvPr/>
        </p:nvSpPr>
        <p:spPr>
          <a:xfrm>
            <a:off x="4290060" y="3793730"/>
            <a:ext cx="609460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When the value is changed, the old data is removed from the variable.</a:t>
            </a:r>
            <a:endParaRPr b="0" i="0" sz="1800" u="none" cap="none" strike="noStrike">
              <a:solidFill>
                <a:schemeClr val="dk1"/>
              </a:solidFill>
              <a:latin typeface="Century Gothic"/>
              <a:ea typeface="Century Gothic"/>
              <a:cs typeface="Century Gothic"/>
              <a:sym typeface="Century Gothic"/>
            </a:endParaRPr>
          </a:p>
        </p:txBody>
      </p:sp>
      <p:pic>
        <p:nvPicPr>
          <p:cNvPr id="504" name="Google Shape;504;p49"/>
          <p:cNvPicPr preferRelativeResize="0"/>
          <p:nvPr/>
        </p:nvPicPr>
        <p:blipFill rotWithShape="1">
          <a:blip r:embed="rId4">
            <a:alphaModFix/>
          </a:blip>
          <a:srcRect b="0" l="0" r="0" t="0"/>
          <a:stretch/>
        </p:blipFill>
        <p:spPr>
          <a:xfrm>
            <a:off x="552275" y="4924337"/>
            <a:ext cx="3352799" cy="1738202"/>
          </a:xfrm>
          <a:prstGeom prst="rect">
            <a:avLst/>
          </a:prstGeom>
          <a:noFill/>
          <a:ln>
            <a:noFill/>
          </a:ln>
        </p:spPr>
      </p:pic>
      <p:sp>
        <p:nvSpPr>
          <p:cNvPr id="505" name="Google Shape;505;p49"/>
          <p:cNvSpPr txBox="1"/>
          <p:nvPr/>
        </p:nvSpPr>
        <p:spPr>
          <a:xfrm>
            <a:off x="4290060" y="5470272"/>
            <a:ext cx="609460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also declare two variables and copy data from one into the other.</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11" name="Google Shape;511;p50"/>
          <p:cNvSpPr txBox="1"/>
          <p:nvPr/>
        </p:nvSpPr>
        <p:spPr>
          <a:xfrm>
            <a:off x="462794" y="2474052"/>
            <a:ext cx="11266412" cy="15542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are two limitations on variable names in JavaScript: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The name must contain only letters, digits, or the symbols $ and _</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The first character must not be a digit.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Examples of valid names:</a:t>
            </a:r>
            <a:endParaRPr b="0" i="0" sz="1400" u="none" cap="none" strike="noStrike">
              <a:solidFill>
                <a:srgbClr val="000000"/>
              </a:solidFill>
              <a:latin typeface="Arial"/>
              <a:ea typeface="Arial"/>
              <a:cs typeface="Arial"/>
              <a:sym typeface="Arial"/>
            </a:endParaRPr>
          </a:p>
        </p:txBody>
      </p:sp>
      <p:pic>
        <p:nvPicPr>
          <p:cNvPr id="512" name="Google Shape;512;p50"/>
          <p:cNvPicPr preferRelativeResize="0"/>
          <p:nvPr/>
        </p:nvPicPr>
        <p:blipFill rotWithShape="1">
          <a:blip r:embed="rId3">
            <a:alphaModFix/>
          </a:blip>
          <a:srcRect b="0" l="0" r="0" t="0"/>
          <a:stretch/>
        </p:blipFill>
        <p:spPr>
          <a:xfrm>
            <a:off x="543012" y="4028323"/>
            <a:ext cx="1671681" cy="759855"/>
          </a:xfrm>
          <a:prstGeom prst="rect">
            <a:avLst/>
          </a:prstGeom>
          <a:noFill/>
          <a:ln>
            <a:noFill/>
          </a:ln>
        </p:spPr>
      </p:pic>
      <p:sp>
        <p:nvSpPr>
          <p:cNvPr id="513" name="Google Shape;513;p50"/>
          <p:cNvSpPr txBox="1"/>
          <p:nvPr/>
        </p:nvSpPr>
        <p:spPr>
          <a:xfrm>
            <a:off x="462794" y="4981424"/>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When the name contains multiple words, camelCase is commonly used. That is: words go one after another, each word except first starting with a capital letter: </a:t>
            </a:r>
            <a:r>
              <a:rPr b="1" i="1" lang="en-US" sz="1800" u="none" cap="none" strike="noStrike">
                <a:solidFill>
                  <a:srgbClr val="000000"/>
                </a:solidFill>
                <a:latin typeface="Calibri"/>
                <a:ea typeface="Calibri"/>
                <a:cs typeface="Calibri"/>
                <a:sym typeface="Calibri"/>
              </a:rPr>
              <a:t>myVeryLongName</a:t>
            </a: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1"/>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19" name="Google Shape;519;p51"/>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dollar sign '$' and the underscore '_' can also be used in names. They are regular symbols, just like letters, without any special meaning. So, these names are valid:</a:t>
            </a:r>
            <a:endParaRPr b="0" i="0" sz="1800" u="none" cap="none" strike="noStrike">
              <a:solidFill>
                <a:schemeClr val="dk1"/>
              </a:solidFill>
              <a:latin typeface="Century Gothic"/>
              <a:ea typeface="Century Gothic"/>
              <a:cs typeface="Century Gothic"/>
              <a:sym typeface="Century Gothic"/>
            </a:endParaRPr>
          </a:p>
        </p:txBody>
      </p:sp>
      <p:pic>
        <p:nvPicPr>
          <p:cNvPr id="520" name="Google Shape;520;p51"/>
          <p:cNvPicPr preferRelativeResize="0"/>
          <p:nvPr/>
        </p:nvPicPr>
        <p:blipFill rotWithShape="1">
          <a:blip r:embed="rId3">
            <a:alphaModFix/>
          </a:blip>
          <a:srcRect b="0" l="0" r="0" t="0"/>
          <a:stretch/>
        </p:blipFill>
        <p:spPr>
          <a:xfrm>
            <a:off x="542138" y="3151842"/>
            <a:ext cx="4648200" cy="809625"/>
          </a:xfrm>
          <a:prstGeom prst="rect">
            <a:avLst/>
          </a:prstGeom>
          <a:noFill/>
          <a:ln>
            <a:noFill/>
          </a:ln>
        </p:spPr>
      </p:pic>
      <p:sp>
        <p:nvSpPr>
          <p:cNvPr id="521" name="Google Shape;521;p51"/>
          <p:cNvSpPr txBox="1"/>
          <p:nvPr/>
        </p:nvSpPr>
        <p:spPr>
          <a:xfrm>
            <a:off x="462794" y="4210040"/>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Examples of incorrect variable names:</a:t>
            </a:r>
            <a:endParaRPr b="0" i="0" sz="1800" u="none" cap="none" strike="noStrike">
              <a:solidFill>
                <a:schemeClr val="dk1"/>
              </a:solidFill>
              <a:latin typeface="Century Gothic"/>
              <a:ea typeface="Century Gothic"/>
              <a:cs typeface="Century Gothic"/>
              <a:sym typeface="Century Gothic"/>
            </a:endParaRPr>
          </a:p>
        </p:txBody>
      </p:sp>
      <p:pic>
        <p:nvPicPr>
          <p:cNvPr id="522" name="Google Shape;522;p51"/>
          <p:cNvPicPr preferRelativeResize="0"/>
          <p:nvPr/>
        </p:nvPicPr>
        <p:blipFill rotWithShape="1">
          <a:blip r:embed="rId4">
            <a:alphaModFix/>
          </a:blip>
          <a:srcRect b="0" l="0" r="0" t="0"/>
          <a:stretch/>
        </p:blipFill>
        <p:spPr>
          <a:xfrm>
            <a:off x="542138" y="4581697"/>
            <a:ext cx="5000625" cy="581025"/>
          </a:xfrm>
          <a:prstGeom prst="rect">
            <a:avLst/>
          </a:prstGeom>
          <a:noFill/>
          <a:ln>
            <a:noFill/>
          </a:ln>
        </p:spPr>
      </p:pic>
      <p:sp>
        <p:nvSpPr>
          <p:cNvPr id="523" name="Google Shape;523;p51"/>
          <p:cNvSpPr txBox="1"/>
          <p:nvPr/>
        </p:nvSpPr>
        <p:spPr>
          <a:xfrm>
            <a:off x="462794" y="5543619"/>
            <a:ext cx="609460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a:t>
            </a:r>
            <a:r>
              <a:rPr b="1" i="0" lang="en-US" sz="1800" u="none" cap="none" strike="noStrike">
                <a:solidFill>
                  <a:srgbClr val="FF0000"/>
                </a:solidFill>
                <a:latin typeface="Calibri"/>
                <a:ea typeface="Calibri"/>
                <a:cs typeface="Calibri"/>
                <a:sym typeface="Calibri"/>
              </a:rPr>
              <a:t> Important note: </a:t>
            </a:r>
            <a:r>
              <a:rPr b="0" i="0" lang="en-US" sz="1800" u="none" cap="none" strike="noStrike">
                <a:solidFill>
                  <a:srgbClr val="000000"/>
                </a:solidFill>
                <a:latin typeface="Calibri"/>
                <a:ea typeface="Calibri"/>
                <a:cs typeface="Calibri"/>
                <a:sym typeface="Calibri"/>
              </a:rPr>
              <a:t>Variables are case-sensitive, so variables named </a:t>
            </a:r>
            <a:r>
              <a:rPr b="1" i="1" lang="en-US" sz="1800" u="none" cap="none" strike="noStrike">
                <a:solidFill>
                  <a:srgbClr val="000000"/>
                </a:solidFill>
                <a:latin typeface="Calibri"/>
                <a:ea typeface="Calibri"/>
                <a:cs typeface="Calibri"/>
                <a:sym typeface="Calibri"/>
              </a:rPr>
              <a:t>chocolate</a:t>
            </a:r>
            <a:r>
              <a:rPr b="0" i="1"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and </a:t>
            </a:r>
            <a:r>
              <a:rPr b="1" i="1" lang="en-US" sz="1800" u="none" cap="none" strike="noStrike">
                <a:solidFill>
                  <a:srgbClr val="000000"/>
                </a:solidFill>
                <a:latin typeface="Calibri"/>
                <a:ea typeface="Calibri"/>
                <a:cs typeface="Calibri"/>
                <a:sym typeface="Calibri"/>
              </a:rPr>
              <a:t>CHOCOLATE</a:t>
            </a:r>
            <a:r>
              <a:rPr b="0" i="1"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and </a:t>
            </a:r>
            <a:r>
              <a:rPr b="1" i="1" lang="en-US" sz="1800" u="none" cap="none" strike="noStrike">
                <a:solidFill>
                  <a:srgbClr val="000000"/>
                </a:solidFill>
                <a:latin typeface="Calibri"/>
                <a:ea typeface="Calibri"/>
                <a:cs typeface="Calibri"/>
                <a:sym typeface="Calibri"/>
              </a:rPr>
              <a:t>cHocOlAtE</a:t>
            </a:r>
            <a:r>
              <a:rPr b="0" i="1"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are not the same.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2"/>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29" name="Google Shape;529;p52"/>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Non-Latin letters are allowed, but not recommended. It is possible to use any language, including Cyrillic letters or even hieroglyphs, like this:</a:t>
            </a:r>
            <a:endParaRPr b="0" i="0" sz="1800" u="none" cap="none" strike="noStrike">
              <a:solidFill>
                <a:schemeClr val="dk1"/>
              </a:solidFill>
              <a:latin typeface="Century Gothic"/>
              <a:ea typeface="Century Gothic"/>
              <a:cs typeface="Century Gothic"/>
              <a:sym typeface="Century Gothic"/>
            </a:endParaRPr>
          </a:p>
        </p:txBody>
      </p:sp>
      <p:sp>
        <p:nvSpPr>
          <p:cNvPr id="530" name="Google Shape;530;p52"/>
          <p:cNvSpPr txBox="1"/>
          <p:nvPr/>
        </p:nvSpPr>
        <p:spPr>
          <a:xfrm>
            <a:off x="462793" y="4454232"/>
            <a:ext cx="1126641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Technically, there is no error here. Such names are allowed, but there is an international convention to use English in variable names. Even if we’re writing a small script, it may have a long life ahead. People from other countries may need to read it some time.</a:t>
            </a:r>
            <a:endParaRPr b="0" i="0" sz="1800" u="none" cap="none" strike="noStrike">
              <a:solidFill>
                <a:schemeClr val="dk1"/>
              </a:solidFill>
              <a:latin typeface="Century Gothic"/>
              <a:ea typeface="Century Gothic"/>
              <a:cs typeface="Century Gothic"/>
              <a:sym typeface="Century Gothic"/>
            </a:endParaRPr>
          </a:p>
        </p:txBody>
      </p:sp>
      <p:pic>
        <p:nvPicPr>
          <p:cNvPr id="531" name="Google Shape;531;p52"/>
          <p:cNvPicPr preferRelativeResize="0"/>
          <p:nvPr/>
        </p:nvPicPr>
        <p:blipFill rotWithShape="1">
          <a:blip r:embed="rId3">
            <a:alphaModFix/>
          </a:blip>
          <a:srcRect b="0" l="0" r="0" t="0"/>
          <a:stretch/>
        </p:blipFill>
        <p:spPr>
          <a:xfrm>
            <a:off x="542137" y="3274882"/>
            <a:ext cx="2766863" cy="10202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37" name="Google Shape;537;p53"/>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is a </a:t>
            </a:r>
            <a:r>
              <a:rPr b="0" i="0" lang="en-US" sz="1800" u="sng" cap="none" strike="noStrike">
                <a:solidFill>
                  <a:schemeClr val="hlink"/>
                </a:solidFill>
                <a:latin typeface="Calibri"/>
                <a:ea typeface="Calibri"/>
                <a:cs typeface="Calibri"/>
                <a:sym typeface="Calibri"/>
                <a:hlinkClick r:id="rId3"/>
              </a:rPr>
              <a:t>list of reserved words</a:t>
            </a:r>
            <a:r>
              <a:rPr b="0" i="0" lang="en-US" sz="1800" u="none" cap="none" strike="noStrike">
                <a:solidFill>
                  <a:srgbClr val="000000"/>
                </a:solidFill>
                <a:latin typeface="Calibri"/>
                <a:ea typeface="Calibri"/>
                <a:cs typeface="Calibri"/>
                <a:sym typeface="Calibri"/>
              </a:rPr>
              <a:t>, which cannot be used as variable names because they are used by the language itself. For example: </a:t>
            </a:r>
            <a:r>
              <a:rPr b="0" i="1" lang="en-US" sz="1800" u="none" cap="none" strike="noStrike">
                <a:solidFill>
                  <a:srgbClr val="000000"/>
                </a:solidFill>
                <a:latin typeface="Calibri"/>
                <a:ea typeface="Calibri"/>
                <a:cs typeface="Calibri"/>
                <a:sym typeface="Calibri"/>
              </a:rPr>
              <a:t>var, let, class, return, </a:t>
            </a:r>
            <a:r>
              <a:rPr b="0" i="0" lang="en-US" sz="1800" u="none" cap="none" strike="noStrike">
                <a:solidFill>
                  <a:srgbClr val="000000"/>
                </a:solidFill>
                <a:latin typeface="Calibri"/>
                <a:ea typeface="Calibri"/>
                <a:cs typeface="Calibri"/>
                <a:sym typeface="Calibri"/>
              </a:rPr>
              <a:t>and</a:t>
            </a:r>
            <a:r>
              <a:rPr b="0" i="1" lang="en-US" sz="1800" u="none" cap="none" strike="noStrike">
                <a:solidFill>
                  <a:srgbClr val="000000"/>
                </a:solidFill>
                <a:latin typeface="Calibri"/>
                <a:ea typeface="Calibri"/>
                <a:cs typeface="Calibri"/>
                <a:sym typeface="Calibri"/>
              </a:rPr>
              <a:t> function</a:t>
            </a:r>
            <a:r>
              <a:rPr b="0" i="0" lang="en-US" sz="1800" u="none" cap="none" strike="noStrike">
                <a:solidFill>
                  <a:srgbClr val="000000"/>
                </a:solidFill>
                <a:latin typeface="Calibri"/>
                <a:ea typeface="Calibri"/>
                <a:cs typeface="Calibri"/>
                <a:sym typeface="Calibri"/>
              </a:rPr>
              <a:t> are reserved. The code below gives a syntax error:</a:t>
            </a:r>
            <a:endParaRPr b="0" i="0" sz="1800" u="none" cap="none" strike="noStrike">
              <a:solidFill>
                <a:schemeClr val="dk1"/>
              </a:solidFill>
              <a:latin typeface="Century Gothic"/>
              <a:ea typeface="Century Gothic"/>
              <a:cs typeface="Century Gothic"/>
              <a:sym typeface="Century Gothic"/>
            </a:endParaRPr>
          </a:p>
        </p:txBody>
      </p:sp>
      <p:pic>
        <p:nvPicPr>
          <p:cNvPr id="538" name="Google Shape;538;p53"/>
          <p:cNvPicPr preferRelativeResize="0"/>
          <p:nvPr/>
        </p:nvPicPr>
        <p:blipFill rotWithShape="1">
          <a:blip r:embed="rId4">
            <a:alphaModFix/>
          </a:blip>
          <a:srcRect b="0" l="0" r="0" t="0"/>
          <a:stretch/>
        </p:blipFill>
        <p:spPr>
          <a:xfrm>
            <a:off x="542136" y="3429000"/>
            <a:ext cx="8717183" cy="9500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4"/>
          <p:cNvSpPr txBox="1"/>
          <p:nvPr>
            <p:ph type="title"/>
          </p:nvPr>
        </p:nvSpPr>
        <p:spPr>
          <a:xfrm>
            <a:off x="3215780" y="1021080"/>
            <a:ext cx="576044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constants</a:t>
            </a:r>
            <a:endParaRPr/>
          </a:p>
        </p:txBody>
      </p:sp>
      <p:sp>
        <p:nvSpPr>
          <p:cNvPr id="544" name="Google Shape;544;p54"/>
          <p:cNvSpPr txBox="1"/>
          <p:nvPr/>
        </p:nvSpPr>
        <p:spPr>
          <a:xfrm>
            <a:off x="462794" y="2474052"/>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 declare a constant (unchanging) variable, use </a:t>
            </a:r>
            <a:r>
              <a:rPr b="1" i="0" lang="en-US" sz="1800" u="none" cap="none" strike="noStrike">
                <a:solidFill>
                  <a:srgbClr val="000000"/>
                </a:solidFill>
                <a:latin typeface="Calibri"/>
                <a:ea typeface="Calibri"/>
                <a:cs typeface="Calibri"/>
                <a:sym typeface="Calibri"/>
              </a:rPr>
              <a:t>const</a:t>
            </a:r>
            <a:r>
              <a:rPr b="0" i="0" lang="en-US" sz="1800" u="none" cap="none" strike="noStrike">
                <a:solidFill>
                  <a:srgbClr val="000000"/>
                </a:solidFill>
                <a:latin typeface="Calibri"/>
                <a:ea typeface="Calibri"/>
                <a:cs typeface="Calibri"/>
                <a:sym typeface="Calibri"/>
              </a:rPr>
              <a:t> instead of </a:t>
            </a:r>
            <a:r>
              <a:rPr b="1" i="0" lang="en-US" sz="1800" u="none" cap="none" strike="noStrike">
                <a:solidFill>
                  <a:srgbClr val="000000"/>
                </a:solidFill>
                <a:latin typeface="Calibri"/>
                <a:ea typeface="Calibri"/>
                <a:cs typeface="Calibri"/>
                <a:sym typeface="Calibri"/>
              </a:rPr>
              <a:t>let</a:t>
            </a: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p:txBody>
      </p:sp>
      <p:pic>
        <p:nvPicPr>
          <p:cNvPr id="545" name="Google Shape;545;p54"/>
          <p:cNvPicPr preferRelativeResize="0"/>
          <p:nvPr/>
        </p:nvPicPr>
        <p:blipFill rotWithShape="1">
          <a:blip r:embed="rId3">
            <a:alphaModFix/>
          </a:blip>
          <a:srcRect b="0" l="0" r="0" t="0"/>
          <a:stretch/>
        </p:blipFill>
        <p:spPr>
          <a:xfrm>
            <a:off x="7139948" y="2490959"/>
            <a:ext cx="2962275" cy="352425"/>
          </a:xfrm>
          <a:prstGeom prst="rect">
            <a:avLst/>
          </a:prstGeom>
          <a:noFill/>
          <a:ln>
            <a:noFill/>
          </a:ln>
        </p:spPr>
      </p:pic>
      <p:sp>
        <p:nvSpPr>
          <p:cNvPr id="546" name="Google Shape;546;p54"/>
          <p:cNvSpPr txBox="1"/>
          <p:nvPr/>
        </p:nvSpPr>
        <p:spPr>
          <a:xfrm>
            <a:off x="462794" y="3429000"/>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Variables declared using const are called “constants”. They cannot be reassigned. An attempt to do so would cause an error:</a:t>
            </a:r>
            <a:endParaRPr b="0" i="0" sz="1800" u="none" cap="none" strike="noStrike">
              <a:solidFill>
                <a:schemeClr val="dk1"/>
              </a:solidFill>
              <a:latin typeface="Century Gothic"/>
              <a:ea typeface="Century Gothic"/>
              <a:cs typeface="Century Gothic"/>
              <a:sym typeface="Century Gothic"/>
            </a:endParaRPr>
          </a:p>
        </p:txBody>
      </p:sp>
      <p:pic>
        <p:nvPicPr>
          <p:cNvPr id="547" name="Google Shape;547;p54"/>
          <p:cNvPicPr preferRelativeResize="0"/>
          <p:nvPr/>
        </p:nvPicPr>
        <p:blipFill rotWithShape="1">
          <a:blip r:embed="rId4">
            <a:alphaModFix/>
          </a:blip>
          <a:srcRect b="0" l="0" r="0" t="0"/>
          <a:stretch/>
        </p:blipFill>
        <p:spPr>
          <a:xfrm>
            <a:off x="538295" y="4119650"/>
            <a:ext cx="5895975" cy="581025"/>
          </a:xfrm>
          <a:prstGeom prst="rect">
            <a:avLst/>
          </a:prstGeom>
          <a:noFill/>
          <a:ln>
            <a:noFill/>
          </a:ln>
        </p:spPr>
      </p:pic>
      <p:sp>
        <p:nvSpPr>
          <p:cNvPr id="548" name="Google Shape;548;p54"/>
          <p:cNvSpPr txBox="1"/>
          <p:nvPr/>
        </p:nvSpPr>
        <p:spPr>
          <a:xfrm>
            <a:off x="462793" y="5289177"/>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When a programmer is sure that a variable will never change, they can declare it with const to guarantee and clearly communicate that fact to everyone.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uppercase constants</a:t>
            </a:r>
            <a:endParaRPr/>
          </a:p>
        </p:txBody>
      </p:sp>
      <p:sp>
        <p:nvSpPr>
          <p:cNvPr id="554" name="Google Shape;554;p55"/>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is a widespread practice to use constants as aliases for difficult-to-remember values that are known prior to execution. Such constants are named using capital letters and underscores. For instance, let’s make constants for colors in so-called “web” (hexadecimal) format:</a:t>
            </a:r>
            <a:endParaRPr b="0" i="0" sz="1800" u="none" cap="none" strike="noStrike">
              <a:solidFill>
                <a:schemeClr val="dk1"/>
              </a:solidFill>
              <a:latin typeface="Century Gothic"/>
              <a:ea typeface="Century Gothic"/>
              <a:cs typeface="Century Gothic"/>
              <a:sym typeface="Century Gothic"/>
            </a:endParaRPr>
          </a:p>
        </p:txBody>
      </p:sp>
      <p:pic>
        <p:nvPicPr>
          <p:cNvPr id="555" name="Google Shape;555;p55"/>
          <p:cNvPicPr preferRelativeResize="0"/>
          <p:nvPr/>
        </p:nvPicPr>
        <p:blipFill rotWithShape="1">
          <a:blip r:embed="rId3">
            <a:alphaModFix/>
          </a:blip>
          <a:srcRect b="0" l="0" r="0" t="0"/>
          <a:stretch/>
        </p:blipFill>
        <p:spPr>
          <a:xfrm>
            <a:off x="538295" y="3641363"/>
            <a:ext cx="3874314" cy="2408357"/>
          </a:xfrm>
          <a:prstGeom prst="rect">
            <a:avLst/>
          </a:prstGeom>
          <a:noFill/>
          <a:ln>
            <a:noFill/>
          </a:ln>
        </p:spPr>
      </p:pic>
      <p:sp>
        <p:nvSpPr>
          <p:cNvPr id="556" name="Google Shape;556;p55"/>
          <p:cNvSpPr txBox="1"/>
          <p:nvPr/>
        </p:nvSpPr>
        <p:spPr>
          <a:xfrm>
            <a:off x="4909657" y="3675990"/>
            <a:ext cx="6094602" cy="23391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Benefits:</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COLOR_ORANGE</a:t>
            </a:r>
            <a:r>
              <a:rPr b="0" i="0" lang="en-US" sz="1800" u="none" cap="none" strike="noStrike">
                <a:solidFill>
                  <a:srgbClr val="000000"/>
                </a:solidFill>
                <a:latin typeface="Calibri"/>
                <a:ea typeface="Calibri"/>
                <a:cs typeface="Calibri"/>
                <a:sym typeface="Calibri"/>
              </a:rPr>
              <a:t> is much easier to remember than </a:t>
            </a:r>
            <a:r>
              <a:rPr b="1" i="0" lang="en-US" sz="1800" u="none" cap="none" strike="noStrike">
                <a:solidFill>
                  <a:srgbClr val="000000"/>
                </a:solidFill>
                <a:latin typeface="Calibri"/>
                <a:ea typeface="Calibri"/>
                <a:cs typeface="Calibri"/>
                <a:sym typeface="Calibri"/>
              </a:rPr>
              <a:t>"#FF7F00"</a:t>
            </a: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much easier to mistype </a:t>
            </a:r>
            <a:r>
              <a:rPr b="1" i="0" lang="en-US" sz="1800" u="none" cap="none" strike="noStrike">
                <a:solidFill>
                  <a:srgbClr val="000000"/>
                </a:solidFill>
                <a:latin typeface="Calibri"/>
                <a:ea typeface="Calibri"/>
                <a:cs typeface="Calibri"/>
                <a:sym typeface="Calibri"/>
              </a:rPr>
              <a:t>"#FF7F00"</a:t>
            </a:r>
            <a:r>
              <a:rPr b="0" i="0" lang="en-US" sz="1800" u="none" cap="none" strike="noStrike">
                <a:solidFill>
                  <a:srgbClr val="000000"/>
                </a:solidFill>
                <a:latin typeface="Calibri"/>
                <a:ea typeface="Calibri"/>
                <a:cs typeface="Calibri"/>
                <a:sym typeface="Calibri"/>
              </a:rPr>
              <a:t> than </a:t>
            </a:r>
            <a:r>
              <a:rPr b="1" i="0" lang="en-US" sz="1800" u="none" cap="none" strike="noStrike">
                <a:solidFill>
                  <a:srgbClr val="000000"/>
                </a:solidFill>
                <a:latin typeface="Calibri"/>
                <a:ea typeface="Calibri"/>
                <a:cs typeface="Calibri"/>
                <a:sym typeface="Calibri"/>
              </a:rPr>
              <a:t>COLOR_ORANGE</a:t>
            </a: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reading the code, </a:t>
            </a:r>
            <a:r>
              <a:rPr b="1" i="0" lang="en-US" sz="1800" u="none" cap="none" strike="noStrike">
                <a:solidFill>
                  <a:srgbClr val="000000"/>
                </a:solidFill>
                <a:latin typeface="Calibri"/>
                <a:ea typeface="Calibri"/>
                <a:cs typeface="Calibri"/>
                <a:sym typeface="Calibri"/>
              </a:rPr>
              <a:t>COLOR_ORANGE </a:t>
            </a:r>
            <a:r>
              <a:rPr b="0" i="0" lang="en-US" sz="1800" u="none" cap="none" strike="noStrike">
                <a:solidFill>
                  <a:srgbClr val="000000"/>
                </a:solidFill>
                <a:latin typeface="Calibri"/>
                <a:ea typeface="Calibri"/>
                <a:cs typeface="Calibri"/>
                <a:sym typeface="Calibri"/>
              </a:rPr>
              <a:t>is much more meaningful than </a:t>
            </a:r>
            <a:r>
              <a:rPr b="1" i="0" lang="en-US" sz="1800" u="none" cap="none" strike="noStrike">
                <a:solidFill>
                  <a:srgbClr val="000000"/>
                </a:solidFill>
                <a:latin typeface="Calibri"/>
                <a:ea typeface="Calibri"/>
                <a:cs typeface="Calibri"/>
                <a:sym typeface="Calibri"/>
              </a:rPr>
              <a:t>#FF7F00</a:t>
            </a:r>
            <a:r>
              <a:rPr b="0" i="0" lang="en-US" sz="1800" u="none" cap="none" strike="noStrike">
                <a:solidFill>
                  <a:srgbClr val="000000"/>
                </a:solidFill>
                <a:latin typeface="Calibri"/>
                <a:ea typeface="Calibri"/>
                <a:cs typeface="Calibri"/>
                <a:sym typeface="Calibri"/>
              </a:rPr>
              <a:t>.</a:t>
            </a:r>
            <a:endParaRPr b="1"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 conventions</a:t>
            </a:r>
            <a:endParaRPr/>
          </a:p>
        </p:txBody>
      </p:sp>
      <p:sp>
        <p:nvSpPr>
          <p:cNvPr id="562" name="Google Shape;562;p56"/>
          <p:cNvSpPr txBox="1"/>
          <p:nvPr/>
        </p:nvSpPr>
        <p:spPr>
          <a:xfrm>
            <a:off x="462794" y="2474052"/>
            <a:ext cx="11266412"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variable name should have a clean, obvious meaning, describing the data that it stores. Variable naming is one of the most important and complex skills in programming. A quick glance at variable names can reveal which code was written by a beginner versus an experienced developer.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a real project, most of the time is spent modifying and extending an existing code base rather than writing something completely separate from scratch. When we return to some code after doing something else for a while, it’s much easier to find information that is well-labeled. Or, in other words, when the variables have good names.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br>
              <a:rPr b="0" i="0" lang="en-US"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 – naming conventions</a:t>
            </a:r>
            <a:endParaRPr/>
          </a:p>
        </p:txBody>
      </p:sp>
      <p:sp>
        <p:nvSpPr>
          <p:cNvPr id="568" name="Google Shape;568;p57"/>
          <p:cNvSpPr txBox="1"/>
          <p:nvPr/>
        </p:nvSpPr>
        <p:spPr>
          <a:xfrm>
            <a:off x="462794" y="2474052"/>
            <a:ext cx="11266412" cy="33547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Some good-to-follow rules are:</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2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Use human-readable names like </a:t>
            </a:r>
            <a:r>
              <a:rPr b="1" i="0" lang="en-US" sz="1800" u="none" cap="none" strike="noStrike">
                <a:solidFill>
                  <a:srgbClr val="000000"/>
                </a:solidFill>
                <a:latin typeface="Calibri"/>
                <a:ea typeface="Calibri"/>
                <a:cs typeface="Calibri"/>
                <a:sym typeface="Calibri"/>
              </a:rPr>
              <a:t>userName</a:t>
            </a:r>
            <a:r>
              <a:rPr b="0" i="0" lang="en-US" sz="1800" u="none" cap="none" strike="noStrike">
                <a:solidFill>
                  <a:srgbClr val="000000"/>
                </a:solidFill>
                <a:latin typeface="Calibri"/>
                <a:ea typeface="Calibri"/>
                <a:cs typeface="Calibri"/>
                <a:sym typeface="Calibri"/>
              </a:rPr>
              <a:t> or </a:t>
            </a:r>
            <a:r>
              <a:rPr b="1" i="0" lang="en-US" sz="1800" u="none" cap="none" strike="noStrike">
                <a:solidFill>
                  <a:srgbClr val="000000"/>
                </a:solidFill>
                <a:latin typeface="Calibri"/>
                <a:ea typeface="Calibri"/>
                <a:cs typeface="Calibri"/>
                <a:sym typeface="Calibri"/>
              </a:rPr>
              <a:t>shoppingCart</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Stay away from abbreviations or short names like a, b, c, unless you really know what you’re doing.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Make names maximally descriptive and concise. Examples of bad names are </a:t>
            </a:r>
            <a:r>
              <a:rPr b="1" i="0" lang="en-US" sz="1800" u="none" cap="none" strike="noStrike">
                <a:solidFill>
                  <a:srgbClr val="000000"/>
                </a:solidFill>
                <a:latin typeface="Calibri"/>
                <a:ea typeface="Calibri"/>
                <a:cs typeface="Calibri"/>
                <a:sym typeface="Calibri"/>
              </a:rPr>
              <a:t>data</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value</a:t>
            </a:r>
            <a:r>
              <a:rPr b="0" i="0" lang="en-US" sz="1800" u="none" cap="none" strike="noStrike">
                <a:solidFill>
                  <a:srgbClr val="000000"/>
                </a:solidFill>
                <a:latin typeface="Calibri"/>
                <a:ea typeface="Calibri"/>
                <a:cs typeface="Calibri"/>
                <a:sym typeface="Calibri"/>
              </a:rPr>
              <a:t>. Such names say nothing. It’s only okay to use them if the context of the code makes it exceptionally obvious which data or value the variable is referencing.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Agree on terms within your team and in your own mind. If a site visitor is called a “user” then we should name related variables </a:t>
            </a:r>
            <a:r>
              <a:rPr b="1" i="0" lang="en-US" sz="1800" u="none" cap="none" strike="noStrike">
                <a:solidFill>
                  <a:srgbClr val="000000"/>
                </a:solidFill>
                <a:latin typeface="Calibri"/>
                <a:ea typeface="Calibri"/>
                <a:cs typeface="Calibri"/>
                <a:sym typeface="Calibri"/>
              </a:rPr>
              <a:t>currentUser</a:t>
            </a:r>
            <a:r>
              <a:rPr b="0" i="0" lang="en-US" sz="1800" u="none" cap="none" strike="noStrike">
                <a:solidFill>
                  <a:srgbClr val="000000"/>
                </a:solidFill>
                <a:latin typeface="Calibri"/>
                <a:ea typeface="Calibri"/>
                <a:cs typeface="Calibri"/>
                <a:sym typeface="Calibri"/>
              </a:rPr>
              <a:t> or </a:t>
            </a:r>
            <a:r>
              <a:rPr b="1" i="0" lang="en-US" sz="1800" u="none" cap="none" strike="noStrike">
                <a:solidFill>
                  <a:srgbClr val="000000"/>
                </a:solidFill>
                <a:latin typeface="Calibri"/>
                <a:ea typeface="Calibri"/>
                <a:cs typeface="Calibri"/>
                <a:sym typeface="Calibri"/>
              </a:rPr>
              <a:t>newUser</a:t>
            </a:r>
            <a:r>
              <a:rPr b="0" i="0" lang="en-US" sz="1800" u="none" cap="none" strike="noStrike">
                <a:solidFill>
                  <a:srgbClr val="000000"/>
                </a:solidFill>
                <a:latin typeface="Calibri"/>
                <a:ea typeface="Calibri"/>
                <a:cs typeface="Calibri"/>
                <a:sym typeface="Calibri"/>
              </a:rPr>
              <a:t> instead of </a:t>
            </a:r>
            <a:r>
              <a:rPr b="1" i="0" lang="en-US" sz="1800" u="none" cap="none" strike="noStrike">
                <a:solidFill>
                  <a:srgbClr val="000000"/>
                </a:solidFill>
                <a:latin typeface="Calibri"/>
                <a:ea typeface="Calibri"/>
                <a:cs typeface="Calibri"/>
                <a:sym typeface="Calibri"/>
              </a:rPr>
              <a:t>currentVisitor</a:t>
            </a:r>
            <a:r>
              <a:rPr b="0" i="0" lang="en-US" sz="1800" u="none" cap="none" strike="noStrike">
                <a:solidFill>
                  <a:srgbClr val="000000"/>
                </a:solidFill>
                <a:latin typeface="Calibri"/>
                <a:ea typeface="Calibri"/>
                <a:cs typeface="Calibri"/>
                <a:sym typeface="Calibri"/>
              </a:rPr>
              <a:t> or </a:t>
            </a:r>
            <a:r>
              <a:rPr b="1" i="0" lang="en-US" sz="1800" u="none" cap="none" strike="noStrike">
                <a:solidFill>
                  <a:srgbClr val="000000"/>
                </a:solidFill>
                <a:latin typeface="Calibri"/>
                <a:ea typeface="Calibri"/>
                <a:cs typeface="Calibri"/>
                <a:sym typeface="Calibri"/>
              </a:rPr>
              <a:t>newManInTown</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br>
              <a:rPr b="0" i="0" lang="en-US"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40"/>
          <p:cNvSpPr txBox="1"/>
          <p:nvPr>
            <p:ph type="title"/>
          </p:nvPr>
        </p:nvSpPr>
        <p:spPr>
          <a:xfrm>
            <a:off x="639098" y="629265"/>
            <a:ext cx="3692160" cy="560121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2"/>
              </a:buClr>
              <a:buSzPts val="4000"/>
              <a:buFont typeface="Century Gothic"/>
              <a:buNone/>
            </a:pPr>
            <a:r>
              <a:rPr lang="en-US"/>
              <a:t>What is </a:t>
            </a:r>
            <a:r>
              <a:rPr lang="en-US">
                <a:solidFill>
                  <a:schemeClr val="accent2"/>
                </a:solidFill>
                <a:latin typeface="Courier New"/>
                <a:ea typeface="Courier New"/>
                <a:cs typeface="Courier New"/>
                <a:sym typeface="Courier New"/>
              </a:rPr>
              <a:t>JS</a:t>
            </a:r>
            <a:r>
              <a:rPr lang="en-US"/>
              <a:t>?</a:t>
            </a:r>
            <a:endParaRPr/>
          </a:p>
        </p:txBody>
      </p:sp>
      <p:sp>
        <p:nvSpPr>
          <p:cNvPr id="431" name="Google Shape;431;p40"/>
          <p:cNvSpPr txBox="1"/>
          <p:nvPr>
            <p:ph idx="1" type="body"/>
          </p:nvPr>
        </p:nvSpPr>
        <p:spPr>
          <a:xfrm>
            <a:off x="4767057" y="1826642"/>
            <a:ext cx="6813755" cy="320471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Font typeface="Noto Sans Symbols"/>
              <a:buChar char="►"/>
            </a:pPr>
            <a:r>
              <a:rPr lang="en-US"/>
              <a:t> JavaScript is a programming language that allows you </a:t>
            </a:r>
            <a:r>
              <a:rPr b="1" lang="en-US"/>
              <a:t>to make web pages interactive.</a:t>
            </a:r>
            <a:r>
              <a:rPr lang="en-US"/>
              <a:t> Where HTML and CSS are languages that give structure and style to web pages, JavaScript gives web pages interactive elements that engage a user.</a:t>
            </a:r>
            <a:endParaRPr/>
          </a:p>
        </p:txBody>
      </p:sp>
      <p:sp>
        <p:nvSpPr>
          <p:cNvPr id="432" name="Google Shape;432;p4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b="1" i="0" lang="en-US">
                <a:solidFill>
                  <a:schemeClr val="accent1"/>
                </a:solidFill>
                <a:latin typeface="Century Gothic"/>
                <a:ea typeface="Century Gothic"/>
                <a:cs typeface="Century Gothic"/>
                <a:sym typeface="Century Gothic"/>
              </a:rPr>
              <a:t>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58"/>
          <p:cNvPicPr preferRelativeResize="0"/>
          <p:nvPr>
            <p:ph idx="2" type="pic"/>
          </p:nvPr>
        </p:nvPicPr>
        <p:blipFill rotWithShape="1">
          <a:blip r:embed="rId3">
            <a:alphaModFix/>
          </a:blip>
          <a:srcRect b="0" l="19379" r="19379" t="0"/>
          <a:stretch/>
        </p:blipFill>
        <p:spPr>
          <a:xfrm>
            <a:off x="-9153" y="0"/>
            <a:ext cx="6105136" cy="6240787"/>
          </a:xfrm>
          <a:prstGeom prst="rect">
            <a:avLst/>
          </a:prstGeom>
          <a:noFill/>
          <a:ln>
            <a:noFill/>
          </a:ln>
        </p:spPr>
      </p:pic>
      <p:pic>
        <p:nvPicPr>
          <p:cNvPr id="574" name="Google Shape;574;p58"/>
          <p:cNvPicPr preferRelativeResize="0"/>
          <p:nvPr>
            <p:ph idx="3" type="pic"/>
          </p:nvPr>
        </p:nvPicPr>
        <p:blipFill rotWithShape="1">
          <a:blip r:embed="rId4">
            <a:alphaModFix/>
          </a:blip>
          <a:srcRect b="0" l="3401" r="3400" t="0"/>
          <a:stretch/>
        </p:blipFill>
        <p:spPr>
          <a:xfrm>
            <a:off x="6355502" y="211465"/>
            <a:ext cx="4941484" cy="3877363"/>
          </a:xfrm>
          <a:prstGeom prst="rect">
            <a:avLst/>
          </a:prstGeom>
          <a:noFill/>
          <a:ln>
            <a:noFill/>
          </a:ln>
        </p:spPr>
      </p:pic>
      <p:sp>
        <p:nvSpPr>
          <p:cNvPr id="575" name="Google Shape;575;p58"/>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Data Types</a:t>
            </a:r>
            <a:endParaRPr/>
          </a:p>
        </p:txBody>
      </p:sp>
      <p:sp>
        <p:nvSpPr>
          <p:cNvPr id="576" name="Google Shape;576;p58"/>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9"/>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Data Types</a:t>
            </a:r>
            <a:endParaRPr/>
          </a:p>
        </p:txBody>
      </p:sp>
      <p:sp>
        <p:nvSpPr>
          <p:cNvPr id="582" name="Google Shape;582;p59"/>
          <p:cNvSpPr txBox="1"/>
          <p:nvPr/>
        </p:nvSpPr>
        <p:spPr>
          <a:xfrm>
            <a:off x="462794" y="2474052"/>
            <a:ext cx="11266412" cy="112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value in JavaScript is always of a certain type. For example, a </a:t>
            </a:r>
            <a:r>
              <a:rPr b="1" i="0" lang="en-US" sz="1800" u="none" cap="none" strike="noStrike">
                <a:solidFill>
                  <a:srgbClr val="000000"/>
                </a:solidFill>
                <a:latin typeface="Calibri"/>
                <a:ea typeface="Calibri"/>
                <a:cs typeface="Calibri"/>
                <a:sym typeface="Calibri"/>
              </a:rPr>
              <a:t>string</a:t>
            </a:r>
            <a:r>
              <a:rPr b="0" i="0" lang="en-US" sz="1800" u="none" cap="none" strike="noStrike">
                <a:solidFill>
                  <a:srgbClr val="000000"/>
                </a:solidFill>
                <a:latin typeface="Calibri"/>
                <a:ea typeface="Calibri"/>
                <a:cs typeface="Calibri"/>
                <a:sym typeface="Calibri"/>
              </a:rPr>
              <a:t> or a </a:t>
            </a:r>
            <a:r>
              <a:rPr b="1" i="0" lang="en-US" sz="1800" u="none" cap="none" strike="noStrike">
                <a:solidFill>
                  <a:srgbClr val="000000"/>
                </a:solidFill>
                <a:latin typeface="Calibri"/>
                <a:ea typeface="Calibri"/>
                <a:cs typeface="Calibri"/>
                <a:sym typeface="Calibri"/>
              </a:rPr>
              <a:t>number</a:t>
            </a: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are </a:t>
            </a:r>
            <a:r>
              <a:rPr b="1" i="0" lang="en-US" sz="1800" u="none" cap="none" strike="noStrike">
                <a:solidFill>
                  <a:srgbClr val="000000"/>
                </a:solidFill>
                <a:latin typeface="Calibri"/>
                <a:ea typeface="Calibri"/>
                <a:cs typeface="Calibri"/>
                <a:sym typeface="Calibri"/>
              </a:rPr>
              <a:t>eight</a:t>
            </a:r>
            <a:r>
              <a:rPr b="0" i="0" lang="en-US" sz="1800" u="none" cap="none" strike="noStrike">
                <a:solidFill>
                  <a:srgbClr val="000000"/>
                </a:solidFill>
                <a:latin typeface="Calibri"/>
                <a:ea typeface="Calibri"/>
                <a:cs typeface="Calibri"/>
                <a:sym typeface="Calibri"/>
              </a:rPr>
              <a:t> basic data types in JavaScript.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put any type in a variable. For example, a variable can at one moment be a string and then store a number:</a:t>
            </a:r>
            <a:endParaRPr b="0" i="0" sz="1800" u="none" cap="none" strike="noStrike">
              <a:solidFill>
                <a:schemeClr val="dk1"/>
              </a:solidFill>
              <a:latin typeface="Century Gothic"/>
              <a:ea typeface="Century Gothic"/>
              <a:cs typeface="Century Gothic"/>
              <a:sym typeface="Century Gothic"/>
            </a:endParaRPr>
          </a:p>
        </p:txBody>
      </p:sp>
      <p:pic>
        <p:nvPicPr>
          <p:cNvPr id="583" name="Google Shape;583;p59"/>
          <p:cNvPicPr preferRelativeResize="0"/>
          <p:nvPr/>
        </p:nvPicPr>
        <p:blipFill rotWithShape="1">
          <a:blip r:embed="rId3">
            <a:alphaModFix/>
          </a:blip>
          <a:srcRect b="0" l="0" r="0" t="0"/>
          <a:stretch/>
        </p:blipFill>
        <p:spPr>
          <a:xfrm>
            <a:off x="555073" y="3810463"/>
            <a:ext cx="2618009" cy="953100"/>
          </a:xfrm>
          <a:prstGeom prst="rect">
            <a:avLst/>
          </a:prstGeom>
          <a:noFill/>
          <a:ln>
            <a:noFill/>
          </a:ln>
        </p:spPr>
      </p:pic>
      <p:sp>
        <p:nvSpPr>
          <p:cNvPr id="584" name="Google Shape;584;p59"/>
          <p:cNvSpPr txBox="1"/>
          <p:nvPr/>
        </p:nvSpPr>
        <p:spPr>
          <a:xfrm>
            <a:off x="462795" y="4971460"/>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Programming languages that allow such things, such as JavaScript, are called “dynamically typed”, meaning that there exist data types, but variables are not bound to any of them.</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590" name="Google Shape;590;p60"/>
          <p:cNvSpPr txBox="1"/>
          <p:nvPr/>
        </p:nvSpPr>
        <p:spPr>
          <a:xfrm>
            <a:off x="462794" y="2406940"/>
            <a:ext cx="11266412" cy="4308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Numbers are the building blocks of programming logic! In fact, it’s hard to think of any useful programming task that doesn’t involve at least a little basic math. So, knowing how numbers work is obviously quite important. Luckily, it’s also fairly straightforward.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3"/>
              </a:rPr>
              <a:t>This W3Schools lesson</a:t>
            </a:r>
            <a:r>
              <a:rPr b="0" i="0" lang="en-US" sz="1800" u="none" cap="none" strike="noStrike">
                <a:solidFill>
                  <a:srgbClr val="000000"/>
                </a:solidFill>
                <a:latin typeface="Calibri"/>
                <a:ea typeface="Calibri"/>
                <a:cs typeface="Calibri"/>
                <a:sym typeface="Calibri"/>
              </a:rPr>
              <a:t> followed by </a:t>
            </a:r>
            <a:r>
              <a:rPr b="0" i="0" lang="en-US" sz="1800" u="sng" cap="none" strike="noStrike">
                <a:solidFill>
                  <a:schemeClr val="hlink"/>
                </a:solidFill>
                <a:latin typeface="Calibri"/>
                <a:ea typeface="Calibri"/>
                <a:cs typeface="Calibri"/>
                <a:sym typeface="Calibri"/>
                <a:hlinkClick r:id="rId4"/>
              </a:rPr>
              <a:t>this one</a:t>
            </a:r>
            <a:r>
              <a:rPr b="0" i="0" lang="en-US" sz="1800" u="none" cap="none" strike="noStrike">
                <a:solidFill>
                  <a:srgbClr val="000000"/>
                </a:solidFill>
                <a:latin typeface="Calibri"/>
                <a:ea typeface="Calibri"/>
                <a:cs typeface="Calibri"/>
                <a:sym typeface="Calibri"/>
              </a:rPr>
              <a:t>, are good introductions to what you can accomplish with numbers in JavaScript.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5"/>
              </a:rPr>
              <a:t>This MDN article</a:t>
            </a:r>
            <a:r>
              <a:rPr b="0" i="0" lang="en-US" sz="1800" u="none" cap="none" strike="noStrike">
                <a:solidFill>
                  <a:srgbClr val="000000"/>
                </a:solidFill>
                <a:latin typeface="Calibri"/>
                <a:ea typeface="Calibri"/>
                <a:cs typeface="Calibri"/>
                <a:sym typeface="Calibri"/>
              </a:rPr>
              <a:t> covers the same info from a slightly different point of view, while also teaching you how to apply some basic math in JavaScript. There’s much more that you can do with numbers, but this is all you need at the moment.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Read through (and code along with!) </a:t>
            </a:r>
            <a:r>
              <a:rPr b="0" i="0" lang="en-US" sz="1800" u="sng" cap="none" strike="noStrike">
                <a:solidFill>
                  <a:schemeClr val="hlink"/>
                </a:solidFill>
                <a:latin typeface="Calibri"/>
                <a:ea typeface="Calibri"/>
                <a:cs typeface="Calibri"/>
                <a:sym typeface="Calibri"/>
                <a:hlinkClick r:id="rId6"/>
              </a:rPr>
              <a:t>this article</a:t>
            </a:r>
            <a:r>
              <a:rPr b="0" i="0" lang="en-US" sz="1800" u="none" cap="none" strike="noStrike">
                <a:solidFill>
                  <a:srgbClr val="000000"/>
                </a:solidFill>
                <a:latin typeface="Calibri"/>
                <a:ea typeface="Calibri"/>
                <a:cs typeface="Calibri"/>
                <a:sym typeface="Calibri"/>
              </a:rPr>
              <a:t> about operators in JavaScript. It will give you a pretty good idea of what you can accomplish with numbers in JavaScript.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596" name="Google Shape;596;p61"/>
          <p:cNvSpPr txBox="1"/>
          <p:nvPr/>
        </p:nvSpPr>
        <p:spPr>
          <a:xfrm>
            <a:off x="462794" y="2474052"/>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number type represents both </a:t>
            </a:r>
            <a:r>
              <a:rPr b="1" i="0" lang="en-US" sz="1800" u="none" cap="none" strike="noStrike">
                <a:solidFill>
                  <a:srgbClr val="000000"/>
                </a:solidFill>
                <a:latin typeface="Calibri"/>
                <a:ea typeface="Calibri"/>
                <a:cs typeface="Calibri"/>
                <a:sym typeface="Calibri"/>
              </a:rPr>
              <a:t>integer</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floating point</a:t>
            </a:r>
            <a:r>
              <a:rPr b="0" i="0" lang="en-US" sz="1800" u="none" cap="none" strike="noStrike">
                <a:solidFill>
                  <a:srgbClr val="000000"/>
                </a:solidFill>
                <a:latin typeface="Calibri"/>
                <a:ea typeface="Calibri"/>
                <a:cs typeface="Calibri"/>
                <a:sym typeface="Calibri"/>
              </a:rPr>
              <a:t> numbers.</a:t>
            </a:r>
            <a:endParaRPr b="0" i="0" sz="1800" u="none" cap="none" strike="noStrike">
              <a:solidFill>
                <a:schemeClr val="dk1"/>
              </a:solidFill>
              <a:latin typeface="Century Gothic"/>
              <a:ea typeface="Century Gothic"/>
              <a:cs typeface="Century Gothic"/>
              <a:sym typeface="Century Gothic"/>
            </a:endParaRPr>
          </a:p>
        </p:txBody>
      </p:sp>
      <p:pic>
        <p:nvPicPr>
          <p:cNvPr id="597" name="Google Shape;597;p61"/>
          <p:cNvPicPr preferRelativeResize="0"/>
          <p:nvPr/>
        </p:nvPicPr>
        <p:blipFill rotWithShape="1">
          <a:blip r:embed="rId3">
            <a:alphaModFix/>
          </a:blip>
          <a:srcRect b="0" l="0" r="0" t="0"/>
          <a:stretch/>
        </p:blipFill>
        <p:spPr>
          <a:xfrm>
            <a:off x="557081" y="2911985"/>
            <a:ext cx="1674391" cy="837196"/>
          </a:xfrm>
          <a:prstGeom prst="rect">
            <a:avLst/>
          </a:prstGeom>
          <a:noFill/>
          <a:ln>
            <a:noFill/>
          </a:ln>
        </p:spPr>
      </p:pic>
      <p:sp>
        <p:nvSpPr>
          <p:cNvPr id="598" name="Google Shape;598;p61"/>
          <p:cNvSpPr txBox="1"/>
          <p:nvPr/>
        </p:nvSpPr>
        <p:spPr>
          <a:xfrm>
            <a:off x="462794" y="4014617"/>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are many operations for numbers such as:</a:t>
            </a:r>
            <a:endParaRPr b="0" i="0" sz="1400" u="none" cap="none" strike="noStrike">
              <a:solidFill>
                <a:srgbClr val="000000"/>
              </a:solidFill>
              <a:latin typeface="Arial"/>
              <a:ea typeface="Arial"/>
              <a:cs typeface="Arial"/>
              <a:sym typeface="Arial"/>
            </a:endParaRPr>
          </a:p>
        </p:txBody>
      </p:sp>
      <p:pic>
        <p:nvPicPr>
          <p:cNvPr id="599" name="Google Shape;599;p61"/>
          <p:cNvPicPr preferRelativeResize="0"/>
          <p:nvPr/>
        </p:nvPicPr>
        <p:blipFill rotWithShape="1">
          <a:blip r:embed="rId4">
            <a:alphaModFix/>
          </a:blip>
          <a:srcRect b="0" l="0" r="0" t="0"/>
          <a:stretch/>
        </p:blipFill>
        <p:spPr>
          <a:xfrm>
            <a:off x="557081" y="4388737"/>
            <a:ext cx="4551814" cy="18773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605" name="Google Shape;605;p62"/>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Besides regular numbers, there are so-called “special numeric values” which also belong to this data type: </a:t>
            </a:r>
            <a:r>
              <a:rPr b="1" i="0" lang="en-US" sz="1800" u="none" cap="none" strike="noStrike">
                <a:solidFill>
                  <a:srgbClr val="000000"/>
                </a:solidFill>
                <a:latin typeface="Calibri"/>
                <a:ea typeface="Calibri"/>
                <a:cs typeface="Calibri"/>
                <a:sym typeface="Calibri"/>
              </a:rPr>
              <a:t>Infinity</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-Infinity</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NaN</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Infinity</a:t>
            </a:r>
            <a:r>
              <a:rPr b="0" i="0" lang="en-US" sz="1800" u="none" cap="none" strike="noStrike">
                <a:solidFill>
                  <a:srgbClr val="000000"/>
                </a:solidFill>
                <a:latin typeface="Calibri"/>
                <a:ea typeface="Calibri"/>
                <a:cs typeface="Calibri"/>
                <a:sym typeface="Calibri"/>
              </a:rPr>
              <a:t> represents the mathematical infinity. It is a special value that is bigger than any other number. We can get it as a result of division by zero:</a:t>
            </a:r>
            <a:endParaRPr b="0" i="0" sz="1800" u="none" cap="none" strike="noStrike">
              <a:solidFill>
                <a:schemeClr val="dk1"/>
              </a:solidFill>
              <a:latin typeface="Century Gothic"/>
              <a:ea typeface="Century Gothic"/>
              <a:cs typeface="Century Gothic"/>
              <a:sym typeface="Century Gothic"/>
            </a:endParaRPr>
          </a:p>
        </p:txBody>
      </p:sp>
      <p:pic>
        <p:nvPicPr>
          <p:cNvPr id="606" name="Google Shape;606;p62"/>
          <p:cNvPicPr preferRelativeResize="0"/>
          <p:nvPr/>
        </p:nvPicPr>
        <p:blipFill rotWithShape="1">
          <a:blip r:embed="rId3">
            <a:alphaModFix/>
          </a:blip>
          <a:srcRect b="0" l="0" r="0" t="0"/>
          <a:stretch/>
        </p:blipFill>
        <p:spPr>
          <a:xfrm>
            <a:off x="555863" y="3630336"/>
            <a:ext cx="5688106" cy="205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612" name="Google Shape;612;p63"/>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NaN</a:t>
            </a:r>
            <a:r>
              <a:rPr b="0" i="0" lang="en-US" sz="1800" u="none" cap="none" strike="noStrike">
                <a:solidFill>
                  <a:srgbClr val="000000"/>
                </a:solidFill>
                <a:latin typeface="Calibri"/>
                <a:ea typeface="Calibri"/>
                <a:cs typeface="Calibri"/>
                <a:sym typeface="Calibri"/>
              </a:rPr>
              <a:t> represents a computational error. It is a result of an incorrect or an undefined mathematical operation, for instance:</a:t>
            </a:r>
            <a:endParaRPr b="0" i="0" sz="1800" u="none" cap="none" strike="noStrike">
              <a:solidFill>
                <a:schemeClr val="dk1"/>
              </a:solidFill>
              <a:latin typeface="Century Gothic"/>
              <a:ea typeface="Century Gothic"/>
              <a:cs typeface="Century Gothic"/>
              <a:sym typeface="Century Gothic"/>
            </a:endParaRPr>
          </a:p>
        </p:txBody>
      </p:sp>
      <p:pic>
        <p:nvPicPr>
          <p:cNvPr id="613" name="Google Shape;613;p63"/>
          <p:cNvPicPr preferRelativeResize="0"/>
          <p:nvPr/>
        </p:nvPicPr>
        <p:blipFill rotWithShape="1">
          <a:blip r:embed="rId3">
            <a:alphaModFix/>
          </a:blip>
          <a:srcRect b="0" l="0" r="0" t="0"/>
          <a:stretch/>
        </p:blipFill>
        <p:spPr>
          <a:xfrm>
            <a:off x="572641" y="3280181"/>
            <a:ext cx="5688106" cy="11470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4"/>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Numbers - BigInt</a:t>
            </a:r>
            <a:endParaRPr/>
          </a:p>
        </p:txBody>
      </p:sp>
      <p:sp>
        <p:nvSpPr>
          <p:cNvPr id="619" name="Google Shape;619;p64"/>
          <p:cNvSpPr txBox="1"/>
          <p:nvPr/>
        </p:nvSpPr>
        <p:spPr>
          <a:xfrm>
            <a:off x="462794" y="2474052"/>
            <a:ext cx="11266412" cy="24416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JavaScript, the “number” type cannot represent integer values larger than (2^53-1) (that’s 9007199254740991), or less than -(2^53-1) for negatives. It’s a technical limitation caused by their internal representation.</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For most purposes that’s quite enough, but sometimes we need really big numbers, e.g. for cryptography.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BigInt type was recently added to the language to represent integers of arbitrary length.</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BigInt value is created by appending n to the end of an integer:</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br>
              <a:rPr b="0" i="0" lang="en-US"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id="620" name="Google Shape;620;p64"/>
          <p:cNvPicPr preferRelativeResize="0"/>
          <p:nvPr/>
        </p:nvPicPr>
        <p:blipFill rotWithShape="1">
          <a:blip r:embed="rId3">
            <a:alphaModFix/>
          </a:blip>
          <a:srcRect b="0" l="0" r="0" t="0"/>
          <a:stretch/>
        </p:blipFill>
        <p:spPr>
          <a:xfrm>
            <a:off x="547473" y="4415684"/>
            <a:ext cx="7991085" cy="10001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26" name="Google Shape;626;p65"/>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string is a sequence of one or more characters that may consist of letters, numbers, or symbols. A string in JavaScript must be surrounded by quotes.</a:t>
            </a:r>
            <a:endParaRPr b="0" i="0" sz="1800" u="none" cap="none" strike="noStrike">
              <a:solidFill>
                <a:schemeClr val="dk1"/>
              </a:solidFill>
              <a:latin typeface="Century Gothic"/>
              <a:ea typeface="Century Gothic"/>
              <a:cs typeface="Century Gothic"/>
              <a:sym typeface="Century Gothic"/>
            </a:endParaRPr>
          </a:p>
        </p:txBody>
      </p:sp>
      <p:sp>
        <p:nvSpPr>
          <p:cNvPr id="627" name="Google Shape;627;p65"/>
          <p:cNvSpPr txBox="1"/>
          <p:nvPr/>
        </p:nvSpPr>
        <p:spPr>
          <a:xfrm>
            <a:off x="462794" y="3537581"/>
            <a:ext cx="6094602" cy="13029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JavaScript, there are 3 types of quotes:</a:t>
            </a:r>
            <a:endParaRPr b="0" i="0" sz="1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80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Double quotes: "Hello".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Single quotes: 'Hello’.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Backticks: `Hello`.</a:t>
            </a:r>
            <a:endParaRPr b="0" i="0" sz="1400" u="none" cap="none" strike="noStrike">
              <a:solidFill>
                <a:srgbClr val="000000"/>
              </a:solidFill>
              <a:latin typeface="Arial"/>
              <a:ea typeface="Arial"/>
              <a:cs typeface="Arial"/>
              <a:sym typeface="Arial"/>
            </a:endParaRPr>
          </a:p>
        </p:txBody>
      </p:sp>
      <p:pic>
        <p:nvPicPr>
          <p:cNvPr id="628" name="Google Shape;628;p65"/>
          <p:cNvPicPr preferRelativeResize="0"/>
          <p:nvPr/>
        </p:nvPicPr>
        <p:blipFill rotWithShape="1">
          <a:blip r:embed="rId3">
            <a:alphaModFix/>
          </a:blip>
          <a:srcRect b="0" l="0" r="0" t="0"/>
          <a:stretch/>
        </p:blipFill>
        <p:spPr>
          <a:xfrm>
            <a:off x="4955577" y="3574678"/>
            <a:ext cx="5267325" cy="1228725"/>
          </a:xfrm>
          <a:prstGeom prst="rect">
            <a:avLst/>
          </a:prstGeom>
          <a:noFill/>
          <a:ln>
            <a:noFill/>
          </a:ln>
        </p:spPr>
      </p:pic>
      <p:sp>
        <p:nvSpPr>
          <p:cNvPr id="629" name="Google Shape;629;p65"/>
          <p:cNvSpPr txBox="1"/>
          <p:nvPr/>
        </p:nvSpPr>
        <p:spPr>
          <a:xfrm>
            <a:off x="462794" y="5257701"/>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Double and single quotes are “simple” quotes. There’s practically no difference between them in JavaScript.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35" name="Google Shape;635;p66"/>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Backticks are “extended functionality” quotes. They allow us to embed variables and expressions into a string by wrapping them in ${…}, for example:</a:t>
            </a:r>
            <a:endParaRPr b="0" i="0" sz="1800" u="none" cap="none" strike="noStrike">
              <a:solidFill>
                <a:schemeClr val="dk1"/>
              </a:solidFill>
              <a:latin typeface="Century Gothic"/>
              <a:ea typeface="Century Gothic"/>
              <a:cs typeface="Century Gothic"/>
              <a:sym typeface="Century Gothic"/>
            </a:endParaRPr>
          </a:p>
        </p:txBody>
      </p:sp>
      <p:sp>
        <p:nvSpPr>
          <p:cNvPr id="636" name="Google Shape;636;p66"/>
          <p:cNvSpPr txBox="1"/>
          <p:nvPr/>
        </p:nvSpPr>
        <p:spPr>
          <a:xfrm>
            <a:off x="6096000" y="3607951"/>
            <a:ext cx="548779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expression inside ${…} is evaluated and the result becomes a part of the string. We can put anything in there: a variable like name or an arithmetical expression like 1 + 2 or something more complex.</a:t>
            </a:r>
            <a:endParaRPr b="0" i="0" sz="1400" u="none" cap="none" strike="noStrike">
              <a:solidFill>
                <a:srgbClr val="000000"/>
              </a:solidFill>
              <a:latin typeface="Arial"/>
              <a:ea typeface="Arial"/>
              <a:cs typeface="Arial"/>
              <a:sym typeface="Arial"/>
            </a:endParaRPr>
          </a:p>
        </p:txBody>
      </p:sp>
      <p:pic>
        <p:nvPicPr>
          <p:cNvPr id="637" name="Google Shape;637;p66"/>
          <p:cNvPicPr preferRelativeResize="0"/>
          <p:nvPr/>
        </p:nvPicPr>
        <p:blipFill rotWithShape="1">
          <a:blip r:embed="rId3">
            <a:alphaModFix/>
          </a:blip>
          <a:srcRect b="0" l="0" r="0" t="0"/>
          <a:stretch/>
        </p:blipFill>
        <p:spPr>
          <a:xfrm>
            <a:off x="546376" y="3272724"/>
            <a:ext cx="5132971" cy="1778133"/>
          </a:xfrm>
          <a:prstGeom prst="rect">
            <a:avLst/>
          </a:prstGeom>
          <a:noFill/>
          <a:ln>
            <a:noFill/>
          </a:ln>
        </p:spPr>
      </p:pic>
      <p:sp>
        <p:nvSpPr>
          <p:cNvPr id="638" name="Google Shape;638;p66"/>
          <p:cNvSpPr txBox="1"/>
          <p:nvPr/>
        </p:nvSpPr>
        <p:spPr>
          <a:xfrm>
            <a:off x="6096000" y="5700130"/>
            <a:ext cx="609460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a:t>
            </a:r>
            <a:r>
              <a:rPr b="1" i="0" lang="en-US" sz="1800" u="none" cap="none" strike="noStrike">
                <a:solidFill>
                  <a:srgbClr val="FF0000"/>
                </a:solidFill>
                <a:latin typeface="Calibri"/>
                <a:ea typeface="Calibri"/>
                <a:cs typeface="Calibri"/>
                <a:sym typeface="Calibri"/>
              </a:rPr>
              <a:t> Important note:</a:t>
            </a: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This can only be done in backticks. Other quotes don’t have this embedding functionality!</a:t>
            </a:r>
            <a:endParaRPr b="0" i="0" sz="1800" u="none" cap="none" strike="noStrike">
              <a:solidFill>
                <a:schemeClr val="dk1"/>
              </a:solidFill>
              <a:latin typeface="Century Gothic"/>
              <a:ea typeface="Century Gothic"/>
              <a:cs typeface="Century Gothic"/>
              <a:sym typeface="Century Gothic"/>
            </a:endParaRPr>
          </a:p>
        </p:txBody>
      </p:sp>
      <p:pic>
        <p:nvPicPr>
          <p:cNvPr id="639" name="Google Shape;639;p66"/>
          <p:cNvPicPr preferRelativeResize="0"/>
          <p:nvPr/>
        </p:nvPicPr>
        <p:blipFill rotWithShape="1">
          <a:blip r:embed="rId4">
            <a:alphaModFix/>
          </a:blip>
          <a:srcRect b="0" l="0" r="0" t="0"/>
          <a:stretch/>
        </p:blipFill>
        <p:spPr>
          <a:xfrm>
            <a:off x="546376" y="5704840"/>
            <a:ext cx="5132971" cy="6416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45" name="Google Shape;645;p67"/>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is very little difference between the single and double quotes, and which you use is down to personal preference. You should choose one and stick to it, however; differently quoted code can be confusing, especially if you use two different quotes on the same string! The following will return an error:</a:t>
            </a:r>
            <a:endParaRPr b="0" i="0" sz="1800" u="none" cap="none" strike="noStrike">
              <a:solidFill>
                <a:schemeClr val="dk1"/>
              </a:solidFill>
              <a:latin typeface="Century Gothic"/>
              <a:ea typeface="Century Gothic"/>
              <a:cs typeface="Century Gothic"/>
              <a:sym typeface="Century Gothic"/>
            </a:endParaRPr>
          </a:p>
        </p:txBody>
      </p:sp>
      <p:pic>
        <p:nvPicPr>
          <p:cNvPr id="646" name="Google Shape;646;p67"/>
          <p:cNvPicPr preferRelativeResize="0"/>
          <p:nvPr/>
        </p:nvPicPr>
        <p:blipFill rotWithShape="1">
          <a:blip r:embed="rId3">
            <a:alphaModFix/>
          </a:blip>
          <a:srcRect b="0" l="0" r="0" t="0"/>
          <a:stretch/>
        </p:blipFill>
        <p:spPr>
          <a:xfrm>
            <a:off x="552669" y="3429000"/>
            <a:ext cx="4514282" cy="523505"/>
          </a:xfrm>
          <a:prstGeom prst="rect">
            <a:avLst/>
          </a:prstGeom>
          <a:noFill/>
          <a:ln>
            <a:noFill/>
          </a:ln>
        </p:spPr>
      </p:pic>
      <p:sp>
        <p:nvSpPr>
          <p:cNvPr id="647" name="Google Shape;647;p67"/>
          <p:cNvSpPr txBox="1"/>
          <p:nvPr/>
        </p:nvSpPr>
        <p:spPr>
          <a:xfrm>
            <a:off x="462794" y="4386920"/>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browser will think the string has not been closed because the other type of quote you are not using to contain your strings can appear in the string. For example, both of these are okay:</a:t>
            </a:r>
            <a:endParaRPr b="0" i="0" sz="1800" u="none" cap="none" strike="noStrike">
              <a:solidFill>
                <a:schemeClr val="dk1"/>
              </a:solidFill>
              <a:latin typeface="Century Gothic"/>
              <a:ea typeface="Century Gothic"/>
              <a:cs typeface="Century Gothic"/>
              <a:sym typeface="Century Gothic"/>
            </a:endParaRPr>
          </a:p>
        </p:txBody>
      </p:sp>
      <p:pic>
        <p:nvPicPr>
          <p:cNvPr id="648" name="Google Shape;648;p67"/>
          <p:cNvPicPr preferRelativeResize="0"/>
          <p:nvPr/>
        </p:nvPicPr>
        <p:blipFill rotWithShape="1">
          <a:blip r:embed="rId4">
            <a:alphaModFix/>
          </a:blip>
          <a:srcRect b="0" l="0" r="0" t="0"/>
          <a:stretch/>
        </p:blipFill>
        <p:spPr>
          <a:xfrm>
            <a:off x="552669" y="5219237"/>
            <a:ext cx="4514282" cy="6176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entury Gothic"/>
              <a:buNone/>
            </a:pPr>
            <a:r>
              <a:rPr lang="en-US"/>
              <a:t>Focus points: </a:t>
            </a:r>
            <a:endParaRPr/>
          </a:p>
        </p:txBody>
      </p:sp>
      <p:sp>
        <p:nvSpPr>
          <p:cNvPr id="438" name="Google Shape;438;p4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HTML</a:t>
            </a:r>
            <a:endParaRPr/>
          </a:p>
        </p:txBody>
      </p:sp>
      <p:sp>
        <p:nvSpPr>
          <p:cNvPr id="439" name="Google Shape;439;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440" name="Google Shape;440;p41"/>
          <p:cNvSpPr txBox="1"/>
          <p:nvPr>
            <p:ph idx="1" type="body"/>
          </p:nvPr>
        </p:nvSpPr>
        <p:spPr>
          <a:xfrm>
            <a:off x="6735763" y="1325184"/>
            <a:ext cx="4618037" cy="5432425"/>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1920"/>
              <a:buFont typeface="Noto Sans Symbols"/>
              <a:buChar char="⮚"/>
            </a:pPr>
            <a:r>
              <a:rPr lang="en-US" sz="2400"/>
              <a:t>Variables</a:t>
            </a:r>
            <a:endParaRPr/>
          </a:p>
          <a:p>
            <a:pPr indent="-285750" lvl="0" marL="285750" rtl="0" algn="l">
              <a:lnSpc>
                <a:spcPct val="100000"/>
              </a:lnSpc>
              <a:spcBef>
                <a:spcPts val="1000"/>
              </a:spcBef>
              <a:spcAft>
                <a:spcPts val="0"/>
              </a:spcAft>
              <a:buSzPts val="1920"/>
              <a:buFont typeface="Noto Sans Symbols"/>
              <a:buChar char="⮚"/>
            </a:pPr>
            <a:r>
              <a:rPr lang="en-US" sz="2400"/>
              <a:t>Data Types</a:t>
            </a:r>
            <a:endParaRPr/>
          </a:p>
          <a:p>
            <a:pPr indent="-285750" lvl="0" marL="285750" rtl="0" algn="l">
              <a:lnSpc>
                <a:spcPct val="100000"/>
              </a:lnSpc>
              <a:spcBef>
                <a:spcPts val="1000"/>
              </a:spcBef>
              <a:spcAft>
                <a:spcPts val="0"/>
              </a:spcAft>
              <a:buSzPts val="1920"/>
              <a:buFont typeface="Noto Sans Symbols"/>
              <a:buChar char="⮚"/>
            </a:pPr>
            <a:r>
              <a:rPr lang="en-US" sz="2400"/>
              <a:t>Conditionals</a:t>
            </a:r>
            <a:endParaRPr/>
          </a:p>
          <a:p>
            <a:pPr indent="-285750" lvl="0" marL="285750" rtl="0" algn="l">
              <a:lnSpc>
                <a:spcPct val="100000"/>
              </a:lnSpc>
              <a:spcBef>
                <a:spcPts val="1000"/>
              </a:spcBef>
              <a:spcAft>
                <a:spcPts val="0"/>
              </a:spcAft>
              <a:buSzPts val="1920"/>
              <a:buFont typeface="Noto Sans Symbols"/>
              <a:buChar char="⮚"/>
            </a:pPr>
            <a:r>
              <a:rPr lang="en-US" sz="2400"/>
              <a:t>Developer Tools</a:t>
            </a:r>
            <a:endParaRPr/>
          </a:p>
          <a:p>
            <a:pPr indent="-285750" lvl="0" marL="285750" rtl="0" algn="l">
              <a:lnSpc>
                <a:spcPct val="100000"/>
              </a:lnSpc>
              <a:spcBef>
                <a:spcPts val="1000"/>
              </a:spcBef>
              <a:spcAft>
                <a:spcPts val="0"/>
              </a:spcAft>
              <a:buSzPts val="1920"/>
              <a:buFont typeface="Noto Sans Symbols"/>
              <a:buChar char="⮚"/>
            </a:pPr>
            <a:r>
              <a:rPr lang="en-US" sz="2400"/>
              <a:t>Functions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54" name="Google Shape;654;p68"/>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However, you can't include the same quote mark inside the string if it's being used to contain them. The following will error, as it confuses the browser as to where the string ends:</a:t>
            </a:r>
            <a:endParaRPr b="0" i="0" sz="1800" u="none" cap="none" strike="noStrike">
              <a:solidFill>
                <a:schemeClr val="dk1"/>
              </a:solidFill>
              <a:latin typeface="Century Gothic"/>
              <a:ea typeface="Century Gothic"/>
              <a:cs typeface="Century Gothic"/>
              <a:sym typeface="Century Gothic"/>
            </a:endParaRPr>
          </a:p>
        </p:txBody>
      </p:sp>
      <p:pic>
        <p:nvPicPr>
          <p:cNvPr id="655" name="Google Shape;655;p68"/>
          <p:cNvPicPr preferRelativeResize="0"/>
          <p:nvPr/>
        </p:nvPicPr>
        <p:blipFill rotWithShape="1">
          <a:blip r:embed="rId3">
            <a:alphaModFix/>
          </a:blip>
          <a:srcRect b="0" l="0" r="0" t="0"/>
          <a:stretch/>
        </p:blipFill>
        <p:spPr>
          <a:xfrm>
            <a:off x="552669" y="3137161"/>
            <a:ext cx="6524486" cy="423883"/>
          </a:xfrm>
          <a:prstGeom prst="rect">
            <a:avLst/>
          </a:prstGeom>
          <a:noFill/>
          <a:ln>
            <a:noFill/>
          </a:ln>
        </p:spPr>
      </p:pic>
      <p:sp>
        <p:nvSpPr>
          <p:cNvPr id="656" name="Google Shape;656;p68"/>
          <p:cNvSpPr txBox="1"/>
          <p:nvPr/>
        </p:nvSpPr>
        <p:spPr>
          <a:xfrm>
            <a:off x="462794" y="3833336"/>
            <a:ext cx="112664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 fix our previous problem code line, we need to escape the problem quote mark. Escaping characters means that we do something to them to make sure they are recognized as text, not part of the code. In JavaScript, we do this by putting a backslash just before the character:</a:t>
            </a:r>
            <a:endParaRPr b="0" i="0" sz="1800" u="none" cap="none" strike="noStrike">
              <a:solidFill>
                <a:schemeClr val="dk1"/>
              </a:solidFill>
              <a:latin typeface="Century Gothic"/>
              <a:ea typeface="Century Gothic"/>
              <a:cs typeface="Century Gothic"/>
              <a:sym typeface="Century Gothic"/>
            </a:endParaRPr>
          </a:p>
        </p:txBody>
      </p:sp>
      <p:pic>
        <p:nvPicPr>
          <p:cNvPr id="657" name="Google Shape;657;p68"/>
          <p:cNvPicPr preferRelativeResize="0"/>
          <p:nvPr/>
        </p:nvPicPr>
        <p:blipFill rotWithShape="1">
          <a:blip r:embed="rId4">
            <a:alphaModFix/>
          </a:blip>
          <a:srcRect b="0" l="0" r="0" t="0"/>
          <a:stretch/>
        </p:blipFill>
        <p:spPr>
          <a:xfrm>
            <a:off x="552670" y="4782425"/>
            <a:ext cx="6524486" cy="653276"/>
          </a:xfrm>
          <a:prstGeom prst="rect">
            <a:avLst/>
          </a:prstGeom>
          <a:noFill/>
          <a:ln>
            <a:noFill/>
          </a:ln>
        </p:spPr>
      </p:pic>
      <p:sp>
        <p:nvSpPr>
          <p:cNvPr id="658" name="Google Shape;658;p68"/>
          <p:cNvSpPr txBox="1"/>
          <p:nvPr/>
        </p:nvSpPr>
        <p:spPr>
          <a:xfrm>
            <a:off x="552669" y="5972853"/>
            <a:ext cx="111765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See </a:t>
            </a:r>
            <a:r>
              <a:rPr b="0" i="0" lang="en-US" sz="2000" u="sng" cap="none" strike="noStrike">
                <a:solidFill>
                  <a:schemeClr val="hlink"/>
                </a:solidFill>
                <a:latin typeface="Calibri"/>
                <a:ea typeface="Calibri"/>
                <a:cs typeface="Calibri"/>
                <a:sym typeface="Calibri"/>
                <a:hlinkClick r:id="rId5"/>
              </a:rPr>
              <a:t>escape sequences</a:t>
            </a:r>
            <a:r>
              <a:rPr b="0" i="0" lang="en-US" sz="2000" u="none" cap="none" strike="noStrike">
                <a:solidFill>
                  <a:srgbClr val="000000"/>
                </a:solidFill>
                <a:latin typeface="Calibri"/>
                <a:ea typeface="Calibri"/>
                <a:cs typeface="Calibri"/>
                <a:sym typeface="Calibri"/>
              </a:rPr>
              <a:t> for more details.</a:t>
            </a:r>
            <a:endParaRPr b="0" i="0" sz="2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Booleans</a:t>
            </a:r>
            <a:endParaRPr/>
          </a:p>
        </p:txBody>
      </p:sp>
      <p:sp>
        <p:nvSpPr>
          <p:cNvPr id="664" name="Google Shape;664;p69"/>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boolean type has only two values: </a:t>
            </a:r>
            <a:r>
              <a:rPr b="1" i="0" lang="en-US" sz="1800" u="none" cap="none" strike="noStrike">
                <a:solidFill>
                  <a:srgbClr val="000000"/>
                </a:solidFill>
                <a:latin typeface="Calibri"/>
                <a:ea typeface="Calibri"/>
                <a:cs typeface="Calibri"/>
                <a:sym typeface="Calibri"/>
              </a:rPr>
              <a:t>true</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false</a:t>
            </a:r>
            <a:r>
              <a:rPr b="0" i="0" lang="en-US" sz="1800" u="none" cap="none" strike="noStrike">
                <a:solidFill>
                  <a:srgbClr val="000000"/>
                </a:solidFill>
                <a:latin typeface="Calibri"/>
                <a:ea typeface="Calibri"/>
                <a:cs typeface="Calibri"/>
                <a:sym typeface="Calibri"/>
              </a:rPr>
              <a:t>.</a:t>
            </a:r>
            <a:r>
              <a:rPr b="0" i="0" lang="en-US" sz="1800" u="none" cap="none" strike="noStrike">
                <a:solidFill>
                  <a:schemeClr val="dk1"/>
                </a:solidFill>
                <a:latin typeface="Century Gothic"/>
                <a:ea typeface="Century Gothic"/>
                <a:cs typeface="Century Gothic"/>
                <a:sym typeface="Century Gothic"/>
              </a:rPr>
              <a:t> </a:t>
            </a:r>
            <a:r>
              <a:rPr b="0" i="0" lang="en-US" sz="1800" u="none" cap="none" strike="noStrike">
                <a:solidFill>
                  <a:srgbClr val="000000"/>
                </a:solidFill>
                <a:latin typeface="Calibri"/>
                <a:ea typeface="Calibri"/>
                <a:cs typeface="Calibri"/>
                <a:sym typeface="Calibri"/>
              </a:rPr>
              <a:t>This type is commonly used to store yes/no values: </a:t>
            </a:r>
            <a:r>
              <a:rPr b="1" i="0" lang="en-US" sz="1800" u="none" cap="none" strike="noStrike">
                <a:solidFill>
                  <a:srgbClr val="000000"/>
                </a:solidFill>
                <a:latin typeface="Calibri"/>
                <a:ea typeface="Calibri"/>
                <a:cs typeface="Calibri"/>
                <a:sym typeface="Calibri"/>
              </a:rPr>
              <a:t>true</a:t>
            </a:r>
            <a:r>
              <a:rPr b="0" i="0" lang="en-US" sz="1800" u="none" cap="none" strike="noStrike">
                <a:solidFill>
                  <a:srgbClr val="000000"/>
                </a:solidFill>
                <a:latin typeface="Calibri"/>
                <a:ea typeface="Calibri"/>
                <a:cs typeface="Calibri"/>
                <a:sym typeface="Calibri"/>
              </a:rPr>
              <a:t> means “yes, correct”, and </a:t>
            </a:r>
            <a:r>
              <a:rPr b="1" i="0" lang="en-US" sz="1800" u="none" cap="none" strike="noStrike">
                <a:solidFill>
                  <a:srgbClr val="000000"/>
                </a:solidFill>
                <a:latin typeface="Calibri"/>
                <a:ea typeface="Calibri"/>
                <a:cs typeface="Calibri"/>
                <a:sym typeface="Calibri"/>
              </a:rPr>
              <a:t>false</a:t>
            </a:r>
            <a:r>
              <a:rPr b="0" i="0" lang="en-US" sz="1800" u="none" cap="none" strike="noStrike">
                <a:solidFill>
                  <a:srgbClr val="000000"/>
                </a:solidFill>
                <a:latin typeface="Calibri"/>
                <a:ea typeface="Calibri"/>
                <a:cs typeface="Calibri"/>
                <a:sym typeface="Calibri"/>
              </a:rPr>
              <a:t> means “no, incorrect”. For instance:</a:t>
            </a:r>
            <a:endParaRPr b="0" i="0" sz="1800" u="none" cap="none" strike="noStrike">
              <a:solidFill>
                <a:schemeClr val="dk1"/>
              </a:solidFill>
              <a:latin typeface="Century Gothic"/>
              <a:ea typeface="Century Gothic"/>
              <a:cs typeface="Century Gothic"/>
              <a:sym typeface="Century Gothic"/>
            </a:endParaRPr>
          </a:p>
        </p:txBody>
      </p:sp>
      <p:pic>
        <p:nvPicPr>
          <p:cNvPr id="665" name="Google Shape;665;p69"/>
          <p:cNvPicPr preferRelativeResize="0"/>
          <p:nvPr/>
        </p:nvPicPr>
        <p:blipFill rotWithShape="1">
          <a:blip r:embed="rId3">
            <a:alphaModFix/>
          </a:blip>
          <a:srcRect b="0" l="0" r="0" t="0"/>
          <a:stretch/>
        </p:blipFill>
        <p:spPr>
          <a:xfrm>
            <a:off x="524049" y="3160231"/>
            <a:ext cx="6463310" cy="646331"/>
          </a:xfrm>
          <a:prstGeom prst="rect">
            <a:avLst/>
          </a:prstGeom>
          <a:noFill/>
          <a:ln>
            <a:noFill/>
          </a:ln>
        </p:spPr>
      </p:pic>
      <p:sp>
        <p:nvSpPr>
          <p:cNvPr id="666" name="Google Shape;666;p69"/>
          <p:cNvSpPr txBox="1"/>
          <p:nvPr/>
        </p:nvSpPr>
        <p:spPr>
          <a:xfrm>
            <a:off x="462793" y="4378945"/>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Boolean values also come as a result of comparisons:</a:t>
            </a:r>
            <a:endParaRPr b="0" i="0" sz="1800" u="none" cap="none" strike="noStrike">
              <a:solidFill>
                <a:schemeClr val="dk1"/>
              </a:solidFill>
              <a:latin typeface="Century Gothic"/>
              <a:ea typeface="Century Gothic"/>
              <a:cs typeface="Century Gothic"/>
              <a:sym typeface="Century Gothic"/>
            </a:endParaRPr>
          </a:p>
        </p:txBody>
      </p:sp>
      <p:pic>
        <p:nvPicPr>
          <p:cNvPr id="667" name="Google Shape;667;p69"/>
          <p:cNvPicPr preferRelativeResize="0"/>
          <p:nvPr/>
        </p:nvPicPr>
        <p:blipFill rotWithShape="1">
          <a:blip r:embed="rId4">
            <a:alphaModFix/>
          </a:blip>
          <a:srcRect b="0" l="0" r="0" t="0"/>
          <a:stretch/>
        </p:blipFill>
        <p:spPr>
          <a:xfrm>
            <a:off x="524049" y="4817597"/>
            <a:ext cx="6463310" cy="8069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Null</a:t>
            </a:r>
            <a:endParaRPr/>
          </a:p>
        </p:txBody>
      </p:sp>
      <p:sp>
        <p:nvSpPr>
          <p:cNvPr id="673" name="Google Shape;673;p70"/>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special </a:t>
            </a:r>
            <a:r>
              <a:rPr b="1" i="0" lang="en-US" sz="1800" u="none" cap="none" strike="noStrike">
                <a:solidFill>
                  <a:srgbClr val="000000"/>
                </a:solidFill>
                <a:latin typeface="Calibri"/>
                <a:ea typeface="Calibri"/>
                <a:cs typeface="Calibri"/>
                <a:sym typeface="Calibri"/>
              </a:rPr>
              <a:t>null</a:t>
            </a:r>
            <a:r>
              <a:rPr b="0" i="0" lang="en-US" sz="1800" u="none" cap="none" strike="noStrike">
                <a:solidFill>
                  <a:srgbClr val="000000"/>
                </a:solidFill>
                <a:latin typeface="Calibri"/>
                <a:ea typeface="Calibri"/>
                <a:cs typeface="Calibri"/>
                <a:sym typeface="Calibri"/>
              </a:rPr>
              <a:t> value does not belong to any of the types described above.</a:t>
            </a:r>
            <a:r>
              <a:rPr b="0" i="0" lang="en-US" sz="1800" u="none" cap="none" strike="noStrike">
                <a:solidFill>
                  <a:schemeClr val="dk1"/>
                </a:solidFill>
                <a:latin typeface="Century Gothic"/>
                <a:ea typeface="Century Gothic"/>
                <a:cs typeface="Century Gothic"/>
                <a:sym typeface="Century Gothic"/>
              </a:rPr>
              <a:t> </a:t>
            </a:r>
            <a:r>
              <a:rPr b="0" i="0" lang="en-US" sz="1800" u="none" cap="none" strike="noStrike">
                <a:solidFill>
                  <a:srgbClr val="000000"/>
                </a:solidFill>
                <a:latin typeface="Calibri"/>
                <a:ea typeface="Calibri"/>
                <a:cs typeface="Calibri"/>
                <a:sym typeface="Calibri"/>
              </a:rPr>
              <a:t>It forms a separate type of its own which contains only the null value:</a:t>
            </a:r>
            <a:endParaRPr b="0" i="0" sz="1800" u="none" cap="none" strike="noStrike">
              <a:solidFill>
                <a:schemeClr val="dk1"/>
              </a:solidFill>
              <a:latin typeface="Century Gothic"/>
              <a:ea typeface="Century Gothic"/>
              <a:cs typeface="Century Gothic"/>
              <a:sym typeface="Century Gothic"/>
            </a:endParaRPr>
          </a:p>
        </p:txBody>
      </p:sp>
      <p:pic>
        <p:nvPicPr>
          <p:cNvPr id="674" name="Google Shape;674;p70"/>
          <p:cNvPicPr preferRelativeResize="0"/>
          <p:nvPr/>
        </p:nvPicPr>
        <p:blipFill rotWithShape="1">
          <a:blip r:embed="rId3">
            <a:alphaModFix/>
          </a:blip>
          <a:srcRect b="0" l="0" r="0" t="0"/>
          <a:stretch/>
        </p:blipFill>
        <p:spPr>
          <a:xfrm>
            <a:off x="540827" y="3447554"/>
            <a:ext cx="2193984" cy="535858"/>
          </a:xfrm>
          <a:prstGeom prst="rect">
            <a:avLst/>
          </a:prstGeom>
          <a:noFill/>
          <a:ln>
            <a:noFill/>
          </a:ln>
        </p:spPr>
      </p:pic>
      <p:sp>
        <p:nvSpPr>
          <p:cNvPr id="675" name="Google Shape;675;p70"/>
          <p:cNvSpPr txBox="1"/>
          <p:nvPr/>
        </p:nvSpPr>
        <p:spPr>
          <a:xfrm>
            <a:off x="462794" y="4199318"/>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JavaScript, null is not a “reference to a non-existing object” or a “null pointer” like in some other languages. It’s just a special value which represents “nothing”, “empty” or “value unknown”. So the code above states that age is unknown.</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Undefined</a:t>
            </a:r>
            <a:endParaRPr/>
          </a:p>
        </p:txBody>
      </p:sp>
      <p:sp>
        <p:nvSpPr>
          <p:cNvPr id="681" name="Google Shape;681;p71"/>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special value </a:t>
            </a:r>
            <a:r>
              <a:rPr b="1" i="0" lang="en-US" sz="1800" u="none" cap="none" strike="noStrike">
                <a:solidFill>
                  <a:srgbClr val="000000"/>
                </a:solidFill>
                <a:latin typeface="Calibri"/>
                <a:ea typeface="Calibri"/>
                <a:cs typeface="Calibri"/>
                <a:sym typeface="Calibri"/>
              </a:rPr>
              <a:t>undefined</a:t>
            </a:r>
            <a:r>
              <a:rPr b="0" i="0" lang="en-US" sz="1800" u="none" cap="none" strike="noStrike">
                <a:solidFill>
                  <a:srgbClr val="000000"/>
                </a:solidFill>
                <a:latin typeface="Calibri"/>
                <a:ea typeface="Calibri"/>
                <a:cs typeface="Calibri"/>
                <a:sym typeface="Calibri"/>
              </a:rPr>
              <a:t> also stands apart. It makes a type of its own, just like </a:t>
            </a:r>
            <a:r>
              <a:rPr b="1" i="0" lang="en-US" sz="1800" u="none" cap="none" strike="noStrike">
                <a:solidFill>
                  <a:srgbClr val="000000"/>
                </a:solidFill>
                <a:latin typeface="Calibri"/>
                <a:ea typeface="Calibri"/>
                <a:cs typeface="Calibri"/>
                <a:sym typeface="Calibri"/>
              </a:rPr>
              <a:t>null</a:t>
            </a:r>
            <a:r>
              <a:rPr b="0" i="0" lang="en-US" sz="1800" u="none" cap="none" strike="noStrike">
                <a:solidFill>
                  <a:srgbClr val="000000"/>
                </a:solidFill>
                <a:latin typeface="Calibri"/>
                <a:ea typeface="Calibri"/>
                <a:cs typeface="Calibri"/>
                <a:sym typeface="Calibri"/>
              </a:rPr>
              <a:t>. The meaning of undefined is “value is not assigned”. If a variable is declared, but not assigned, then its value is undefined:</a:t>
            </a:r>
            <a:endParaRPr b="0" i="0" sz="1800" u="none" cap="none" strike="noStrike">
              <a:solidFill>
                <a:schemeClr val="dk1"/>
              </a:solidFill>
              <a:latin typeface="Century Gothic"/>
              <a:ea typeface="Century Gothic"/>
              <a:cs typeface="Century Gothic"/>
              <a:sym typeface="Century Gothic"/>
            </a:endParaRPr>
          </a:p>
        </p:txBody>
      </p:sp>
      <p:pic>
        <p:nvPicPr>
          <p:cNvPr id="682" name="Google Shape;682;p71"/>
          <p:cNvPicPr preferRelativeResize="0"/>
          <p:nvPr/>
        </p:nvPicPr>
        <p:blipFill rotWithShape="1">
          <a:blip r:embed="rId3">
            <a:alphaModFix/>
          </a:blip>
          <a:srcRect b="0" l="0" r="0" t="0"/>
          <a:stretch/>
        </p:blipFill>
        <p:spPr>
          <a:xfrm>
            <a:off x="540827" y="3365374"/>
            <a:ext cx="3427166" cy="700664"/>
          </a:xfrm>
          <a:prstGeom prst="rect">
            <a:avLst/>
          </a:prstGeom>
          <a:noFill/>
          <a:ln>
            <a:noFill/>
          </a:ln>
        </p:spPr>
      </p:pic>
      <p:sp>
        <p:nvSpPr>
          <p:cNvPr id="683" name="Google Shape;683;p71"/>
          <p:cNvSpPr txBox="1"/>
          <p:nvPr/>
        </p:nvSpPr>
        <p:spPr>
          <a:xfrm>
            <a:off x="462794" y="4325153"/>
            <a:ext cx="112664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Technically, it is possible to explicitly assign undefined to a variable:</a:t>
            </a:r>
            <a:endParaRPr b="0" i="0" sz="1800" u="none" cap="none" strike="noStrike">
              <a:solidFill>
                <a:schemeClr val="dk1"/>
              </a:solidFill>
              <a:latin typeface="Century Gothic"/>
              <a:ea typeface="Century Gothic"/>
              <a:cs typeface="Century Gothic"/>
              <a:sym typeface="Century Gothic"/>
            </a:endParaRPr>
          </a:p>
        </p:txBody>
      </p:sp>
      <p:pic>
        <p:nvPicPr>
          <p:cNvPr id="684" name="Google Shape;684;p71"/>
          <p:cNvPicPr preferRelativeResize="0"/>
          <p:nvPr/>
        </p:nvPicPr>
        <p:blipFill rotWithShape="1">
          <a:blip r:embed="rId4">
            <a:alphaModFix/>
          </a:blip>
          <a:srcRect b="0" l="0" r="0" t="0"/>
          <a:stretch/>
        </p:blipFill>
        <p:spPr>
          <a:xfrm>
            <a:off x="540827" y="4953600"/>
            <a:ext cx="4333875" cy="1533525"/>
          </a:xfrm>
          <a:prstGeom prst="rect">
            <a:avLst/>
          </a:prstGeom>
          <a:noFill/>
          <a:ln>
            <a:noFill/>
          </a:ln>
        </p:spPr>
      </p:pic>
      <p:sp>
        <p:nvSpPr>
          <p:cNvPr id="685" name="Google Shape;685;p71"/>
          <p:cNvSpPr txBox="1"/>
          <p:nvPr/>
        </p:nvSpPr>
        <p:spPr>
          <a:xfrm>
            <a:off x="5355933" y="5120197"/>
            <a:ext cx="609460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Note: </a:t>
            </a:r>
            <a:r>
              <a:rPr b="0" i="0" lang="en-US" sz="1800" u="none" cap="none" strike="noStrike">
                <a:solidFill>
                  <a:srgbClr val="000000"/>
                </a:solidFill>
                <a:latin typeface="Calibri"/>
                <a:ea typeface="Calibri"/>
                <a:cs typeface="Calibri"/>
                <a:sym typeface="Calibri"/>
              </a:rPr>
              <a:t>We don’t recommend doing that. Normally, one uses </a:t>
            </a:r>
            <a:r>
              <a:rPr b="1" i="0" lang="en-US" sz="1800" u="none" cap="none" strike="noStrike">
                <a:solidFill>
                  <a:srgbClr val="000000"/>
                </a:solidFill>
                <a:latin typeface="Calibri"/>
                <a:ea typeface="Calibri"/>
                <a:cs typeface="Calibri"/>
                <a:sym typeface="Calibri"/>
              </a:rPr>
              <a:t>null</a:t>
            </a:r>
            <a:r>
              <a:rPr b="0" i="0" lang="en-US" sz="1800" u="none" cap="none" strike="noStrike">
                <a:solidFill>
                  <a:srgbClr val="000000"/>
                </a:solidFill>
                <a:latin typeface="Calibri"/>
                <a:ea typeface="Calibri"/>
                <a:cs typeface="Calibri"/>
                <a:sym typeface="Calibri"/>
              </a:rPr>
              <a:t> to assign an “empty” or “unknown” value to a variable, while undefined is reserved as a default initial value for unassigned things.</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2"/>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691" name="Google Shape;691;p72"/>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object type is special. All other types are called “primitive” because their values can contain only a single thing (be it a string or a number or whatever). In contrast, objects are used to store collections of data and more complex entities.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JavaScript, objects penetrate almost every aspect of the language. So we must understand them first before going in-depth anywhere else. An object can be created with figure brackets {…} with an optional list of properties. A property is a “key: value” pair, where key is a string (also called a “property name”), and value can be anything.</a:t>
            </a:r>
            <a:endParaRPr b="0" i="0" sz="1800" u="none" cap="none" strike="noStrike">
              <a:solidFill>
                <a:schemeClr val="dk1"/>
              </a:solidFill>
              <a:latin typeface="Century Gothic"/>
              <a:ea typeface="Century Gothic"/>
              <a:cs typeface="Century Gothic"/>
              <a:sym typeface="Century Gothic"/>
            </a:endParaRPr>
          </a:p>
        </p:txBody>
      </p:sp>
      <p:sp>
        <p:nvSpPr>
          <p:cNvPr id="692" name="Google Shape;692;p72"/>
          <p:cNvSpPr txBox="1"/>
          <p:nvPr/>
        </p:nvSpPr>
        <p:spPr>
          <a:xfrm>
            <a:off x="462794" y="4731283"/>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 empty object can be created using one of two syntaxes:</a:t>
            </a:r>
            <a:endParaRPr b="0" i="0" sz="1800" u="none" cap="none" strike="noStrike">
              <a:solidFill>
                <a:schemeClr val="dk1"/>
              </a:solidFill>
              <a:latin typeface="Century Gothic"/>
              <a:ea typeface="Century Gothic"/>
              <a:cs typeface="Century Gothic"/>
              <a:sym typeface="Century Gothic"/>
            </a:endParaRPr>
          </a:p>
        </p:txBody>
      </p:sp>
      <p:pic>
        <p:nvPicPr>
          <p:cNvPr id="693" name="Google Shape;693;p72"/>
          <p:cNvPicPr preferRelativeResize="0"/>
          <p:nvPr/>
        </p:nvPicPr>
        <p:blipFill rotWithShape="1">
          <a:blip r:embed="rId3">
            <a:alphaModFix/>
          </a:blip>
          <a:srcRect b="0" l="0" r="0" t="0"/>
          <a:stretch/>
        </p:blipFill>
        <p:spPr>
          <a:xfrm>
            <a:off x="530035" y="5156017"/>
            <a:ext cx="4996253" cy="305216"/>
          </a:xfrm>
          <a:prstGeom prst="rect">
            <a:avLst/>
          </a:prstGeom>
          <a:noFill/>
          <a:ln>
            <a:noFill/>
          </a:ln>
        </p:spPr>
      </p:pic>
      <p:pic>
        <p:nvPicPr>
          <p:cNvPr id="694" name="Google Shape;694;p72"/>
          <p:cNvPicPr preferRelativeResize="0"/>
          <p:nvPr/>
        </p:nvPicPr>
        <p:blipFill rotWithShape="1">
          <a:blip r:embed="rId4">
            <a:alphaModFix/>
          </a:blip>
          <a:srcRect b="0" l="0" r="0" t="0"/>
          <a:stretch/>
        </p:blipFill>
        <p:spPr>
          <a:xfrm>
            <a:off x="530036" y="5503179"/>
            <a:ext cx="3894824" cy="305216"/>
          </a:xfrm>
          <a:prstGeom prst="rect">
            <a:avLst/>
          </a:prstGeom>
          <a:noFill/>
          <a:ln>
            <a:noFill/>
          </a:ln>
        </p:spPr>
      </p:pic>
      <p:sp>
        <p:nvSpPr>
          <p:cNvPr id="695" name="Google Shape;695;p72"/>
          <p:cNvSpPr txBox="1"/>
          <p:nvPr/>
        </p:nvSpPr>
        <p:spPr>
          <a:xfrm>
            <a:off x="462794" y="6060856"/>
            <a:ext cx="1126641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Usually, the figure brackets {...} are used. That declaration is called an object literal. </a:t>
            </a:r>
            <a:r>
              <a:rPr b="0" i="0" lang="en-US" sz="1600" u="sng" cap="none" strike="noStrike">
                <a:solidFill>
                  <a:schemeClr val="hlink"/>
                </a:solidFill>
                <a:latin typeface="Calibri"/>
                <a:ea typeface="Calibri"/>
                <a:cs typeface="Calibri"/>
                <a:sym typeface="Calibri"/>
                <a:hlinkClick r:id="rId5"/>
              </a:rPr>
              <a:t>Here’s</a:t>
            </a:r>
            <a:r>
              <a:rPr b="0" i="0" lang="en-US" sz="1600" u="none" cap="none" strike="noStrike">
                <a:solidFill>
                  <a:srgbClr val="000000"/>
                </a:solidFill>
                <a:latin typeface="Calibri"/>
                <a:ea typeface="Calibri"/>
                <a:cs typeface="Calibri"/>
                <a:sym typeface="Calibri"/>
              </a:rPr>
              <a:t> the difference between the two.</a:t>
            </a:r>
            <a:endParaRPr b="0" i="0" sz="16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3"/>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01" name="Google Shape;701;p73"/>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immediately put some properties into {...} as “key: value” pairs:</a:t>
            </a:r>
            <a:endParaRPr b="0" i="0" sz="1800" u="none" cap="none" strike="noStrike">
              <a:solidFill>
                <a:schemeClr val="dk1"/>
              </a:solidFill>
              <a:latin typeface="Century Gothic"/>
              <a:ea typeface="Century Gothic"/>
              <a:cs typeface="Century Gothic"/>
              <a:sym typeface="Century Gothic"/>
            </a:endParaRPr>
          </a:p>
        </p:txBody>
      </p:sp>
      <p:pic>
        <p:nvPicPr>
          <p:cNvPr id="702" name="Google Shape;702;p73"/>
          <p:cNvPicPr preferRelativeResize="0"/>
          <p:nvPr/>
        </p:nvPicPr>
        <p:blipFill rotWithShape="1">
          <a:blip r:embed="rId3">
            <a:alphaModFix/>
          </a:blip>
          <a:srcRect b="0" l="0" r="0" t="0"/>
          <a:stretch/>
        </p:blipFill>
        <p:spPr>
          <a:xfrm>
            <a:off x="560926" y="3071205"/>
            <a:ext cx="4304689" cy="1121902"/>
          </a:xfrm>
          <a:prstGeom prst="rect">
            <a:avLst/>
          </a:prstGeom>
          <a:noFill/>
          <a:ln>
            <a:noFill/>
          </a:ln>
        </p:spPr>
      </p:pic>
      <p:sp>
        <p:nvSpPr>
          <p:cNvPr id="703" name="Google Shape;703;p73"/>
          <p:cNvSpPr txBox="1"/>
          <p:nvPr/>
        </p:nvSpPr>
        <p:spPr>
          <a:xfrm>
            <a:off x="462794" y="4431407"/>
            <a:ext cx="11266412" cy="140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property has a key (also known as “name” or “identifier”) before the colon ":" and a value to the right of it. In the user object, there are two properties:</a:t>
            </a:r>
            <a:endParaRPr b="0" i="0" sz="1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80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The first property has the name "name" and the value "John".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800"/>
              <a:buFont typeface="Century Gothic"/>
              <a:buAutoNum type="arabicPeriod"/>
            </a:pPr>
            <a:r>
              <a:rPr b="0" i="0" lang="en-US" sz="1800" u="none" cap="none" strike="noStrike">
                <a:solidFill>
                  <a:srgbClr val="000000"/>
                </a:solidFill>
                <a:latin typeface="Calibri"/>
                <a:ea typeface="Calibri"/>
                <a:cs typeface="Calibri"/>
                <a:sym typeface="Calibri"/>
              </a:rPr>
              <a:t>The second one has the name "age" and the value 30.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4"/>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09" name="Google Shape;709;p74"/>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add, remove and read files from it at any time. Property values are accessible using the dot notation:</a:t>
            </a:r>
            <a:endParaRPr b="0" i="0" sz="1800" u="none" cap="none" strike="noStrike">
              <a:solidFill>
                <a:schemeClr val="dk1"/>
              </a:solidFill>
              <a:latin typeface="Century Gothic"/>
              <a:ea typeface="Century Gothic"/>
              <a:cs typeface="Century Gothic"/>
              <a:sym typeface="Century Gothic"/>
            </a:endParaRPr>
          </a:p>
        </p:txBody>
      </p:sp>
      <p:pic>
        <p:nvPicPr>
          <p:cNvPr id="710" name="Google Shape;710;p74"/>
          <p:cNvPicPr preferRelativeResize="0"/>
          <p:nvPr/>
        </p:nvPicPr>
        <p:blipFill rotWithShape="1">
          <a:blip r:embed="rId3">
            <a:alphaModFix/>
          </a:blip>
          <a:srcRect b="0" l="0" r="0" t="0"/>
          <a:stretch/>
        </p:blipFill>
        <p:spPr>
          <a:xfrm>
            <a:off x="560926" y="3109742"/>
            <a:ext cx="4304689" cy="1044827"/>
          </a:xfrm>
          <a:prstGeom prst="rect">
            <a:avLst/>
          </a:prstGeom>
          <a:noFill/>
          <a:ln>
            <a:noFill/>
          </a:ln>
        </p:spPr>
      </p:pic>
      <p:sp>
        <p:nvSpPr>
          <p:cNvPr id="711" name="Google Shape;711;p74"/>
          <p:cNvSpPr txBox="1"/>
          <p:nvPr/>
        </p:nvSpPr>
        <p:spPr>
          <a:xfrm>
            <a:off x="462794" y="4892911"/>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value can be of any type. Let’s add a boolean one:</a:t>
            </a:r>
            <a:endParaRPr b="0" i="0" sz="1800" u="none" cap="none" strike="noStrike">
              <a:solidFill>
                <a:schemeClr val="dk1"/>
              </a:solidFill>
              <a:latin typeface="Century Gothic"/>
              <a:ea typeface="Century Gothic"/>
              <a:cs typeface="Century Gothic"/>
              <a:sym typeface="Century Gothic"/>
            </a:endParaRPr>
          </a:p>
        </p:txBody>
      </p:sp>
      <p:pic>
        <p:nvPicPr>
          <p:cNvPr id="712" name="Google Shape;712;p74"/>
          <p:cNvPicPr preferRelativeResize="0"/>
          <p:nvPr/>
        </p:nvPicPr>
        <p:blipFill rotWithShape="1">
          <a:blip r:embed="rId4">
            <a:alphaModFix/>
          </a:blip>
          <a:srcRect b="0" l="0" r="0" t="0"/>
          <a:stretch/>
        </p:blipFill>
        <p:spPr>
          <a:xfrm>
            <a:off x="5887935" y="4892911"/>
            <a:ext cx="2045531" cy="369332"/>
          </a:xfrm>
          <a:prstGeom prst="rect">
            <a:avLst/>
          </a:prstGeom>
          <a:noFill/>
          <a:ln>
            <a:noFill/>
          </a:ln>
        </p:spPr>
      </p:pic>
      <p:sp>
        <p:nvSpPr>
          <p:cNvPr id="713" name="Google Shape;713;p74"/>
          <p:cNvSpPr txBox="1"/>
          <p:nvPr/>
        </p:nvSpPr>
        <p:spPr>
          <a:xfrm>
            <a:off x="462794" y="5539081"/>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 remove a property, we can use the </a:t>
            </a:r>
            <a:r>
              <a:rPr b="1" i="0" lang="en-US" sz="1800" u="none" cap="none" strike="noStrike">
                <a:solidFill>
                  <a:srgbClr val="000000"/>
                </a:solidFill>
                <a:latin typeface="Calibri"/>
                <a:ea typeface="Calibri"/>
                <a:cs typeface="Calibri"/>
                <a:sym typeface="Calibri"/>
              </a:rPr>
              <a:t>delete</a:t>
            </a:r>
            <a:r>
              <a:rPr b="0" i="0" lang="en-US" sz="1800" u="none" cap="none" strike="noStrike">
                <a:solidFill>
                  <a:srgbClr val="000000"/>
                </a:solidFill>
                <a:latin typeface="Calibri"/>
                <a:ea typeface="Calibri"/>
                <a:cs typeface="Calibri"/>
                <a:sym typeface="Calibri"/>
              </a:rPr>
              <a:t> operator:</a:t>
            </a:r>
            <a:endParaRPr b="0" i="0" sz="1800" u="none" cap="none" strike="noStrike">
              <a:solidFill>
                <a:schemeClr val="dk1"/>
              </a:solidFill>
              <a:latin typeface="Century Gothic"/>
              <a:ea typeface="Century Gothic"/>
              <a:cs typeface="Century Gothic"/>
              <a:sym typeface="Century Gothic"/>
            </a:endParaRPr>
          </a:p>
        </p:txBody>
      </p:sp>
      <p:pic>
        <p:nvPicPr>
          <p:cNvPr id="714" name="Google Shape;714;p74"/>
          <p:cNvPicPr preferRelativeResize="0"/>
          <p:nvPr/>
        </p:nvPicPr>
        <p:blipFill rotWithShape="1">
          <a:blip r:embed="rId5">
            <a:alphaModFix/>
          </a:blip>
          <a:srcRect b="0" l="0" r="0" t="0"/>
          <a:stretch/>
        </p:blipFill>
        <p:spPr>
          <a:xfrm>
            <a:off x="5887935" y="5539081"/>
            <a:ext cx="2418245" cy="3693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20" name="Google Shape;720;p75"/>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can also use multiword property names, but then they must be quoted:</a:t>
            </a:r>
            <a:endParaRPr b="0" i="0" sz="1800" u="none" cap="none" strike="noStrike">
              <a:solidFill>
                <a:schemeClr val="dk1"/>
              </a:solidFill>
              <a:latin typeface="Century Gothic"/>
              <a:ea typeface="Century Gothic"/>
              <a:cs typeface="Century Gothic"/>
              <a:sym typeface="Century Gothic"/>
            </a:endParaRPr>
          </a:p>
        </p:txBody>
      </p:sp>
      <p:pic>
        <p:nvPicPr>
          <p:cNvPr id="721" name="Google Shape;721;p75"/>
          <p:cNvPicPr preferRelativeResize="0"/>
          <p:nvPr/>
        </p:nvPicPr>
        <p:blipFill rotWithShape="1">
          <a:blip r:embed="rId3">
            <a:alphaModFix/>
          </a:blip>
          <a:srcRect b="0" l="0" r="0" t="0"/>
          <a:stretch/>
        </p:blipFill>
        <p:spPr>
          <a:xfrm>
            <a:off x="560926" y="3087344"/>
            <a:ext cx="5603340" cy="1151371"/>
          </a:xfrm>
          <a:prstGeom prst="rect">
            <a:avLst/>
          </a:prstGeom>
          <a:noFill/>
          <a:ln>
            <a:noFill/>
          </a:ln>
        </p:spPr>
      </p:pic>
      <p:sp>
        <p:nvSpPr>
          <p:cNvPr id="722" name="Google Shape;722;p75"/>
          <p:cNvSpPr txBox="1"/>
          <p:nvPr/>
        </p:nvSpPr>
        <p:spPr>
          <a:xfrm>
            <a:off x="459972" y="4515553"/>
            <a:ext cx="60974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last property in the list may end with a comma:</a:t>
            </a:r>
            <a:endParaRPr b="0" i="0" sz="1800" u="none" cap="none" strike="noStrike">
              <a:solidFill>
                <a:schemeClr val="dk1"/>
              </a:solidFill>
              <a:latin typeface="Century Gothic"/>
              <a:ea typeface="Century Gothic"/>
              <a:cs typeface="Century Gothic"/>
              <a:sym typeface="Century Gothic"/>
            </a:endParaRPr>
          </a:p>
        </p:txBody>
      </p:sp>
      <p:pic>
        <p:nvPicPr>
          <p:cNvPr id="723" name="Google Shape;723;p75"/>
          <p:cNvPicPr preferRelativeResize="0"/>
          <p:nvPr/>
        </p:nvPicPr>
        <p:blipFill rotWithShape="1">
          <a:blip r:embed="rId4">
            <a:alphaModFix/>
          </a:blip>
          <a:srcRect b="0" l="0" r="0" t="0"/>
          <a:stretch/>
        </p:blipFill>
        <p:spPr>
          <a:xfrm>
            <a:off x="560926" y="5037336"/>
            <a:ext cx="2114550" cy="1495425"/>
          </a:xfrm>
          <a:prstGeom prst="rect">
            <a:avLst/>
          </a:prstGeom>
          <a:noFill/>
          <a:ln>
            <a:noFill/>
          </a:ln>
        </p:spPr>
      </p:pic>
      <p:sp>
        <p:nvSpPr>
          <p:cNvPr id="724" name="Google Shape;724;p75"/>
          <p:cNvSpPr txBox="1"/>
          <p:nvPr/>
        </p:nvSpPr>
        <p:spPr>
          <a:xfrm>
            <a:off x="3362596" y="5461882"/>
            <a:ext cx="836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That is called a “trailing” or “hanging” comma. Makes it easier to add/remove/move around properties, because all lines become alike.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30" name="Google Shape;730;p7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For multiword properties, the dot access doesn’t work:</a:t>
            </a:r>
            <a:endParaRPr b="0" i="0" sz="1800" u="none" cap="none" strike="noStrike">
              <a:solidFill>
                <a:schemeClr val="dk1"/>
              </a:solidFill>
              <a:latin typeface="Century Gothic"/>
              <a:ea typeface="Century Gothic"/>
              <a:cs typeface="Century Gothic"/>
              <a:sym typeface="Century Gothic"/>
            </a:endParaRPr>
          </a:p>
        </p:txBody>
      </p:sp>
      <p:pic>
        <p:nvPicPr>
          <p:cNvPr id="731" name="Google Shape;731;p76"/>
          <p:cNvPicPr preferRelativeResize="0"/>
          <p:nvPr/>
        </p:nvPicPr>
        <p:blipFill rotWithShape="1">
          <a:blip r:embed="rId3">
            <a:alphaModFix/>
          </a:blip>
          <a:srcRect b="0" l="0" r="0" t="0"/>
          <a:stretch/>
        </p:blipFill>
        <p:spPr>
          <a:xfrm>
            <a:off x="560926" y="3067286"/>
            <a:ext cx="3660696" cy="635262"/>
          </a:xfrm>
          <a:prstGeom prst="rect">
            <a:avLst/>
          </a:prstGeom>
          <a:noFill/>
          <a:ln>
            <a:noFill/>
          </a:ln>
        </p:spPr>
      </p:pic>
      <p:sp>
        <p:nvSpPr>
          <p:cNvPr id="732" name="Google Shape;732;p76"/>
          <p:cNvSpPr txBox="1"/>
          <p:nvPr/>
        </p:nvSpPr>
        <p:spPr>
          <a:xfrm>
            <a:off x="462794" y="3886229"/>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JavaScript doesn’t understand that. It thinks that we address user.likes, and then gives a syntax error when it comes across unexpected birds. The dot requires the key to be a valid variable identifier. That implies: contains no spaces, doesn’t start with a digit and doesn’t include special characters ($ and _ are allowed).</a:t>
            </a:r>
            <a:endParaRPr b="0" i="0" sz="1800" u="none" cap="none" strike="noStrike">
              <a:solidFill>
                <a:schemeClr val="dk1"/>
              </a:solidFill>
              <a:latin typeface="Century Gothic"/>
              <a:ea typeface="Century Gothic"/>
              <a:cs typeface="Century Gothic"/>
              <a:sym typeface="Century Gothic"/>
            </a:endParaRPr>
          </a:p>
        </p:txBody>
      </p:sp>
      <p:sp>
        <p:nvSpPr>
          <p:cNvPr id="733" name="Google Shape;733;p76"/>
          <p:cNvSpPr txBox="1"/>
          <p:nvPr/>
        </p:nvSpPr>
        <p:spPr>
          <a:xfrm>
            <a:off x="462794" y="4970842"/>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There’s an alternative “square bracket notation” that works with any string:</a:t>
            </a:r>
            <a:endParaRPr b="0" i="0" sz="1800" u="none" cap="none" strike="noStrike">
              <a:solidFill>
                <a:schemeClr val="dk1"/>
              </a:solidFill>
              <a:latin typeface="Century Gothic"/>
              <a:ea typeface="Century Gothic"/>
              <a:cs typeface="Century Gothic"/>
              <a:sym typeface="Century Gothic"/>
            </a:endParaRPr>
          </a:p>
        </p:txBody>
      </p:sp>
      <p:pic>
        <p:nvPicPr>
          <p:cNvPr id="734" name="Google Shape;734;p76"/>
          <p:cNvPicPr preferRelativeResize="0"/>
          <p:nvPr/>
        </p:nvPicPr>
        <p:blipFill rotWithShape="1">
          <a:blip r:embed="rId4">
            <a:alphaModFix/>
          </a:blip>
          <a:srcRect b="0" l="0" r="0" t="0"/>
          <a:stretch/>
        </p:blipFill>
        <p:spPr>
          <a:xfrm>
            <a:off x="560926" y="5400138"/>
            <a:ext cx="2754842" cy="1341363"/>
          </a:xfrm>
          <a:prstGeom prst="rect">
            <a:avLst/>
          </a:prstGeom>
          <a:noFill/>
          <a:ln>
            <a:noFill/>
          </a:ln>
        </p:spPr>
      </p:pic>
      <p:sp>
        <p:nvSpPr>
          <p:cNvPr id="735" name="Google Shape;735;p76"/>
          <p:cNvSpPr txBox="1"/>
          <p:nvPr/>
        </p:nvSpPr>
        <p:spPr>
          <a:xfrm>
            <a:off x="4177469" y="5886153"/>
            <a:ext cx="38370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Note: </a:t>
            </a:r>
            <a:r>
              <a:rPr b="0" i="0" lang="en-US" sz="1800" u="none" cap="none" strike="noStrike">
                <a:solidFill>
                  <a:srgbClr val="000000"/>
                </a:solidFill>
                <a:latin typeface="Calibri"/>
                <a:ea typeface="Calibri"/>
                <a:cs typeface="Calibri"/>
                <a:sym typeface="Calibri"/>
              </a:rPr>
              <a:t>Any type of quotes will work.</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41" name="Google Shape;741;p77"/>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Square brackets also provide a way to obtain the property name as the result of any expression – as opposed to a literal string – like from a variable as follows:</a:t>
            </a:r>
            <a:endParaRPr b="0" i="0" sz="1800" u="none" cap="none" strike="noStrike">
              <a:solidFill>
                <a:schemeClr val="dk1"/>
              </a:solidFill>
              <a:latin typeface="Century Gothic"/>
              <a:ea typeface="Century Gothic"/>
              <a:cs typeface="Century Gothic"/>
              <a:sym typeface="Century Gothic"/>
            </a:endParaRPr>
          </a:p>
        </p:txBody>
      </p:sp>
      <p:pic>
        <p:nvPicPr>
          <p:cNvPr id="742" name="Google Shape;742;p77"/>
          <p:cNvPicPr preferRelativeResize="0"/>
          <p:nvPr/>
        </p:nvPicPr>
        <p:blipFill rotWithShape="1">
          <a:blip r:embed="rId3">
            <a:alphaModFix/>
          </a:blip>
          <a:srcRect b="0" l="0" r="0" t="0"/>
          <a:stretch/>
        </p:blipFill>
        <p:spPr>
          <a:xfrm>
            <a:off x="573413" y="3296453"/>
            <a:ext cx="4169503" cy="867642"/>
          </a:xfrm>
          <a:prstGeom prst="rect">
            <a:avLst/>
          </a:prstGeom>
          <a:noFill/>
          <a:ln>
            <a:noFill/>
          </a:ln>
        </p:spPr>
      </p:pic>
      <p:sp>
        <p:nvSpPr>
          <p:cNvPr id="743" name="Google Shape;743;p77"/>
          <p:cNvSpPr txBox="1"/>
          <p:nvPr/>
        </p:nvSpPr>
        <p:spPr>
          <a:xfrm>
            <a:off x="462794" y="4367830"/>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Here, the variable key may be calculated at run-time or depend on the user input. And then we use it to access the property. That gives us a great deal of flexibility. For instance:</a:t>
            </a:r>
            <a:endParaRPr b="0" i="0" sz="1800" u="none" cap="none" strike="noStrike">
              <a:solidFill>
                <a:schemeClr val="dk1"/>
              </a:solidFill>
              <a:latin typeface="Century Gothic"/>
              <a:ea typeface="Century Gothic"/>
              <a:cs typeface="Century Gothic"/>
              <a:sym typeface="Century Gothic"/>
            </a:endParaRPr>
          </a:p>
        </p:txBody>
      </p:sp>
      <p:pic>
        <p:nvPicPr>
          <p:cNvPr id="744" name="Google Shape;744;p77"/>
          <p:cNvPicPr preferRelativeResize="0"/>
          <p:nvPr/>
        </p:nvPicPr>
        <p:blipFill rotWithShape="1">
          <a:blip r:embed="rId4">
            <a:alphaModFix/>
          </a:blip>
          <a:srcRect b="0" l="0" r="0" t="0"/>
          <a:stretch/>
        </p:blipFill>
        <p:spPr>
          <a:xfrm>
            <a:off x="573413" y="5073874"/>
            <a:ext cx="5844479" cy="15514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How to run JavaScript code?</a:t>
            </a:r>
            <a:endParaRPr/>
          </a:p>
        </p:txBody>
      </p:sp>
      <p:sp>
        <p:nvSpPr>
          <p:cNvPr id="446" name="Google Shape;446;p42"/>
          <p:cNvSpPr txBox="1"/>
          <p:nvPr/>
        </p:nvSpPr>
        <p:spPr>
          <a:xfrm>
            <a:off x="512064" y="2706624"/>
            <a:ext cx="1116787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All JavaScript we will be writing, in most of this course, will be run via the browser. The simplest way to get started is to simply create an HTML file with the JavaScript code inside of it. Type the basic HTML skeleton into a file on your computer somewhere:</a:t>
            </a:r>
            <a:endParaRPr b="0" i="0" sz="2000" u="none" cap="none" strike="noStrike">
              <a:solidFill>
                <a:schemeClr val="dk1"/>
              </a:solidFill>
              <a:latin typeface="Century Gothic"/>
              <a:ea typeface="Century Gothic"/>
              <a:cs typeface="Century Gothic"/>
              <a:sym typeface="Century Gothic"/>
            </a:endParaRPr>
          </a:p>
        </p:txBody>
      </p:sp>
      <p:pic>
        <p:nvPicPr>
          <p:cNvPr id="447" name="Google Shape;447;p42"/>
          <p:cNvPicPr preferRelativeResize="0"/>
          <p:nvPr/>
        </p:nvPicPr>
        <p:blipFill rotWithShape="1">
          <a:blip r:embed="rId3">
            <a:alphaModFix/>
          </a:blip>
          <a:srcRect b="0" l="0" r="0" t="0"/>
          <a:stretch/>
        </p:blipFill>
        <p:spPr>
          <a:xfrm>
            <a:off x="969628" y="3778738"/>
            <a:ext cx="2784992" cy="2588506"/>
          </a:xfrm>
          <a:prstGeom prst="rect">
            <a:avLst/>
          </a:prstGeom>
          <a:noFill/>
          <a:ln>
            <a:noFill/>
          </a:ln>
        </p:spPr>
      </p:pic>
      <p:sp>
        <p:nvSpPr>
          <p:cNvPr id="448" name="Google Shape;448;p42"/>
          <p:cNvSpPr txBox="1"/>
          <p:nvPr/>
        </p:nvSpPr>
        <p:spPr>
          <a:xfrm>
            <a:off x="5127770" y="4334327"/>
            <a:ext cx="6094602"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accent1"/>
                </a:solidFill>
                <a:latin typeface="Calibri"/>
                <a:ea typeface="Calibri"/>
                <a:cs typeface="Calibri"/>
                <a:sym typeface="Calibri"/>
              </a:rPr>
              <a:t>Note: </a:t>
            </a:r>
            <a:r>
              <a:rPr b="1" i="1" lang="en-US" sz="1800" u="none" cap="none" strike="noStrike">
                <a:solidFill>
                  <a:srgbClr val="000000"/>
                </a:solidFill>
                <a:latin typeface="Calibri"/>
                <a:ea typeface="Calibri"/>
                <a:cs typeface="Calibri"/>
                <a:sym typeface="Calibri"/>
              </a:rPr>
              <a:t>console.log() </a:t>
            </a:r>
            <a:r>
              <a:rPr b="0" i="1" lang="en-US" sz="1800" u="none" cap="none" strike="noStrike">
                <a:solidFill>
                  <a:srgbClr val="000000"/>
                </a:solidFill>
                <a:latin typeface="Calibri"/>
                <a:ea typeface="Calibri"/>
                <a:cs typeface="Calibri"/>
                <a:sym typeface="Calibri"/>
              </a:rPr>
              <a:t>is the command to print something to the developer console in your browser. You can use this to print the results from any of the following articles and exercises to the console. We encourage you to code along with all of the examples in this and future lessons.</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8"/>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Typeof operator</a:t>
            </a:r>
            <a:endParaRPr/>
          </a:p>
        </p:txBody>
      </p:sp>
      <p:sp>
        <p:nvSpPr>
          <p:cNvPr id="750" name="Google Shape;750;p78"/>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a:t>
            </a:r>
            <a:r>
              <a:rPr b="1" i="0" lang="en-US" sz="1800" u="none" cap="none" strike="noStrike">
                <a:solidFill>
                  <a:srgbClr val="000000"/>
                </a:solidFill>
                <a:latin typeface="Calibri"/>
                <a:ea typeface="Calibri"/>
                <a:cs typeface="Calibri"/>
                <a:sym typeface="Calibri"/>
              </a:rPr>
              <a:t>typeof</a:t>
            </a:r>
            <a:r>
              <a:rPr b="0" i="0" lang="en-US" sz="1800" u="none" cap="none" strike="noStrike">
                <a:solidFill>
                  <a:srgbClr val="000000"/>
                </a:solidFill>
                <a:latin typeface="Calibri"/>
                <a:ea typeface="Calibri"/>
                <a:cs typeface="Calibri"/>
                <a:sym typeface="Calibri"/>
              </a:rPr>
              <a:t> operator returns the type of the argument. It’s useful when we want to process values of different types differently or just want to do a quick check. A call to </a:t>
            </a:r>
            <a:r>
              <a:rPr b="1" i="0" lang="en-US" sz="1800" u="none" cap="none" strike="noStrike">
                <a:solidFill>
                  <a:srgbClr val="000000"/>
                </a:solidFill>
                <a:latin typeface="Calibri"/>
                <a:ea typeface="Calibri"/>
                <a:cs typeface="Calibri"/>
                <a:sym typeface="Calibri"/>
              </a:rPr>
              <a:t>typeof</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x</a:t>
            </a:r>
            <a:r>
              <a:rPr b="0" i="0" lang="en-US" sz="1800" u="none" cap="none" strike="noStrike">
                <a:solidFill>
                  <a:srgbClr val="000000"/>
                </a:solidFill>
                <a:latin typeface="Calibri"/>
                <a:ea typeface="Calibri"/>
                <a:cs typeface="Calibri"/>
                <a:sym typeface="Calibri"/>
              </a:rPr>
              <a:t> returns a string with the type name:</a:t>
            </a:r>
            <a:endParaRPr b="0" i="0" sz="1800" u="none" cap="none" strike="noStrike">
              <a:solidFill>
                <a:schemeClr val="dk1"/>
              </a:solidFill>
              <a:latin typeface="Century Gothic"/>
              <a:ea typeface="Century Gothic"/>
              <a:cs typeface="Century Gothic"/>
              <a:sym typeface="Century Gothic"/>
            </a:endParaRPr>
          </a:p>
        </p:txBody>
      </p:sp>
      <p:pic>
        <p:nvPicPr>
          <p:cNvPr id="751" name="Google Shape;751;p78"/>
          <p:cNvPicPr preferRelativeResize="0"/>
          <p:nvPr/>
        </p:nvPicPr>
        <p:blipFill rotWithShape="1">
          <a:blip r:embed="rId3">
            <a:alphaModFix/>
          </a:blip>
          <a:srcRect b="0" l="0" r="0" t="0"/>
          <a:stretch/>
        </p:blipFill>
        <p:spPr>
          <a:xfrm>
            <a:off x="542883" y="3611783"/>
            <a:ext cx="3265720" cy="2319787"/>
          </a:xfrm>
          <a:prstGeom prst="rect">
            <a:avLst/>
          </a:prstGeom>
          <a:noFill/>
          <a:ln>
            <a:noFill/>
          </a:ln>
        </p:spPr>
      </p:pic>
      <p:sp>
        <p:nvSpPr>
          <p:cNvPr id="752" name="Google Shape;752;p78"/>
          <p:cNvSpPr txBox="1"/>
          <p:nvPr/>
        </p:nvSpPr>
        <p:spPr>
          <a:xfrm>
            <a:off x="3979876" y="3429000"/>
            <a:ext cx="7749330" cy="2759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Calibri"/>
                <a:ea typeface="Calibri"/>
                <a:cs typeface="Calibri"/>
                <a:sym typeface="Calibri"/>
              </a:rPr>
              <a:t>(1) </a:t>
            </a:r>
            <a:r>
              <a:rPr b="1" i="0" lang="en-US" sz="1600" u="none" cap="none" strike="noStrike">
                <a:solidFill>
                  <a:srgbClr val="000000"/>
                </a:solidFill>
                <a:latin typeface="Calibri"/>
                <a:ea typeface="Calibri"/>
                <a:cs typeface="Calibri"/>
                <a:sym typeface="Calibri"/>
              </a:rPr>
              <a:t>Math</a:t>
            </a:r>
            <a:r>
              <a:rPr b="0" i="0" lang="en-US" sz="1600" u="none" cap="none" strike="noStrike">
                <a:solidFill>
                  <a:srgbClr val="000000"/>
                </a:solidFill>
                <a:latin typeface="Calibri"/>
                <a:ea typeface="Calibri"/>
                <a:cs typeface="Calibri"/>
                <a:sym typeface="Calibri"/>
              </a:rPr>
              <a:t> is a built-in object that provides mathematical operations. We will learn it in the chapter Numbers. Here, it serves just as an example of an object.</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r>
              <a:rPr b="0" i="1" lang="en-US" sz="1600" u="none" cap="none" strike="noStrike">
                <a:solidFill>
                  <a:srgbClr val="000000"/>
                </a:solidFill>
                <a:latin typeface="Calibri"/>
                <a:ea typeface="Calibri"/>
                <a:cs typeface="Calibri"/>
                <a:sym typeface="Calibri"/>
              </a:rPr>
              <a:t>(2) </a:t>
            </a:r>
            <a:r>
              <a:rPr b="0" i="0" lang="en-US" sz="1600" u="none" cap="none" strike="noStrike">
                <a:solidFill>
                  <a:srgbClr val="000000"/>
                </a:solidFill>
                <a:latin typeface="Calibri"/>
                <a:ea typeface="Calibri"/>
                <a:cs typeface="Calibri"/>
                <a:sym typeface="Calibri"/>
              </a:rPr>
              <a:t>The result of </a:t>
            </a:r>
            <a:r>
              <a:rPr b="1" i="0" lang="en-US" sz="1600" u="none" cap="none" strike="noStrike">
                <a:solidFill>
                  <a:srgbClr val="000000"/>
                </a:solidFill>
                <a:latin typeface="Calibri"/>
                <a:ea typeface="Calibri"/>
                <a:cs typeface="Calibri"/>
                <a:sym typeface="Calibri"/>
              </a:rPr>
              <a:t>typeof null</a:t>
            </a:r>
            <a:r>
              <a:rPr b="0" i="0" lang="en-US" sz="1600" u="none" cap="none" strike="noStrike">
                <a:solidFill>
                  <a:srgbClr val="000000"/>
                </a:solidFill>
                <a:latin typeface="Calibri"/>
                <a:ea typeface="Calibri"/>
                <a:cs typeface="Calibri"/>
                <a:sym typeface="Calibri"/>
              </a:rPr>
              <a:t> is "object". That’s an officially recognized error in typeof, coming from very early days of JavaScript and kept for compatibility. Definitely, null is not an object. It is a special value with a separate type of its own. The behavior of typeof is wrong here.</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r>
              <a:rPr b="0" i="1" lang="en-US" sz="1600" u="none" cap="none" strike="noStrike">
                <a:solidFill>
                  <a:srgbClr val="000000"/>
                </a:solidFill>
                <a:latin typeface="Calibri"/>
                <a:ea typeface="Calibri"/>
                <a:cs typeface="Calibri"/>
                <a:sym typeface="Calibri"/>
              </a:rPr>
              <a:t>(3) </a:t>
            </a:r>
            <a:r>
              <a:rPr b="0" i="0" lang="en-US" sz="1600" u="none" cap="none" strike="noStrike">
                <a:solidFill>
                  <a:srgbClr val="000000"/>
                </a:solidFill>
                <a:latin typeface="Calibri"/>
                <a:ea typeface="Calibri"/>
                <a:cs typeface="Calibri"/>
                <a:sym typeface="Calibri"/>
              </a:rPr>
              <a:t>The result of </a:t>
            </a:r>
            <a:r>
              <a:rPr b="1" i="0" lang="en-US" sz="1600" u="none" cap="none" strike="noStrike">
                <a:solidFill>
                  <a:srgbClr val="000000"/>
                </a:solidFill>
                <a:latin typeface="Calibri"/>
                <a:ea typeface="Calibri"/>
                <a:cs typeface="Calibri"/>
                <a:sym typeface="Calibri"/>
              </a:rPr>
              <a:t>typeof alert</a:t>
            </a:r>
            <a:r>
              <a:rPr b="0" i="0" lang="en-US" sz="1600" u="none" cap="none" strike="noStrike">
                <a:solidFill>
                  <a:srgbClr val="000000"/>
                </a:solidFill>
                <a:latin typeface="Calibri"/>
                <a:ea typeface="Calibri"/>
                <a:cs typeface="Calibri"/>
                <a:sym typeface="Calibri"/>
              </a:rPr>
              <a:t> is "function", because alert is a function. We’ll study functions in the next chapters where we’ll also see that there’s no special “function” type in JavaScript. Functions belong to the object type. But typeof treats them differently, returning "function". That also comes from the early days of JavaScript.</a:t>
            </a:r>
            <a:endParaRPr b="0" i="0" sz="16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id="757" name="Google Shape;757;p79"/>
          <p:cNvPicPr preferRelativeResize="0"/>
          <p:nvPr>
            <p:ph idx="2" type="pic"/>
          </p:nvPr>
        </p:nvPicPr>
        <p:blipFill rotWithShape="1">
          <a:blip r:embed="rId3">
            <a:alphaModFix/>
          </a:blip>
          <a:srcRect b="0" l="23057" r="23056" t="0"/>
          <a:stretch/>
        </p:blipFill>
        <p:spPr>
          <a:xfrm>
            <a:off x="-9153" y="0"/>
            <a:ext cx="6105136" cy="6240787"/>
          </a:xfrm>
          <a:prstGeom prst="rect">
            <a:avLst/>
          </a:prstGeom>
          <a:noFill/>
          <a:ln>
            <a:noFill/>
          </a:ln>
        </p:spPr>
      </p:pic>
      <p:pic>
        <p:nvPicPr>
          <p:cNvPr id="758" name="Google Shape;758;p79"/>
          <p:cNvPicPr preferRelativeResize="0"/>
          <p:nvPr>
            <p:ph idx="3" type="pic"/>
          </p:nvPr>
        </p:nvPicPr>
        <p:blipFill rotWithShape="1">
          <a:blip r:embed="rId4">
            <a:alphaModFix/>
          </a:blip>
          <a:srcRect b="23329" l="0" r="0" t="23330"/>
          <a:stretch/>
        </p:blipFill>
        <p:spPr>
          <a:xfrm>
            <a:off x="6355502" y="211465"/>
            <a:ext cx="4941484" cy="3877363"/>
          </a:xfrm>
          <a:prstGeom prst="rect">
            <a:avLst/>
          </a:prstGeom>
          <a:noFill/>
          <a:ln>
            <a:noFill/>
          </a:ln>
        </p:spPr>
      </p:pic>
      <p:sp>
        <p:nvSpPr>
          <p:cNvPr id="759" name="Google Shape;759;p79"/>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Conditionals</a:t>
            </a:r>
            <a:endParaRPr/>
          </a:p>
        </p:txBody>
      </p:sp>
      <p:sp>
        <p:nvSpPr>
          <p:cNvPr id="760" name="Google Shape;760;p79"/>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a:t>
            </a:r>
            <a:endParaRPr/>
          </a:p>
        </p:txBody>
      </p:sp>
      <p:sp>
        <p:nvSpPr>
          <p:cNvPr id="766" name="Google Shape;766;p80"/>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 know many comparison operators from math.</a:t>
            </a:r>
            <a:r>
              <a:rPr b="0" i="0" lang="en-US" sz="1800" u="none" cap="none" strike="noStrike">
                <a:solidFill>
                  <a:schemeClr val="dk1"/>
                </a:solidFill>
                <a:latin typeface="Century Gothic"/>
                <a:ea typeface="Century Gothic"/>
                <a:cs typeface="Century Gothic"/>
                <a:sym typeface="Century Gothic"/>
              </a:rPr>
              <a:t> </a:t>
            </a:r>
            <a:r>
              <a:rPr b="0" i="0" lang="en-US" sz="1800" u="none" cap="none" strike="noStrike">
                <a:solidFill>
                  <a:srgbClr val="000000"/>
                </a:solidFill>
                <a:latin typeface="Calibri"/>
                <a:ea typeface="Calibri"/>
                <a:cs typeface="Calibri"/>
                <a:sym typeface="Calibri"/>
              </a:rPr>
              <a:t>In JavaScript they are written like this:</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Greater/less than: </a:t>
            </a:r>
            <a:r>
              <a:rPr b="1" i="0" lang="en-US" sz="1800" u="none" cap="none" strike="noStrike">
                <a:solidFill>
                  <a:srgbClr val="000000"/>
                </a:solidFill>
                <a:latin typeface="Calibri"/>
                <a:ea typeface="Calibri"/>
                <a:cs typeface="Calibri"/>
                <a:sym typeface="Calibri"/>
              </a:rPr>
              <a:t>a &gt; b</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a &lt; b</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Greater/less than or equals: </a:t>
            </a:r>
            <a:r>
              <a:rPr b="1" i="0" lang="en-US" sz="1800" u="none" cap="none" strike="noStrike">
                <a:solidFill>
                  <a:srgbClr val="000000"/>
                </a:solidFill>
                <a:latin typeface="Calibri"/>
                <a:ea typeface="Calibri"/>
                <a:cs typeface="Calibri"/>
                <a:sym typeface="Calibri"/>
              </a:rPr>
              <a:t>a &gt;= b</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a</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&lt;= b</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Equals: </a:t>
            </a:r>
            <a:r>
              <a:rPr b="1" i="0" lang="en-US" sz="1800" u="none" cap="none" strike="noStrike">
                <a:solidFill>
                  <a:srgbClr val="000000"/>
                </a:solidFill>
                <a:latin typeface="Calibri"/>
                <a:ea typeface="Calibri"/>
                <a:cs typeface="Calibri"/>
                <a:sym typeface="Calibri"/>
              </a:rPr>
              <a:t>a == b</a:t>
            </a:r>
            <a:r>
              <a:rPr b="0" i="0" lang="en-US" sz="1800" u="none" cap="none" strike="noStrike">
                <a:solidFill>
                  <a:srgbClr val="000000"/>
                </a:solidFill>
                <a:latin typeface="Calibri"/>
                <a:ea typeface="Calibri"/>
                <a:cs typeface="Calibri"/>
                <a:sym typeface="Calibri"/>
              </a:rPr>
              <a:t>, please note the double equality sign </a:t>
            </a:r>
            <a:r>
              <a:rPr b="1" i="0" lang="en-US" sz="1800" u="none" cap="none" strike="noStrike">
                <a:solidFill>
                  <a:srgbClr val="000000"/>
                </a:solidFill>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means the equality test, while a single one </a:t>
            </a:r>
            <a:r>
              <a:rPr b="1" i="0" lang="en-US" sz="1800" u="none" cap="none" strike="noStrike">
                <a:solidFill>
                  <a:srgbClr val="000000"/>
                </a:solidFill>
                <a:latin typeface="Calibri"/>
                <a:ea typeface="Calibri"/>
                <a:cs typeface="Calibri"/>
                <a:sym typeface="Calibri"/>
              </a:rPr>
              <a:t>a = b </a:t>
            </a:r>
            <a:r>
              <a:rPr b="0" i="0" lang="en-US" sz="1800" u="none" cap="none" strike="noStrike">
                <a:solidFill>
                  <a:srgbClr val="000000"/>
                </a:solidFill>
                <a:latin typeface="Calibri"/>
                <a:ea typeface="Calibri"/>
                <a:cs typeface="Calibri"/>
                <a:sym typeface="Calibri"/>
              </a:rPr>
              <a:t>means an assignment.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Not equals: In math the notation is </a:t>
            </a:r>
            <a:r>
              <a:rPr b="1" i="0" lang="en-US" sz="1800" u="none" cap="none" strike="noStrike">
                <a:solidFill>
                  <a:srgbClr val="000000"/>
                </a:solidFill>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but in JavaScript it’s written as </a:t>
            </a:r>
            <a:r>
              <a:rPr b="1" i="0" lang="en-US" sz="1800" u="none" cap="none" strike="noStrike">
                <a:solidFill>
                  <a:srgbClr val="000000"/>
                </a:solidFill>
                <a:latin typeface="Calibri"/>
                <a:ea typeface="Calibri"/>
                <a:cs typeface="Calibri"/>
                <a:sym typeface="Calibri"/>
              </a:rPr>
              <a:t>a != b</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67" name="Google Shape;767;p80"/>
          <p:cNvSpPr txBox="1"/>
          <p:nvPr/>
        </p:nvSpPr>
        <p:spPr>
          <a:xfrm>
            <a:off x="462794" y="4759671"/>
            <a:ext cx="11266412" cy="10259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All comparison operators return a boolean value:</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true</a:t>
            </a:r>
            <a:r>
              <a:rPr b="0" i="0" lang="en-US" sz="1800" u="none" cap="none" strike="noStrike">
                <a:solidFill>
                  <a:srgbClr val="000000"/>
                </a:solidFill>
                <a:latin typeface="Calibri"/>
                <a:ea typeface="Calibri"/>
                <a:cs typeface="Calibri"/>
                <a:sym typeface="Calibri"/>
              </a:rPr>
              <a:t> – means “yes”, “correct” or “the truth”.</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false</a:t>
            </a:r>
            <a:r>
              <a:rPr b="0" i="0" lang="en-US" sz="1800" u="none" cap="none" strike="noStrike">
                <a:solidFill>
                  <a:srgbClr val="000000"/>
                </a:solidFill>
                <a:latin typeface="Calibri"/>
                <a:ea typeface="Calibri"/>
                <a:cs typeface="Calibri"/>
                <a:sym typeface="Calibri"/>
              </a:rPr>
              <a:t> – means “no”, “wrong” or “not the truth”.</a:t>
            </a:r>
            <a:endParaRPr b="0" i="0" sz="1400" u="none" cap="none" strike="noStrike">
              <a:solidFill>
                <a:srgbClr val="000000"/>
              </a:solidFill>
              <a:latin typeface="Arial"/>
              <a:ea typeface="Arial"/>
              <a:cs typeface="Arial"/>
              <a:sym typeface="Arial"/>
            </a:endParaRPr>
          </a:p>
        </p:txBody>
      </p:sp>
      <p:pic>
        <p:nvPicPr>
          <p:cNvPr id="768" name="Google Shape;768;p80"/>
          <p:cNvPicPr preferRelativeResize="0"/>
          <p:nvPr/>
        </p:nvPicPr>
        <p:blipFill rotWithShape="1">
          <a:blip r:embed="rId3">
            <a:alphaModFix/>
          </a:blip>
          <a:srcRect b="0" l="0" r="0" t="0"/>
          <a:stretch/>
        </p:blipFill>
        <p:spPr>
          <a:xfrm>
            <a:off x="7021410" y="4812277"/>
            <a:ext cx="3779753" cy="92070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string comparison</a:t>
            </a:r>
            <a:endParaRPr/>
          </a:p>
        </p:txBody>
      </p:sp>
      <p:sp>
        <p:nvSpPr>
          <p:cNvPr id="774" name="Google Shape;774;p81"/>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 see whether a string is greater than another, JavaScript uses the so-called “dictionary” or “lexicographical” order.</a:t>
            </a:r>
            <a:r>
              <a:rPr b="0" i="0" lang="en-US" sz="1800" u="none" cap="none" strike="noStrike">
                <a:solidFill>
                  <a:schemeClr val="dk1"/>
                </a:solidFill>
                <a:latin typeface="Century Gothic"/>
                <a:ea typeface="Century Gothic"/>
                <a:cs typeface="Century Gothic"/>
                <a:sym typeface="Century Gothic"/>
              </a:rPr>
              <a:t> </a:t>
            </a:r>
            <a:r>
              <a:rPr b="0" i="0" lang="en-US" sz="1800" u="none" cap="none" strike="noStrike">
                <a:solidFill>
                  <a:srgbClr val="000000"/>
                </a:solidFill>
                <a:latin typeface="Calibri"/>
                <a:ea typeface="Calibri"/>
                <a:cs typeface="Calibri"/>
                <a:sym typeface="Calibri"/>
              </a:rPr>
              <a:t>In other words, strings are compared letter-by-letter. For example:</a:t>
            </a:r>
            <a:endParaRPr b="0" i="0" sz="1400" u="none" cap="none" strike="noStrike">
              <a:solidFill>
                <a:srgbClr val="000000"/>
              </a:solidFill>
              <a:latin typeface="Arial"/>
              <a:ea typeface="Arial"/>
              <a:cs typeface="Arial"/>
              <a:sym typeface="Arial"/>
            </a:endParaRPr>
          </a:p>
        </p:txBody>
      </p:sp>
      <p:sp>
        <p:nvSpPr>
          <p:cNvPr id="775" name="Google Shape;775;p81"/>
          <p:cNvSpPr txBox="1"/>
          <p:nvPr/>
        </p:nvSpPr>
        <p:spPr>
          <a:xfrm>
            <a:off x="462794" y="4433904"/>
            <a:ext cx="11266412" cy="22365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algorithm to compare two strings is simple:</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Compare the first character of both strings.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the first character from the first string is greater (or less) than the other string’s, then the first string is greater (or less) than the second. We’re done.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Otherwise, if both strings’ first characters are the same, compare the second characters the same way.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Repeat until the end of either string.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both strings end at the same length, then they are equal. Otherwise, the longer string is greater.</a:t>
            </a:r>
            <a:endParaRPr b="0" i="0" sz="1400" u="none" cap="none" strike="noStrike">
              <a:solidFill>
                <a:srgbClr val="000000"/>
              </a:solidFill>
              <a:latin typeface="Arial"/>
              <a:ea typeface="Arial"/>
              <a:cs typeface="Arial"/>
              <a:sym typeface="Arial"/>
            </a:endParaRPr>
          </a:p>
        </p:txBody>
      </p:sp>
      <p:pic>
        <p:nvPicPr>
          <p:cNvPr id="776" name="Google Shape;776;p81"/>
          <p:cNvPicPr preferRelativeResize="0"/>
          <p:nvPr/>
        </p:nvPicPr>
        <p:blipFill rotWithShape="1">
          <a:blip r:embed="rId3">
            <a:alphaModFix/>
          </a:blip>
          <a:srcRect b="0" l="0" r="0" t="0"/>
          <a:stretch/>
        </p:blipFill>
        <p:spPr>
          <a:xfrm>
            <a:off x="542620" y="3246218"/>
            <a:ext cx="3937102" cy="9482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different type comparison</a:t>
            </a:r>
            <a:endParaRPr/>
          </a:p>
        </p:txBody>
      </p:sp>
      <p:sp>
        <p:nvSpPr>
          <p:cNvPr id="782" name="Google Shape;782;p82"/>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 regular equality check </a:t>
            </a:r>
            <a:r>
              <a:rPr b="1" i="0" lang="en-US" sz="1800" u="none" cap="none" strike="noStrike">
                <a:solidFill>
                  <a:srgbClr val="000000"/>
                </a:solidFill>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has a problem. It cannot differentiate 0 from false:</a:t>
            </a:r>
            <a:endParaRPr b="0" i="0" sz="1800" u="none" cap="none" strike="noStrike">
              <a:solidFill>
                <a:schemeClr val="dk1"/>
              </a:solidFill>
              <a:latin typeface="Century Gothic"/>
              <a:ea typeface="Century Gothic"/>
              <a:cs typeface="Century Gothic"/>
              <a:sym typeface="Century Gothic"/>
            </a:endParaRPr>
          </a:p>
        </p:txBody>
      </p:sp>
      <p:pic>
        <p:nvPicPr>
          <p:cNvPr id="783" name="Google Shape;783;p82"/>
          <p:cNvPicPr preferRelativeResize="0"/>
          <p:nvPr/>
        </p:nvPicPr>
        <p:blipFill rotWithShape="1">
          <a:blip r:embed="rId3">
            <a:alphaModFix/>
          </a:blip>
          <a:srcRect b="0" l="0" r="0" t="0"/>
          <a:stretch/>
        </p:blipFill>
        <p:spPr>
          <a:xfrm>
            <a:off x="548903" y="3007925"/>
            <a:ext cx="4479602" cy="567038"/>
          </a:xfrm>
          <a:prstGeom prst="rect">
            <a:avLst/>
          </a:prstGeom>
          <a:noFill/>
          <a:ln>
            <a:noFill/>
          </a:ln>
        </p:spPr>
      </p:pic>
      <p:sp>
        <p:nvSpPr>
          <p:cNvPr id="784" name="Google Shape;784;p82"/>
          <p:cNvSpPr txBox="1"/>
          <p:nvPr/>
        </p:nvSpPr>
        <p:spPr>
          <a:xfrm>
            <a:off x="462793" y="3863488"/>
            <a:ext cx="112664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same thing happens with an empty string:</a:t>
            </a:r>
            <a:endParaRPr b="0" i="0" sz="1800" u="none" cap="none" strike="noStrike">
              <a:solidFill>
                <a:schemeClr val="dk1"/>
              </a:solidFill>
              <a:latin typeface="Century Gothic"/>
              <a:ea typeface="Century Gothic"/>
              <a:cs typeface="Century Gothic"/>
              <a:sym typeface="Century Gothic"/>
            </a:endParaRPr>
          </a:p>
        </p:txBody>
      </p:sp>
      <p:pic>
        <p:nvPicPr>
          <p:cNvPr id="785" name="Google Shape;785;p82"/>
          <p:cNvPicPr preferRelativeResize="0"/>
          <p:nvPr/>
        </p:nvPicPr>
        <p:blipFill rotWithShape="1">
          <a:blip r:embed="rId4">
            <a:alphaModFix/>
          </a:blip>
          <a:srcRect b="0" l="0" r="0" t="0"/>
          <a:stretch/>
        </p:blipFill>
        <p:spPr>
          <a:xfrm>
            <a:off x="548902" y="4273464"/>
            <a:ext cx="4479602" cy="496508"/>
          </a:xfrm>
          <a:prstGeom prst="rect">
            <a:avLst/>
          </a:prstGeom>
          <a:noFill/>
          <a:ln>
            <a:noFill/>
          </a:ln>
        </p:spPr>
      </p:pic>
      <p:sp>
        <p:nvSpPr>
          <p:cNvPr id="786" name="Google Shape;786;p82"/>
          <p:cNvSpPr txBox="1"/>
          <p:nvPr/>
        </p:nvSpPr>
        <p:spPr>
          <a:xfrm>
            <a:off x="462793" y="5127089"/>
            <a:ext cx="112664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happens because operands of different types are converted to numbers by the equality operator </a:t>
            </a:r>
            <a:r>
              <a:rPr b="1"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3"/>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different type comparison</a:t>
            </a:r>
            <a:endParaRPr/>
          </a:p>
        </p:txBody>
      </p:sp>
      <p:sp>
        <p:nvSpPr>
          <p:cNvPr id="792" name="Google Shape;792;p83"/>
          <p:cNvSpPr txBox="1"/>
          <p:nvPr/>
        </p:nvSpPr>
        <p:spPr>
          <a:xfrm>
            <a:off x="462794" y="2599887"/>
            <a:ext cx="112664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 empty string, just like false, becomes a zero. What to do if we’d like to differentiate 0 from false? A strict equality operator === checks the equality without type conversion. In other words, if a and b are of different types, then a === b immediately returns false without an attempt to convert them. Let’s try it:</a:t>
            </a:r>
            <a:endParaRPr b="0" i="0" sz="1800" u="none" cap="none" strike="noStrike">
              <a:solidFill>
                <a:schemeClr val="dk1"/>
              </a:solidFill>
              <a:latin typeface="Century Gothic"/>
              <a:ea typeface="Century Gothic"/>
              <a:cs typeface="Century Gothic"/>
              <a:sym typeface="Century Gothic"/>
            </a:endParaRPr>
          </a:p>
        </p:txBody>
      </p:sp>
      <p:pic>
        <p:nvPicPr>
          <p:cNvPr id="793" name="Google Shape;793;p83"/>
          <p:cNvPicPr preferRelativeResize="0"/>
          <p:nvPr/>
        </p:nvPicPr>
        <p:blipFill rotWithShape="1">
          <a:blip r:embed="rId3">
            <a:alphaModFix/>
          </a:blip>
          <a:srcRect b="0" l="0" r="0" t="0"/>
          <a:stretch/>
        </p:blipFill>
        <p:spPr>
          <a:xfrm>
            <a:off x="462794" y="3621204"/>
            <a:ext cx="8239125" cy="504825"/>
          </a:xfrm>
          <a:prstGeom prst="rect">
            <a:avLst/>
          </a:prstGeom>
          <a:noFill/>
          <a:ln>
            <a:noFill/>
          </a:ln>
        </p:spPr>
      </p:pic>
      <p:sp>
        <p:nvSpPr>
          <p:cNvPr id="794" name="Google Shape;794;p83"/>
          <p:cNvSpPr txBox="1"/>
          <p:nvPr/>
        </p:nvSpPr>
        <p:spPr>
          <a:xfrm>
            <a:off x="462794" y="4602152"/>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is also a “strict non-equality” operator</a:t>
            </a: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 analogous to </a:t>
            </a:r>
            <a:r>
              <a:rPr b="1" i="0" lang="en-US" sz="1800" u="none" cap="none" strike="noStrike">
                <a:solidFill>
                  <a:srgbClr val="000000"/>
                </a:solidFill>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The strict equality operator is a bit longer to write, but makes it obvious what’s going on and leaves less room for errors.</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4"/>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00" name="Google Shape;800;p84"/>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There’s a non-intuitive behavior when </a:t>
            </a:r>
            <a:r>
              <a:rPr b="1" i="0" lang="en-US" sz="1800" u="none" cap="none" strike="noStrike">
                <a:solidFill>
                  <a:srgbClr val="000000"/>
                </a:solidFill>
                <a:latin typeface="Calibri"/>
                <a:ea typeface="Calibri"/>
                <a:cs typeface="Calibri"/>
                <a:sym typeface="Calibri"/>
              </a:rPr>
              <a:t>null</a:t>
            </a:r>
            <a:r>
              <a:rPr b="0" i="0" lang="en-US" sz="1800" u="none" cap="none" strike="noStrike">
                <a:solidFill>
                  <a:srgbClr val="000000"/>
                </a:solidFill>
                <a:latin typeface="Calibri"/>
                <a:ea typeface="Calibri"/>
                <a:cs typeface="Calibri"/>
                <a:sym typeface="Calibri"/>
              </a:rPr>
              <a:t> or </a:t>
            </a:r>
            <a:r>
              <a:rPr b="1" i="0" lang="en-US" sz="1800" u="none" cap="none" strike="noStrike">
                <a:solidFill>
                  <a:srgbClr val="000000"/>
                </a:solidFill>
                <a:latin typeface="Calibri"/>
                <a:ea typeface="Calibri"/>
                <a:cs typeface="Calibri"/>
                <a:sym typeface="Calibri"/>
              </a:rPr>
              <a:t>undefined</a:t>
            </a:r>
            <a:r>
              <a:rPr b="0" i="0" lang="en-US" sz="1800" u="none" cap="none" strike="noStrike">
                <a:solidFill>
                  <a:srgbClr val="000000"/>
                </a:solidFill>
                <a:latin typeface="Calibri"/>
                <a:ea typeface="Calibri"/>
                <a:cs typeface="Calibri"/>
                <a:sym typeface="Calibri"/>
              </a:rPr>
              <a:t> are compared to other values.</a:t>
            </a:r>
            <a:endParaRPr b="0" i="0" sz="1800" u="none" cap="none" strike="noStrike">
              <a:solidFill>
                <a:schemeClr val="dk1"/>
              </a:solidFill>
              <a:latin typeface="Century Gothic"/>
              <a:ea typeface="Century Gothic"/>
              <a:cs typeface="Century Gothic"/>
              <a:sym typeface="Century Gothic"/>
            </a:endParaRPr>
          </a:p>
        </p:txBody>
      </p:sp>
      <p:sp>
        <p:nvSpPr>
          <p:cNvPr id="801" name="Google Shape;801;p84"/>
          <p:cNvSpPr txBox="1"/>
          <p:nvPr/>
        </p:nvSpPr>
        <p:spPr>
          <a:xfrm>
            <a:off x="462794" y="3257271"/>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1" lang="en-US" sz="1800" u="none" cap="none" strike="noStrike">
                <a:solidFill>
                  <a:srgbClr val="000000"/>
                </a:solidFill>
                <a:latin typeface="Calibri"/>
                <a:ea typeface="Calibri"/>
                <a:cs typeface="Calibri"/>
                <a:sym typeface="Calibri"/>
              </a:rPr>
              <a:t>For a strict equality check </a:t>
            </a:r>
            <a:r>
              <a:rPr b="1" i="1" lang="en-US" sz="1800" u="none" cap="none" strike="noStrike">
                <a:solidFill>
                  <a:srgbClr val="000000"/>
                </a:solidFill>
                <a:latin typeface="Calibri"/>
                <a:ea typeface="Calibri"/>
                <a:cs typeface="Calibri"/>
                <a:sym typeface="Calibri"/>
              </a:rPr>
              <a:t>===</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These values are different, because each of them is a different type.</a:t>
            </a:r>
            <a:endParaRPr b="0" i="0" sz="1800" u="none" cap="none" strike="noStrike">
              <a:solidFill>
                <a:schemeClr val="dk1"/>
              </a:solidFill>
              <a:latin typeface="Century Gothic"/>
              <a:ea typeface="Century Gothic"/>
              <a:cs typeface="Century Gothic"/>
              <a:sym typeface="Century Gothic"/>
            </a:endParaRPr>
          </a:p>
        </p:txBody>
      </p:sp>
      <p:pic>
        <p:nvPicPr>
          <p:cNvPr id="802" name="Google Shape;802;p84"/>
          <p:cNvPicPr preferRelativeResize="0"/>
          <p:nvPr/>
        </p:nvPicPr>
        <p:blipFill rotWithShape="1">
          <a:blip r:embed="rId3">
            <a:alphaModFix/>
          </a:blip>
          <a:srcRect b="0" l="0" r="0" t="0"/>
          <a:stretch/>
        </p:blipFill>
        <p:spPr>
          <a:xfrm>
            <a:off x="6557396" y="3565444"/>
            <a:ext cx="4876800" cy="409575"/>
          </a:xfrm>
          <a:prstGeom prst="rect">
            <a:avLst/>
          </a:prstGeom>
          <a:noFill/>
          <a:ln>
            <a:noFill/>
          </a:ln>
        </p:spPr>
      </p:pic>
      <p:sp>
        <p:nvSpPr>
          <p:cNvPr id="803" name="Google Shape;803;p84"/>
          <p:cNvSpPr txBox="1"/>
          <p:nvPr/>
        </p:nvSpPr>
        <p:spPr>
          <a:xfrm>
            <a:off x="462794" y="4436661"/>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1" lang="en-US" sz="1800" u="none" cap="none" strike="noStrike">
                <a:solidFill>
                  <a:srgbClr val="000000"/>
                </a:solidFill>
                <a:latin typeface="Calibri"/>
                <a:ea typeface="Calibri"/>
                <a:cs typeface="Calibri"/>
                <a:sym typeface="Calibri"/>
              </a:rPr>
              <a:t>For a non-strict check </a:t>
            </a:r>
            <a:r>
              <a:rPr b="1" i="1" lang="en-US" sz="1800" u="none" cap="none" strike="noStrike">
                <a:solidFill>
                  <a:srgbClr val="000000"/>
                </a:solidFill>
                <a:latin typeface="Calibri"/>
                <a:ea typeface="Calibri"/>
                <a:cs typeface="Calibri"/>
                <a:sym typeface="Calibri"/>
              </a:rPr>
              <a:t>==</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There’s a special rule. These two are a “sweet couple”: they equal each other (in the sense of ==), but not any other value.</a:t>
            </a:r>
            <a:endParaRPr b="0" i="0" sz="1800" u="none" cap="none" strike="noStrike">
              <a:solidFill>
                <a:schemeClr val="dk1"/>
              </a:solidFill>
              <a:latin typeface="Century Gothic"/>
              <a:ea typeface="Century Gothic"/>
              <a:cs typeface="Century Gothic"/>
              <a:sym typeface="Century Gothic"/>
            </a:endParaRPr>
          </a:p>
        </p:txBody>
      </p:sp>
      <p:pic>
        <p:nvPicPr>
          <p:cNvPr id="804" name="Google Shape;804;p84"/>
          <p:cNvPicPr preferRelativeResize="0"/>
          <p:nvPr/>
        </p:nvPicPr>
        <p:blipFill rotWithShape="1">
          <a:blip r:embed="rId4">
            <a:alphaModFix/>
          </a:blip>
          <a:srcRect b="0" l="0" r="0" t="0"/>
          <a:stretch/>
        </p:blipFill>
        <p:spPr>
          <a:xfrm>
            <a:off x="6557396" y="4725784"/>
            <a:ext cx="4619625" cy="447675"/>
          </a:xfrm>
          <a:prstGeom prst="rect">
            <a:avLst/>
          </a:prstGeom>
          <a:noFill/>
          <a:ln>
            <a:noFill/>
          </a:ln>
        </p:spPr>
      </p:pic>
      <p:sp>
        <p:nvSpPr>
          <p:cNvPr id="805" name="Google Shape;805;p84"/>
          <p:cNvSpPr txBox="1"/>
          <p:nvPr/>
        </p:nvSpPr>
        <p:spPr>
          <a:xfrm>
            <a:off x="462794" y="5735713"/>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1" lang="en-US" sz="1800" u="none" cap="none" strike="noStrike">
                <a:solidFill>
                  <a:srgbClr val="000000"/>
                </a:solidFill>
                <a:latin typeface="Calibri"/>
                <a:ea typeface="Calibri"/>
                <a:cs typeface="Calibri"/>
                <a:sym typeface="Calibri"/>
              </a:rPr>
              <a:t>For maths and other comparisons</a:t>
            </a:r>
            <a:r>
              <a:rPr b="1" i="1" lang="en-US" sz="1800" u="none" cap="none" strike="noStrike">
                <a:solidFill>
                  <a:srgbClr val="000000"/>
                </a:solidFill>
                <a:latin typeface="Calibri"/>
                <a:ea typeface="Calibri"/>
                <a:cs typeface="Calibri"/>
                <a:sym typeface="Calibri"/>
              </a:rPr>
              <a:t> &lt; &gt; &lt;= &gt;=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null</a:t>
            </a:r>
            <a:r>
              <a:rPr b="0" i="0" lang="en-US" sz="1800" u="none" cap="none" strike="noStrike">
                <a:solidFill>
                  <a:srgbClr val="000000"/>
                </a:solidFill>
                <a:latin typeface="Calibri"/>
                <a:ea typeface="Calibri"/>
                <a:cs typeface="Calibri"/>
                <a:sym typeface="Calibri"/>
              </a:rPr>
              <a:t>/</a:t>
            </a:r>
            <a:r>
              <a:rPr b="1" i="0" lang="en-US" sz="1800" u="none" cap="none" strike="noStrike">
                <a:solidFill>
                  <a:srgbClr val="000000"/>
                </a:solidFill>
                <a:latin typeface="Calibri"/>
                <a:ea typeface="Calibri"/>
                <a:cs typeface="Calibri"/>
                <a:sym typeface="Calibri"/>
              </a:rPr>
              <a:t>undefined </a:t>
            </a:r>
            <a:r>
              <a:rPr b="0" i="0" lang="en-US" sz="1800" u="none" cap="none" strike="noStrike">
                <a:solidFill>
                  <a:srgbClr val="000000"/>
                </a:solidFill>
                <a:latin typeface="Calibri"/>
                <a:ea typeface="Calibri"/>
                <a:cs typeface="Calibri"/>
                <a:sym typeface="Calibri"/>
              </a:rPr>
              <a:t>are converted to numbers: null becomes 0, while undefined becomes NaN.</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5"/>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11" name="Google Shape;811;p85"/>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compare null with a zero:</a:t>
            </a:r>
            <a:endParaRPr b="0" i="0" sz="1800" u="none" cap="none" strike="noStrike">
              <a:solidFill>
                <a:schemeClr val="dk1"/>
              </a:solidFill>
              <a:latin typeface="Century Gothic"/>
              <a:ea typeface="Century Gothic"/>
              <a:cs typeface="Century Gothic"/>
              <a:sym typeface="Century Gothic"/>
            </a:endParaRPr>
          </a:p>
        </p:txBody>
      </p:sp>
      <p:pic>
        <p:nvPicPr>
          <p:cNvPr id="812" name="Google Shape;812;p85"/>
          <p:cNvPicPr preferRelativeResize="0"/>
          <p:nvPr/>
        </p:nvPicPr>
        <p:blipFill rotWithShape="1">
          <a:blip r:embed="rId3">
            <a:alphaModFix/>
          </a:blip>
          <a:srcRect b="0" l="0" r="0" t="0"/>
          <a:stretch/>
        </p:blipFill>
        <p:spPr>
          <a:xfrm>
            <a:off x="580718" y="3028980"/>
            <a:ext cx="2883935" cy="675232"/>
          </a:xfrm>
          <a:prstGeom prst="rect">
            <a:avLst/>
          </a:prstGeom>
          <a:noFill/>
          <a:ln>
            <a:noFill/>
          </a:ln>
        </p:spPr>
      </p:pic>
      <p:sp>
        <p:nvSpPr>
          <p:cNvPr id="813" name="Google Shape;813;p85"/>
          <p:cNvSpPr txBox="1"/>
          <p:nvPr/>
        </p:nvSpPr>
        <p:spPr>
          <a:xfrm>
            <a:off x="462794" y="3972415"/>
            <a:ext cx="11266412" cy="19595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Mathematically, that’s strange. The last result states that "null is greater than or equal to zero", so in one of the comparisons above it must be true, but they are both false.</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reason is that an equality check == and comparisons &gt; &lt; &gt;= &lt;= work differently. Comparisons convert null to a number, treating it as 0. That’s why (3) null &gt;= 0 is true and (1) null &gt; 0 is false.</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On the other hand, the equality check == for undefined and null is defined such that, without any conversions, they equal each other and don’t equal anything else. That’s why (2) null == 0 is false.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6"/>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19" name="Google Shape;819;p8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value undefined shouldn’t be compared to other values:</a:t>
            </a:r>
            <a:endParaRPr b="0" i="0" sz="1800" u="none" cap="none" strike="noStrike">
              <a:solidFill>
                <a:schemeClr val="dk1"/>
              </a:solidFill>
              <a:latin typeface="Century Gothic"/>
              <a:ea typeface="Century Gothic"/>
              <a:cs typeface="Century Gothic"/>
              <a:sym typeface="Century Gothic"/>
            </a:endParaRPr>
          </a:p>
        </p:txBody>
      </p:sp>
      <p:pic>
        <p:nvPicPr>
          <p:cNvPr id="820" name="Google Shape;820;p86"/>
          <p:cNvPicPr preferRelativeResize="0"/>
          <p:nvPr/>
        </p:nvPicPr>
        <p:blipFill rotWithShape="1">
          <a:blip r:embed="rId3">
            <a:alphaModFix/>
          </a:blip>
          <a:srcRect b="0" l="0" r="0" t="0"/>
          <a:stretch/>
        </p:blipFill>
        <p:spPr>
          <a:xfrm>
            <a:off x="599676" y="3028980"/>
            <a:ext cx="3144576" cy="746066"/>
          </a:xfrm>
          <a:prstGeom prst="rect">
            <a:avLst/>
          </a:prstGeom>
          <a:noFill/>
          <a:ln>
            <a:noFill/>
          </a:ln>
        </p:spPr>
      </p:pic>
      <p:sp>
        <p:nvSpPr>
          <p:cNvPr id="821" name="Google Shape;821;p86"/>
          <p:cNvSpPr txBox="1"/>
          <p:nvPr/>
        </p:nvSpPr>
        <p:spPr>
          <a:xfrm>
            <a:off x="462794" y="3972415"/>
            <a:ext cx="11266412" cy="140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Why is it always false? We get these results because:</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Comparisons (1) and (2) return false because undefined gets converted to NaN and NaN is a special numeric value which returns false for all comparisons.</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equality check (3) returns false because undefined only equals null, undefined, and no other value.</a:t>
            </a:r>
            <a:endParaRPr b="0" i="0" sz="1800" u="none" cap="none" strike="noStrike">
              <a:solidFill>
                <a:schemeClr val="dk1"/>
              </a:solidFill>
              <a:latin typeface="Century Gothic"/>
              <a:ea typeface="Century Gothic"/>
              <a:cs typeface="Century Gothic"/>
              <a:sym typeface="Century Gothic"/>
            </a:endParaRPr>
          </a:p>
        </p:txBody>
      </p:sp>
      <p:sp>
        <p:nvSpPr>
          <p:cNvPr id="822" name="Google Shape;822;p86"/>
          <p:cNvSpPr txBox="1"/>
          <p:nvPr/>
        </p:nvSpPr>
        <p:spPr>
          <a:xfrm>
            <a:off x="462794" y="5575297"/>
            <a:ext cx="11266412" cy="10259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Treat any comparison with undefined/null except the strict equality </a:t>
            </a: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with exceptional care.</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Don’t use comparisons </a:t>
            </a:r>
            <a:r>
              <a:rPr b="1" i="0" lang="en-US" sz="1800" u="none" cap="none" strike="noStrike">
                <a:solidFill>
                  <a:srgbClr val="000000"/>
                </a:solidFill>
                <a:latin typeface="Calibri"/>
                <a:ea typeface="Calibri"/>
                <a:cs typeface="Calibri"/>
                <a:sym typeface="Calibri"/>
              </a:rPr>
              <a:t>&gt;= &gt; &lt; &lt;= </a:t>
            </a:r>
            <a:r>
              <a:rPr b="0" i="0" lang="en-US" sz="1800" u="none" cap="none" strike="noStrike">
                <a:solidFill>
                  <a:srgbClr val="000000"/>
                </a:solidFill>
                <a:latin typeface="Calibri"/>
                <a:ea typeface="Calibri"/>
                <a:cs typeface="Calibri"/>
                <a:sym typeface="Calibri"/>
              </a:rPr>
              <a:t>with a variable which may be null/undefined, unless you’re really sure of what you’re doing. If a variable can have these values, check for them separately.</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7"/>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 statements</a:t>
            </a:r>
            <a:endParaRPr/>
          </a:p>
        </p:txBody>
      </p:sp>
      <p:sp>
        <p:nvSpPr>
          <p:cNvPr id="828" name="Google Shape;828;p87"/>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Very often when you write code, you want to perform different actions for different decisions. You can use conditional statements in your code to do this. In JavaScript we have the following conditional statements: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if to specify a block of code to be executed, if a specified condition is true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else to specify a block of code to be executed, if the same condition is false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else if to specify a new condition to test, if the first condition is false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switch to specify many alternative blocks of code to be executed</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How to run JavaScript code?</a:t>
            </a:r>
            <a:endParaRPr/>
          </a:p>
        </p:txBody>
      </p:sp>
      <p:sp>
        <p:nvSpPr>
          <p:cNvPr id="454" name="Google Shape;454;p43"/>
          <p:cNvSpPr txBox="1"/>
          <p:nvPr/>
        </p:nvSpPr>
        <p:spPr>
          <a:xfrm>
            <a:off x="512064" y="2706624"/>
            <a:ext cx="1116787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Another way to include JavaScript in a web page is through an external script. This is very similar to linking external CSS docs to your website. JavaScript files have the extension </a:t>
            </a:r>
            <a:r>
              <a:rPr b="1" i="0" lang="en-US" sz="1800" u="none" cap="none" strike="noStrike">
                <a:solidFill>
                  <a:srgbClr val="000000"/>
                </a:solidFill>
                <a:latin typeface="Calibri"/>
                <a:ea typeface="Calibri"/>
                <a:cs typeface="Calibri"/>
                <a:sym typeface="Calibri"/>
              </a:rPr>
              <a:t>.js</a:t>
            </a:r>
            <a:r>
              <a:rPr b="0" i="0" lang="en-US" sz="1800" u="none" cap="none" strike="noStrike">
                <a:solidFill>
                  <a:srgbClr val="000000"/>
                </a:solidFill>
                <a:latin typeface="Calibri"/>
                <a:ea typeface="Calibri"/>
                <a:cs typeface="Calibri"/>
                <a:sym typeface="Calibri"/>
              </a:rPr>
              <a:t> like </a:t>
            </a:r>
            <a:r>
              <a:rPr b="1" i="0" lang="en-US" sz="1800" u="none" cap="none" strike="noStrike">
                <a:solidFill>
                  <a:srgbClr val="000000"/>
                </a:solidFill>
                <a:latin typeface="Calibri"/>
                <a:ea typeface="Calibri"/>
                <a:cs typeface="Calibri"/>
                <a:sym typeface="Calibri"/>
              </a:rPr>
              <a:t>.css </a:t>
            </a:r>
            <a:r>
              <a:rPr b="0" i="0" lang="en-US" sz="1800" u="none" cap="none" strike="noStrike">
                <a:solidFill>
                  <a:srgbClr val="000000"/>
                </a:solidFill>
                <a:latin typeface="Calibri"/>
                <a:ea typeface="Calibri"/>
                <a:cs typeface="Calibri"/>
                <a:sym typeface="Calibri"/>
              </a:rPr>
              <a:t>for stylesheets. External JavaScript files are used for more complex scripts.</a:t>
            </a:r>
            <a:endParaRPr b="0" i="0" sz="2000" u="none" cap="none" strike="noStrike">
              <a:solidFill>
                <a:schemeClr val="dk1"/>
              </a:solidFill>
              <a:latin typeface="Century Gothic"/>
              <a:ea typeface="Century Gothic"/>
              <a:cs typeface="Century Gothic"/>
              <a:sym typeface="Century Gothic"/>
            </a:endParaRPr>
          </a:p>
        </p:txBody>
      </p:sp>
      <p:pic>
        <p:nvPicPr>
          <p:cNvPr id="455" name="Google Shape;455;p43"/>
          <p:cNvPicPr preferRelativeResize="0"/>
          <p:nvPr/>
        </p:nvPicPr>
        <p:blipFill rotWithShape="1">
          <a:blip r:embed="rId3">
            <a:alphaModFix/>
          </a:blip>
          <a:srcRect b="0" l="0" r="0" t="0"/>
          <a:stretch/>
        </p:blipFill>
        <p:spPr>
          <a:xfrm>
            <a:off x="4353886" y="3849793"/>
            <a:ext cx="3484228" cy="247995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8"/>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 statements - examples</a:t>
            </a:r>
            <a:endParaRPr/>
          </a:p>
        </p:txBody>
      </p:sp>
      <p:sp>
        <p:nvSpPr>
          <p:cNvPr id="834" name="Google Shape;834;p88"/>
          <p:cNvSpPr txBox="1"/>
          <p:nvPr/>
        </p:nvSpPr>
        <p:spPr>
          <a:xfrm>
            <a:off x="3283657" y="2580737"/>
            <a:ext cx="55297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Make a "Good day" greeting if the hour is less than 18:00:</a:t>
            </a:r>
            <a:endParaRPr b="0" i="0" sz="1800" u="none" cap="none" strike="noStrike">
              <a:solidFill>
                <a:schemeClr val="dk1"/>
              </a:solidFill>
              <a:latin typeface="Century Gothic"/>
              <a:ea typeface="Century Gothic"/>
              <a:cs typeface="Century Gothic"/>
              <a:sym typeface="Century Gothic"/>
            </a:endParaRPr>
          </a:p>
        </p:txBody>
      </p:sp>
      <p:pic>
        <p:nvPicPr>
          <p:cNvPr id="835" name="Google Shape;835;p88"/>
          <p:cNvPicPr preferRelativeResize="0"/>
          <p:nvPr/>
        </p:nvPicPr>
        <p:blipFill rotWithShape="1">
          <a:blip r:embed="rId3">
            <a:alphaModFix/>
          </a:blip>
          <a:srcRect b="0" l="0" r="0" t="0"/>
          <a:stretch/>
        </p:blipFill>
        <p:spPr>
          <a:xfrm>
            <a:off x="557737" y="2505748"/>
            <a:ext cx="2319688" cy="796311"/>
          </a:xfrm>
          <a:prstGeom prst="rect">
            <a:avLst/>
          </a:prstGeom>
          <a:noFill/>
          <a:ln>
            <a:noFill/>
          </a:ln>
        </p:spPr>
      </p:pic>
      <p:pic>
        <p:nvPicPr>
          <p:cNvPr id="836" name="Google Shape;836;p88"/>
          <p:cNvPicPr preferRelativeResize="0"/>
          <p:nvPr/>
        </p:nvPicPr>
        <p:blipFill rotWithShape="1">
          <a:blip r:embed="rId4">
            <a:alphaModFix/>
          </a:blip>
          <a:srcRect b="0" l="0" r="0" t="0"/>
          <a:stretch/>
        </p:blipFill>
        <p:spPr>
          <a:xfrm>
            <a:off x="557737" y="3743119"/>
            <a:ext cx="2363276" cy="1087471"/>
          </a:xfrm>
          <a:prstGeom prst="rect">
            <a:avLst/>
          </a:prstGeom>
          <a:noFill/>
          <a:ln>
            <a:noFill/>
          </a:ln>
        </p:spPr>
      </p:pic>
      <p:sp>
        <p:nvSpPr>
          <p:cNvPr id="837" name="Google Shape;837;p88"/>
          <p:cNvSpPr txBox="1"/>
          <p:nvPr/>
        </p:nvSpPr>
        <p:spPr>
          <a:xfrm>
            <a:off x="3307393" y="5441091"/>
            <a:ext cx="548227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If time is less than 10:00, create a "Good morning" greeting, if not, but time is less than 20:00, create a "Good day" greeting, otherwise a "Good evening":</a:t>
            </a:r>
            <a:endParaRPr b="0" i="0" sz="1800" u="none" cap="none" strike="noStrike">
              <a:solidFill>
                <a:schemeClr val="dk1"/>
              </a:solidFill>
              <a:latin typeface="Century Gothic"/>
              <a:ea typeface="Century Gothic"/>
              <a:cs typeface="Century Gothic"/>
              <a:sym typeface="Century Gothic"/>
            </a:endParaRPr>
          </a:p>
        </p:txBody>
      </p:sp>
      <p:sp>
        <p:nvSpPr>
          <p:cNvPr id="838" name="Google Shape;838;p88"/>
          <p:cNvSpPr txBox="1"/>
          <p:nvPr/>
        </p:nvSpPr>
        <p:spPr>
          <a:xfrm>
            <a:off x="3331129" y="3963687"/>
            <a:ext cx="55297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If the hour is less than 18, create a "Good day" greeting, otherwise "Good evening":</a:t>
            </a:r>
            <a:endParaRPr b="0" i="0" sz="1800" u="none" cap="none" strike="noStrike">
              <a:solidFill>
                <a:schemeClr val="dk1"/>
              </a:solidFill>
              <a:latin typeface="Century Gothic"/>
              <a:ea typeface="Century Gothic"/>
              <a:cs typeface="Century Gothic"/>
              <a:sym typeface="Century Gothic"/>
            </a:endParaRPr>
          </a:p>
        </p:txBody>
      </p:sp>
      <p:pic>
        <p:nvPicPr>
          <p:cNvPr id="839" name="Google Shape;839;p88"/>
          <p:cNvPicPr preferRelativeResize="0"/>
          <p:nvPr/>
        </p:nvPicPr>
        <p:blipFill rotWithShape="1">
          <a:blip r:embed="rId5">
            <a:alphaModFix/>
          </a:blip>
          <a:srcRect b="0" l="0" r="0" t="0"/>
          <a:stretch/>
        </p:blipFill>
        <p:spPr>
          <a:xfrm>
            <a:off x="553577" y="5177668"/>
            <a:ext cx="2323848" cy="14501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9"/>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Conditional statements – switch statement</a:t>
            </a:r>
            <a:endParaRPr/>
          </a:p>
        </p:txBody>
      </p:sp>
      <p:sp>
        <p:nvSpPr>
          <p:cNvPr id="845" name="Google Shape;845;p89"/>
          <p:cNvSpPr txBox="1"/>
          <p:nvPr/>
        </p:nvSpPr>
        <p:spPr>
          <a:xfrm>
            <a:off x="462794" y="2599887"/>
            <a:ext cx="11266412" cy="1579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How switch statements work:</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8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switch expression is evaluated once.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value of the expression is compared with the values of each case.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there is a match, the associated block of code is executed.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there is no match, the default code block is executed</a:t>
            </a:r>
            <a:endParaRPr b="0" i="0" sz="1400" u="none" cap="none" strike="noStrike">
              <a:solidFill>
                <a:srgbClr val="000000"/>
              </a:solidFill>
              <a:latin typeface="Arial"/>
              <a:ea typeface="Arial"/>
              <a:cs typeface="Arial"/>
              <a:sym typeface="Arial"/>
            </a:endParaRPr>
          </a:p>
        </p:txBody>
      </p:sp>
      <p:pic>
        <p:nvPicPr>
          <p:cNvPr id="846" name="Google Shape;846;p89"/>
          <p:cNvPicPr preferRelativeResize="0"/>
          <p:nvPr/>
        </p:nvPicPr>
        <p:blipFill rotWithShape="1">
          <a:blip r:embed="rId3">
            <a:alphaModFix/>
          </a:blip>
          <a:srcRect b="0" l="0" r="0" t="0"/>
          <a:stretch/>
        </p:blipFill>
        <p:spPr>
          <a:xfrm>
            <a:off x="8695715" y="2513639"/>
            <a:ext cx="2349643" cy="4105275"/>
          </a:xfrm>
          <a:prstGeom prst="rect">
            <a:avLst/>
          </a:prstGeom>
          <a:noFill/>
          <a:ln>
            <a:noFill/>
          </a:ln>
        </p:spPr>
      </p:pic>
      <p:sp>
        <p:nvSpPr>
          <p:cNvPr id="847" name="Google Shape;847;p89"/>
          <p:cNvSpPr txBox="1"/>
          <p:nvPr/>
        </p:nvSpPr>
        <p:spPr>
          <a:xfrm>
            <a:off x="462793" y="4775093"/>
            <a:ext cx="7959753" cy="13029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a:t>
            </a:r>
            <a:r>
              <a:rPr b="1" i="0" lang="en-US" sz="1800" u="none" cap="none" strike="noStrike">
                <a:solidFill>
                  <a:srgbClr val="000000"/>
                </a:solidFill>
                <a:latin typeface="Calibri"/>
                <a:ea typeface="Calibri"/>
                <a:cs typeface="Calibri"/>
                <a:sym typeface="Calibri"/>
              </a:rPr>
              <a:t>getDay()</a:t>
            </a:r>
            <a:r>
              <a:rPr b="0" i="0" lang="en-US" sz="1800" u="none" cap="none" strike="noStrike">
                <a:solidFill>
                  <a:srgbClr val="000000"/>
                </a:solidFill>
                <a:latin typeface="Calibri"/>
                <a:ea typeface="Calibri"/>
                <a:cs typeface="Calibri"/>
                <a:sym typeface="Calibri"/>
              </a:rPr>
              <a:t> method returns the weekday as a number between 0 and 6. (Sunday=0, Monday=1, Tuesday=2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example on the right uses the weekday number to calculate the weekday name.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90"/>
          <p:cNvPicPr preferRelativeResize="0"/>
          <p:nvPr>
            <p:ph idx="2" type="pic"/>
          </p:nvPr>
        </p:nvPicPr>
        <p:blipFill rotWithShape="1">
          <a:blip r:embed="rId3">
            <a:alphaModFix/>
          </a:blip>
          <a:srcRect b="0" l="12218" r="12216" t="0"/>
          <a:stretch/>
        </p:blipFill>
        <p:spPr>
          <a:xfrm>
            <a:off x="-9153" y="0"/>
            <a:ext cx="6105136" cy="6240787"/>
          </a:xfrm>
          <a:prstGeom prst="rect">
            <a:avLst/>
          </a:prstGeom>
          <a:noFill/>
          <a:ln>
            <a:noFill/>
          </a:ln>
        </p:spPr>
      </p:pic>
      <p:pic>
        <p:nvPicPr>
          <p:cNvPr id="853" name="Google Shape;853;p90"/>
          <p:cNvPicPr preferRelativeResize="0"/>
          <p:nvPr>
            <p:ph idx="3" type="pic"/>
          </p:nvPr>
        </p:nvPicPr>
        <p:blipFill rotWithShape="1">
          <a:blip r:embed="rId4">
            <a:alphaModFix/>
          </a:blip>
          <a:srcRect b="0" l="25355" r="25355" t="0"/>
          <a:stretch/>
        </p:blipFill>
        <p:spPr>
          <a:xfrm>
            <a:off x="6355502" y="211465"/>
            <a:ext cx="4941484" cy="3877363"/>
          </a:xfrm>
          <a:prstGeom prst="rect">
            <a:avLst/>
          </a:prstGeom>
          <a:noFill/>
          <a:ln>
            <a:noFill/>
          </a:ln>
        </p:spPr>
      </p:pic>
      <p:sp>
        <p:nvSpPr>
          <p:cNvPr id="854" name="Google Shape;854;p90"/>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Functions</a:t>
            </a:r>
            <a:endParaRPr/>
          </a:p>
        </p:txBody>
      </p:sp>
      <p:sp>
        <p:nvSpPr>
          <p:cNvPr id="855" name="Google Shape;855;p90"/>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1"/>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Functions</a:t>
            </a:r>
            <a:endParaRPr/>
          </a:p>
        </p:txBody>
      </p:sp>
      <p:sp>
        <p:nvSpPr>
          <p:cNvPr id="861" name="Google Shape;861;p91"/>
          <p:cNvSpPr txBox="1"/>
          <p:nvPr/>
        </p:nvSpPr>
        <p:spPr>
          <a:xfrm>
            <a:off x="462794" y="2480246"/>
            <a:ext cx="11266412" cy="2513509"/>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Functions allow you to store a piece of code that does a single task inside a defined block, and then call that code whenever you need it using a single short command — rather than having to type out the same code multiple times. In this article we'll explore fundamental concepts behind functions such as basic syntax, how to invoke and define them, scope, and parameters.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The built-in code we've made use of so far comes in both forms: functions and methods. You can check the full list of the built-in functions, as well as the built-in objects and their corresponding methods </a:t>
            </a:r>
            <a:r>
              <a:rPr b="0" i="0" lang="en-US" sz="1800" u="sng" cap="none" strike="noStrike">
                <a:solidFill>
                  <a:schemeClr val="hlink"/>
                </a:solidFill>
                <a:latin typeface="Calibri"/>
                <a:ea typeface="Calibri"/>
                <a:cs typeface="Calibri"/>
                <a:sym typeface="Calibri"/>
                <a:hlinkClick r:id="rId3"/>
              </a:rPr>
              <a:t>here</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To actually use a function after it has been defined, you've got to run — or invoke — it. This is done by including the name of the function in the code somewhere, followed by parentheses:</a:t>
            </a:r>
            <a:endParaRPr b="0" i="0" sz="1400" u="none" cap="none" strike="noStrike">
              <a:solidFill>
                <a:srgbClr val="000000"/>
              </a:solidFill>
              <a:latin typeface="Arial"/>
              <a:ea typeface="Arial"/>
              <a:cs typeface="Arial"/>
              <a:sym typeface="Arial"/>
            </a:endParaRPr>
          </a:p>
        </p:txBody>
      </p:sp>
      <p:pic>
        <p:nvPicPr>
          <p:cNvPr id="862" name="Google Shape;862;p91"/>
          <p:cNvPicPr preferRelativeResize="0"/>
          <p:nvPr/>
        </p:nvPicPr>
        <p:blipFill rotWithShape="1">
          <a:blip r:embed="rId4">
            <a:alphaModFix/>
          </a:blip>
          <a:srcRect b="0" l="0" r="0" t="0"/>
          <a:stretch/>
        </p:blipFill>
        <p:spPr>
          <a:xfrm>
            <a:off x="4765373" y="5155211"/>
            <a:ext cx="2661254" cy="15343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68" name="Google Shape;868;p92"/>
          <p:cNvSpPr txBox="1"/>
          <p:nvPr/>
        </p:nvSpPr>
        <p:spPr>
          <a:xfrm>
            <a:off x="462794" y="2599887"/>
            <a:ext cx="1126641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Some functions require parameters to be specified when you are invoking them — these are values that need to be included inside the function parentheses, which it needs to do its job properly. As an example, the browser's built-in Math.random() function doesn't require any parameters. When called, it always returns a random number between 0 and 1:</a:t>
            </a:r>
            <a:endParaRPr b="0" i="0" sz="1800" u="none" cap="none" strike="noStrike">
              <a:solidFill>
                <a:schemeClr val="dk1"/>
              </a:solidFill>
              <a:latin typeface="Century Gothic"/>
              <a:ea typeface="Century Gothic"/>
              <a:cs typeface="Century Gothic"/>
              <a:sym typeface="Century Gothic"/>
            </a:endParaRPr>
          </a:p>
        </p:txBody>
      </p:sp>
      <p:pic>
        <p:nvPicPr>
          <p:cNvPr id="869" name="Google Shape;869;p92"/>
          <p:cNvPicPr preferRelativeResize="0"/>
          <p:nvPr/>
        </p:nvPicPr>
        <p:blipFill rotWithShape="1">
          <a:blip r:embed="rId3">
            <a:alphaModFix/>
          </a:blip>
          <a:srcRect b="0" l="0" r="0" t="0"/>
          <a:stretch/>
        </p:blipFill>
        <p:spPr>
          <a:xfrm>
            <a:off x="564387" y="3800216"/>
            <a:ext cx="3696750" cy="400481"/>
          </a:xfrm>
          <a:prstGeom prst="rect">
            <a:avLst/>
          </a:prstGeom>
          <a:noFill/>
          <a:ln>
            <a:noFill/>
          </a:ln>
        </p:spPr>
      </p:pic>
      <p:sp>
        <p:nvSpPr>
          <p:cNvPr id="870" name="Google Shape;870;p92"/>
          <p:cNvSpPr txBox="1"/>
          <p:nvPr/>
        </p:nvSpPr>
        <p:spPr>
          <a:xfrm>
            <a:off x="462794" y="4555985"/>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browser's built-in string replace() function however needs two parameters — the substring to find in the main string, and the substring to replace that string with:</a:t>
            </a:r>
            <a:endParaRPr b="0" i="0" sz="1800" u="none" cap="none" strike="noStrike">
              <a:solidFill>
                <a:schemeClr val="dk1"/>
              </a:solidFill>
              <a:latin typeface="Century Gothic"/>
              <a:ea typeface="Century Gothic"/>
              <a:cs typeface="Century Gothic"/>
              <a:sym typeface="Century Gothic"/>
            </a:endParaRPr>
          </a:p>
        </p:txBody>
      </p:sp>
      <p:pic>
        <p:nvPicPr>
          <p:cNvPr id="871" name="Google Shape;871;p92"/>
          <p:cNvPicPr preferRelativeResize="0"/>
          <p:nvPr/>
        </p:nvPicPr>
        <p:blipFill rotWithShape="1">
          <a:blip r:embed="rId4">
            <a:alphaModFix/>
          </a:blip>
          <a:srcRect b="0" l="0" r="0" t="0"/>
          <a:stretch/>
        </p:blipFill>
        <p:spPr>
          <a:xfrm>
            <a:off x="564388" y="5255727"/>
            <a:ext cx="7972425" cy="676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3"/>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77" name="Google Shape;877;p93"/>
          <p:cNvSpPr txBox="1"/>
          <p:nvPr/>
        </p:nvSpPr>
        <p:spPr>
          <a:xfrm>
            <a:off x="462794" y="2599887"/>
            <a:ext cx="1126641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In JavaScript, parameters are the items listed between the parentheses in the function declaration. Function arguments are the actual values we decide to pass to the function. In the example below, the function definition is written on the first line: </a:t>
            </a:r>
            <a:r>
              <a:rPr b="1" i="0" lang="en-US" sz="1800" u="none" cap="none" strike="noStrike">
                <a:solidFill>
                  <a:srgbClr val="000000"/>
                </a:solidFill>
                <a:latin typeface="Calibri"/>
                <a:ea typeface="Calibri"/>
                <a:cs typeface="Calibri"/>
                <a:sym typeface="Calibri"/>
              </a:rPr>
              <a:t>function favoriteAnimal(animal)</a:t>
            </a:r>
            <a:r>
              <a:rPr b="0" i="0" lang="en-US" sz="1800" u="none" cap="none" strike="noStrike">
                <a:solidFill>
                  <a:srgbClr val="000000"/>
                </a:solidFill>
                <a:latin typeface="Calibri"/>
                <a:ea typeface="Calibri"/>
                <a:cs typeface="Calibri"/>
                <a:sym typeface="Calibri"/>
              </a:rPr>
              <a:t>. The parameter, animal, is found inside the parentheses. We could just as easily replace animal with pet, x, or blah. But in this case, naming the parameter animal gives someone reading our code a bit of context so that they don’t have to guess what animal may eventually contain. By putting animal inside the parentheses of the favoriteAnimal() function, we are telling JavaScript that we will send some value to our favoriteAnimal function. This means that animal is just a placeholder for some future value.</a:t>
            </a:r>
            <a:endParaRPr b="0" i="0" sz="1800" u="none" cap="none" strike="noStrike">
              <a:solidFill>
                <a:schemeClr val="dk1"/>
              </a:solidFill>
              <a:latin typeface="Century Gothic"/>
              <a:ea typeface="Century Gothic"/>
              <a:cs typeface="Century Gothic"/>
              <a:sym typeface="Century Gothic"/>
            </a:endParaRPr>
          </a:p>
        </p:txBody>
      </p:sp>
      <p:pic>
        <p:nvPicPr>
          <p:cNvPr id="878" name="Google Shape;878;p93"/>
          <p:cNvPicPr preferRelativeResize="0"/>
          <p:nvPr/>
        </p:nvPicPr>
        <p:blipFill rotWithShape="1">
          <a:blip r:embed="rId3">
            <a:alphaModFix/>
          </a:blip>
          <a:srcRect b="0" l="0" r="0" t="0"/>
          <a:stretch/>
        </p:blipFill>
        <p:spPr>
          <a:xfrm>
            <a:off x="547250" y="4786817"/>
            <a:ext cx="5476875" cy="1447800"/>
          </a:xfrm>
          <a:prstGeom prst="rect">
            <a:avLst/>
          </a:prstGeom>
          <a:noFill/>
          <a:ln>
            <a:noFill/>
          </a:ln>
        </p:spPr>
      </p:pic>
      <p:sp>
        <p:nvSpPr>
          <p:cNvPr id="879" name="Google Shape;879;p93"/>
          <p:cNvSpPr txBox="1"/>
          <p:nvPr/>
        </p:nvSpPr>
        <p:spPr>
          <a:xfrm>
            <a:off x="6285452" y="4786817"/>
            <a:ext cx="544375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last line, </a:t>
            </a:r>
            <a:r>
              <a:rPr b="1" i="0" lang="en-US" sz="1800" u="none" cap="none" strike="noStrike">
                <a:solidFill>
                  <a:schemeClr val="dk1"/>
                </a:solidFill>
                <a:latin typeface="Calibri"/>
                <a:ea typeface="Calibri"/>
                <a:cs typeface="Calibri"/>
                <a:sym typeface="Calibri"/>
              </a:rPr>
              <a:t>favoriteAnimal('Goat')</a:t>
            </a:r>
            <a:r>
              <a:rPr b="0" i="0" lang="en-US" sz="1800" u="none" cap="none" strike="noStrike">
                <a:solidFill>
                  <a:schemeClr val="dk1"/>
                </a:solidFill>
                <a:latin typeface="Calibri"/>
                <a:ea typeface="Calibri"/>
                <a:cs typeface="Calibri"/>
                <a:sym typeface="Calibri"/>
              </a:rPr>
              <a:t>, is where we are calling our favoriteAnimal function and passing the value Goat inside that function.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94"/>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85" name="Google Shape;885;p94"/>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Sometimes parameters are optional — you don't have to specify them. If you don't, the function will generally adopt some kind of default behavior. As an example, the array join() function's parameter is optional:</a:t>
            </a:r>
            <a:endParaRPr b="0" i="0" sz="1800" u="none" cap="none" strike="noStrike">
              <a:solidFill>
                <a:schemeClr val="dk1"/>
              </a:solidFill>
              <a:latin typeface="Century Gothic"/>
              <a:ea typeface="Century Gothic"/>
              <a:cs typeface="Century Gothic"/>
              <a:sym typeface="Century Gothic"/>
            </a:endParaRPr>
          </a:p>
        </p:txBody>
      </p:sp>
      <p:pic>
        <p:nvPicPr>
          <p:cNvPr id="886" name="Google Shape;886;p94"/>
          <p:cNvPicPr preferRelativeResize="0"/>
          <p:nvPr/>
        </p:nvPicPr>
        <p:blipFill rotWithShape="1">
          <a:blip r:embed="rId3">
            <a:alphaModFix/>
          </a:blip>
          <a:srcRect b="0" l="0" r="0" t="0"/>
          <a:stretch/>
        </p:blipFill>
        <p:spPr>
          <a:xfrm>
            <a:off x="546707" y="3246218"/>
            <a:ext cx="5629275" cy="2181225"/>
          </a:xfrm>
          <a:prstGeom prst="rect">
            <a:avLst/>
          </a:prstGeom>
          <a:noFill/>
          <a:ln>
            <a:noFill/>
          </a:ln>
        </p:spPr>
      </p:pic>
      <p:sp>
        <p:nvSpPr>
          <p:cNvPr id="887" name="Google Shape;887;p94"/>
          <p:cNvSpPr txBox="1"/>
          <p:nvPr/>
        </p:nvSpPr>
        <p:spPr>
          <a:xfrm>
            <a:off x="462794" y="5836920"/>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If no parameter is included to specify a joining/delimiting character, a comma is used by default.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95"/>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93" name="Google Shape;893;p95"/>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If you're writing a function and want to support optional parameters, you can specify default values by adding = after the name of the parameter, followed by the default value:</a:t>
            </a:r>
            <a:endParaRPr b="0" i="0" sz="1800" u="none" cap="none" strike="noStrike">
              <a:solidFill>
                <a:schemeClr val="dk1"/>
              </a:solidFill>
              <a:latin typeface="Century Gothic"/>
              <a:ea typeface="Century Gothic"/>
              <a:cs typeface="Century Gothic"/>
              <a:sym typeface="Century Gothic"/>
            </a:endParaRPr>
          </a:p>
        </p:txBody>
      </p:sp>
      <p:pic>
        <p:nvPicPr>
          <p:cNvPr id="894" name="Google Shape;894;p95"/>
          <p:cNvPicPr preferRelativeResize="0"/>
          <p:nvPr/>
        </p:nvPicPr>
        <p:blipFill rotWithShape="1">
          <a:blip r:embed="rId3">
            <a:alphaModFix/>
          </a:blip>
          <a:srcRect b="0" l="0" r="0" t="0"/>
          <a:stretch/>
        </p:blipFill>
        <p:spPr>
          <a:xfrm>
            <a:off x="528053" y="3429000"/>
            <a:ext cx="5095080" cy="25545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6"/>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00" name="Google Shape;900;p9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 far we have just created a function like so:</a:t>
            </a:r>
            <a:endParaRPr b="0" i="0" sz="1800" u="none" cap="none" strike="noStrike">
              <a:solidFill>
                <a:schemeClr val="dk1"/>
              </a:solidFill>
              <a:latin typeface="Century Gothic"/>
              <a:ea typeface="Century Gothic"/>
              <a:cs typeface="Century Gothic"/>
              <a:sym typeface="Century Gothic"/>
            </a:endParaRPr>
          </a:p>
        </p:txBody>
      </p:sp>
      <p:pic>
        <p:nvPicPr>
          <p:cNvPr id="901" name="Google Shape;901;p96"/>
          <p:cNvPicPr preferRelativeResize="0"/>
          <p:nvPr/>
        </p:nvPicPr>
        <p:blipFill rotWithShape="1">
          <a:blip r:embed="rId3">
            <a:alphaModFix/>
          </a:blip>
          <a:srcRect b="0" l="0" r="0" t="0"/>
          <a:stretch/>
        </p:blipFill>
        <p:spPr>
          <a:xfrm>
            <a:off x="4865614" y="2407913"/>
            <a:ext cx="2121482" cy="753280"/>
          </a:xfrm>
          <a:prstGeom prst="rect">
            <a:avLst/>
          </a:prstGeom>
          <a:noFill/>
          <a:ln>
            <a:noFill/>
          </a:ln>
        </p:spPr>
      </p:pic>
      <p:sp>
        <p:nvSpPr>
          <p:cNvPr id="902" name="Google Shape;902;p96"/>
          <p:cNvSpPr txBox="1"/>
          <p:nvPr/>
        </p:nvSpPr>
        <p:spPr>
          <a:xfrm>
            <a:off x="462794" y="3461555"/>
            <a:ext cx="60946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But you can also create a function that doesn't have a name:</a:t>
            </a:r>
            <a:endParaRPr b="0" i="0" sz="1800" u="none" cap="none" strike="noStrike">
              <a:solidFill>
                <a:schemeClr val="dk1"/>
              </a:solidFill>
              <a:latin typeface="Century Gothic"/>
              <a:ea typeface="Century Gothic"/>
              <a:cs typeface="Century Gothic"/>
              <a:sym typeface="Century Gothic"/>
            </a:endParaRPr>
          </a:p>
        </p:txBody>
      </p:sp>
      <p:pic>
        <p:nvPicPr>
          <p:cNvPr id="903" name="Google Shape;903;p96"/>
          <p:cNvPicPr preferRelativeResize="0"/>
          <p:nvPr/>
        </p:nvPicPr>
        <p:blipFill rotWithShape="1">
          <a:blip r:embed="rId4">
            <a:alphaModFix/>
          </a:blip>
          <a:srcRect b="0" l="0" r="0" t="0"/>
          <a:stretch/>
        </p:blipFill>
        <p:spPr>
          <a:xfrm>
            <a:off x="6348193" y="3269582"/>
            <a:ext cx="1744838" cy="753278"/>
          </a:xfrm>
          <a:prstGeom prst="rect">
            <a:avLst/>
          </a:prstGeom>
          <a:noFill/>
          <a:ln>
            <a:noFill/>
          </a:ln>
        </p:spPr>
      </p:pic>
      <p:sp>
        <p:nvSpPr>
          <p:cNvPr id="904" name="Google Shape;904;p96"/>
          <p:cNvSpPr txBox="1"/>
          <p:nvPr/>
        </p:nvSpPr>
        <p:spPr>
          <a:xfrm>
            <a:off x="462794" y="4323222"/>
            <a:ext cx="1117553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is called an anonymous function, because it has no name. You'll often see anonymous functions when a function expects to receive another function as a parameter. In this case the function parameter is often passed as an anonymous function. An anonymous function is not accessible after its initial creation, it can only be accessed by a variable it is stored in as a function as a value. An anonymous function can also have multiple arguments, but only one expression.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7"/>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10" name="Google Shape;910;p97"/>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this example, we define an anonymous function that prints a message to the console. The function is then stored in the greet variable. We can call the function by invoking greet().</a:t>
            </a:r>
            <a:endParaRPr b="0" i="0" sz="1800" u="none" cap="none" strike="noStrike">
              <a:solidFill>
                <a:schemeClr val="dk1"/>
              </a:solidFill>
              <a:latin typeface="Century Gothic"/>
              <a:ea typeface="Century Gothic"/>
              <a:cs typeface="Century Gothic"/>
              <a:sym typeface="Century Gothic"/>
            </a:endParaRPr>
          </a:p>
        </p:txBody>
      </p:sp>
      <p:pic>
        <p:nvPicPr>
          <p:cNvPr id="911" name="Google Shape;911;p97"/>
          <p:cNvPicPr preferRelativeResize="0"/>
          <p:nvPr/>
        </p:nvPicPr>
        <p:blipFill rotWithShape="1">
          <a:blip r:embed="rId3">
            <a:alphaModFix/>
          </a:blip>
          <a:srcRect b="0" l="0" r="0" t="0"/>
          <a:stretch/>
        </p:blipFill>
        <p:spPr>
          <a:xfrm>
            <a:off x="3942827" y="3611783"/>
            <a:ext cx="4306346" cy="1944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44"/>
          <p:cNvPicPr preferRelativeResize="0"/>
          <p:nvPr>
            <p:ph idx="2" type="pic"/>
          </p:nvPr>
        </p:nvPicPr>
        <p:blipFill rotWithShape="1">
          <a:blip r:embed="rId3">
            <a:alphaModFix/>
          </a:blip>
          <a:srcRect b="0" l="22241" r="22240" t="0"/>
          <a:stretch/>
        </p:blipFill>
        <p:spPr>
          <a:xfrm>
            <a:off x="-9153" y="0"/>
            <a:ext cx="6105136" cy="6240787"/>
          </a:xfrm>
          <a:prstGeom prst="rect">
            <a:avLst/>
          </a:prstGeom>
          <a:noFill/>
          <a:ln>
            <a:noFill/>
          </a:ln>
        </p:spPr>
      </p:pic>
      <p:pic>
        <p:nvPicPr>
          <p:cNvPr id="461" name="Google Shape;461;p44"/>
          <p:cNvPicPr preferRelativeResize="0"/>
          <p:nvPr>
            <p:ph idx="3" type="pic"/>
          </p:nvPr>
        </p:nvPicPr>
        <p:blipFill rotWithShape="1">
          <a:blip r:embed="rId4">
            <a:alphaModFix/>
          </a:blip>
          <a:srcRect b="9509" l="0" r="0" t="9509"/>
          <a:stretch/>
        </p:blipFill>
        <p:spPr>
          <a:xfrm>
            <a:off x="6355502" y="211465"/>
            <a:ext cx="4941484" cy="3877363"/>
          </a:xfrm>
          <a:prstGeom prst="rect">
            <a:avLst/>
          </a:prstGeom>
          <a:noFill/>
          <a:ln>
            <a:noFill/>
          </a:ln>
        </p:spPr>
      </p:pic>
      <p:sp>
        <p:nvSpPr>
          <p:cNvPr id="462" name="Google Shape;462;p44"/>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Variables</a:t>
            </a:r>
            <a:endParaRPr/>
          </a:p>
        </p:txBody>
      </p:sp>
      <p:sp>
        <p:nvSpPr>
          <p:cNvPr id="463" name="Google Shape;463;p44"/>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98"/>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17" name="Google Shape;917;p98"/>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There’s another very simple and concise syntax for creating functions, that’s often better than Function Expressions. It’s called “arrow functions”, because it looks like this:</a:t>
            </a:r>
            <a:endParaRPr b="0" i="0" sz="1800" u="none" cap="none" strike="noStrike">
              <a:solidFill>
                <a:schemeClr val="dk1"/>
              </a:solidFill>
              <a:latin typeface="Century Gothic"/>
              <a:ea typeface="Century Gothic"/>
              <a:cs typeface="Century Gothic"/>
              <a:sym typeface="Century Gothic"/>
            </a:endParaRPr>
          </a:p>
        </p:txBody>
      </p:sp>
      <p:pic>
        <p:nvPicPr>
          <p:cNvPr id="918" name="Google Shape;918;p98"/>
          <p:cNvPicPr preferRelativeResize="0"/>
          <p:nvPr/>
        </p:nvPicPr>
        <p:blipFill rotWithShape="1">
          <a:blip r:embed="rId3">
            <a:alphaModFix/>
          </a:blip>
          <a:srcRect b="0" l="0" r="0" t="0"/>
          <a:stretch/>
        </p:blipFill>
        <p:spPr>
          <a:xfrm>
            <a:off x="565863" y="3262312"/>
            <a:ext cx="5305425" cy="333375"/>
          </a:xfrm>
          <a:prstGeom prst="rect">
            <a:avLst/>
          </a:prstGeom>
          <a:noFill/>
          <a:ln>
            <a:noFill/>
          </a:ln>
        </p:spPr>
      </p:pic>
      <p:sp>
        <p:nvSpPr>
          <p:cNvPr id="919" name="Google Shape;919;p98"/>
          <p:cNvSpPr txBox="1"/>
          <p:nvPr/>
        </p:nvSpPr>
        <p:spPr>
          <a:xfrm>
            <a:off x="462795" y="3902068"/>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creates a function func that accepts arguments arg1..argN, then evaluates the expression on the right side with their use and returns its result. In other words, it’s the shorter version of:</a:t>
            </a:r>
            <a:endParaRPr b="0" i="0" sz="1400" u="none" cap="none" strike="noStrike">
              <a:solidFill>
                <a:srgbClr val="000000"/>
              </a:solidFill>
              <a:latin typeface="Arial"/>
              <a:ea typeface="Arial"/>
              <a:cs typeface="Arial"/>
              <a:sym typeface="Arial"/>
            </a:endParaRPr>
          </a:p>
        </p:txBody>
      </p:sp>
      <p:pic>
        <p:nvPicPr>
          <p:cNvPr id="920" name="Google Shape;920;p98"/>
          <p:cNvPicPr preferRelativeResize="0"/>
          <p:nvPr/>
        </p:nvPicPr>
        <p:blipFill rotWithShape="1">
          <a:blip r:embed="rId4">
            <a:alphaModFix/>
          </a:blip>
          <a:srcRect b="0" l="0" r="0" t="0"/>
          <a:stretch/>
        </p:blipFill>
        <p:spPr>
          <a:xfrm>
            <a:off x="565863" y="4574703"/>
            <a:ext cx="4276725" cy="914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9"/>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26" name="Google Shape;926;p99"/>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see a concrete example:</a:t>
            </a:r>
            <a:endParaRPr b="0" i="0" sz="1800" u="none" cap="none" strike="noStrike">
              <a:solidFill>
                <a:schemeClr val="dk1"/>
              </a:solidFill>
              <a:latin typeface="Century Gothic"/>
              <a:ea typeface="Century Gothic"/>
              <a:cs typeface="Century Gothic"/>
              <a:sym typeface="Century Gothic"/>
            </a:endParaRPr>
          </a:p>
        </p:txBody>
      </p:sp>
      <p:sp>
        <p:nvSpPr>
          <p:cNvPr id="927" name="Google Shape;927;p99"/>
          <p:cNvSpPr txBox="1"/>
          <p:nvPr/>
        </p:nvSpPr>
        <p:spPr>
          <a:xfrm>
            <a:off x="462795" y="5684853"/>
            <a:ext cx="112664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you can see, </a:t>
            </a:r>
            <a:r>
              <a:rPr b="1" i="0" lang="en-US" sz="1800" u="none" cap="none" strike="noStrike">
                <a:solidFill>
                  <a:schemeClr val="dk1"/>
                </a:solidFill>
                <a:latin typeface="Calibri"/>
                <a:ea typeface="Calibri"/>
                <a:cs typeface="Calibri"/>
                <a:sym typeface="Calibri"/>
              </a:rPr>
              <a:t>(a, b) =&gt; a + b </a:t>
            </a:r>
            <a:r>
              <a:rPr b="0" i="0" lang="en-US" sz="1800" u="none" cap="none" strike="noStrike">
                <a:solidFill>
                  <a:schemeClr val="dk1"/>
                </a:solidFill>
                <a:latin typeface="Calibri"/>
                <a:ea typeface="Calibri"/>
                <a:cs typeface="Calibri"/>
                <a:sym typeface="Calibri"/>
              </a:rPr>
              <a:t>means a function that accepts two arguments named </a:t>
            </a:r>
            <a:r>
              <a:rPr b="1" i="0" lang="en-US" sz="1800" u="none" cap="none" strike="noStrike">
                <a:solidFill>
                  <a:schemeClr val="dk1"/>
                </a:solidFill>
                <a:latin typeface="Calibri"/>
                <a:ea typeface="Calibri"/>
                <a:cs typeface="Calibri"/>
                <a:sym typeface="Calibri"/>
              </a:rPr>
              <a:t>a</a:t>
            </a:r>
            <a:r>
              <a:rPr b="0" i="0" lang="en-US" sz="1800" u="none" cap="none" strike="noStrike">
                <a:solidFill>
                  <a:schemeClr val="dk1"/>
                </a:solidFill>
                <a:latin typeface="Calibri"/>
                <a:ea typeface="Calibri"/>
                <a:cs typeface="Calibri"/>
                <a:sym typeface="Calibri"/>
              </a:rPr>
              <a:t> and </a:t>
            </a:r>
            <a:r>
              <a:rPr b="1" i="0" lang="en-US" sz="1800" u="none" cap="none" strike="noStrike">
                <a:solidFill>
                  <a:schemeClr val="dk1"/>
                </a:solidFill>
                <a:latin typeface="Calibri"/>
                <a:ea typeface="Calibri"/>
                <a:cs typeface="Calibri"/>
                <a:sym typeface="Calibri"/>
              </a:rPr>
              <a:t>b</a:t>
            </a:r>
            <a:r>
              <a:rPr b="0" i="0" lang="en-US" sz="1800" u="none" cap="none" strike="noStrike">
                <a:solidFill>
                  <a:schemeClr val="dk1"/>
                </a:solidFill>
                <a:latin typeface="Calibri"/>
                <a:ea typeface="Calibri"/>
                <a:cs typeface="Calibri"/>
                <a:sym typeface="Calibri"/>
              </a:rPr>
              <a:t>. Upon the execution, it evaluates the expression </a:t>
            </a:r>
            <a:r>
              <a:rPr b="1" i="0" lang="en-US" sz="1800" u="none" cap="none" strike="noStrike">
                <a:solidFill>
                  <a:schemeClr val="dk1"/>
                </a:solidFill>
                <a:latin typeface="Calibri"/>
                <a:ea typeface="Calibri"/>
                <a:cs typeface="Calibri"/>
                <a:sym typeface="Calibri"/>
              </a:rPr>
              <a:t>a + b </a:t>
            </a:r>
            <a:r>
              <a:rPr b="0" i="0" lang="en-US" sz="1800" u="none" cap="none" strike="noStrike">
                <a:solidFill>
                  <a:schemeClr val="dk1"/>
                </a:solidFill>
                <a:latin typeface="Calibri"/>
                <a:ea typeface="Calibri"/>
                <a:cs typeface="Calibri"/>
                <a:sym typeface="Calibri"/>
              </a:rPr>
              <a:t>and returns the result.</a:t>
            </a:r>
            <a:endParaRPr b="0" i="0" sz="1400" u="none" cap="none" strike="noStrike">
              <a:solidFill>
                <a:srgbClr val="000000"/>
              </a:solidFill>
              <a:latin typeface="Arial"/>
              <a:ea typeface="Arial"/>
              <a:cs typeface="Arial"/>
              <a:sym typeface="Arial"/>
            </a:endParaRPr>
          </a:p>
        </p:txBody>
      </p:sp>
      <p:pic>
        <p:nvPicPr>
          <p:cNvPr id="928" name="Google Shape;928;p99"/>
          <p:cNvPicPr preferRelativeResize="0"/>
          <p:nvPr/>
        </p:nvPicPr>
        <p:blipFill rotWithShape="1">
          <a:blip r:embed="rId3">
            <a:alphaModFix/>
          </a:blip>
          <a:srcRect b="0" l="0" r="0" t="0"/>
          <a:stretch/>
        </p:blipFill>
        <p:spPr>
          <a:xfrm>
            <a:off x="546684" y="2969218"/>
            <a:ext cx="4427988" cy="262011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0"/>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34" name="Google Shape;934;p100"/>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If we have only one argument, then parentheses around parameters can be omitted, making that even shorter.</a:t>
            </a:r>
            <a:endParaRPr b="0" i="0" sz="1400" u="none" cap="none" strike="noStrike">
              <a:solidFill>
                <a:srgbClr val="000000"/>
              </a:solidFill>
              <a:latin typeface="Arial"/>
              <a:ea typeface="Arial"/>
              <a:cs typeface="Arial"/>
              <a:sym typeface="Arial"/>
            </a:endParaRPr>
          </a:p>
        </p:txBody>
      </p:sp>
      <p:sp>
        <p:nvSpPr>
          <p:cNvPr id="935" name="Google Shape;935;p100"/>
          <p:cNvSpPr txBox="1"/>
          <p:nvPr/>
        </p:nvSpPr>
        <p:spPr>
          <a:xfrm>
            <a:off x="462794" y="4225168"/>
            <a:ext cx="112664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there are no arguments, parentheses are empty, but they must be present:</a:t>
            </a:r>
            <a:endParaRPr b="0" i="0" sz="1400" u="none" cap="none" strike="noStrike">
              <a:solidFill>
                <a:srgbClr val="000000"/>
              </a:solidFill>
              <a:latin typeface="Arial"/>
              <a:ea typeface="Arial"/>
              <a:cs typeface="Arial"/>
              <a:sym typeface="Arial"/>
            </a:endParaRPr>
          </a:p>
        </p:txBody>
      </p:sp>
      <p:pic>
        <p:nvPicPr>
          <p:cNvPr id="936" name="Google Shape;936;p100"/>
          <p:cNvPicPr preferRelativeResize="0"/>
          <p:nvPr/>
        </p:nvPicPr>
        <p:blipFill rotWithShape="1">
          <a:blip r:embed="rId3">
            <a:alphaModFix/>
          </a:blip>
          <a:srcRect b="0" l="0" r="0" t="0"/>
          <a:stretch/>
        </p:blipFill>
        <p:spPr>
          <a:xfrm>
            <a:off x="538294" y="3066158"/>
            <a:ext cx="6230599" cy="981996"/>
          </a:xfrm>
          <a:prstGeom prst="rect">
            <a:avLst/>
          </a:prstGeom>
          <a:noFill/>
          <a:ln>
            <a:noFill/>
          </a:ln>
        </p:spPr>
      </p:pic>
      <p:pic>
        <p:nvPicPr>
          <p:cNvPr id="937" name="Google Shape;937;p100"/>
          <p:cNvPicPr preferRelativeResize="0"/>
          <p:nvPr/>
        </p:nvPicPr>
        <p:blipFill rotWithShape="1">
          <a:blip r:embed="rId4">
            <a:alphaModFix/>
          </a:blip>
          <a:srcRect b="0" l="0" r="0" t="0"/>
          <a:stretch/>
        </p:blipFill>
        <p:spPr>
          <a:xfrm>
            <a:off x="538294" y="4594500"/>
            <a:ext cx="3695700" cy="904875"/>
          </a:xfrm>
          <a:prstGeom prst="rect">
            <a:avLst/>
          </a:prstGeom>
          <a:noFill/>
          <a:ln>
            <a:noFill/>
          </a:ln>
        </p:spPr>
      </p:pic>
      <p:sp>
        <p:nvSpPr>
          <p:cNvPr id="938" name="Google Shape;938;p100"/>
          <p:cNvSpPr txBox="1"/>
          <p:nvPr/>
        </p:nvSpPr>
        <p:spPr>
          <a:xfrm>
            <a:off x="462794" y="5746026"/>
            <a:ext cx="112664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Arrow functions may appear unfamiliar and not very readable at first, but that quickly changes as the eyes get used to the structure. They are very convenient for simple one-line actions, when we’re just too lazy to write many words.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01"/>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Function scopes</a:t>
            </a:r>
            <a:endParaRPr/>
          </a:p>
        </p:txBody>
      </p:sp>
      <p:sp>
        <p:nvSpPr>
          <p:cNvPr id="944" name="Google Shape;944;p101"/>
          <p:cNvSpPr txBox="1"/>
          <p:nvPr/>
        </p:nvSpPr>
        <p:spPr>
          <a:xfrm>
            <a:off x="462794" y="2599887"/>
            <a:ext cx="11266412" cy="35496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talk a bit about </a:t>
            </a:r>
            <a:r>
              <a:rPr b="1" i="0" lang="en-US" sz="1800" u="none" cap="none" strike="noStrike">
                <a:solidFill>
                  <a:srgbClr val="000000"/>
                </a:solidFill>
                <a:latin typeface="Calibri"/>
                <a:ea typeface="Calibri"/>
                <a:cs typeface="Calibri"/>
                <a:sym typeface="Calibri"/>
              </a:rPr>
              <a:t>scope</a:t>
            </a:r>
            <a:r>
              <a:rPr b="0" i="0" lang="en-US" sz="1800" u="none" cap="none" strike="noStrike">
                <a:solidFill>
                  <a:srgbClr val="000000"/>
                </a:solidFill>
                <a:latin typeface="Calibri"/>
                <a:ea typeface="Calibri"/>
                <a:cs typeface="Calibri"/>
                <a:sym typeface="Calibri"/>
              </a:rPr>
              <a:t> — a very important concept when dealing with functions. When you create a function, the variables and other things defined inside the function are inside their own separate scope, meaning that they are locked away in their own separate compartments, unreachable from code outside the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top level outside all your functions is called the global scope. Values defined in the global scope are accessible from everywhere in the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JavaScript is set up like this for various reasons — but mainly because of security and organization. Sometimes you don't want variables to be accessible from everywhere in the code — external scripts that you call in from elsewhere could start to mess with your code and cause problems because they happen to be using the same variable names as other parts of the code, causing conflicts. This might be done maliciously, or just by accident.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0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Return values</a:t>
            </a:r>
            <a:endParaRPr/>
          </a:p>
        </p:txBody>
      </p:sp>
      <p:sp>
        <p:nvSpPr>
          <p:cNvPr id="950" name="Google Shape;950;p102"/>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Return values are just what they sound like — the values that a function returns when it has completed. You've already met return values a number of times, although you may not have thought about them explicitly.</a:t>
            </a:r>
            <a:endParaRPr b="0" i="0" sz="1400" u="none" cap="none" strike="noStrike">
              <a:solidFill>
                <a:srgbClr val="000000"/>
              </a:solidFill>
              <a:latin typeface="Arial"/>
              <a:ea typeface="Arial"/>
              <a:cs typeface="Arial"/>
              <a:sym typeface="Arial"/>
            </a:endParaRPr>
          </a:p>
        </p:txBody>
      </p:sp>
      <p:pic>
        <p:nvPicPr>
          <p:cNvPr id="951" name="Google Shape;951;p102"/>
          <p:cNvPicPr preferRelativeResize="0"/>
          <p:nvPr/>
        </p:nvPicPr>
        <p:blipFill rotWithShape="1">
          <a:blip r:embed="rId3">
            <a:alphaModFix/>
          </a:blip>
          <a:srcRect b="0" l="0" r="0" t="0"/>
          <a:stretch/>
        </p:blipFill>
        <p:spPr>
          <a:xfrm>
            <a:off x="561843" y="3325624"/>
            <a:ext cx="6638925" cy="1733550"/>
          </a:xfrm>
          <a:prstGeom prst="rect">
            <a:avLst/>
          </a:prstGeom>
          <a:noFill/>
          <a:ln>
            <a:noFill/>
          </a:ln>
        </p:spPr>
      </p:pic>
      <p:sp>
        <p:nvSpPr>
          <p:cNvPr id="952" name="Google Shape;952;p102"/>
          <p:cNvSpPr txBox="1"/>
          <p:nvPr/>
        </p:nvSpPr>
        <p:spPr>
          <a:xfrm>
            <a:off x="462794" y="5250751"/>
            <a:ext cx="11266411" cy="14311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replace() function is invoked on the </a:t>
            </a:r>
            <a:r>
              <a:rPr b="1" i="0" lang="en-US" sz="1800" u="none" cap="none" strike="noStrike">
                <a:solidFill>
                  <a:schemeClr val="dk1"/>
                </a:solidFill>
                <a:latin typeface="Calibri"/>
                <a:ea typeface="Calibri"/>
                <a:cs typeface="Calibri"/>
                <a:sym typeface="Calibri"/>
              </a:rPr>
              <a:t>myText</a:t>
            </a:r>
            <a:r>
              <a:rPr b="0" i="0" lang="en-US" sz="1800" u="none" cap="none" strike="noStrike">
                <a:solidFill>
                  <a:schemeClr val="dk1"/>
                </a:solidFill>
                <a:latin typeface="Calibri"/>
                <a:ea typeface="Calibri"/>
                <a:cs typeface="Calibri"/>
                <a:sym typeface="Calibri"/>
              </a:rPr>
              <a:t> string, and is passed two parameters: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substring to find ('cold').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string to replace it with ('warm').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When the function completes (finishes running), it returns a value, which is a new string with the replacement made. In the code above, the result of this return value is saved in the variable </a:t>
            </a:r>
            <a:r>
              <a:rPr b="1" i="0" lang="en-US" sz="1800" u="none" cap="none" strike="noStrike">
                <a:solidFill>
                  <a:schemeClr val="dk1"/>
                </a:solidFill>
                <a:latin typeface="Calibri"/>
                <a:ea typeface="Calibri"/>
                <a:cs typeface="Calibri"/>
                <a:sym typeface="Calibri"/>
              </a:rPr>
              <a:t>newString</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03"/>
          <p:cNvSpPr txBox="1"/>
          <p:nvPr>
            <p:ph type="ctrTitle"/>
          </p:nvPr>
        </p:nvSpPr>
        <p:spPr>
          <a:xfrm>
            <a:off x="-1451294" y="2503946"/>
            <a:ext cx="9539560" cy="164176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Assignment</a:t>
            </a:r>
            <a:endParaRPr/>
          </a:p>
        </p:txBody>
      </p:sp>
      <p:pic>
        <p:nvPicPr>
          <p:cNvPr id="958" name="Google Shape;958;p103"/>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
        <p:nvSpPr>
          <p:cNvPr id="959" name="Google Shape;959;p103"/>
          <p:cNvSpPr txBox="1"/>
          <p:nvPr/>
        </p:nvSpPr>
        <p:spPr>
          <a:xfrm>
            <a:off x="-1451294" y="3046005"/>
            <a:ext cx="9539560" cy="1641764"/>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3200"/>
              <a:buFont typeface="Courier New"/>
              <a:buNone/>
            </a:pPr>
            <a:r>
              <a:rPr b="0" i="0" lang="en-US" sz="3200" u="none" cap="none" strike="noStrike">
                <a:solidFill>
                  <a:schemeClr val="lt2"/>
                </a:solidFill>
                <a:latin typeface="Courier New"/>
                <a:ea typeface="Courier New"/>
                <a:cs typeface="Courier New"/>
                <a:sym typeface="Courier New"/>
              </a:rPr>
              <a:t>aleksa.fd.tut</a:t>
            </a:r>
            <a:r>
              <a:rPr lang="en-US" sz="3200">
                <a:solidFill>
                  <a:schemeClr val="lt2"/>
                </a:solidFill>
                <a:latin typeface="Courier New"/>
                <a:ea typeface="Courier New"/>
                <a:cs typeface="Courier New"/>
                <a:sym typeface="Courier New"/>
              </a:rPr>
              <a:t>or</a:t>
            </a:r>
            <a:r>
              <a:rPr b="0" i="0" lang="en-US" sz="3200" u="none" cap="none" strike="noStrike">
                <a:solidFill>
                  <a:schemeClr val="lt2"/>
                </a:solidFill>
                <a:latin typeface="Courier New"/>
                <a:ea typeface="Courier New"/>
                <a:cs typeface="Courier New"/>
                <a:sym typeface="Courier New"/>
              </a:rPr>
              <a:t>@gmail.com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04"/>
          <p:cNvSpPr txBox="1"/>
          <p:nvPr>
            <p:ph type="ctrTitle"/>
          </p:nvPr>
        </p:nvSpPr>
        <p:spPr>
          <a:xfrm>
            <a:off x="-1451294" y="1213503"/>
            <a:ext cx="9539560" cy="42226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Thank you</a:t>
            </a:r>
            <a:br>
              <a:rPr lang="en-US" sz="8000">
                <a:latin typeface="Courier New"/>
                <a:ea typeface="Courier New"/>
                <a:cs typeface="Courier New"/>
                <a:sym typeface="Courier New"/>
              </a:rPr>
            </a:br>
            <a:r>
              <a:rPr lang="en-US" sz="8000">
                <a:latin typeface="Courier New"/>
                <a:ea typeface="Courier New"/>
                <a:cs typeface="Courier New"/>
                <a:sym typeface="Courier New"/>
              </a:rPr>
              <a:t>for your</a:t>
            </a:r>
            <a:br>
              <a:rPr lang="en-US" sz="8000">
                <a:latin typeface="Courier New"/>
                <a:ea typeface="Courier New"/>
                <a:cs typeface="Courier New"/>
                <a:sym typeface="Courier New"/>
              </a:rPr>
            </a:br>
            <a:r>
              <a:rPr lang="en-US" sz="8000">
                <a:latin typeface="Courier New"/>
                <a:ea typeface="Courier New"/>
                <a:cs typeface="Courier New"/>
                <a:sym typeface="Courier New"/>
              </a:rPr>
              <a:t>attention!</a:t>
            </a:r>
            <a:endParaRPr/>
          </a:p>
        </p:txBody>
      </p:sp>
      <p:pic>
        <p:nvPicPr>
          <p:cNvPr id="965" name="Google Shape;965;p104"/>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69" name="Google Shape;469;p45"/>
          <p:cNvSpPr txBox="1"/>
          <p:nvPr/>
        </p:nvSpPr>
        <p:spPr>
          <a:xfrm>
            <a:off x="512064" y="2706624"/>
            <a:ext cx="11167872" cy="388824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JavaScript variables are containers for storing data values. Here are some of the types we will cover: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Numbers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Strings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Boolean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Undefined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Objects</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2000"/>
              <a:buFont typeface="Arial"/>
              <a:buNone/>
            </a:pP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75" name="Google Shape;475;p46"/>
          <p:cNvSpPr txBox="1"/>
          <p:nvPr/>
        </p:nvSpPr>
        <p:spPr>
          <a:xfrm>
            <a:off x="512064" y="2706624"/>
            <a:ext cx="11167872" cy="30675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You can think of variables as simply </a:t>
            </a:r>
            <a:r>
              <a:rPr b="1" i="0" lang="en-US" sz="1800" u="none" cap="none" strike="noStrike">
                <a:solidFill>
                  <a:srgbClr val="000000"/>
                </a:solidFill>
                <a:latin typeface="Calibri"/>
                <a:ea typeface="Calibri"/>
                <a:cs typeface="Calibri"/>
                <a:sym typeface="Calibri"/>
              </a:rPr>
              <a:t>“storage containers”</a:t>
            </a:r>
            <a:r>
              <a:rPr b="0" i="0" lang="en-US" sz="1800" u="none" cap="none" strike="noStrike">
                <a:solidFill>
                  <a:srgbClr val="000000"/>
                </a:solidFill>
                <a:latin typeface="Calibri"/>
                <a:ea typeface="Calibri"/>
                <a:cs typeface="Calibri"/>
                <a:sym typeface="Calibri"/>
              </a:rPr>
              <a:t> for data in your code. Until recently there was only one way to create a variable in JavaScript — the </a:t>
            </a:r>
            <a:r>
              <a:rPr b="1" i="0" lang="en-US" sz="1800" u="none" cap="none" strike="noStrike">
                <a:solidFill>
                  <a:srgbClr val="000000"/>
                </a:solidFill>
                <a:latin typeface="Calibri"/>
                <a:ea typeface="Calibri"/>
                <a:cs typeface="Calibri"/>
                <a:sym typeface="Calibri"/>
              </a:rPr>
              <a:t>var</a:t>
            </a:r>
            <a:r>
              <a:rPr b="0" i="0" lang="en-US" sz="1800" u="none" cap="none" strike="noStrike">
                <a:solidFill>
                  <a:srgbClr val="000000"/>
                </a:solidFill>
                <a:latin typeface="Calibri"/>
                <a:ea typeface="Calibri"/>
                <a:cs typeface="Calibri"/>
                <a:sym typeface="Calibri"/>
              </a:rPr>
              <a:t> statement. But in the newest JavaScript versions we have two more ways — </a:t>
            </a:r>
            <a:r>
              <a:rPr b="1" i="0" lang="en-US" sz="1800" u="none" cap="none" strike="noStrike">
                <a:solidFill>
                  <a:srgbClr val="000000"/>
                </a:solidFill>
                <a:latin typeface="Calibri"/>
                <a:ea typeface="Calibri"/>
                <a:cs typeface="Calibri"/>
                <a:sym typeface="Calibri"/>
              </a:rPr>
              <a:t>let</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const</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let</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const</a:t>
            </a:r>
            <a:r>
              <a:rPr b="0" i="0" lang="en-US" sz="1800" u="none" cap="none" strike="noStrike">
                <a:solidFill>
                  <a:srgbClr val="000000"/>
                </a:solidFill>
                <a:latin typeface="Calibri"/>
                <a:ea typeface="Calibri"/>
                <a:cs typeface="Calibri"/>
                <a:sym typeface="Calibri"/>
              </a:rPr>
              <a:t> are both relatively new ways to declare variables in JavaScript. In many tutorials (and code) across the internet you’re likely to encounter </a:t>
            </a:r>
            <a:r>
              <a:rPr b="1" i="0" lang="en-US" sz="1800" u="none" cap="none" strike="noStrike">
                <a:solidFill>
                  <a:srgbClr val="000000"/>
                </a:solidFill>
                <a:latin typeface="Calibri"/>
                <a:ea typeface="Calibri"/>
                <a:cs typeface="Calibri"/>
                <a:sym typeface="Calibri"/>
              </a:rPr>
              <a:t>var</a:t>
            </a:r>
            <a:r>
              <a:rPr b="0" i="0" lang="en-US" sz="1800" u="none" cap="none" strike="noStrike">
                <a:solidFill>
                  <a:srgbClr val="000000"/>
                </a:solidFill>
                <a:latin typeface="Calibri"/>
                <a:ea typeface="Calibri"/>
                <a:cs typeface="Calibri"/>
                <a:sym typeface="Calibri"/>
              </a:rPr>
              <a:t> statements. The main difference between </a:t>
            </a:r>
            <a:r>
              <a:rPr b="1" i="0" lang="en-US" sz="1800" u="none" cap="none" strike="noStrike">
                <a:solidFill>
                  <a:srgbClr val="000000"/>
                </a:solidFill>
                <a:latin typeface="Calibri"/>
                <a:ea typeface="Calibri"/>
                <a:cs typeface="Calibri"/>
                <a:sym typeface="Calibri"/>
              </a:rPr>
              <a:t>let</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var</a:t>
            </a:r>
            <a:r>
              <a:rPr b="0" i="0" lang="en-US" sz="1800" u="none" cap="none" strike="noStrike">
                <a:solidFill>
                  <a:srgbClr val="000000"/>
                </a:solidFill>
                <a:latin typeface="Calibri"/>
                <a:ea typeface="Calibri"/>
                <a:cs typeface="Calibri"/>
                <a:sym typeface="Calibri"/>
              </a:rPr>
              <a:t> is that scope of a variable defined with let is limited to the block in which it is declared while variable declared with var has the global scope. So, we can say that </a:t>
            </a:r>
            <a:r>
              <a:rPr b="1" i="0" lang="en-US" sz="1800" u="none" cap="none" strike="noStrike">
                <a:solidFill>
                  <a:srgbClr val="000000"/>
                </a:solidFill>
                <a:latin typeface="Calibri"/>
                <a:ea typeface="Calibri"/>
                <a:cs typeface="Calibri"/>
                <a:sym typeface="Calibri"/>
              </a:rPr>
              <a:t>var</a:t>
            </a:r>
            <a:r>
              <a:rPr b="0" i="0" lang="en-US" sz="1800" u="none" cap="none" strike="noStrike">
                <a:solidFill>
                  <a:srgbClr val="000000"/>
                </a:solidFill>
                <a:latin typeface="Calibri"/>
                <a:ea typeface="Calibri"/>
                <a:cs typeface="Calibri"/>
                <a:sym typeface="Calibri"/>
              </a:rPr>
              <a:t> is rather a keyword which defines a variable globally regardless of block scope.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81" name="Google Shape;481;p47"/>
          <p:cNvSpPr txBox="1"/>
          <p:nvPr/>
        </p:nvSpPr>
        <p:spPr>
          <a:xfrm>
            <a:off x="512064" y="2396231"/>
            <a:ext cx="11167872" cy="3908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statement below creates (in other words </a:t>
            </a:r>
            <a:r>
              <a:rPr b="1" i="0" lang="en-US" sz="1600" u="none" cap="none" strike="noStrike">
                <a:solidFill>
                  <a:srgbClr val="000000"/>
                </a:solidFill>
                <a:latin typeface="Calibri"/>
                <a:ea typeface="Calibri"/>
                <a:cs typeface="Calibri"/>
                <a:sym typeface="Calibri"/>
              </a:rPr>
              <a:t>declares</a:t>
            </a:r>
            <a:r>
              <a:rPr b="0" i="0" lang="en-US" sz="1600" u="none" cap="none" strike="noStrike">
                <a:solidFill>
                  <a:srgbClr val="000000"/>
                </a:solidFill>
                <a:latin typeface="Calibri"/>
                <a:ea typeface="Calibri"/>
                <a:cs typeface="Calibri"/>
                <a:sym typeface="Calibri"/>
              </a:rPr>
              <a:t>) a variable with the name “message”:</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br>
              <a:rPr b="0" i="0" lang="en-US" sz="1600" u="none" cap="none" strike="noStrike">
                <a:solidFill>
                  <a:schemeClr val="dk1"/>
                </a:solidFill>
                <a:latin typeface="Century Gothic"/>
                <a:ea typeface="Century Gothic"/>
                <a:cs typeface="Century Gothic"/>
                <a:sym typeface="Century Gothic"/>
              </a:rPr>
            </a:br>
            <a:r>
              <a:rPr b="0" i="0" lang="en-US" sz="1600" u="none" cap="none" strike="noStrike">
                <a:solidFill>
                  <a:srgbClr val="000000"/>
                </a:solidFill>
                <a:latin typeface="Calibri"/>
                <a:ea typeface="Calibri"/>
                <a:cs typeface="Calibri"/>
                <a:sym typeface="Calibri"/>
              </a:rPr>
              <a:t>Now, we can put some data into it by using the assignment operator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string is now saved into the memory area associated with the variable. We can access it using the variable name:</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800"/>
              </a:spcBef>
              <a:spcAft>
                <a:spcPts val="0"/>
              </a:spcAft>
              <a:buClr>
                <a:srgbClr val="000000"/>
              </a:buClr>
              <a:buSzPts val="1600"/>
              <a:buFont typeface="Arial"/>
              <a:buNone/>
            </a:pPr>
            <a:br>
              <a:rPr b="0" i="0" lang="en-US" sz="1600" u="none" cap="none" strike="noStrike">
                <a:solidFill>
                  <a:schemeClr val="dk1"/>
                </a:solidFill>
                <a:latin typeface="Century Gothic"/>
                <a:ea typeface="Century Gothic"/>
                <a:cs typeface="Century Gothic"/>
                <a:sym typeface="Century Gothic"/>
              </a:rPr>
            </a:br>
            <a:endParaRPr b="1"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Century Gothic"/>
                <a:ea typeface="Century Gothic"/>
                <a:cs typeface="Century Gothic"/>
                <a:sym typeface="Century Gothic"/>
              </a:rPr>
            </a:b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To be concise, we can combine the variable declaration and assignment into a single line: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482" name="Google Shape;482;p47"/>
          <p:cNvPicPr preferRelativeResize="0"/>
          <p:nvPr/>
        </p:nvPicPr>
        <p:blipFill rotWithShape="1">
          <a:blip r:embed="rId3">
            <a:alphaModFix/>
          </a:blip>
          <a:srcRect b="0" l="0" r="0" t="0"/>
          <a:stretch/>
        </p:blipFill>
        <p:spPr>
          <a:xfrm>
            <a:off x="587565" y="2750832"/>
            <a:ext cx="1143000" cy="371475"/>
          </a:xfrm>
          <a:prstGeom prst="rect">
            <a:avLst/>
          </a:prstGeom>
          <a:noFill/>
          <a:ln>
            <a:noFill/>
          </a:ln>
        </p:spPr>
      </p:pic>
      <p:pic>
        <p:nvPicPr>
          <p:cNvPr id="483" name="Google Shape;483;p47"/>
          <p:cNvPicPr preferRelativeResize="0"/>
          <p:nvPr/>
        </p:nvPicPr>
        <p:blipFill rotWithShape="1">
          <a:blip r:embed="rId4">
            <a:alphaModFix/>
          </a:blip>
          <a:srcRect b="0" l="0" r="0" t="0"/>
          <a:stretch/>
        </p:blipFill>
        <p:spPr>
          <a:xfrm>
            <a:off x="587565" y="3625243"/>
            <a:ext cx="6877050" cy="628650"/>
          </a:xfrm>
          <a:prstGeom prst="rect">
            <a:avLst/>
          </a:prstGeom>
          <a:noFill/>
          <a:ln>
            <a:noFill/>
          </a:ln>
        </p:spPr>
      </p:pic>
      <p:pic>
        <p:nvPicPr>
          <p:cNvPr id="484" name="Google Shape;484;p47"/>
          <p:cNvPicPr preferRelativeResize="0"/>
          <p:nvPr/>
        </p:nvPicPr>
        <p:blipFill rotWithShape="1">
          <a:blip r:embed="rId5">
            <a:alphaModFix/>
          </a:blip>
          <a:srcRect b="0" l="0" r="0" t="0"/>
          <a:stretch/>
        </p:blipFill>
        <p:spPr>
          <a:xfrm>
            <a:off x="587565" y="4679095"/>
            <a:ext cx="4191000" cy="885825"/>
          </a:xfrm>
          <a:prstGeom prst="rect">
            <a:avLst/>
          </a:prstGeom>
          <a:noFill/>
          <a:ln>
            <a:noFill/>
          </a:ln>
        </p:spPr>
      </p:pic>
      <p:pic>
        <p:nvPicPr>
          <p:cNvPr id="485" name="Google Shape;485;p47"/>
          <p:cNvPicPr preferRelativeResize="0"/>
          <p:nvPr/>
        </p:nvPicPr>
        <p:blipFill rotWithShape="1">
          <a:blip r:embed="rId6">
            <a:alphaModFix/>
          </a:blip>
          <a:srcRect b="0" l="0" r="0" t="0"/>
          <a:stretch/>
        </p:blipFill>
        <p:spPr>
          <a:xfrm>
            <a:off x="587565" y="6015828"/>
            <a:ext cx="6096000" cy="51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ush">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