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6"/>
  </p:notesMasterIdLst>
  <p:sldIdLst>
    <p:sldId id="303" r:id="rId2"/>
    <p:sldId id="359" r:id="rId3"/>
    <p:sldId id="322" r:id="rId4"/>
    <p:sldId id="317" r:id="rId5"/>
    <p:sldId id="330" r:id="rId6"/>
    <p:sldId id="360" r:id="rId7"/>
    <p:sldId id="331" r:id="rId8"/>
    <p:sldId id="327" r:id="rId9"/>
    <p:sldId id="357" r:id="rId10"/>
    <p:sldId id="358" r:id="rId11"/>
    <p:sldId id="347" r:id="rId12"/>
    <p:sldId id="361" r:id="rId13"/>
    <p:sldId id="348" r:id="rId14"/>
    <p:sldId id="318" r:id="rId15"/>
    <p:sldId id="312" r:id="rId16"/>
    <p:sldId id="349" r:id="rId17"/>
    <p:sldId id="315" r:id="rId18"/>
    <p:sldId id="350" r:id="rId19"/>
    <p:sldId id="351" r:id="rId20"/>
    <p:sldId id="352" r:id="rId21"/>
    <p:sldId id="355" r:id="rId22"/>
    <p:sldId id="356" r:id="rId23"/>
    <p:sldId id="319" r:id="rId24"/>
    <p:sldId id="30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6882E"/>
  </p:clrMru>
  <p:extLst>
    <p:ext uri="{E76CE94A-603C-4142-B9EB-6D1370010A27}">
      <p14:discardImageEditData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>
    <p:restoredLeft sz="15038" autoAdjust="0"/>
    <p:restoredTop sz="87196" autoAdjust="0"/>
  </p:normalViewPr>
  <p:slideViewPr>
    <p:cSldViewPr snapToGrid="0" snapToObjects="1">
      <p:cViewPr>
        <p:scale>
          <a:sx n="80" d="100"/>
          <a:sy n="80" d="100"/>
        </p:scale>
        <p:origin x="-1184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1D0B1-0ED5-40FB-A035-C3CF9124D51D}" type="datetimeFigureOut">
              <a:rPr lang="pt-BR" smtClean="0"/>
              <a:pPr/>
              <a:t>5/1/11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4FA91-D03E-4910-9531-3BF17BC7B5AE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4FA91-D03E-4910-9531-3BF17BC7B5A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4FA91-D03E-4910-9531-3BF17BC7B5AE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4FA91-D03E-4910-9531-3BF17BC7B5AE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4FA91-D03E-4910-9531-3BF17BC7B5AE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4FA91-D03E-4910-9531-3BF17BC7B5AE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4FA91-D03E-4910-9531-3BF17BC7B5AE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4FA91-D03E-4910-9531-3BF17BC7B5AE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4FA91-D03E-4910-9531-3BF17BC7B5AE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4FA91-D03E-4910-9531-3BF17BC7B5AE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4FA91-D03E-4910-9531-3BF17BC7B5AE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4FA91-D03E-4910-9531-3BF17BC7B5AE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4FA91-D03E-4910-9531-3BF17BC7B5AE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4FA91-D03E-4910-9531-3BF17BC7B5AE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4FA91-D03E-4910-9531-3BF17BC7B5AE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5571B-B16E-074E-B539-DFD049932EF3}" type="datetimeFigureOut">
              <a:rPr lang="en-US" smtClean="0"/>
              <a:pPr/>
              <a:t>5/1/11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40B469-590A-C94F-AF8B-00D794DFCA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4020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5571B-B16E-074E-B539-DFD049932EF3}" type="datetimeFigureOut">
              <a:rPr lang="en-US" smtClean="0"/>
              <a:pPr/>
              <a:t>5/1/11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40B469-590A-C94F-AF8B-00D794DFCA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170479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5571B-B16E-074E-B539-DFD049932EF3}" type="datetimeFigureOut">
              <a:rPr lang="en-US" smtClean="0"/>
              <a:pPr/>
              <a:t>5/1/11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40B469-590A-C94F-AF8B-00D794DFCA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427627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5571B-B16E-074E-B539-DFD049932EF3}" type="datetimeFigureOut">
              <a:rPr lang="en-US" smtClean="0"/>
              <a:pPr/>
              <a:t>5/1/11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40B469-590A-C94F-AF8B-00D794DFCA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205269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5571B-B16E-074E-B539-DFD049932EF3}" type="datetimeFigureOut">
              <a:rPr lang="en-US" smtClean="0"/>
              <a:pPr/>
              <a:t>5/1/11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40B469-590A-C94F-AF8B-00D794DFCA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5563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5571B-B16E-074E-B539-DFD049932EF3}" type="datetimeFigureOut">
              <a:rPr lang="en-US" smtClean="0"/>
              <a:pPr/>
              <a:t>5/1/11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40B469-590A-C94F-AF8B-00D794DFCA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311961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5571B-B16E-074E-B539-DFD049932EF3}" type="datetimeFigureOut">
              <a:rPr lang="en-US" smtClean="0"/>
              <a:pPr/>
              <a:t>5/1/11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40B469-590A-C94F-AF8B-00D794DFCA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203329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5571B-B16E-074E-B539-DFD049932EF3}" type="datetimeFigureOut">
              <a:rPr lang="en-US" smtClean="0"/>
              <a:pPr/>
              <a:t>5/1/11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40B469-590A-C94F-AF8B-00D794DFCA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60516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5571B-B16E-074E-B539-DFD049932EF3}" type="datetimeFigureOut">
              <a:rPr lang="en-US" smtClean="0"/>
              <a:pPr/>
              <a:t>5/1/11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40B469-590A-C94F-AF8B-00D794DFCA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307470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5571B-B16E-074E-B539-DFD049932EF3}" type="datetimeFigureOut">
              <a:rPr lang="en-US" smtClean="0"/>
              <a:pPr/>
              <a:t>5/1/11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40B469-590A-C94F-AF8B-00D794DFCA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80688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5571B-B16E-074E-B539-DFD049932EF3}" type="datetimeFigureOut">
              <a:rPr lang="en-US" smtClean="0"/>
              <a:pPr/>
              <a:t>5/1/11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40B469-590A-C94F-AF8B-00D794DFCA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79544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BANANABRASIL-PC\Banana Brasil\Clientes\Partido Novo\template_ppt\template_partido_novo_miolo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260402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BANANABRASIL-PC\Banana Brasil\Clientes\Partido Novo\template_ppt\template_partido_novo_cap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="" xmlns:mv="urn:schemas-microsoft-com:mac:vml" xmlns:mc="http://schemas.openxmlformats.org/markup-compatibility/2006" val="37153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7378" y="203205"/>
            <a:ext cx="493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Nossos princípios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377378" y="1984375"/>
            <a:ext cx="8229602" cy="3444876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1" indent="-342900" algn="just">
              <a:spcAft>
                <a:spcPts val="4200"/>
              </a:spcAft>
              <a:buFont typeface="Arial"/>
              <a:buChar char="•"/>
              <a:defRPr/>
            </a:pPr>
            <a:r>
              <a:rPr lang="pt-BR" sz="2500" dirty="0" smtClean="0">
                <a:latin typeface="Century Gothic"/>
                <a:cs typeface="Century Gothic"/>
              </a:rPr>
              <a:t>Entendemos os </a:t>
            </a:r>
            <a:r>
              <a:rPr lang="pt-BR" sz="2500" b="1" dirty="0" smtClean="0">
                <a:latin typeface="Century Gothic"/>
                <a:cs typeface="Century Gothic"/>
              </a:rPr>
              <a:t>cargos eletivos </a:t>
            </a:r>
            <a:r>
              <a:rPr lang="pt-BR" sz="2500" dirty="0" smtClean="0">
                <a:latin typeface="Century Gothic"/>
                <a:cs typeface="Century Gothic"/>
              </a:rPr>
              <a:t>como </a:t>
            </a:r>
            <a:r>
              <a:rPr lang="pt-BR" sz="2500" b="1" dirty="0" smtClean="0">
                <a:latin typeface="Century Gothic"/>
                <a:cs typeface="Century Gothic"/>
              </a:rPr>
              <a:t>oportunidades de prestação de serviço público </a:t>
            </a:r>
            <a:r>
              <a:rPr lang="pt-BR" sz="2500" dirty="0" smtClean="0">
                <a:latin typeface="Century Gothic"/>
                <a:cs typeface="Century Gothic"/>
              </a:rPr>
              <a:t>e não como carreira profissional.</a:t>
            </a:r>
          </a:p>
          <a:p>
            <a:pPr lvl="1" indent="-342900" algn="just">
              <a:spcAft>
                <a:spcPts val="600"/>
              </a:spcAft>
              <a:buFont typeface="Arial"/>
              <a:buChar char="•"/>
              <a:defRPr/>
            </a:pPr>
            <a:r>
              <a:rPr lang="pt-BR" sz="2500" dirty="0" smtClean="0">
                <a:latin typeface="Century Gothic"/>
                <a:cs typeface="Century Gothic"/>
              </a:rPr>
              <a:t>Acreditamos que </a:t>
            </a:r>
            <a:r>
              <a:rPr lang="pt-BR" sz="2500" b="1" dirty="0" smtClean="0">
                <a:latin typeface="Century Gothic"/>
                <a:cs typeface="Century Gothic"/>
              </a:rPr>
              <a:t>não basta</a:t>
            </a:r>
            <a:r>
              <a:rPr lang="pt-BR" sz="2500" dirty="0" smtClean="0">
                <a:latin typeface="Century Gothic"/>
                <a:cs typeface="Century Gothic"/>
              </a:rPr>
              <a:t> candidatar-se e </a:t>
            </a:r>
            <a:r>
              <a:rPr lang="pt-BR" sz="2500" b="1" dirty="0" smtClean="0">
                <a:latin typeface="Century Gothic"/>
                <a:cs typeface="Century Gothic"/>
              </a:rPr>
              <a:t>eleger-se</a:t>
            </a:r>
            <a:r>
              <a:rPr lang="pt-BR" sz="2500" dirty="0" smtClean="0">
                <a:latin typeface="Century Gothic"/>
                <a:cs typeface="Century Gothic"/>
              </a:rPr>
              <a:t>. Para governar com eficiência também é preciso ter o suporte da sociedade e do partido político.</a:t>
            </a:r>
          </a:p>
          <a:p>
            <a:pPr lvl="1" indent="-342900" algn="just">
              <a:spcAft>
                <a:spcPts val="600"/>
              </a:spcAft>
              <a:buFont typeface="Arial"/>
              <a:buChar char="•"/>
              <a:defRPr/>
            </a:pPr>
            <a:endParaRPr lang="pt-BR" sz="1600" dirty="0" smtClean="0"/>
          </a:p>
          <a:p>
            <a:r>
              <a:rPr lang="en-US" dirty="0" smtClean="0"/>
              <a:t> </a:t>
            </a:r>
            <a:endParaRPr lang="pt-BR" sz="1600" dirty="0" smtClean="0"/>
          </a:p>
          <a:p>
            <a:pPr lvl="1" indent="-342900" algn="just">
              <a:spcAft>
                <a:spcPts val="600"/>
              </a:spcAft>
              <a:defRPr/>
            </a:pPr>
            <a:r>
              <a:rPr lang="en-US" sz="2000" dirty="0" smtClean="0"/>
              <a:t> </a:t>
            </a:r>
            <a:endParaRPr lang="pt-BR" sz="2000" dirty="0" smtClean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7378" y="203205"/>
            <a:ext cx="299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Nosso Estatuto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282128" y="2159000"/>
            <a:ext cx="8512622" cy="3111500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1" indent="-342900" algn="just">
              <a:spcAft>
                <a:spcPts val="2400"/>
              </a:spcAft>
              <a:buFont typeface="Arial"/>
              <a:buChar char="•"/>
              <a:defRPr/>
            </a:pPr>
            <a:r>
              <a:rPr lang="pt-BR" sz="2500" dirty="0" smtClean="0">
                <a:latin typeface="Century Gothic"/>
                <a:cs typeface="Century Gothic"/>
              </a:rPr>
              <a:t>O NOVO tem um </a:t>
            </a:r>
            <a:r>
              <a:rPr lang="pt-BR" sz="2500" b="1" dirty="0" smtClean="0">
                <a:latin typeface="Century Gothic"/>
                <a:cs typeface="Century Gothic"/>
              </a:rPr>
              <a:t>estatuto diferenciado.</a:t>
            </a:r>
            <a:endParaRPr lang="pt-BR" sz="2500" dirty="0" smtClean="0">
              <a:latin typeface="Century Gothic"/>
              <a:cs typeface="Century Gothic"/>
            </a:endParaRPr>
          </a:p>
          <a:p>
            <a:pPr lvl="2" indent="-342900" algn="just">
              <a:spcAft>
                <a:spcPts val="2400"/>
              </a:spcAft>
              <a:buFont typeface="Wingdings" charset="2"/>
              <a:buChar char="ü"/>
              <a:defRPr/>
            </a:pPr>
            <a:r>
              <a:rPr lang="pt-BR" sz="2500" dirty="0" smtClean="0">
                <a:latin typeface="Century Gothic"/>
                <a:cs typeface="Century Gothic"/>
              </a:rPr>
              <a:t>Criação de </a:t>
            </a:r>
            <a:r>
              <a:rPr lang="pt-BR" sz="2500" b="1" dirty="0" smtClean="0">
                <a:latin typeface="Century Gothic"/>
                <a:cs typeface="Century Gothic"/>
              </a:rPr>
              <a:t>órgãos de apoio e fiscalização </a:t>
            </a:r>
            <a:r>
              <a:rPr lang="pt-BR" sz="2500" dirty="0" smtClean="0">
                <a:latin typeface="Century Gothic"/>
                <a:cs typeface="Century Gothic"/>
              </a:rPr>
              <a:t>dos seus candidatos e mandatários. </a:t>
            </a:r>
          </a:p>
          <a:p>
            <a:pPr lvl="2" indent="-342900" algn="just">
              <a:spcAft>
                <a:spcPts val="2400"/>
              </a:spcAft>
              <a:buFont typeface="Wingdings" charset="2"/>
              <a:buChar char="ü"/>
              <a:defRPr/>
            </a:pPr>
            <a:r>
              <a:rPr lang="pt-BR" sz="2500" b="1" dirty="0" smtClean="0">
                <a:latin typeface="Century Gothic"/>
                <a:cs typeface="Century Gothic"/>
              </a:rPr>
              <a:t>Compromisso de Gestão e de Atuação: </a:t>
            </a:r>
            <a:r>
              <a:rPr lang="pt-BR" sz="2500" dirty="0" smtClean="0">
                <a:latin typeface="Century Gothic"/>
                <a:cs typeface="Century Gothic"/>
              </a:rPr>
              <a:t>um </a:t>
            </a:r>
            <a:r>
              <a:rPr lang="pt-BR" sz="2500" b="1" dirty="0" smtClean="0">
                <a:latin typeface="Century Gothic"/>
                <a:cs typeface="Century Gothic"/>
              </a:rPr>
              <a:t>programa de metas </a:t>
            </a:r>
            <a:r>
              <a:rPr lang="pt-BR" sz="2500" dirty="0" smtClean="0">
                <a:latin typeface="Century Gothic"/>
                <a:cs typeface="Century Gothic"/>
              </a:rPr>
              <a:t>a ser apresentado ainda na fase de pré-candidatura.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7378" y="203205"/>
            <a:ext cx="299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Nosso Estatuto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-142875" y="2436812"/>
            <a:ext cx="8890000" cy="2738438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2" indent="-342900" algn="just">
              <a:spcAft>
                <a:spcPts val="2400"/>
              </a:spcAft>
              <a:buFont typeface="Wingdings" charset="2"/>
              <a:buChar char="ü"/>
              <a:defRPr/>
            </a:pPr>
            <a:r>
              <a:rPr lang="en-US" sz="2500" b="1" dirty="0" err="1" smtClean="0">
                <a:latin typeface="Century Gothic"/>
                <a:cs typeface="Century Gothic"/>
              </a:rPr>
              <a:t>Limitação</a:t>
            </a:r>
            <a:r>
              <a:rPr lang="en-US" sz="2500" b="1" dirty="0" smtClean="0">
                <a:latin typeface="Century Gothic"/>
                <a:cs typeface="Century Gothic"/>
              </a:rPr>
              <a:t> </a:t>
            </a:r>
            <a:r>
              <a:rPr lang="en-US" sz="2500" dirty="0" smtClean="0">
                <a:latin typeface="Century Gothic"/>
                <a:cs typeface="Century Gothic"/>
              </a:rPr>
              <a:t>do </a:t>
            </a:r>
            <a:r>
              <a:rPr lang="en-US" sz="2500" b="1" dirty="0" smtClean="0">
                <a:latin typeface="Century Gothic"/>
                <a:cs typeface="Century Gothic"/>
              </a:rPr>
              <a:t>“</a:t>
            </a:r>
            <a:r>
              <a:rPr lang="en-US" sz="2500" b="1" dirty="0" err="1" smtClean="0">
                <a:latin typeface="Century Gothic"/>
                <a:cs typeface="Century Gothic"/>
              </a:rPr>
              <a:t>carreirismo</a:t>
            </a:r>
            <a:r>
              <a:rPr lang="en-US" sz="2500" b="1" dirty="0" smtClean="0">
                <a:latin typeface="Century Gothic"/>
                <a:cs typeface="Century Gothic"/>
              </a:rPr>
              <a:t> </a:t>
            </a:r>
            <a:r>
              <a:rPr lang="en-US" sz="2500" b="1" dirty="0" err="1" smtClean="0">
                <a:latin typeface="Century Gothic"/>
                <a:cs typeface="Century Gothic"/>
              </a:rPr>
              <a:t>político</a:t>
            </a:r>
            <a:r>
              <a:rPr lang="en-US" sz="2500" b="1" dirty="0" smtClean="0">
                <a:latin typeface="Century Gothic"/>
                <a:cs typeface="Century Gothic"/>
              </a:rPr>
              <a:t>”</a:t>
            </a:r>
            <a:r>
              <a:rPr lang="en-US" sz="2500" dirty="0" smtClean="0">
                <a:latin typeface="Century Gothic"/>
                <a:cs typeface="Century Gothic"/>
              </a:rPr>
              <a:t>: </a:t>
            </a:r>
            <a:r>
              <a:rPr lang="pt-BR" sz="2500" dirty="0" smtClean="0">
                <a:latin typeface="Century Gothic"/>
                <a:cs typeface="Century Gothic"/>
              </a:rPr>
              <a:t>é vedado ao eleito para cargo no Poder Legislativo se candidatar a mais de uma reeleição consecutiva para o mesmo cargo. </a:t>
            </a:r>
          </a:p>
          <a:p>
            <a:pPr lvl="2" indent="-342900" algn="just">
              <a:spcAft>
                <a:spcPts val="2400"/>
              </a:spcAft>
              <a:buFont typeface="Wingdings" charset="2"/>
              <a:buChar char="ü"/>
              <a:defRPr/>
            </a:pPr>
            <a:r>
              <a:rPr lang="pt-BR" sz="2500" dirty="0" smtClean="0">
                <a:latin typeface="Century Gothic"/>
                <a:cs typeface="Century Gothic"/>
              </a:rPr>
              <a:t>O candidato deve preencher os requisitos previstos no projeto </a:t>
            </a:r>
            <a:r>
              <a:rPr lang="pt-BR" sz="2500" b="1" dirty="0" smtClean="0">
                <a:latin typeface="Century Gothic"/>
                <a:cs typeface="Century Gothic"/>
              </a:rPr>
              <a:t>Ficha Limpa</a:t>
            </a:r>
            <a:r>
              <a:rPr lang="pt-BR" sz="2500" dirty="0" smtClean="0">
                <a:latin typeface="Century Gothic"/>
                <a:cs typeface="Century Gothic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7378" y="203205"/>
            <a:ext cx="299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Nosso Estatuto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377378" y="1211282"/>
            <a:ext cx="8229602" cy="5070763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1" indent="-342900" algn="just">
              <a:spcBef>
                <a:spcPct val="20000"/>
              </a:spcBef>
              <a:spcAft>
                <a:spcPts val="1800"/>
              </a:spcAft>
              <a:buFont typeface="Arial"/>
              <a:buChar char="•"/>
              <a:defRPr/>
            </a:pPr>
            <a:endParaRPr lang="pt-BR" sz="2000" dirty="0" smtClean="0">
              <a:latin typeface="Century Gothic"/>
              <a:cs typeface="Century Gothic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-349250" y="1417658"/>
            <a:ext cx="9302750" cy="4868842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2" indent="-342900" algn="just">
              <a:spcAft>
                <a:spcPts val="3000"/>
              </a:spcAft>
              <a:buFont typeface="Wingdings" charset="2"/>
              <a:buChar char="ü"/>
              <a:defRPr/>
            </a:pPr>
            <a:r>
              <a:rPr lang="en-US" sz="2500" b="1" dirty="0" err="1" smtClean="0">
                <a:latin typeface="Century Gothic"/>
                <a:cs typeface="Century Gothic"/>
              </a:rPr>
              <a:t>Compromisso</a:t>
            </a:r>
            <a:r>
              <a:rPr lang="en-US" sz="2500" b="1" dirty="0" smtClean="0">
                <a:latin typeface="Century Gothic"/>
                <a:cs typeface="Century Gothic"/>
              </a:rPr>
              <a:t> de </a:t>
            </a:r>
            <a:r>
              <a:rPr lang="en-US" sz="2500" b="1" dirty="0" err="1" smtClean="0">
                <a:latin typeface="Century Gothic"/>
                <a:cs typeface="Century Gothic"/>
              </a:rPr>
              <a:t>cumprimento</a:t>
            </a:r>
            <a:r>
              <a:rPr lang="en-US" sz="2500" b="1" dirty="0" smtClean="0">
                <a:latin typeface="Century Gothic"/>
                <a:cs typeface="Century Gothic"/>
              </a:rPr>
              <a:t> do </a:t>
            </a:r>
            <a:r>
              <a:rPr lang="en-US" sz="2500" b="1" dirty="0" err="1" smtClean="0">
                <a:latin typeface="Century Gothic"/>
                <a:cs typeface="Century Gothic"/>
              </a:rPr>
              <a:t>mandato</a:t>
            </a:r>
            <a:r>
              <a:rPr lang="en-US" sz="2500" b="1" dirty="0" smtClean="0">
                <a:latin typeface="Century Gothic"/>
                <a:cs typeface="Century Gothic"/>
              </a:rPr>
              <a:t> </a:t>
            </a:r>
            <a:r>
              <a:rPr lang="en-US" sz="2500" b="1" dirty="0" err="1" smtClean="0">
                <a:latin typeface="Century Gothic"/>
                <a:cs typeface="Century Gothic"/>
              </a:rPr>
              <a:t>parlamentar</a:t>
            </a:r>
            <a:r>
              <a:rPr lang="en-US" sz="2500" dirty="0" smtClean="0">
                <a:latin typeface="Century Gothic"/>
                <a:cs typeface="Century Gothic"/>
              </a:rPr>
              <a:t>: </a:t>
            </a:r>
            <a:r>
              <a:rPr lang="pt-BR" sz="2500" dirty="0" smtClean="0">
                <a:solidFill>
                  <a:srgbClr val="000000"/>
                </a:solidFill>
                <a:latin typeface="Century Gothic"/>
                <a:cs typeface="Century Gothic"/>
              </a:rPr>
              <a:t>a  renúncia a mandato eletivo para concorrer a cargo diverso ou ocupar cargo no Executivo, sem o aval do Diretório, é considerado ato de indisciplina partidária.</a:t>
            </a:r>
            <a:endParaRPr lang="en-US" sz="2500" dirty="0" smtClean="0">
              <a:latin typeface="Century Gothic"/>
              <a:cs typeface="Century Gothic"/>
            </a:endParaRPr>
          </a:p>
          <a:p>
            <a:pPr lvl="2" indent="-342900" algn="just">
              <a:spcAft>
                <a:spcPts val="3000"/>
              </a:spcAft>
              <a:buFont typeface="Wingdings" charset="2"/>
              <a:buChar char="ü"/>
              <a:defRPr/>
            </a:pPr>
            <a:r>
              <a:rPr lang="en-US" sz="2500" b="1" dirty="0" err="1" smtClean="0">
                <a:latin typeface="Century Gothic"/>
                <a:cs typeface="Century Gothic"/>
              </a:rPr>
              <a:t>Indepêndencia</a:t>
            </a:r>
            <a:r>
              <a:rPr lang="en-US" sz="2500" b="1" dirty="0" smtClean="0">
                <a:latin typeface="Century Gothic"/>
                <a:cs typeface="Century Gothic"/>
              </a:rPr>
              <a:t> de </a:t>
            </a:r>
            <a:r>
              <a:rPr lang="en-US" sz="2500" b="1" dirty="0" err="1" smtClean="0">
                <a:latin typeface="Century Gothic"/>
                <a:cs typeface="Century Gothic"/>
              </a:rPr>
              <a:t>suplentes</a:t>
            </a:r>
            <a:r>
              <a:rPr lang="en-US" sz="2500" b="1" dirty="0" smtClean="0">
                <a:latin typeface="Century Gothic"/>
                <a:cs typeface="Century Gothic"/>
              </a:rPr>
              <a:t> </a:t>
            </a:r>
            <a:r>
              <a:rPr lang="en-US" sz="2500" b="1" dirty="0" err="1" smtClean="0">
                <a:latin typeface="Century Gothic"/>
                <a:cs typeface="Century Gothic"/>
              </a:rPr>
              <a:t>e</a:t>
            </a:r>
            <a:r>
              <a:rPr lang="en-US" sz="2500" b="1" dirty="0" smtClean="0">
                <a:latin typeface="Century Gothic"/>
                <a:cs typeface="Century Gothic"/>
              </a:rPr>
              <a:t> vices</a:t>
            </a:r>
            <a:r>
              <a:rPr lang="en-US" sz="2500" dirty="0" smtClean="0">
                <a:latin typeface="Century Gothic"/>
                <a:cs typeface="Century Gothic"/>
              </a:rPr>
              <a:t>: </a:t>
            </a:r>
            <a:r>
              <a:rPr lang="pt-BR" sz="2500" dirty="0" smtClean="0">
                <a:solidFill>
                  <a:srgbClr val="000000"/>
                </a:solidFill>
                <a:latin typeface="Century Gothic"/>
                <a:cs typeface="Century Gothic"/>
              </a:rPr>
              <a:t>ambos são escolhidos em convenção de modo </a:t>
            </a:r>
            <a:r>
              <a:rPr lang="pt-BR" sz="2500" dirty="0" smtClean="0">
                <a:solidFill>
                  <a:srgbClr val="000000"/>
                </a:solidFill>
                <a:latin typeface="Century Gothic" pitchFamily="34" charset="0"/>
                <a:cs typeface="Century Gothic"/>
              </a:rPr>
              <a:t>independente.</a:t>
            </a:r>
          </a:p>
          <a:p>
            <a:pPr lvl="2" indent="-342900" algn="just">
              <a:spcAft>
                <a:spcPts val="3000"/>
              </a:spcAft>
              <a:buFont typeface="Wingdings" charset="2"/>
              <a:buChar char="ü"/>
              <a:defRPr/>
            </a:pPr>
            <a:r>
              <a:rPr lang="en-US" sz="2500" b="1" dirty="0" err="1" smtClean="0">
                <a:solidFill>
                  <a:srgbClr val="000000"/>
                </a:solidFill>
                <a:latin typeface="Century Gothic" pitchFamily="34" charset="0"/>
                <a:cs typeface="Century Gothic"/>
              </a:rPr>
              <a:t>Gestão</a:t>
            </a:r>
            <a:r>
              <a:rPr lang="en-US" sz="2500" b="1" dirty="0" smtClean="0">
                <a:solidFill>
                  <a:srgbClr val="000000"/>
                </a:solidFill>
                <a:latin typeface="Century Gothic" pitchFamily="34" charset="0"/>
                <a:cs typeface="Century Gothic"/>
              </a:rPr>
              <a:t> </a:t>
            </a:r>
            <a:r>
              <a:rPr lang="en-US" sz="2500" b="1" dirty="0" err="1" smtClean="0">
                <a:solidFill>
                  <a:srgbClr val="000000"/>
                </a:solidFill>
                <a:latin typeface="Century Gothic" pitchFamily="34" charset="0"/>
                <a:cs typeface="Century Gothic"/>
              </a:rPr>
              <a:t>partidária</a:t>
            </a:r>
            <a:r>
              <a:rPr lang="en-US" sz="2500" b="1" dirty="0" smtClean="0">
                <a:solidFill>
                  <a:srgbClr val="000000"/>
                </a:solidFill>
                <a:latin typeface="Century Gothic" pitchFamily="34" charset="0"/>
                <a:cs typeface="Century Gothic"/>
              </a:rPr>
              <a:t> </a:t>
            </a:r>
            <a:r>
              <a:rPr lang="en-US" sz="2500" b="1" dirty="0" err="1" smtClean="0">
                <a:solidFill>
                  <a:srgbClr val="000000"/>
                </a:solidFill>
                <a:latin typeface="Century Gothic" pitchFamily="34" charset="0"/>
                <a:cs typeface="Century Gothic"/>
              </a:rPr>
              <a:t>independente</a:t>
            </a:r>
            <a:r>
              <a:rPr lang="en-US" sz="2500" dirty="0" smtClean="0">
                <a:solidFill>
                  <a:srgbClr val="000000"/>
                </a:solidFill>
                <a:latin typeface="Century Gothic" pitchFamily="34" charset="0"/>
                <a:cs typeface="Century Gothic"/>
              </a:rPr>
              <a:t>: </a:t>
            </a:r>
            <a:r>
              <a:rPr lang="pt-BR" sz="2500" dirty="0" smtClean="0">
                <a:latin typeface="Century Gothic" pitchFamily="34" charset="0"/>
              </a:rPr>
              <a:t>a administração do partido não pode ser feita por candidato ou por ocupante de cargo eletivo.</a:t>
            </a:r>
            <a:endParaRPr lang="pt-BR" sz="2500" b="1" dirty="0" smtClean="0">
              <a:latin typeface="Century Gothic" pitchFamily="34" charset="0"/>
            </a:endParaRPr>
          </a:p>
          <a:p>
            <a:pPr lvl="2" indent="-342900" algn="just">
              <a:spcAft>
                <a:spcPts val="3000"/>
              </a:spcAft>
              <a:buFont typeface="Wingdings" charset="2"/>
              <a:buChar char="ü"/>
              <a:defRPr/>
            </a:pPr>
            <a:endParaRPr lang="pt-BR" sz="2000" dirty="0" smtClean="0">
              <a:latin typeface="Century Gothic" pitchFamily="34" charset="0"/>
            </a:endParaRPr>
          </a:p>
          <a:p>
            <a:pPr lvl="1" indent="-342900" algn="just">
              <a:spcAft>
                <a:spcPts val="3000"/>
              </a:spcAft>
              <a:defRPr/>
            </a:pPr>
            <a:endParaRPr lang="pt-BR" sz="2000" dirty="0" smtClean="0">
              <a:latin typeface="Century Gothic" pitchFamily="34" charset="0"/>
            </a:endParaRPr>
          </a:p>
          <a:p>
            <a:pPr lvl="1" indent="-342900" algn="just">
              <a:spcAft>
                <a:spcPts val="3000"/>
              </a:spcAft>
              <a:buFont typeface="Arial"/>
              <a:buChar char="•"/>
              <a:defRPr/>
            </a:pPr>
            <a:endParaRPr lang="pt-BR" sz="2000" dirty="0" smtClean="0">
              <a:latin typeface="Century Gothic" pitchFamily="34" charset="0"/>
            </a:endParaRPr>
          </a:p>
          <a:p>
            <a:pPr lvl="1" indent="-342900" algn="just">
              <a:spcAft>
                <a:spcPts val="3000"/>
              </a:spcAft>
              <a:buFont typeface="Arial"/>
              <a:buChar char="•"/>
              <a:defRPr/>
            </a:pPr>
            <a:endParaRPr lang="pt-BR" sz="20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lvl="1" indent="-342900" algn="just">
              <a:spcAft>
                <a:spcPts val="3000"/>
              </a:spcAft>
              <a:buFont typeface="Arial"/>
              <a:buChar char="•"/>
              <a:defRPr/>
            </a:pPr>
            <a:endParaRPr lang="pt-BR" sz="2000" dirty="0" smtClean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 txBox="1">
            <a:spLocks/>
          </p:cNvSpPr>
          <p:nvPr/>
        </p:nvSpPr>
        <p:spPr>
          <a:xfrm>
            <a:off x="24753" y="1310815"/>
            <a:ext cx="9119247" cy="673532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indent="-342900" algn="ctr">
              <a:spcBef>
                <a:spcPct val="20000"/>
              </a:spcBef>
              <a:spcAft>
                <a:spcPts val="1800"/>
              </a:spcAft>
              <a:defRPr/>
            </a:pPr>
            <a:r>
              <a:rPr lang="pt-BR" sz="3500" b="1" dirty="0" smtClean="0">
                <a:latin typeface="Century Gothic"/>
                <a:cs typeface="Century Gothic"/>
              </a:rPr>
              <a:t>PARTIDO POLÍTICO</a:t>
            </a:r>
          </a:p>
          <a:p>
            <a:pPr lvl="0" indent="-342900" algn="ctr">
              <a:spcBef>
                <a:spcPct val="20000"/>
              </a:spcBef>
              <a:spcAft>
                <a:spcPts val="1800"/>
              </a:spcAft>
              <a:buFont typeface="Arial"/>
              <a:buChar char="•"/>
              <a:defRPr/>
            </a:pPr>
            <a:endParaRPr lang="pt-BR" sz="3000" b="1" dirty="0" smtClean="0">
              <a:latin typeface="Century Gothic"/>
              <a:cs typeface="Century Gothic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956349" y="4565680"/>
            <a:ext cx="950023" cy="155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 flipV="1">
            <a:off x="1607338" y="1984348"/>
            <a:ext cx="745042" cy="411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6903668" y="4495105"/>
            <a:ext cx="1095617" cy="150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753" y="2599902"/>
            <a:ext cx="2581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6882E"/>
                </a:solidFill>
                <a:latin typeface="Century Gothic"/>
                <a:cs typeface="Century Gothic"/>
              </a:rPr>
              <a:t>Selecionar rigorosamente os candidatos e os filiados</a:t>
            </a:r>
            <a:endParaRPr lang="pt-BR" sz="2000" b="1" dirty="0">
              <a:solidFill>
                <a:srgbClr val="F6882E"/>
              </a:solidFill>
              <a:latin typeface="Century Gothic"/>
              <a:cs typeface="Century Goth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71478" y="2996572"/>
            <a:ext cx="28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6882E"/>
                </a:solidFill>
                <a:latin typeface="Century Gothic"/>
                <a:cs typeface="Century Gothic"/>
              </a:rPr>
              <a:t>Fiscalizar e cobrar resultados</a:t>
            </a:r>
            <a:endParaRPr lang="pt-BR" sz="2000" b="1" dirty="0">
              <a:solidFill>
                <a:srgbClr val="F6882E"/>
              </a:solidFill>
              <a:latin typeface="Century Gothic"/>
              <a:cs typeface="Century Gothic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02074" y="5308270"/>
            <a:ext cx="3132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6882E"/>
                </a:solidFill>
                <a:latin typeface="Century Gothic"/>
                <a:cs typeface="Century Gothic"/>
              </a:rPr>
              <a:t>Dar suporte ao mandatário na execução</a:t>
            </a:r>
            <a:endParaRPr lang="pt-BR" sz="2000" b="1" dirty="0">
              <a:solidFill>
                <a:srgbClr val="F6882E"/>
              </a:solidFill>
              <a:latin typeface="Century Gothic"/>
              <a:cs typeface="Century Gothic"/>
            </a:endParaRPr>
          </a:p>
        </p:txBody>
      </p:sp>
      <p:pic>
        <p:nvPicPr>
          <p:cNvPr id="24" name="Picture 23" descr="LogoLaranG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705" y="3418045"/>
            <a:ext cx="3557150" cy="57282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402022" y="5712031"/>
            <a:ext cx="19000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8256" y="5308270"/>
            <a:ext cx="2581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6882E"/>
                </a:solidFill>
                <a:latin typeface="Century Gothic"/>
                <a:cs typeface="Century Gothic"/>
              </a:rPr>
              <a:t>Elaborar as propostas junto com o candidato</a:t>
            </a:r>
            <a:endParaRPr lang="pt-BR" sz="2000" b="1" dirty="0">
              <a:solidFill>
                <a:srgbClr val="F6882E"/>
              </a:solidFill>
              <a:latin typeface="Century Gothic"/>
              <a:cs typeface="Century Gothic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16200000" flipV="1">
            <a:off x="6524990" y="2050168"/>
            <a:ext cx="615554" cy="483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7378" y="203205"/>
            <a:ext cx="3264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Nossa estratégia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3578" y="4266719"/>
            <a:ext cx="8229600" cy="87658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1" indent="-342900" algn="just">
              <a:spcBef>
                <a:spcPct val="20000"/>
              </a:spcBef>
              <a:spcAft>
                <a:spcPts val="1800"/>
              </a:spcAft>
              <a:buFont typeface="Arial"/>
              <a:buChar char="•"/>
              <a:defRPr/>
            </a:pPr>
            <a:r>
              <a:rPr lang="pt-BR" sz="2500" dirty="0" smtClean="0">
                <a:latin typeface="Century Gothic"/>
                <a:cs typeface="Century Gothic"/>
              </a:rPr>
              <a:t>Criar gradualmente uma </a:t>
            </a:r>
            <a:r>
              <a:rPr lang="pt-BR" sz="2500" b="1" dirty="0" smtClean="0">
                <a:latin typeface="Century Gothic"/>
                <a:cs typeface="Century Gothic"/>
              </a:rPr>
              <a:t>marca de qualidade e eficiência </a:t>
            </a:r>
            <a:r>
              <a:rPr lang="pt-BR" sz="2500" dirty="0" smtClean="0">
                <a:latin typeface="Century Gothic"/>
                <a:cs typeface="Century Gothic"/>
              </a:rPr>
              <a:t>na gestão pública.</a:t>
            </a:r>
            <a:endParaRPr lang="pt-BR" sz="2500" b="1" dirty="0" smtClean="0">
              <a:latin typeface="Century Gothic"/>
              <a:cs typeface="Century Gothic"/>
            </a:endParaRPr>
          </a:p>
          <a:p>
            <a:pPr lvl="0" indent="-342900" algn="just">
              <a:spcBef>
                <a:spcPct val="20000"/>
              </a:spcBef>
              <a:spcAft>
                <a:spcPts val="1800"/>
              </a:spcAft>
              <a:buFont typeface="Arial"/>
              <a:buChar char="•"/>
              <a:defRPr/>
            </a:pPr>
            <a:endParaRPr lang="pt-BR" sz="2500" dirty="0" smtClean="0">
              <a:latin typeface="Century Gothic"/>
              <a:cs typeface="Century Gothic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77378" y="2350156"/>
            <a:ext cx="8325800" cy="1364594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1" indent="-342900" algn="just">
              <a:spcBef>
                <a:spcPct val="20000"/>
              </a:spcBef>
              <a:spcAft>
                <a:spcPts val="1800"/>
              </a:spcAft>
              <a:buFont typeface="Arial"/>
              <a:buChar char="•"/>
              <a:defRPr/>
            </a:pPr>
            <a:r>
              <a:rPr lang="pt-BR" sz="2500" dirty="0" smtClean="0">
                <a:latin typeface="Century Gothic"/>
                <a:cs typeface="Century Gothic"/>
              </a:rPr>
              <a:t>Iniciar a atuação no </a:t>
            </a:r>
            <a:r>
              <a:rPr lang="pt-BR" sz="2500" b="1" dirty="0" smtClean="0">
                <a:latin typeface="Century Gothic"/>
                <a:cs typeface="Century Gothic"/>
              </a:rPr>
              <a:t>Poder Executivo Municipal</a:t>
            </a:r>
            <a:r>
              <a:rPr lang="pt-BR" sz="2500" dirty="0" smtClean="0">
                <a:latin typeface="Century Gothic"/>
                <a:cs typeface="Century Gothic"/>
              </a:rPr>
              <a:t>, onde os resultados serão mais facilmente identificados pela população.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29778" y="1187533"/>
            <a:ext cx="7626628" cy="5225142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171450" indent="-514350">
              <a:spcBef>
                <a:spcPct val="20000"/>
              </a:spcBef>
              <a:spcAft>
                <a:spcPts val="1800"/>
              </a:spcAft>
              <a:defRPr/>
            </a:pPr>
            <a:r>
              <a:rPr lang="en-US" sz="3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1. </a:t>
            </a:r>
            <a:r>
              <a:rPr lang="en-US" sz="3000" b="1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Conheça</a:t>
            </a:r>
            <a:endParaRPr lang="en-US" sz="3000" b="1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indent="-514350">
              <a:spcBef>
                <a:spcPct val="20000"/>
              </a:spcBef>
              <a:spcAft>
                <a:spcPts val="1800"/>
              </a:spcAft>
              <a:defRPr/>
            </a:pPr>
            <a:r>
              <a:rPr lang="en-US" sz="3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2. </a:t>
            </a:r>
            <a:r>
              <a:rPr lang="en-US" sz="3000" b="1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Entenda</a:t>
            </a:r>
            <a:endParaRPr lang="en-US" sz="3000" b="1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indent="-514350">
              <a:spcBef>
                <a:spcPct val="20000"/>
              </a:spcBef>
              <a:spcAft>
                <a:spcPts val="1800"/>
              </a:spcAft>
              <a:defRPr/>
            </a:pPr>
            <a:r>
              <a:rPr lang="en-US" sz="3000" dirty="0" smtClean="0">
                <a:solidFill>
                  <a:srgbClr val="000000"/>
                </a:solidFill>
                <a:latin typeface="Century Gothic"/>
                <a:cs typeface="Century Gothic"/>
              </a:rPr>
              <a:t>	2.1. </a:t>
            </a:r>
            <a:r>
              <a:rPr lang="en-US" sz="30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Por</a:t>
            </a:r>
            <a:r>
              <a:rPr lang="en-US" sz="3000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que</a:t>
            </a:r>
            <a:r>
              <a:rPr lang="en-US" sz="3000" dirty="0" smtClean="0">
                <a:solidFill>
                  <a:srgbClr val="000000"/>
                </a:solidFill>
                <a:latin typeface="Century Gothic"/>
                <a:cs typeface="Century Gothic"/>
              </a:rPr>
              <a:t> um </a:t>
            </a:r>
            <a:r>
              <a:rPr lang="en-US" sz="30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partido</a:t>
            </a:r>
            <a:r>
              <a:rPr lang="en-US" sz="3000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político</a:t>
            </a:r>
            <a:r>
              <a:rPr lang="en-US" sz="3000" dirty="0" smtClean="0">
                <a:solidFill>
                  <a:srgbClr val="000000"/>
                </a:solidFill>
                <a:latin typeface="Century Gothic"/>
                <a:cs typeface="Century Gothic"/>
              </a:rPr>
              <a:t>?</a:t>
            </a:r>
          </a:p>
          <a:p>
            <a:pPr marL="171450" indent="-514350">
              <a:spcBef>
                <a:spcPct val="20000"/>
              </a:spcBef>
              <a:spcAft>
                <a:spcPts val="1800"/>
              </a:spcAft>
              <a:defRPr/>
            </a:pPr>
            <a:r>
              <a:rPr lang="en-US" sz="3000" dirty="0" smtClean="0">
                <a:solidFill>
                  <a:srgbClr val="000000"/>
                </a:solidFill>
                <a:latin typeface="Century Gothic"/>
                <a:cs typeface="Century Gothic"/>
              </a:rPr>
              <a:t>	2.2. </a:t>
            </a:r>
            <a:r>
              <a:rPr lang="en-US" sz="30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Fases</a:t>
            </a:r>
            <a:r>
              <a:rPr lang="en-US" sz="3000" dirty="0" smtClean="0">
                <a:solidFill>
                  <a:srgbClr val="000000"/>
                </a:solidFill>
                <a:latin typeface="Century Gothic"/>
                <a:cs typeface="Century Gothic"/>
              </a:rPr>
              <a:t> de </a:t>
            </a:r>
            <a:r>
              <a:rPr lang="en-US" sz="30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formação</a:t>
            </a:r>
            <a:r>
              <a:rPr lang="en-US" sz="3000" dirty="0" smtClean="0">
                <a:solidFill>
                  <a:srgbClr val="000000"/>
                </a:solidFill>
                <a:latin typeface="Century Gothic"/>
                <a:cs typeface="Century Gothic"/>
              </a:rPr>
              <a:t> de um </a:t>
            </a:r>
            <a:r>
              <a:rPr lang="en-US" sz="30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partido</a:t>
            </a:r>
            <a:endParaRPr lang="en-US" sz="30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indent="-514350">
              <a:spcBef>
                <a:spcPct val="20000"/>
              </a:spcBef>
              <a:spcAft>
                <a:spcPts val="1800"/>
              </a:spcAft>
              <a:defRPr/>
            </a:pPr>
            <a:r>
              <a:rPr lang="en-US" sz="3000" dirty="0" smtClean="0">
                <a:solidFill>
                  <a:srgbClr val="000000"/>
                </a:solidFill>
                <a:latin typeface="Century Gothic"/>
                <a:cs typeface="Century Gothic"/>
              </a:rPr>
              <a:t>	2.3. </a:t>
            </a:r>
            <a:r>
              <a:rPr lang="en-US" sz="30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Aonde</a:t>
            </a:r>
            <a:r>
              <a:rPr lang="en-US" sz="3000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estamos</a:t>
            </a:r>
            <a:endParaRPr lang="en-US" sz="30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indent="-514350">
              <a:spcBef>
                <a:spcPct val="20000"/>
              </a:spcBef>
              <a:spcAft>
                <a:spcPts val="1800"/>
              </a:spcAft>
              <a:defRPr/>
            </a:pPr>
            <a:r>
              <a:rPr lang="en-US" sz="3000" dirty="0" smtClean="0">
                <a:solidFill>
                  <a:srgbClr val="000000"/>
                </a:solidFill>
                <a:latin typeface="Century Gothic"/>
                <a:cs typeface="Century Gothic"/>
              </a:rPr>
              <a:t>	2.4. </a:t>
            </a:r>
            <a:r>
              <a:rPr lang="en-US" sz="30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Nossas</a:t>
            </a:r>
            <a:r>
              <a:rPr lang="en-US" sz="3000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metas</a:t>
            </a:r>
            <a:endParaRPr lang="en-US" sz="30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indent="-514350">
              <a:spcBef>
                <a:spcPct val="20000"/>
              </a:spcBef>
              <a:spcAft>
                <a:spcPts val="1800"/>
              </a:spcAft>
              <a:defRPr/>
            </a:pPr>
            <a:r>
              <a:rPr lang="en-US" sz="3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3. </a:t>
            </a:r>
            <a:r>
              <a:rPr lang="en-US" sz="3000" b="1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Participe</a:t>
            </a:r>
            <a:endParaRPr lang="pt-BR" sz="3000" b="1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indent="-514350" algn="just">
              <a:spcBef>
                <a:spcPct val="20000"/>
              </a:spcBef>
              <a:spcAft>
                <a:spcPts val="1800"/>
              </a:spcAft>
              <a:defRPr/>
            </a:pPr>
            <a:endParaRPr lang="pt-BR" sz="20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marR="0" lvl="0" indent="-5143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tabLst/>
              <a:defRPr/>
            </a:pPr>
            <a:endParaRPr lang="pt-BR" sz="2000" dirty="0" smtClean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884337" y="2137754"/>
            <a:ext cx="808097" cy="346388"/>
          </a:xfrm>
          <a:prstGeom prst="lef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/>
          <p:cNvSpPr txBox="1"/>
          <p:nvPr/>
        </p:nvSpPr>
        <p:spPr>
          <a:xfrm>
            <a:off x="377378" y="203205"/>
            <a:ext cx="553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Por que um partido político?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14338" y="3286125"/>
            <a:ext cx="8229600" cy="1000676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1" indent="-342900" algn="just">
              <a:spcBef>
                <a:spcPct val="20000"/>
              </a:spcBef>
              <a:buFont typeface="Arial"/>
              <a:buChar char="•"/>
              <a:defRPr/>
            </a:pPr>
            <a:r>
              <a:rPr lang="pt-BR" sz="2500" dirty="0" smtClean="0">
                <a:latin typeface="Century Gothic"/>
                <a:cs typeface="Century Gothic"/>
              </a:rPr>
              <a:t>Os cargos de líderes e gestores responsáveis pela administração pública são preenchidos pelo processo eleitoral.</a:t>
            </a:r>
            <a:endParaRPr kumimoji="0" lang="pt-BR" sz="25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77378" y="1634612"/>
            <a:ext cx="8229600" cy="1397513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1" indent="-342900" algn="just">
              <a:spcBef>
                <a:spcPct val="20000"/>
              </a:spcBef>
              <a:buFont typeface="Arial"/>
              <a:buChar char="•"/>
              <a:defRPr/>
            </a:pPr>
            <a:r>
              <a:rPr kumimoji="0" lang="pt-BR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ONGs</a:t>
            </a:r>
            <a:r>
              <a:rPr lang="pt-BR" sz="2500" dirty="0" smtClean="0">
                <a:latin typeface="Century Gothic"/>
                <a:cs typeface="Century Gothic"/>
              </a:rPr>
              <a:t> e</a:t>
            </a:r>
            <a:r>
              <a:rPr kumimoji="0" lang="pt-BR" sz="25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Associações são importantes na sociedade civil, mas têm atuações limitadas, o que os impede de realizar mudanças estruturais.</a:t>
            </a:r>
            <a:endParaRPr kumimoji="0" lang="pt-BR" sz="25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14338" y="4828670"/>
            <a:ext cx="8229600" cy="75451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1" indent="-342900" algn="just">
              <a:spcBef>
                <a:spcPct val="20000"/>
              </a:spcBef>
              <a:buFont typeface="Arial"/>
              <a:buChar char="•"/>
              <a:defRPr/>
            </a:pPr>
            <a:r>
              <a:rPr lang="pt-BR" sz="2500" noProof="0" dirty="0" smtClean="0">
                <a:latin typeface="Century Gothic"/>
                <a:cs typeface="Century Gothic"/>
              </a:rPr>
              <a:t>Atualmente, nenhum partido no Brasil tem foco na redução de impostos e </a:t>
            </a:r>
            <a:r>
              <a:rPr lang="pt-BR" sz="2500" dirty="0" smtClean="0">
                <a:latin typeface="Century Gothic"/>
                <a:cs typeface="Century Gothic"/>
              </a:rPr>
              <a:t>na maior </a:t>
            </a:r>
            <a:r>
              <a:rPr lang="pt-BR" sz="2500" noProof="0" dirty="0" smtClean="0">
                <a:latin typeface="Century Gothic"/>
                <a:cs typeface="Century Gothic"/>
              </a:rPr>
              <a:t>eficiência </a:t>
            </a:r>
            <a:r>
              <a:rPr lang="pt-BR" sz="2500" dirty="0" smtClean="0">
                <a:latin typeface="Century Gothic"/>
                <a:cs typeface="Century Gothic"/>
              </a:rPr>
              <a:t>na </a:t>
            </a:r>
            <a:r>
              <a:rPr lang="pt-BR" sz="2500" noProof="0" dirty="0" smtClean="0">
                <a:latin typeface="Century Gothic"/>
                <a:cs typeface="Century Gothic"/>
              </a:rPr>
              <a:t>gestão dos recursos públicos.</a:t>
            </a:r>
            <a:endParaRPr kumimoji="0" lang="pt-BR" sz="25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7378" y="203205"/>
            <a:ext cx="3658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Fases de formação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77378" y="1619250"/>
            <a:ext cx="8401497" cy="427037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1" indent="-342900" algn="just">
              <a:spcBef>
                <a:spcPct val="20000"/>
              </a:spcBef>
              <a:buFont typeface="Arial"/>
              <a:buChar char="•"/>
              <a:defRPr/>
            </a:pPr>
            <a:r>
              <a:rPr lang="pt-BR" sz="2500" b="1" dirty="0" smtClean="0">
                <a:latin typeface="Century Gothic"/>
                <a:cs typeface="Century Gothic"/>
              </a:rPr>
              <a:t>Fundação (12 de fevereiro de 2011) </a:t>
            </a:r>
          </a:p>
          <a:p>
            <a:pPr lvl="1" indent="-342900" algn="just">
              <a:spcBef>
                <a:spcPct val="20000"/>
              </a:spcBef>
              <a:defRPr/>
            </a:pPr>
            <a:r>
              <a:rPr lang="pt-BR" sz="2500" dirty="0" smtClean="0">
                <a:latin typeface="Century Gothic"/>
                <a:cs typeface="Century Gothic"/>
              </a:rPr>
              <a:t>	</a:t>
            </a:r>
          </a:p>
          <a:p>
            <a:pPr lvl="1" indent="-342900" algn="just">
              <a:spcBef>
                <a:spcPct val="20000"/>
              </a:spcBef>
              <a:buFont typeface="Arial"/>
              <a:buChar char="•"/>
              <a:defRPr/>
            </a:pPr>
            <a:r>
              <a:rPr lang="pt-BR" sz="2500" b="1" dirty="0" smtClean="0">
                <a:latin typeface="Century Gothic"/>
                <a:cs typeface="Century Gothic"/>
              </a:rPr>
              <a:t>Registro no TSE (em andamento):</a:t>
            </a:r>
          </a:p>
          <a:p>
            <a:pPr lvl="1" indent="-342900" algn="just">
              <a:spcBef>
                <a:spcPct val="20000"/>
              </a:spcBef>
              <a:defRPr/>
            </a:pPr>
            <a:r>
              <a:rPr lang="pt-BR" sz="2500" dirty="0" smtClean="0">
                <a:latin typeface="Century Gothic"/>
                <a:cs typeface="Century Gothic"/>
              </a:rPr>
              <a:t>	Necessária a coleta de 500 mil assinaturas de apoio </a:t>
            </a:r>
            <a:r>
              <a:rPr lang="pt-BR" sz="2500" dirty="0" smtClean="0">
                <a:solidFill>
                  <a:srgbClr val="000000"/>
                </a:solidFill>
                <a:latin typeface="Century Gothic"/>
                <a:cs typeface="Century Gothic"/>
              </a:rPr>
              <a:t>à</a:t>
            </a:r>
            <a:r>
              <a:rPr lang="pt-BR" sz="2500" dirty="0" smtClean="0">
                <a:latin typeface="Century Gothic"/>
                <a:cs typeface="Century Gothic"/>
              </a:rPr>
              <a:t> criação do partido.</a:t>
            </a:r>
          </a:p>
          <a:p>
            <a:pPr lvl="1" indent="-342900" algn="just">
              <a:spcBef>
                <a:spcPct val="20000"/>
              </a:spcBef>
              <a:defRPr/>
            </a:pPr>
            <a:endParaRPr lang="pt-BR" sz="2500" dirty="0" smtClean="0">
              <a:latin typeface="Century Gothic"/>
              <a:cs typeface="Century Gothic"/>
            </a:endParaRPr>
          </a:p>
          <a:p>
            <a:pPr lvl="1" indent="-342900" algn="just">
              <a:spcBef>
                <a:spcPct val="20000"/>
              </a:spcBef>
              <a:buFont typeface="Arial"/>
              <a:buChar char="•"/>
              <a:defRPr/>
            </a:pPr>
            <a:r>
              <a:rPr lang="pt-BR" sz="2500" b="1" dirty="0" smtClean="0">
                <a:latin typeface="Century Gothic"/>
                <a:cs typeface="Century Gothic"/>
              </a:rPr>
              <a:t>Atuação partidária:</a:t>
            </a:r>
          </a:p>
          <a:p>
            <a:pPr lvl="1" indent="-342900" algn="just">
              <a:spcBef>
                <a:spcPct val="20000"/>
              </a:spcBef>
              <a:defRPr/>
            </a:pPr>
            <a:r>
              <a:rPr lang="pt-BR" sz="2500" dirty="0" smtClean="0">
                <a:latin typeface="Century Gothic"/>
                <a:cs typeface="Century Gothic"/>
              </a:rPr>
              <a:t>	</a:t>
            </a:r>
            <a:r>
              <a:rPr lang="pt-BR" sz="2500" u="sng" dirty="0" smtClean="0">
                <a:latin typeface="Century Gothic"/>
                <a:cs typeface="Century Gothic"/>
              </a:rPr>
              <a:t>Somente após o registro</a:t>
            </a:r>
            <a:r>
              <a:rPr lang="pt-BR" sz="2500" dirty="0" smtClean="0">
                <a:latin typeface="Century Gothic"/>
                <a:cs typeface="Century Gothic"/>
              </a:rPr>
              <a:t> o partido estará apto a participar das eleições e lançar candidatos.</a:t>
            </a:r>
          </a:p>
          <a:p>
            <a:pPr lvl="0" indent="-342900" algn="just">
              <a:spcBef>
                <a:spcPct val="20000"/>
              </a:spcBef>
              <a:defRPr/>
            </a:pPr>
            <a:endParaRPr lang="pt-BR" sz="2500" b="1" dirty="0" smtClean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7378" y="203205"/>
            <a:ext cx="308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Aonde estamos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77378" y="1396999"/>
            <a:ext cx="8229600" cy="4810126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1" indent="-342900" algn="just">
              <a:spcBef>
                <a:spcPct val="20000"/>
              </a:spcBef>
              <a:spcAft>
                <a:spcPts val="1800"/>
              </a:spcAft>
              <a:buFont typeface="Arial"/>
              <a:buChar char="•"/>
              <a:defRPr/>
            </a:pPr>
            <a:r>
              <a:rPr lang="pt-BR" sz="2500" dirty="0" smtClean="0">
                <a:latin typeface="Century Gothic"/>
                <a:cs typeface="Century Gothic"/>
              </a:rPr>
              <a:t>Estamos na fase inicial de </a:t>
            </a:r>
            <a:r>
              <a:rPr lang="pt-BR" sz="2500" b="1" dirty="0" smtClean="0">
                <a:latin typeface="Century Gothic"/>
                <a:cs typeface="Century Gothic"/>
              </a:rPr>
              <a:t>coleta de assinaturas</a:t>
            </a:r>
            <a:r>
              <a:rPr lang="pt-BR" sz="2500" dirty="0" smtClean="0">
                <a:latin typeface="Century Gothic"/>
                <a:cs typeface="Century Gothic"/>
              </a:rPr>
              <a:t>. </a:t>
            </a:r>
          </a:p>
          <a:p>
            <a:pPr lvl="1" indent="-342900" algn="just">
              <a:spcBef>
                <a:spcPct val="20000"/>
              </a:spcBef>
              <a:spcAft>
                <a:spcPts val="1800"/>
              </a:spcAft>
              <a:buFont typeface="Arial"/>
              <a:buChar char="•"/>
              <a:defRPr/>
            </a:pPr>
            <a:r>
              <a:rPr lang="pt-BR" sz="2500" dirty="0" smtClean="0">
                <a:latin typeface="Century Gothic"/>
                <a:cs typeface="Century Gothic"/>
              </a:rPr>
              <a:t>O NOVO já foi matéria em </a:t>
            </a:r>
            <a:r>
              <a:rPr lang="pt-BR" sz="2500" b="1" dirty="0" smtClean="0">
                <a:latin typeface="Century Gothic"/>
                <a:cs typeface="Century Gothic"/>
              </a:rPr>
              <a:t>veículos de grande circulação: </a:t>
            </a:r>
          </a:p>
          <a:p>
            <a:pPr lvl="2" indent="-342900" algn="just">
              <a:spcBef>
                <a:spcPct val="200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pt-BR" sz="2500" dirty="0" smtClean="0">
                <a:latin typeface="Century Gothic"/>
                <a:cs typeface="Century Gothic"/>
              </a:rPr>
              <a:t>Folha de São Paulo </a:t>
            </a:r>
          </a:p>
          <a:p>
            <a:pPr lvl="2" indent="-342900" algn="just">
              <a:spcBef>
                <a:spcPct val="200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pt-BR" sz="2500" dirty="0" smtClean="0">
                <a:latin typeface="Century Gothic"/>
                <a:cs typeface="Century Gothic"/>
              </a:rPr>
              <a:t>O Valor Econômico </a:t>
            </a:r>
          </a:p>
          <a:p>
            <a:pPr lvl="2" indent="-342900" algn="just">
              <a:spcBef>
                <a:spcPct val="20000"/>
              </a:spcBef>
              <a:spcAft>
                <a:spcPts val="1800"/>
              </a:spcAft>
              <a:buFont typeface="Arial"/>
              <a:buChar char="•"/>
              <a:defRPr/>
            </a:pPr>
            <a:r>
              <a:rPr lang="pt-BR" sz="2500" dirty="0" smtClean="0">
                <a:latin typeface="Century Gothic"/>
                <a:cs typeface="Century Gothic"/>
              </a:rPr>
              <a:t>Isto É Dinheiro.</a:t>
            </a:r>
          </a:p>
          <a:p>
            <a:pPr lvl="1" indent="-342900" algn="just">
              <a:spcBef>
                <a:spcPct val="20000"/>
              </a:spcBef>
              <a:spcAft>
                <a:spcPts val="3600"/>
              </a:spcAft>
              <a:buFont typeface="Arial"/>
              <a:buChar char="•"/>
              <a:defRPr/>
            </a:pPr>
            <a:r>
              <a:rPr lang="pt-BR" sz="2500" b="1" dirty="0" smtClean="0">
                <a:latin typeface="Century Gothic"/>
                <a:cs typeface="Century Gothic"/>
              </a:rPr>
              <a:t>Trabalho Online</a:t>
            </a:r>
            <a:r>
              <a:rPr lang="pt-BR" sz="2500" dirty="0" smtClean="0">
                <a:latin typeface="Century Gothic"/>
                <a:cs typeface="Century Gothic"/>
              </a:rPr>
              <a:t>: debates no nosso blog e presença em diversas mídias sociais (</a:t>
            </a:r>
            <a:r>
              <a:rPr lang="pt-BR" sz="2500" dirty="0" err="1" smtClean="0">
                <a:latin typeface="Century Gothic"/>
                <a:cs typeface="Century Gothic"/>
              </a:rPr>
              <a:t>Facebook</a:t>
            </a:r>
            <a:r>
              <a:rPr lang="pt-BR" sz="2500" dirty="0" smtClean="0">
                <a:latin typeface="Century Gothic"/>
                <a:cs typeface="Century Gothic"/>
              </a:rPr>
              <a:t>, Orkut e </a:t>
            </a:r>
            <a:r>
              <a:rPr lang="pt-BR" sz="2500" dirty="0" err="1" smtClean="0">
                <a:latin typeface="Century Gothic"/>
                <a:cs typeface="Century Gothic"/>
              </a:rPr>
              <a:t>Twitter</a:t>
            </a:r>
            <a:r>
              <a:rPr lang="pt-BR" sz="2500" dirty="0" smtClean="0">
                <a:latin typeface="Century Gothic"/>
                <a:cs typeface="Century Gothic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 txBox="1">
            <a:spLocks/>
          </p:cNvSpPr>
          <p:nvPr/>
        </p:nvSpPr>
        <p:spPr>
          <a:xfrm>
            <a:off x="443255" y="2921000"/>
            <a:ext cx="8129245" cy="157162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indent="-342900" algn="just">
              <a:spcBef>
                <a:spcPct val="20000"/>
              </a:spcBef>
              <a:defRPr/>
            </a:pPr>
            <a:r>
              <a:rPr lang="pt-BR" sz="3000" b="1" dirty="0" smtClean="0">
                <a:latin typeface="Century Gothic"/>
                <a:cs typeface="Century Gothic"/>
              </a:rPr>
              <a:t>O NOVO é um partido político com origem na sociedade civil e que pretende atuar na melhoria da gestão pública.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7378" y="203205"/>
            <a:ext cx="2740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Nossas metas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7625" y="1952625"/>
            <a:ext cx="8909497" cy="2562720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1" indent="-342900" algn="just">
              <a:spcBef>
                <a:spcPct val="20000"/>
              </a:spcBef>
              <a:spcAft>
                <a:spcPts val="3000"/>
              </a:spcAft>
              <a:buFont typeface="Arial"/>
              <a:buChar char="•"/>
              <a:defRPr/>
            </a:pPr>
            <a:r>
              <a:rPr lang="pt-BR" sz="3000" dirty="0" smtClean="0">
                <a:latin typeface="Century Gothic"/>
                <a:cs typeface="Century Gothic"/>
              </a:rPr>
              <a:t>Recolher as 500 mil assinaturas até agosto de 2011.</a:t>
            </a:r>
          </a:p>
          <a:p>
            <a:pPr lvl="1" indent="-342900" algn="just">
              <a:spcBef>
                <a:spcPct val="20000"/>
              </a:spcBef>
              <a:spcAft>
                <a:spcPts val="3000"/>
              </a:spcAft>
              <a:buFont typeface="Arial"/>
              <a:buChar char="•"/>
              <a:defRPr/>
            </a:pPr>
            <a:r>
              <a:rPr lang="pt-BR" sz="3000" dirty="0" smtClean="0">
                <a:latin typeface="Century Gothic"/>
                <a:cs typeface="Century Gothic"/>
              </a:rPr>
              <a:t>Obter o Registro no TSE até setembro de 2011.</a:t>
            </a:r>
          </a:p>
          <a:p>
            <a:pPr lvl="1" indent="-342900" algn="just">
              <a:spcBef>
                <a:spcPct val="20000"/>
              </a:spcBef>
              <a:spcAft>
                <a:spcPts val="3000"/>
              </a:spcAft>
              <a:buFont typeface="Arial"/>
              <a:buChar char="•"/>
              <a:defRPr/>
            </a:pPr>
            <a:r>
              <a:rPr lang="pt-BR" sz="3000" dirty="0" smtClean="0">
                <a:latin typeface="Century Gothic"/>
                <a:cs typeface="Century Gothic"/>
              </a:rPr>
              <a:t>Participar das eleições municipais de 2012.</a:t>
            </a:r>
          </a:p>
          <a:p>
            <a:pPr lvl="1" indent="-342900" algn="just">
              <a:spcBef>
                <a:spcPct val="20000"/>
              </a:spcBef>
              <a:spcAft>
                <a:spcPts val="3000"/>
              </a:spcAft>
              <a:buFont typeface="Arial"/>
              <a:buChar char="•"/>
              <a:defRPr/>
            </a:pPr>
            <a:endParaRPr lang="pt-BR" sz="2500" b="1" dirty="0" smtClean="0">
              <a:latin typeface="Century Gothic"/>
              <a:cs typeface="Century Gothic"/>
            </a:endParaRPr>
          </a:p>
          <a:p>
            <a:pPr lvl="1" indent="-342900" algn="just">
              <a:spcBef>
                <a:spcPct val="20000"/>
              </a:spcBef>
              <a:spcAft>
                <a:spcPts val="3000"/>
              </a:spcAft>
              <a:defRPr/>
            </a:pPr>
            <a:r>
              <a:rPr lang="pt-BR" sz="2500" dirty="0" smtClean="0">
                <a:latin typeface="Century Gothic"/>
                <a:cs typeface="Century Gothic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29778" y="1187533"/>
            <a:ext cx="7626628" cy="522514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171450" indent="-514350" algn="ctr">
              <a:spcBef>
                <a:spcPct val="20000"/>
              </a:spcBef>
              <a:spcAft>
                <a:spcPts val="1800"/>
              </a:spcAft>
              <a:defRPr/>
            </a:pPr>
            <a:endParaRPr lang="en-US" sz="2500" b="1" dirty="0" smtClean="0">
              <a:solidFill>
                <a:srgbClr val="F6882E"/>
              </a:solidFill>
              <a:latin typeface="Century Gothic"/>
              <a:cs typeface="Century Gothic"/>
            </a:endParaRPr>
          </a:p>
          <a:p>
            <a:pPr marL="171450" indent="-514350">
              <a:spcBef>
                <a:spcPct val="20000"/>
              </a:spcBef>
              <a:spcAft>
                <a:spcPts val="1800"/>
              </a:spcAft>
              <a:defRPr/>
            </a:pPr>
            <a:r>
              <a:rPr lang="en-US" sz="35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1. </a:t>
            </a:r>
            <a:r>
              <a:rPr lang="en-US" sz="3500" b="1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Conheça</a:t>
            </a:r>
            <a:endParaRPr lang="en-US" sz="3500" b="1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indent="-514350">
              <a:spcBef>
                <a:spcPct val="20000"/>
              </a:spcBef>
              <a:spcAft>
                <a:spcPts val="1800"/>
              </a:spcAft>
              <a:defRPr/>
            </a:pPr>
            <a:r>
              <a:rPr lang="en-US" sz="35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2. </a:t>
            </a:r>
            <a:r>
              <a:rPr lang="en-US" sz="3500" b="1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Entenda</a:t>
            </a:r>
            <a:endParaRPr lang="en-US" sz="3500" b="1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indent="-514350">
              <a:spcBef>
                <a:spcPct val="20000"/>
              </a:spcBef>
              <a:spcAft>
                <a:spcPts val="1800"/>
              </a:spcAft>
              <a:defRPr/>
            </a:pPr>
            <a:r>
              <a:rPr lang="en-US" sz="35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3. </a:t>
            </a:r>
            <a:r>
              <a:rPr lang="en-US" sz="3500" b="1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Participe</a:t>
            </a:r>
            <a:endParaRPr lang="en-US" sz="3500" b="1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indent="-514350">
              <a:spcBef>
                <a:spcPct val="20000"/>
              </a:spcBef>
              <a:spcAft>
                <a:spcPts val="1800"/>
              </a:spcAft>
              <a:defRPr/>
            </a:pPr>
            <a:r>
              <a:rPr lang="en-US" sz="25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	</a:t>
            </a:r>
            <a:endParaRPr lang="pt-BR" sz="25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indent="-514350" algn="just">
              <a:spcBef>
                <a:spcPct val="20000"/>
              </a:spcBef>
              <a:spcAft>
                <a:spcPts val="1800"/>
              </a:spcAft>
              <a:defRPr/>
            </a:pPr>
            <a:endParaRPr lang="pt-BR" sz="20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marR="0" lvl="0" indent="-5143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tabLst/>
              <a:defRPr/>
            </a:pPr>
            <a:endParaRPr lang="pt-BR" sz="2000" dirty="0" smtClean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3288385" y="3946617"/>
            <a:ext cx="808097" cy="346388"/>
          </a:xfrm>
          <a:prstGeom prst="lef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77377" y="1857375"/>
            <a:ext cx="8464997" cy="500062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571500" lvl="1" indent="-457200" algn="just">
              <a:spcBef>
                <a:spcPct val="20000"/>
              </a:spcBef>
              <a:buFont typeface="Wingdings" charset="2"/>
              <a:buChar char="ü"/>
              <a:defRPr/>
            </a:pPr>
            <a:r>
              <a:rPr lang="pt-BR" sz="3000" dirty="0" smtClean="0">
                <a:solidFill>
                  <a:srgbClr val="000000"/>
                </a:solidFill>
                <a:latin typeface="Century Gothic"/>
                <a:cs typeface="Century Gothic"/>
                <a:sym typeface="Wingdings" pitchFamily="2" charset="2"/>
              </a:rPr>
              <a:t>Visite nosso site (novo.org.</a:t>
            </a:r>
            <a:r>
              <a:rPr lang="pt-BR" sz="3000" dirty="0" err="1" smtClean="0">
                <a:solidFill>
                  <a:srgbClr val="000000"/>
                </a:solidFill>
                <a:latin typeface="Century Gothic"/>
                <a:cs typeface="Century Gothic"/>
                <a:sym typeface="Wingdings" pitchFamily="2" charset="2"/>
              </a:rPr>
              <a:t>br</a:t>
            </a:r>
            <a:r>
              <a:rPr lang="pt-BR" sz="3000" dirty="0" smtClean="0">
                <a:solidFill>
                  <a:srgbClr val="000000"/>
                </a:solidFill>
                <a:latin typeface="Century Gothic"/>
                <a:cs typeface="Century Gothic"/>
                <a:sym typeface="Wingdings" pitchFamily="2" charset="2"/>
              </a:rPr>
              <a:t>);</a:t>
            </a:r>
          </a:p>
          <a:p>
            <a:pPr marL="571500" lvl="1" indent="-457200" algn="just">
              <a:spcBef>
                <a:spcPct val="20000"/>
              </a:spcBef>
              <a:buFont typeface="Wingdings" charset="2"/>
              <a:buChar char="ü"/>
              <a:defRPr/>
            </a:pPr>
            <a:r>
              <a:rPr lang="pt-BR" sz="3000" dirty="0" smtClean="0">
                <a:solidFill>
                  <a:srgbClr val="000000"/>
                </a:solidFill>
                <a:latin typeface="Century Gothic"/>
                <a:cs typeface="Century Gothic"/>
                <a:sym typeface="Wingdings" pitchFamily="2" charset="2"/>
              </a:rPr>
              <a:t>Faça seu cadastro;</a:t>
            </a:r>
          </a:p>
          <a:p>
            <a:pPr marL="571500" lvl="1" indent="-457200" algn="just">
              <a:spcBef>
                <a:spcPct val="20000"/>
              </a:spcBef>
              <a:buFont typeface="Wingdings" charset="2"/>
              <a:buChar char="ü"/>
              <a:defRPr/>
            </a:pPr>
            <a:r>
              <a:rPr lang="pt-BR" sz="3000" dirty="0" smtClean="0">
                <a:solidFill>
                  <a:srgbClr val="000000"/>
                </a:solidFill>
                <a:latin typeface="Century Gothic"/>
                <a:cs typeface="Century Gothic"/>
                <a:sym typeface="Wingdings" pitchFamily="2" charset="2"/>
              </a:rPr>
              <a:t>Apresente o NOVO para amigos e conhecidos;</a:t>
            </a:r>
          </a:p>
          <a:p>
            <a:pPr marL="571500" lvl="1" indent="-457200" algn="just">
              <a:spcBef>
                <a:spcPct val="20000"/>
              </a:spcBef>
              <a:buFont typeface="Wingdings" charset="2"/>
              <a:buChar char="ü"/>
              <a:defRPr/>
            </a:pPr>
            <a:r>
              <a:rPr lang="pt-BR" sz="3000" dirty="0" smtClean="0">
                <a:solidFill>
                  <a:srgbClr val="000000"/>
                </a:solidFill>
                <a:latin typeface="Century Gothic"/>
                <a:cs typeface="Century Gothic"/>
                <a:sym typeface="Wingdings" pitchFamily="2" charset="2"/>
              </a:rPr>
              <a:t>Envie emails de divulgação e participe de nossas mídias sociais.</a:t>
            </a:r>
          </a:p>
          <a:p>
            <a:pPr marL="114300" indent="-457200" algn="ctr">
              <a:spcBef>
                <a:spcPct val="20000"/>
              </a:spcBef>
              <a:defRPr/>
            </a:pPr>
            <a:r>
              <a:rPr lang="pt-BR" sz="3500" b="1" dirty="0" smtClean="0">
                <a:solidFill>
                  <a:srgbClr val="000000"/>
                </a:solidFill>
                <a:latin typeface="Century Gothic"/>
                <a:cs typeface="Century Gothic"/>
                <a:sym typeface="Wingdings" pitchFamily="2" charset="2"/>
              </a:rPr>
              <a:t>MAS PRINCIPALMENTE, </a:t>
            </a:r>
          </a:p>
          <a:p>
            <a:pPr marL="114300" indent="-457200" algn="ctr">
              <a:spcBef>
                <a:spcPct val="20000"/>
              </a:spcBef>
              <a:defRPr/>
            </a:pPr>
            <a:r>
              <a:rPr lang="pt-BR" sz="3500" b="1" dirty="0" smtClean="0">
                <a:solidFill>
                  <a:srgbClr val="000000"/>
                </a:solidFill>
                <a:latin typeface="Century Gothic"/>
                <a:cs typeface="Century Gothic"/>
                <a:sym typeface="Wingdings" pitchFamily="2" charset="2"/>
              </a:rPr>
              <a:t>COLETE FICHAS DE APOIO.</a:t>
            </a:r>
          </a:p>
          <a:p>
            <a:pPr marL="114300" indent="-457200" algn="just">
              <a:spcBef>
                <a:spcPct val="20000"/>
              </a:spcBef>
              <a:defRPr/>
            </a:pPr>
            <a:endParaRPr lang="pt-BR" sz="2000" dirty="0" smtClean="0">
              <a:solidFill>
                <a:srgbClr val="000000"/>
              </a:solidFill>
              <a:latin typeface="Century Gothic"/>
              <a:cs typeface="Century Gothic"/>
              <a:sym typeface="Wingdings" pitchFamily="2" charset="2"/>
            </a:endParaRPr>
          </a:p>
          <a:p>
            <a:pPr marL="1028700" lvl="2" indent="-457200" algn="just">
              <a:spcBef>
                <a:spcPct val="20000"/>
              </a:spcBef>
              <a:buFont typeface="Arial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lvl="1" indent="-342900" algn="just">
              <a:spcBef>
                <a:spcPct val="20000"/>
              </a:spcBef>
              <a:buFont typeface="Arial"/>
              <a:buChar char="•"/>
              <a:defRPr/>
            </a:pPr>
            <a:endParaRPr kumimoji="0" lang="pt-BR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5" name="CaixaDeTexto 1"/>
          <p:cNvSpPr txBox="1"/>
          <p:nvPr/>
        </p:nvSpPr>
        <p:spPr>
          <a:xfrm>
            <a:off x="261938" y="145473"/>
            <a:ext cx="6057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Como chegaremos às 500 mil?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77377" y="1157287"/>
            <a:ext cx="8229600" cy="72072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1" indent="-342900" algn="ctr">
              <a:spcBef>
                <a:spcPct val="20000"/>
              </a:spcBef>
              <a:spcAft>
                <a:spcPts val="3600"/>
              </a:spcAft>
              <a:defRPr/>
            </a:pPr>
            <a:r>
              <a:rPr lang="pt-BR" sz="3500" b="1" dirty="0" smtClean="0">
                <a:latin typeface="Century Gothic"/>
                <a:cs typeface="Century Gothic"/>
              </a:rPr>
              <a:t>Apenas com a sua participação.</a:t>
            </a:r>
          </a:p>
          <a:p>
            <a:pPr lvl="0" indent="-342900" algn="just">
              <a:spcBef>
                <a:spcPct val="20000"/>
              </a:spcBef>
              <a:spcAft>
                <a:spcPts val="3600"/>
              </a:spcAft>
              <a:defRPr/>
            </a:pPr>
            <a:endParaRPr lang="pt-BR" sz="2500" dirty="0" smtClean="0">
              <a:latin typeface="Century Gothic"/>
              <a:cs typeface="Century Gothic"/>
            </a:endParaRPr>
          </a:p>
          <a:p>
            <a:pPr lvl="0" indent="-342900" algn="just">
              <a:spcBef>
                <a:spcPct val="20000"/>
              </a:spcBef>
              <a:spcAft>
                <a:spcPts val="3600"/>
              </a:spcAft>
              <a:buFont typeface="Arial"/>
              <a:buChar char="•"/>
              <a:defRPr/>
            </a:pPr>
            <a:endParaRPr lang="pt-BR" sz="2500" dirty="0" smtClean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7378" y="203205"/>
            <a:ext cx="229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Novo rumo</a:t>
            </a:r>
            <a:endParaRPr lang="pt-BR" sz="3600" dirty="0">
              <a:solidFill>
                <a:schemeClr val="bg1"/>
              </a:solidFill>
            </a:endParaRPr>
          </a:p>
        </p:txBody>
      </p:sp>
      <p:pic>
        <p:nvPicPr>
          <p:cNvPr id="4" name="Picture 3" descr="LogoLaranG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2571750"/>
            <a:ext cx="8786595" cy="1414951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61503" y="2413000"/>
            <a:ext cx="8229600" cy="201612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indent="-342900" algn="just">
              <a:spcBef>
                <a:spcPct val="20000"/>
              </a:spcBef>
              <a:spcAft>
                <a:spcPts val="6600"/>
              </a:spcAft>
              <a:defRPr/>
            </a:pPr>
            <a:r>
              <a:rPr lang="pt-BR" sz="3000" dirty="0" smtClean="0">
                <a:solidFill>
                  <a:srgbClr val="000000"/>
                </a:solidFill>
                <a:latin typeface="Century Gothic"/>
                <a:cs typeface="Century Gothic"/>
                <a:sym typeface="Wingdings" pitchFamily="2" charset="2"/>
              </a:rPr>
              <a:t>O NOVO é uma oportunidade de mudança, mas só existirá se cada cidadão se conscientizar que é importante e responsável pelo processo.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45653" y="4016375"/>
            <a:ext cx="8229600" cy="55562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indent="-342900" algn="ctr">
              <a:spcBef>
                <a:spcPct val="20000"/>
              </a:spcBef>
              <a:spcAft>
                <a:spcPts val="6600"/>
              </a:spcAft>
              <a:defRPr/>
            </a:pPr>
            <a:r>
              <a:rPr lang="pt-BR" sz="3000" b="1" dirty="0" smtClean="0">
                <a:solidFill>
                  <a:srgbClr val="F6882E"/>
                </a:solidFill>
                <a:latin typeface="Century Gothic"/>
                <a:cs typeface="Century Gothic"/>
                <a:sym typeface="Wingdings" pitchFamily="2" charset="2"/>
              </a:rPr>
              <a:t>O novo Brasil começa </a:t>
            </a:r>
            <a:r>
              <a:rPr lang="pt-BR" sz="3000" b="1" dirty="0" smtClean="0">
                <a:solidFill>
                  <a:srgbClr val="F6882E"/>
                </a:solidFill>
                <a:latin typeface="Century Gothic"/>
                <a:cs typeface="Century Gothic"/>
                <a:sym typeface="Wingdings" pitchFamily="2" charset="2"/>
              </a:rPr>
              <a:t>agora, </a:t>
            </a:r>
            <a:r>
              <a:rPr lang="pt-BR" sz="3000" b="1" dirty="0" smtClean="0">
                <a:solidFill>
                  <a:srgbClr val="F6882E"/>
                </a:solidFill>
                <a:latin typeface="Century Gothic"/>
                <a:cs typeface="Century Gothic"/>
                <a:sym typeface="Wingdings" pitchFamily="2" charset="2"/>
              </a:rPr>
              <a:t>com você.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data:image/jpg;base64,/9j/4AAQSkZJRgABAQAAAQABAAD/2wCEAAkGBhQSERQUEBQQFRAVFA8PFBYVFBIUFBQVFBUVFRQUFhUXHCYeFxkkGRQVIC8gJScpLCwsFR4xNTAqNScrLCkBCQoKDgwOGg8PGiwkHyQuNTApKiwqLCwsLC0wKSksLCwpLC0pLDUsLCwsKSwpLC4pLC8tLCkpKSwsKSksLCkpLP/AABEIAMwAzAMBIgACEQEDEQH/xAAcAAABBQEBAQAAAAAAAAAAAAAAAgMEBQYBBwj/xABLEAABAwIACAkHCAgGAwEAAAABAAIDBBEFBhIhMVFhkQcTQXGBkqGx0SIyQlJTYsEUFSNUcpPS4RYkM2OCorLwFzRkc8LTs8PxQ//EABsBAAEFAQEAAAAAAAAAAAAAAAABAgMFBgQH/8QANhEAAgECAwMKBQQCAwAAAAAAAAECAxEEEiEFMVETFCIyQVJxgZGhYbHB4fAVIzPRQrI0YpL/2gAMAwEAAhEDEQA/APcUIQgAQhZnGPGwxkw0jeNqdBsLsi2v1nZcbU+nTlUdokVWtCjHNN2RcYTw1FBbjXgOd5rRne77LRnPPoCpsI4+RQjKcLN1lwBdsa0XJKykWLda9xkkGVK7znvd5R1DYByAZlEqODqeR2VJlOP2xm2DNmCsIYWkutJepTVNpVH1Iu3gXH+MsXJTy9dngljhhj+ryddvgqNvBm/UeuPBPN4ODqd1h4KbkMN+M5ntDFdl/wDz9i5HC5H9Xk67fBLHCvH7CTrt8FUt4Pdj+sPBOtxCGp/WHgl5HC/jIntDGdn+v2LQcKUfsJOu3wSxwnM9g/rt8FXNxHZqk6w8E63EyPVJ1vyRyWE4e/3I3tDHdj9l/RNPCYz2L+u3wSTwoM9hJ12+CiuxOj/eb/yTL8S2e/1vyS8lhOHv9xq2jju1+y/omnhVj9hJ12+CbPC1H7CTrt8FAfiQ33ut+SYfiKPe635I5DC8PckW0sX2v2X9FmeF+P6vJ12+CQeGOP6vJ12eCqH4hc/X/JMv4P8A+8v8kc3w/wCMetp1+1+yNFR8LkcjskQPB2yMuebNnV/RY8U73Bry+JzszeMADSdWWCW32Erzh3B47kt1/wAlbQYIqGx5DmwSjR9I4kkaja1+lRzwtJ9V+5NDas0+l8j1FC87wPh2pojkzxvdSaMzuMdD9l2ks912jkPIt9SVbJWNfG4OY4XBBuD/AHqVfVoSpb93Eu8Ni6eIXQevah5CEKA6gQhCABCEIAp8YKx/kwwkiWS93DSxgzOcNTjew6TyJOD8HRU0eYNAGcuOvlNznJ26SjJvUyO9VsbBuJ/F1lT4Xri9+SPMabc55Su6EG0oLdvZR16izupLWztFcLdvqaOCvD23bozjPsNkv5QdnaqvBB+iHO7vU4FRygk2iSFackncf447FHrakhotbTtSwoOGqtkceXI5rWA5yTYc207EkYq4s5yyvU4K12pvb4pQqjqHas5LjE8i8NPI5nI+Vwha7aAQXEdCr347yMNnwM1eTKb9rVPlREqdZq9mbTjzqHajjjsVLgrGmGYhhyopDobIAMr7LhmdzaVd5KbZIY860YkyHYkl52JeSklqXQY2xpzk04p8tTbmpyI3cjPTD2p6ona3znAdOfcq6fDLBoyj0W71PGLe5HPOcVvY49qjvaoc2G3ei1o5yT4KDNhSQ8oHMAuiNKRzyrRLhlU5mgm2o6FOwPXCGTjI80TyBPHyAnRK0chHLrG0LGS1Tzpc7encEVZbMASS112OBJIsU6dC8XcZDEOE1OG9HsyFFwW+8MZOc5DRfXYWv2KUs81Z2NvCWaKku0EIQkHAhCEAUhdaeYf7Tv5Ss0xaGc2q5BrjjduNlQtbn3hWlHd5L5GaxW+3xl8y7wQfo+k/BTwVX4JPkH7R7gp4UE+syal1UIq6tsUbpJDZjGlzjsHxWZwNQyV0oqagEMBvBHyMbyOtoufW3KRjO7jpIaUZ2vPHSjWxhsxn8T/6StPJMymhLnkBrRc7bavgFHJ2VlvZZUIK2ZjjKFvKG7ge0pNRgqN4s9kbvtMafgs66rqKjynPdBEc7WR2EluQveQbHYFwUsrM8VROHabSESMPOCL7il5B9rIZbSpp2SbXE5h3E9hY4RtAvnDfRvsOlpVfijh1xe6mnJ41l8hzvOc0aWu94a+Ucy1WBcM8eHMlaGzszSM0gg6HNPK0rEY90ZpqiKpZmLHsyjraTmJ7WnnCINp5JHRUUKtPPE2xampnhou4gDaoc+Frj6MWBsbnTn2KslJJuSSdq6IUm95nquLjHSOpMqcMAeYL7TmCq6ive7S6w1DMuuamXtXXGEUV868572RXhMPapTwmHhTohIrwmXhSXhMPCkQEZ4XKUfSM+03vS3hcpR9I3nunvcCPYMDj6CP7IO/OpijYNbaGMfu4x/KFJWWl1mb6krU4r4IEIQmkgIQhAGewi61aNsHc8qmePKd9p3eVb4czVkB9aOdu4tPxVVP57ucqzo7l4GdxitN+P0TLLBR8k8/wVgCq3BZzHo+KsAVHU6wtJ9FFHRDKws+/owxEcwDj/U5S8b3Xkp2HzHSMJHIbZRtvaFFojbC7ttM3vI+Cfxt/bUx/eMG/KHxUcf5UWNT/AIr8B+67dcC6pyjsQZH5FZTvbpdlxO2tFnC/bvKOFCEGjcdQcO5w7WhIr81RSf7kg/kv8E/wlC9E/wDi/pKiqdeL/N7LjA/wyXx+iI0DPIZ9ln9IXHNWbwdjBUyABophYBucScgtyFW7qesycq9Hbmm8V1cpFb2UX6biH/iPvCYeFVVeEapmn5KeYS+KhQ4xTE2MUTvsvLT0BwPepFUjxGvZ2IX+JdvCYeExFhljnBrw+KQ6GyC2V9lwzO3qQ9TxdzinCUHaSsRnhMPUh6jvUqGkd65B5w6e5KeilF5GjWWjeQE99VixV2kezQss1o1ADcEtCFlT0BaAhCECghCEAZrGo2qKQ+9Oze1p/wCKrKr9o7nVjjsbGkdqqWt6zHBVtWfLPMO5WdDqr87TP47SpLxXyJ2DTp6PirBpVXg52c8wVi1ybUWpHSfRKeI2wuzbS5+vIPgpOOH7SmP76Ib3W+KhvNsLU+2B457GQ2UrHU2dTHVNEdz2+KiX8sS0euFfgSguoASrKUqLFVhR1p6T/dk/8ZWrrKFkthIA5oJOSQC05iM45RnWdwjgwTZBLpGFji5pY4NIJFjnIPImjg1/1qu++H4U2cM9nc7MPiVRi4tX1+iNEzBkDfNiiHMxoT3FttbJbbmCypwa/wCtVv3o/Cmzg5/1mt+9H4VHzf8A7HR+ox7r9jUvoIjpiiPO1qjyYApjpghvrDQ07wsvJSkaaqr++H4U0aqVmeOrmJ1SAStPPcBOWFl2P5jP1Skt6ft/Za4dxJjljIjNtTX+U09OkHbnWHoJpIpXU1QHB7blhdpLRyE+lbSDyhbbAeN5fIIalrWyu8x7b5Emyx80qNwh4KBibVNH0lOQ8nXFe0jTrsCT0HWn0ZypVMkx2Kp08XQc4a8Cgeo70852rQmHlW6MiMvS8HNvPCNcsQ/nCbeVKwK29ZTDXK3szpajtB+BNQV6kV8T2BCELLm8BCEIAEIQgDL8IOaCJ3q1NOd5I+KrKs+V0BWXCSP1B59V8D9zwqipfcg7P771Z4bqLz+hQbR0qeS+pNwe7Oeb4qxa5VFA7P0J+sqrDJGk6eZPlG8jjjPLG5Xy1F8LUmrImaNxz9qssezYQHVLGf52Khy7YSojr44f0+JV5whPtFEdUjDuc1QSVq0UW1GWbCSb4MsQEoBUNVjQBcRNvpzuzDdpVTU4Xkf5zzbUMw3BdEcPN79CnlioR3amrqK+NnnPaDq0ncFXT4xN9Brjz5gsxJUBvnEAbTZNnCMfrs6wXRHDxW85ZYqctysXkuHJDos3mHioslY52lzj0qs+c4/aR9ZqPnOP2kfWapVTS3IglKct9yfloy1A+c4/aM6wR85M9E5R1NBcexOsMUW9EhOGpbNa4ZnNeC06rAnvAXoeMEmVRTF3LA8m+1iw+CsDSVUzctpbE03Owctz6x0WV/wgYSAgFOw/SVBEdh6MYzvdsFu9VmIaqVYxianAU5YfDydTTtMtRO+ijvp4uP8ApC68pZzCw0DMmXlWyMq3djbirHFtt8IUw1F7tzSq0HOOdW2KIvhOHZHM7+Vw+Kjr6U5eDOvBK9aPij1dCELNG3BCEIAEIQgDOcIbL4NqNjWu3PaVmWy3ZGdbGneAVsMcYsqgqh+4lPVblfBYKglvBCfcZ3fkrTB6w8/oUW1OuvD6lpTT5JudRTZlubnSVWyVd5A0aADfnUlsi7MltSkc76DMr/1+hP70jeWZlfcJMl6YW5HDflNWWwhJaqojqnb3tPwWix+/yh2Ed4XFUVq8PztL/Ca4OXgzMF6MtR8tGWrexlRFbVOY6JzAC5srDYgEHOLgg6QRderimjaTaKIaR5jfBeR1cgvGSbASNJOoL0d2NtJc/rEOk+kqvHRk5LKjTbJlBUnma3lwGs9nF1GpLo2H/wDOLqN8FUfpbSfWIesj9LaT6xD1lwcnU4MtuUpcV6osJcHRu0sZ1W+CYdgyFty4ADSc4A7LKN+ltJ9Yh6yl02GIZc0csLz7r2kocZremOU6bejRRYWx5hhYRStErxewZYMB5+VZamlMpNRI8SSyDzh5rW+o0cgG9bTDGLscl3ZAD/WaLO6baVhpaU09RkehKHPGrLb5xHOM/OF24OUM1ralZtWE5Urp6LeiU5yZe5dc5MucrdIygqM+UOdXmIjb4Ud7tM873sHxVDTnyx09y0nByy+EKh3qwMZ1ntP/ABXPinalLwLLZyvXiemIQhZw2IIQhAAhCEAQcOxZVLO31oZ272OC8owVU2pYyeRvddexTMu0jWCN4svB6Go/V2N5buv0Eq12esya8PqUW19FF+JPpZfLudJurNsipKZ/lBWLZFaTWpnYsYwzLaSld6tQxa7Hht6R+wOO4E/BYvD0ZfA7J85tpB/DnPZdbtszauka8ZxJG1/SR5Q/qCrMUss4yNJsxqdCUPzU8/bJmHMF3LUd8TonGJ/nN0e830XDoXctXEbSV0ZqcHCTi96H8pGUmMtGWlsNH8pGUmMtGWiwD+Um3xNOkC+vQRzEZ0jLRlosF7GrxPxgfxnyeVxe0tLonOzuFtLCeXYucINIGtjmb6MrCf4jkO35QPQqfFaIvq2kaI2uLjtdZoHPpPQr/hFlHyUN9J8sLG9YE9gKpq0VDErKanCzlUwb5Tg/QzbnJlzkOcmnOVwkZUkUR8voK1vBey9RXO1fJmjdIT8FkcHecfsnvC2nBUz/ADjtc7WdVp8VxY52pS8vmW+yl+8vP5G+QhCzxrAQhCABCEIAF8+huS+Rvqyyt3OK+gl4FhaPJq6pp0iomPWcSrbZj6UkUe2V+3F/EVC/OFObKqqN+dSmyq5kjNInCVP4s4dFHIYZTale7KjedET3aWO1NJ0HX0qtEqTIQbg2IOYg5wVBVoqpHKzpw2Jlh55o+ZvMLYvxVAGUNrXNNiL8rXDk2aFm58RJh+ylY4apAWne299yrMHYRnp81PJ9H7KQF8Y+yfOZ0G2xXUOPsg/a0xJ1xStI6rgCq9U8TR0hqi8dfBYrWpo/joQhiRV6qf7x34UsYhVh+r/eO/CrJvCBHy09Z0MjP/sXf8QI/YVv3cf/AGJ3L4rh7Dea4Dve5Xjg9rP9N9678K4eD+s/033rvwqx/wAQI/YVv3cf/Yj/ABAj9hW/dx/9iTl8Vw9g5rgO97lW7EWsHJT/AHjvwp2nxCmJ+lljYP3Yc929wAHapx4QY+Snrb7Y4x28Yo83CA4/sqZ99ckjGDc25S8ri5aW9g5DAQ1bXqaLBeCYqZlmZgLuc5xznW5zj/8AAsTh/DIq5w5n+XhyhGfaPOZ0g90aBvUbCeEp6nNUPHF6eKju2P8AiOl/Tm2Ji9tGhS4fCuMs9Tec2N2hGUOSo7vzcKc5Nuckuemy5WSRRljgnS7mHet3wTs/V53etUyHcGrF4MgyGFzs1/K6B/ZW64KW2oAT6Uszu0D4Ks2g/wBt+KLzZMf3fI2SEIVCacEIQgAQhCABeT8JuL5hqPlTATDLZstvQeMwJ2EAdIOsL1cqPVUzXtcx7Q5jgWuaRcEHSCFPh6zozzI58Th1XpuDPBWx3F22I2JbY3aitlhfgvLXF1FIGg5+LkuWjmcLneOlUzsVq9uYxRHbxsYvvcr+GMpSV8y89DLVNnV4O2W/gVbYnailinf6pU04GrRphj+9j/EmnQVbdMUfXb+JO5zT7y9SPmNbuP0GhSv9UpYo5PVKQ6sqW6YmdYeKZdh+ZumNnb4pvOYd5eovMavcfoSxRSeoUoUEnqOUIY0y+pHvPilDGyb1I958U3nMe9H1F5jV7svQl/N0vqOR82S+zcooxvm9SLefFKGOU3qRdvik5zHvR9ReY1O7L0JHzVN7NyScEzezcmv00m9SLt8UfppP6kXb4o5yu9H1F5hU7svQUcFTezcm3YLm9m5Bxxm9SLt8VwY1znRHH2+KdzqPej6icwqd2XocGCZT6BHPYKfSYEDc8lidQ0dOtR2YaqXaIo9/5pYo6ubM5zY2nTk6ezxSSxUbayXkx0cBVv1H5nMKVRkcKeDypXnJNtDRy3PfqC9LwDG2CCOFnmsaG31nS49JJPSstgHF5sA8kEuPnOOk+AWnpoiqfFYjlejHcjQYLCcgry3su4qlSGyKvgYVMjauMsCRdC4AuoAEIQgAUDCmFBELAZTzoHxOxT1l6sZUryfWI6BmUtOKk9SKrNxjoMz1cj/PeQPVbmHZpUU0jTr7VMEKWIF16LcV7cnvKx+DWHk71HkwKw8nerwQI4lJZC3ZmJcXWHk71DlxVYeTvW2ZSE6Anhgs8uSo3lXaSRzvcjzaXExh9HvUV+JLdR7V6p80bR2rnzNtCbePEktU4Hk5xJHvdqT+hQ97tXrPzMNY3I+ZRs3JOjxFtU4HlAxKHvdqcbiUz3u1ep/Mo1jcuHA2rJR0eInT4HmseJkeo9qmQ4qRjk71uH0GTpCRxGxSKKI3ORmIcXIxyd6n0+AgM7C4cxVvxKAy2hLlQ3OxFG8sIEoBboygNHOFooqMKoDcoWPMrTAriYgDyEt6BoUFSCWqOqjNvRktsNksBdQoToBCEIAEIQgAWfEV7nWSe1X7jmVcyDyQpKbsQ1VchiFOcSpIiSuLUuYgyETik9BSDSdHJ4p0xp+UWGZMlJ7iWFNb2RpagDMBcpg1L+Sw7U6IkcUhJIHKT3DPyh+sbgu/KX6xuCd4pHFJ2g28uI38rk1jcFz5VJrG4J3ikcUjQLy4jXyl+sbgutqX8tj0WTnFI4pGgXlxHIZg7NbPqTFTSWzjQnoYvKT87cyZfK9CRrNHUquKXOKU3ikcUpMxBkIsUanYKFmuHvFNtjUiibbK5wUybuiWnGzJSEIUJ0AhCEACEIQBx+gpoR5k8hLcRq4zxa7kJ1CLiZRrIXZG5k4hFxUhjikcUn7IsluJlI/FpXEBPWQkuGVDPEBHEBPIRdi2QzxAXeICdQi7CyEZNtCQ5qeshANDHFo4pP2RZLcTKRxGlxNsSnbISXBKwIQhIOBCEI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100" name="AutoShape 4" descr="data:image/jpg;base64,/9j/4AAQSkZJRgABAQAAAQABAAD/2wCEAAkGBhQSERQUEBQQFRAVFA8PFBYVFBIUFBQVFBUVFRQUFhUXHCYeFxkkGRQVIC8gJScpLCwsFR4xNTAqNScrLCkBCQoKDgwOGg8PGiwkHyQuNTApKiwqLCwsLC0wKSksLCwpLC0pLDUsLCwsKSwpLC4pLC8tLCkpKSwsKSksLCkpLP/AABEIAMwAzAMBIgACEQEDEQH/xAAcAAABBQEBAQAAAAAAAAAAAAAAAgMEBQYBBwj/xABLEAABAwIACAkHCAgGAwEAAAABAAIDBBEFBhIhMVFhkQcTQXGBkqGx0SIyQlJTYsEUFSNUcpPS4RYkM2OCorLwFzRkc8LTs8PxQ//EABsBAAEFAQEAAAAAAAAAAAAAAAABAgMFBgQH/8QANhEAAgECAwMKBQQCAwAAAAAAAAECAxEEEiEFMVETFCIyQVJxgZGhYbHB4fAVIzPRQrI0YpL/2gAMAwEAAhEDEQA/APcUIQgAQhZnGPGwxkw0jeNqdBsLsi2v1nZcbU+nTlUdokVWtCjHNN2RcYTw1FBbjXgOd5rRne77LRnPPoCpsI4+RQjKcLN1lwBdsa0XJKykWLda9xkkGVK7znvd5R1DYByAZlEqODqeR2VJlOP2xm2DNmCsIYWkutJepTVNpVH1Iu3gXH+MsXJTy9dngljhhj+ryddvgqNvBm/UeuPBPN4ODqd1h4KbkMN+M5ntDFdl/wDz9i5HC5H9Xk67fBLHCvH7CTrt8FUt4Pdj+sPBOtxCGp/WHgl5HC/jIntDGdn+v2LQcKUfsJOu3wSxwnM9g/rt8FXNxHZqk6w8E63EyPVJ1vyRyWE4e/3I3tDHdj9l/RNPCYz2L+u3wSTwoM9hJ12+CiuxOj/eb/yTL8S2e/1vyS8lhOHv9xq2jju1+y/omnhVj9hJ12+CbPC1H7CTrt8FAfiQ33ut+SYfiKPe635I5DC8PckW0sX2v2X9FmeF+P6vJ12+CQeGOP6vJ12eCqH4hc/X/JMv4P8A+8v8kc3w/wCMetp1+1+yNFR8LkcjskQPB2yMuebNnV/RY8U73Bry+JzszeMADSdWWCW32Erzh3B47kt1/wAlbQYIqGx5DmwSjR9I4kkaja1+lRzwtJ9V+5NDas0+l8j1FC87wPh2pojkzxvdSaMzuMdD9l2ks912jkPIt9SVbJWNfG4OY4XBBuD/AHqVfVoSpb93Eu8Ni6eIXQevah5CEKA6gQhCABCEIAp8YKx/kwwkiWS93DSxgzOcNTjew6TyJOD8HRU0eYNAGcuOvlNznJ26SjJvUyO9VsbBuJ/F1lT4Xri9+SPMabc55Su6EG0oLdvZR16izupLWztFcLdvqaOCvD23bozjPsNkv5QdnaqvBB+iHO7vU4FRygk2iSFackncf447FHrakhotbTtSwoOGqtkceXI5rWA5yTYc207EkYq4s5yyvU4K12pvb4pQqjqHas5LjE8i8NPI5nI+Vwha7aAQXEdCr347yMNnwM1eTKb9rVPlREqdZq9mbTjzqHajjjsVLgrGmGYhhyopDobIAMr7LhmdzaVd5KbZIY860YkyHYkl52JeSklqXQY2xpzk04p8tTbmpyI3cjPTD2p6ona3znAdOfcq6fDLBoyj0W71PGLe5HPOcVvY49qjvaoc2G3ei1o5yT4KDNhSQ8oHMAuiNKRzyrRLhlU5mgm2o6FOwPXCGTjI80TyBPHyAnRK0chHLrG0LGS1Tzpc7encEVZbMASS112OBJIsU6dC8XcZDEOE1OG9HsyFFwW+8MZOc5DRfXYWv2KUs81Z2NvCWaKku0EIQkHAhCEAUhdaeYf7Tv5Ss0xaGc2q5BrjjduNlQtbn3hWlHd5L5GaxW+3xl8y7wQfo+k/BTwVX4JPkH7R7gp4UE+syal1UIq6tsUbpJDZjGlzjsHxWZwNQyV0oqagEMBvBHyMbyOtoufW3KRjO7jpIaUZ2vPHSjWxhsxn8T/6StPJMymhLnkBrRc7bavgFHJ2VlvZZUIK2ZjjKFvKG7ge0pNRgqN4s9kbvtMafgs66rqKjynPdBEc7WR2EluQveQbHYFwUsrM8VROHabSESMPOCL7il5B9rIZbSpp2SbXE5h3E9hY4RtAvnDfRvsOlpVfijh1xe6mnJ41l8hzvOc0aWu94a+Ucy1WBcM8eHMlaGzszSM0gg6HNPK0rEY90ZpqiKpZmLHsyjraTmJ7WnnCINp5JHRUUKtPPE2xampnhou4gDaoc+Frj6MWBsbnTn2KslJJuSSdq6IUm95nquLjHSOpMqcMAeYL7TmCq6ive7S6w1DMuuamXtXXGEUV868572RXhMPapTwmHhTohIrwmXhSXhMPCkQEZ4XKUfSM+03vS3hcpR9I3nunvcCPYMDj6CP7IO/OpijYNbaGMfu4x/KFJWWl1mb6krU4r4IEIQmkgIQhAGewi61aNsHc8qmePKd9p3eVb4czVkB9aOdu4tPxVVP57ucqzo7l4GdxitN+P0TLLBR8k8/wVgCq3BZzHo+KsAVHU6wtJ9FFHRDKws+/owxEcwDj/U5S8b3Xkp2HzHSMJHIbZRtvaFFojbC7ttM3vI+Cfxt/bUx/eMG/KHxUcf5UWNT/AIr8B+67dcC6pyjsQZH5FZTvbpdlxO2tFnC/bvKOFCEGjcdQcO5w7WhIr81RSf7kg/kv8E/wlC9E/wDi/pKiqdeL/N7LjA/wyXx+iI0DPIZ9ln9IXHNWbwdjBUyABophYBucScgtyFW7qesycq9Hbmm8V1cpFb2UX6biH/iPvCYeFVVeEapmn5KeYS+KhQ4xTE2MUTvsvLT0BwPepFUjxGvZ2IX+JdvCYeExFhljnBrw+KQ6GyC2V9lwzO3qQ9TxdzinCUHaSsRnhMPUh6jvUqGkd65B5w6e5KeilF5GjWWjeQE99VixV2kezQss1o1ADcEtCFlT0BaAhCECghCEAZrGo2qKQ+9Oze1p/wCKrKr9o7nVjjsbGkdqqWt6zHBVtWfLPMO5WdDqr87TP47SpLxXyJ2DTp6PirBpVXg52c8wVi1ybUWpHSfRKeI2wuzbS5+vIPgpOOH7SmP76Ib3W+KhvNsLU+2B457GQ2UrHU2dTHVNEdz2+KiX8sS0euFfgSguoASrKUqLFVhR1p6T/dk/8ZWrrKFkthIA5oJOSQC05iM45RnWdwjgwTZBLpGFji5pY4NIJFjnIPImjg1/1qu++H4U2cM9nc7MPiVRi4tX1+iNEzBkDfNiiHMxoT3FttbJbbmCypwa/wCtVv3o/Cmzg5/1mt+9H4VHzf8A7HR+ox7r9jUvoIjpiiPO1qjyYApjpghvrDQ07wsvJSkaaqr++H4U0aqVmeOrmJ1SAStPPcBOWFl2P5jP1Skt6ft/Za4dxJjljIjNtTX+U09OkHbnWHoJpIpXU1QHB7blhdpLRyE+lbSDyhbbAeN5fIIalrWyu8x7b5Emyx80qNwh4KBibVNH0lOQ8nXFe0jTrsCT0HWn0ZypVMkx2Kp08XQc4a8Cgeo70852rQmHlW6MiMvS8HNvPCNcsQ/nCbeVKwK29ZTDXK3szpajtB+BNQV6kV8T2BCELLm8BCEIAEIQgDL8IOaCJ3q1NOd5I+KrKs+V0BWXCSP1B59V8D9zwqipfcg7P771Z4bqLz+hQbR0qeS+pNwe7Oeb4qxa5VFA7P0J+sqrDJGk6eZPlG8jjjPLG5Xy1F8LUmrImaNxz9qssezYQHVLGf52Khy7YSojr44f0+JV5whPtFEdUjDuc1QSVq0UW1GWbCSb4MsQEoBUNVjQBcRNvpzuzDdpVTU4Xkf5zzbUMw3BdEcPN79CnlioR3amrqK+NnnPaDq0ncFXT4xN9Brjz5gsxJUBvnEAbTZNnCMfrs6wXRHDxW85ZYqctysXkuHJDos3mHioslY52lzj0qs+c4/aR9ZqPnOP2kfWapVTS3IglKct9yfloy1A+c4/aM6wR85M9E5R1NBcexOsMUW9EhOGpbNa4ZnNeC06rAnvAXoeMEmVRTF3LA8m+1iw+CsDSVUzctpbE03Owctz6x0WV/wgYSAgFOw/SVBEdh6MYzvdsFu9VmIaqVYxianAU5YfDydTTtMtRO+ijvp4uP8ApC68pZzCw0DMmXlWyMq3djbirHFtt8IUw1F7tzSq0HOOdW2KIvhOHZHM7+Vw+Kjr6U5eDOvBK9aPij1dCELNG3BCEIAEIQgDOcIbL4NqNjWu3PaVmWy3ZGdbGneAVsMcYsqgqh+4lPVblfBYKglvBCfcZ3fkrTB6w8/oUW1OuvD6lpTT5JudRTZlubnSVWyVd5A0aADfnUlsi7MltSkc76DMr/1+hP70jeWZlfcJMl6YW5HDflNWWwhJaqojqnb3tPwWix+/yh2Ed4XFUVq8PztL/Ca4OXgzMF6MtR8tGWrexlRFbVOY6JzAC5srDYgEHOLgg6QRderimjaTaKIaR5jfBeR1cgvGSbASNJOoL0d2NtJc/rEOk+kqvHRk5LKjTbJlBUnma3lwGs9nF1GpLo2H/wDOLqN8FUfpbSfWIesj9LaT6xD1lwcnU4MtuUpcV6osJcHRu0sZ1W+CYdgyFty4ADSc4A7LKN+ltJ9Yh6yl02GIZc0csLz7r2kocZremOU6bejRRYWx5hhYRStErxewZYMB5+VZamlMpNRI8SSyDzh5rW+o0cgG9bTDGLscl3ZAD/WaLO6baVhpaU09RkehKHPGrLb5xHOM/OF24OUM1ralZtWE5Urp6LeiU5yZe5dc5MucrdIygqM+UOdXmIjb4Ud7tM873sHxVDTnyx09y0nByy+EKh3qwMZ1ntP/ABXPinalLwLLZyvXiemIQhZw2IIQhAAhCEAQcOxZVLO31oZ272OC8owVU2pYyeRvddexTMu0jWCN4svB6Go/V2N5buv0Eq12esya8PqUW19FF+JPpZfLudJurNsipKZ/lBWLZFaTWpnYsYwzLaSld6tQxa7Hht6R+wOO4E/BYvD0ZfA7J85tpB/DnPZdbtszauka8ZxJG1/SR5Q/qCrMUss4yNJsxqdCUPzU8/bJmHMF3LUd8TonGJ/nN0e830XDoXctXEbSV0ZqcHCTi96H8pGUmMtGWlsNH8pGUmMtGWiwD+Um3xNOkC+vQRzEZ0jLRlosF7GrxPxgfxnyeVxe0tLonOzuFtLCeXYucINIGtjmb6MrCf4jkO35QPQqfFaIvq2kaI2uLjtdZoHPpPQr/hFlHyUN9J8sLG9YE9gKpq0VDErKanCzlUwb5Tg/QzbnJlzkOcmnOVwkZUkUR8voK1vBey9RXO1fJmjdIT8FkcHecfsnvC2nBUz/ADjtc7WdVp8VxY52pS8vmW+yl+8vP5G+QhCzxrAQhCABCEIAF8+huS+Rvqyyt3OK+gl4FhaPJq6pp0iomPWcSrbZj6UkUe2V+3F/EVC/OFObKqqN+dSmyq5kjNInCVP4s4dFHIYZTale7KjedET3aWO1NJ0HX0qtEqTIQbg2IOYg5wVBVoqpHKzpw2Jlh55o+ZvMLYvxVAGUNrXNNiL8rXDk2aFm58RJh+ylY4apAWne299yrMHYRnp81PJ9H7KQF8Y+yfOZ0G2xXUOPsg/a0xJ1xStI6rgCq9U8TR0hqi8dfBYrWpo/joQhiRV6qf7x34UsYhVh+r/eO/CrJvCBHy09Z0MjP/sXf8QI/YVv3cf/AGJ3L4rh7Dea4Dve5Xjg9rP9N9678K4eD+s/033rvwqx/wAQI/YVv3cf/Yj/ABAj9hW/dx/9iTl8Vw9g5rgO97lW7EWsHJT/AHjvwp2nxCmJ+lljYP3Yc929wAHapx4QY+Snrb7Y4x28Yo83CA4/sqZ99ckjGDc25S8ri5aW9g5DAQ1bXqaLBeCYqZlmZgLuc5xznW5zj/8AAsTh/DIq5w5n+XhyhGfaPOZ0g90aBvUbCeEp6nNUPHF6eKju2P8AiOl/Tm2Ji9tGhS4fCuMs9Tec2N2hGUOSo7vzcKc5Nuckuemy5WSRRljgnS7mHet3wTs/V53etUyHcGrF4MgyGFzs1/K6B/ZW64KW2oAT6Uszu0D4Ks2g/wBt+KLzZMf3fI2SEIVCacEIQgAQhCABeT8JuL5hqPlTATDLZstvQeMwJ2EAdIOsL1cqPVUzXtcx7Q5jgWuaRcEHSCFPh6zozzI58Th1XpuDPBWx3F22I2JbY3aitlhfgvLXF1FIGg5+LkuWjmcLneOlUzsVq9uYxRHbxsYvvcr+GMpSV8y89DLVNnV4O2W/gVbYnailinf6pU04GrRphj+9j/EmnQVbdMUfXb+JO5zT7y9SPmNbuP0GhSv9UpYo5PVKQ6sqW6YmdYeKZdh+ZumNnb4pvOYd5eovMavcfoSxRSeoUoUEnqOUIY0y+pHvPilDGyb1I958U3nMe9H1F5jV7svQl/N0vqOR82S+zcooxvm9SLefFKGOU3qRdvik5zHvR9ReY1O7L0JHzVN7NyScEzezcmv00m9SLt8UfppP6kXb4o5yu9H1F5hU7svQUcFTezcm3YLm9m5Bxxm9SLt8VwY1znRHH2+KdzqPej6icwqd2XocGCZT6BHPYKfSYEDc8lidQ0dOtR2YaqXaIo9/5pYo6ubM5zY2nTk6ezxSSxUbayXkx0cBVv1H5nMKVRkcKeDypXnJNtDRy3PfqC9LwDG2CCOFnmsaG31nS49JJPSstgHF5sA8kEuPnOOk+AWnpoiqfFYjlejHcjQYLCcgry3su4qlSGyKvgYVMjauMsCRdC4AuoAEIQgAUDCmFBELAZTzoHxOxT1l6sZUryfWI6BmUtOKk9SKrNxjoMz1cj/PeQPVbmHZpUU0jTr7VMEKWIF16LcV7cnvKx+DWHk71HkwKw8nerwQI4lJZC3ZmJcXWHk71DlxVYeTvW2ZSE6Anhgs8uSo3lXaSRzvcjzaXExh9HvUV+JLdR7V6p80bR2rnzNtCbePEktU4Hk5xJHvdqT+hQ97tXrPzMNY3I+ZRs3JOjxFtU4HlAxKHvdqcbiUz3u1ep/Mo1jcuHA2rJR0eInT4HmseJkeo9qmQ4qRjk71uH0GTpCRxGxSKKI3ORmIcXIxyd6n0+AgM7C4cxVvxKAy2hLlQ3OxFG8sIEoBboygNHOFooqMKoDcoWPMrTAriYgDyEt6BoUFSCWqOqjNvRktsNksBdQoToBCEIAEIQgAWfEV7nWSe1X7jmVcyDyQpKbsQ1VchiFOcSpIiSuLUuYgyETik9BSDSdHJ4p0xp+UWGZMlJ7iWFNb2RpagDMBcpg1L+Sw7U6IkcUhJIHKT3DPyh+sbgu/KX6xuCd4pHFJ2g28uI38rk1jcFz5VJrG4J3ikcUjQLy4jXyl+sbgutqX8tj0WTnFI4pGgXlxHIZg7NbPqTFTSWzjQnoYvKT87cyZfK9CRrNHUquKXOKU3ikcUpMxBkIsUanYKFmuHvFNtjUiibbK5wUybuiWnGzJSEIUJ0AhCEACEIQBx+gpoR5k8hLcRq4zxa7kJ1CLiZRrIXZG5k4hFxUhjikcUn7IsluJlI/FpXEBPWQkuGVDPEBHEBPIRdi2QzxAXeICdQi7CyEZNtCQ5qeshANDHFo4pP2RZLcTKRxGlxNsSnbISXBKwIQhIOBCEI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102" name="AutoShape 6" descr="data:image/jpg;base64,/9j/4AAQSkZJRgABAQAAAQABAAD/2wCEAAkGBhQSERQUEBQQFRAVFA8PFBYVFBIUFBQVFBUVFRQUFhUXHCYeFxkkGRQVIC8gJScpLCwsFR4xNTAqNScrLCkBCQoKDgwOGg8PGiwkHyQuNTApKiwqLCwsLC0wKSksLCwpLC0pLDUsLCwsKSwpLC4pLC8tLCkpKSwsKSksLCkpLP/AABEIAMwAzAMBIgACEQEDEQH/xAAcAAABBQEBAQAAAAAAAAAAAAAAAgMEBQYBBwj/xABLEAABAwIACAkHCAgGAwEAAAABAAIDBBEFBhIhMVFhkQcTQXGBkqGx0SIyQlJTYsEUFSNUcpPS4RYkM2OCorLwFzRkc8LTs8PxQ//EABsBAAEFAQEAAAAAAAAAAAAAAAABAgMFBgQH/8QANhEAAgECAwMKBQQCAwAAAAAAAAECAxEEEiEFMVETFCIyQVJxgZGhYbHB4fAVIzPRQrI0YpL/2gAMAwEAAhEDEQA/APcUIQgAQhZnGPGwxkw0jeNqdBsLsi2v1nZcbU+nTlUdokVWtCjHNN2RcYTw1FBbjXgOd5rRne77LRnPPoCpsI4+RQjKcLN1lwBdsa0XJKykWLda9xkkGVK7znvd5R1DYByAZlEqODqeR2VJlOP2xm2DNmCsIYWkutJepTVNpVH1Iu3gXH+MsXJTy9dngljhhj+ryddvgqNvBm/UeuPBPN4ODqd1h4KbkMN+M5ntDFdl/wDz9i5HC5H9Xk67fBLHCvH7CTrt8FUt4Pdj+sPBOtxCGp/WHgl5HC/jIntDGdn+v2LQcKUfsJOu3wSxwnM9g/rt8FXNxHZqk6w8E63EyPVJ1vyRyWE4e/3I3tDHdj9l/RNPCYz2L+u3wSTwoM9hJ12+CiuxOj/eb/yTL8S2e/1vyS8lhOHv9xq2jju1+y/omnhVj9hJ12+CbPC1H7CTrt8FAfiQ33ut+SYfiKPe635I5DC8PckW0sX2v2X9FmeF+P6vJ12+CQeGOP6vJ12eCqH4hc/X/JMv4P8A+8v8kc3w/wCMetp1+1+yNFR8LkcjskQPB2yMuebNnV/RY8U73Bry+JzszeMADSdWWCW32Erzh3B47kt1/wAlbQYIqGx5DmwSjR9I4kkaja1+lRzwtJ9V+5NDas0+l8j1FC87wPh2pojkzxvdSaMzuMdD9l2ks912jkPIt9SVbJWNfG4OY4XBBuD/AHqVfVoSpb93Eu8Ni6eIXQevah5CEKA6gQhCABCEIAp8YKx/kwwkiWS93DSxgzOcNTjew6TyJOD8HRU0eYNAGcuOvlNznJ26SjJvUyO9VsbBuJ/F1lT4Xri9+SPMabc55Su6EG0oLdvZR16izupLWztFcLdvqaOCvD23bozjPsNkv5QdnaqvBB+iHO7vU4FRygk2iSFackncf447FHrakhotbTtSwoOGqtkceXI5rWA5yTYc207EkYq4s5yyvU4K12pvb4pQqjqHas5LjE8i8NPI5nI+Vwha7aAQXEdCr347yMNnwM1eTKb9rVPlREqdZq9mbTjzqHajjjsVLgrGmGYhhyopDobIAMr7LhmdzaVd5KbZIY860YkyHYkl52JeSklqXQY2xpzk04p8tTbmpyI3cjPTD2p6ona3znAdOfcq6fDLBoyj0W71PGLe5HPOcVvY49qjvaoc2G3ei1o5yT4KDNhSQ8oHMAuiNKRzyrRLhlU5mgm2o6FOwPXCGTjI80TyBPHyAnRK0chHLrG0LGS1Tzpc7encEVZbMASS112OBJIsU6dC8XcZDEOE1OG9HsyFFwW+8MZOc5DRfXYWv2KUs81Z2NvCWaKku0EIQkHAhCEAUhdaeYf7Tv5Ss0xaGc2q5BrjjduNlQtbn3hWlHd5L5GaxW+3xl8y7wQfo+k/BTwVX4JPkH7R7gp4UE+syal1UIq6tsUbpJDZjGlzjsHxWZwNQyV0oqagEMBvBHyMbyOtoufW3KRjO7jpIaUZ2vPHSjWxhsxn8T/6StPJMymhLnkBrRc7bavgFHJ2VlvZZUIK2ZjjKFvKG7ge0pNRgqN4s9kbvtMafgs66rqKjynPdBEc7WR2EluQveQbHYFwUsrM8VROHabSESMPOCL7il5B9rIZbSpp2SbXE5h3E9hY4RtAvnDfRvsOlpVfijh1xe6mnJ41l8hzvOc0aWu94a+Ucy1WBcM8eHMlaGzszSM0gg6HNPK0rEY90ZpqiKpZmLHsyjraTmJ7WnnCINp5JHRUUKtPPE2xampnhou4gDaoc+Frj6MWBsbnTn2KslJJuSSdq6IUm95nquLjHSOpMqcMAeYL7TmCq6ive7S6w1DMuuamXtXXGEUV868572RXhMPapTwmHhTohIrwmXhSXhMPCkQEZ4XKUfSM+03vS3hcpR9I3nunvcCPYMDj6CP7IO/OpijYNbaGMfu4x/KFJWWl1mb6krU4r4IEIQmkgIQhAGewi61aNsHc8qmePKd9p3eVb4czVkB9aOdu4tPxVVP57ucqzo7l4GdxitN+P0TLLBR8k8/wVgCq3BZzHo+KsAVHU6wtJ9FFHRDKws+/owxEcwDj/U5S8b3Xkp2HzHSMJHIbZRtvaFFojbC7ttM3vI+Cfxt/bUx/eMG/KHxUcf5UWNT/AIr8B+67dcC6pyjsQZH5FZTvbpdlxO2tFnC/bvKOFCEGjcdQcO5w7WhIr81RSf7kg/kv8E/wlC9E/wDi/pKiqdeL/N7LjA/wyXx+iI0DPIZ9ln9IXHNWbwdjBUyABophYBucScgtyFW7qesycq9Hbmm8V1cpFb2UX6biH/iPvCYeFVVeEapmn5KeYS+KhQ4xTE2MUTvsvLT0BwPepFUjxGvZ2IX+JdvCYeExFhljnBrw+KQ6GyC2V9lwzO3qQ9TxdzinCUHaSsRnhMPUh6jvUqGkd65B5w6e5KeilF5GjWWjeQE99VixV2kezQss1o1ADcEtCFlT0BaAhCECghCEAZrGo2qKQ+9Oze1p/wCKrKr9o7nVjjsbGkdqqWt6zHBVtWfLPMO5WdDqr87TP47SpLxXyJ2DTp6PirBpVXg52c8wVi1ybUWpHSfRKeI2wuzbS5+vIPgpOOH7SmP76Ib3W+KhvNsLU+2B457GQ2UrHU2dTHVNEdz2+KiX8sS0euFfgSguoASrKUqLFVhR1p6T/dk/8ZWrrKFkthIA5oJOSQC05iM45RnWdwjgwTZBLpGFji5pY4NIJFjnIPImjg1/1qu++H4U2cM9nc7MPiVRi4tX1+iNEzBkDfNiiHMxoT3FttbJbbmCypwa/wCtVv3o/Cmzg5/1mt+9H4VHzf8A7HR+ox7r9jUvoIjpiiPO1qjyYApjpghvrDQ07wsvJSkaaqr++H4U0aqVmeOrmJ1SAStPPcBOWFl2P5jP1Skt6ft/Za4dxJjljIjNtTX+U09OkHbnWHoJpIpXU1QHB7blhdpLRyE+lbSDyhbbAeN5fIIalrWyu8x7b5Emyx80qNwh4KBibVNH0lOQ8nXFe0jTrsCT0HWn0ZypVMkx2Kp08XQc4a8Cgeo70852rQmHlW6MiMvS8HNvPCNcsQ/nCbeVKwK29ZTDXK3szpajtB+BNQV6kV8T2BCELLm8BCEIAEIQgDL8IOaCJ3q1NOd5I+KrKs+V0BWXCSP1B59V8D9zwqipfcg7P771Z4bqLz+hQbR0qeS+pNwe7Oeb4qxa5VFA7P0J+sqrDJGk6eZPlG8jjjPLG5Xy1F8LUmrImaNxz9qssezYQHVLGf52Khy7YSojr44f0+JV5whPtFEdUjDuc1QSVq0UW1GWbCSb4MsQEoBUNVjQBcRNvpzuzDdpVTU4Xkf5zzbUMw3BdEcPN79CnlioR3amrqK+NnnPaDq0ncFXT4xN9Brjz5gsxJUBvnEAbTZNnCMfrs6wXRHDxW85ZYqctysXkuHJDos3mHioslY52lzj0qs+c4/aR9ZqPnOP2kfWapVTS3IglKct9yfloy1A+c4/aM6wR85M9E5R1NBcexOsMUW9EhOGpbNa4ZnNeC06rAnvAXoeMEmVRTF3LA8m+1iw+CsDSVUzctpbE03Owctz6x0WV/wgYSAgFOw/SVBEdh6MYzvdsFu9VmIaqVYxianAU5YfDydTTtMtRO+ijvp4uP8ApC68pZzCw0DMmXlWyMq3djbirHFtt8IUw1F7tzSq0HOOdW2KIvhOHZHM7+Vw+Kjr6U5eDOvBK9aPij1dCELNG3BCEIAEIQgDOcIbL4NqNjWu3PaVmWy3ZGdbGneAVsMcYsqgqh+4lPVblfBYKglvBCfcZ3fkrTB6w8/oUW1OuvD6lpTT5JudRTZlubnSVWyVd5A0aADfnUlsi7MltSkc76DMr/1+hP70jeWZlfcJMl6YW5HDflNWWwhJaqojqnb3tPwWix+/yh2Ed4XFUVq8PztL/Ca4OXgzMF6MtR8tGWrexlRFbVOY6JzAC5srDYgEHOLgg6QRderimjaTaKIaR5jfBeR1cgvGSbASNJOoL0d2NtJc/rEOk+kqvHRk5LKjTbJlBUnma3lwGs9nF1GpLo2H/wDOLqN8FUfpbSfWIesj9LaT6xD1lwcnU4MtuUpcV6osJcHRu0sZ1W+CYdgyFty4ADSc4A7LKN+ltJ9Yh6yl02GIZc0csLz7r2kocZremOU6bejRRYWx5hhYRStErxewZYMB5+VZamlMpNRI8SSyDzh5rW+o0cgG9bTDGLscl3ZAD/WaLO6baVhpaU09RkehKHPGrLb5xHOM/OF24OUM1ralZtWE5Urp6LeiU5yZe5dc5MucrdIygqM+UOdXmIjb4Ud7tM873sHxVDTnyx09y0nByy+EKh3qwMZ1ntP/ABXPinalLwLLZyvXiemIQhZw2IIQhAAhCEAQcOxZVLO31oZ272OC8owVU2pYyeRvddexTMu0jWCN4svB6Go/V2N5buv0Eq12esya8PqUW19FF+JPpZfLudJurNsipKZ/lBWLZFaTWpnYsYwzLaSld6tQxa7Hht6R+wOO4E/BYvD0ZfA7J85tpB/DnPZdbtszauka8ZxJG1/SR5Q/qCrMUss4yNJsxqdCUPzU8/bJmHMF3LUd8TonGJ/nN0e830XDoXctXEbSV0ZqcHCTi96H8pGUmMtGWlsNH8pGUmMtGWiwD+Um3xNOkC+vQRzEZ0jLRlosF7GrxPxgfxnyeVxe0tLonOzuFtLCeXYucINIGtjmb6MrCf4jkO35QPQqfFaIvq2kaI2uLjtdZoHPpPQr/hFlHyUN9J8sLG9YE9gKpq0VDErKanCzlUwb5Tg/QzbnJlzkOcmnOVwkZUkUR8voK1vBey9RXO1fJmjdIT8FkcHecfsnvC2nBUz/ADjtc7WdVp8VxY52pS8vmW+yl+8vP5G+QhCzxrAQhCABCEIAF8+huS+Rvqyyt3OK+gl4FhaPJq6pp0iomPWcSrbZj6UkUe2V+3F/EVC/OFObKqqN+dSmyq5kjNInCVP4s4dFHIYZTale7KjedET3aWO1NJ0HX0qtEqTIQbg2IOYg5wVBVoqpHKzpw2Jlh55o+ZvMLYvxVAGUNrXNNiL8rXDk2aFm58RJh+ylY4apAWne299yrMHYRnp81PJ9H7KQF8Y+yfOZ0G2xXUOPsg/a0xJ1xStI6rgCq9U8TR0hqi8dfBYrWpo/joQhiRV6qf7x34UsYhVh+r/eO/CrJvCBHy09Z0MjP/sXf8QI/YVv3cf/AGJ3L4rh7Dea4Dve5Xjg9rP9N9678K4eD+s/033rvwqx/wAQI/YVv3cf/Yj/ABAj9hW/dx/9iTl8Vw9g5rgO97lW7EWsHJT/AHjvwp2nxCmJ+lljYP3Yc929wAHapx4QY+Snrb7Y4x28Yo83CA4/sqZ99ckjGDc25S8ri5aW9g5DAQ1bXqaLBeCYqZlmZgLuc5xznW5zj/8AAsTh/DIq5w5n+XhyhGfaPOZ0g90aBvUbCeEp6nNUPHF6eKju2P8AiOl/Tm2Ji9tGhS4fCuMs9Tec2N2hGUOSo7vzcKc5Nuckuemy5WSRRljgnS7mHet3wTs/V53etUyHcGrF4MgyGFzs1/K6B/ZW64KW2oAT6Uszu0D4Ks2g/wBt+KLzZMf3fI2SEIVCacEIQgAQhCABeT8JuL5hqPlTATDLZstvQeMwJ2EAdIOsL1cqPVUzXtcx7Q5jgWuaRcEHSCFPh6zozzI58Th1XpuDPBWx3F22I2JbY3aitlhfgvLXF1FIGg5+LkuWjmcLneOlUzsVq9uYxRHbxsYvvcr+GMpSV8y89DLVNnV4O2W/gVbYnailinf6pU04GrRphj+9j/EmnQVbdMUfXb+JO5zT7y9SPmNbuP0GhSv9UpYo5PVKQ6sqW6YmdYeKZdh+ZumNnb4pvOYd5eovMavcfoSxRSeoUoUEnqOUIY0y+pHvPilDGyb1I958U3nMe9H1F5jV7svQl/N0vqOR82S+zcooxvm9SLefFKGOU3qRdvik5zHvR9ReY1O7L0JHzVN7NyScEzezcmv00m9SLt8UfppP6kXb4o5yu9H1F5hU7svQUcFTezcm3YLm9m5Bxxm9SLt8VwY1znRHH2+KdzqPej6icwqd2XocGCZT6BHPYKfSYEDc8lidQ0dOtR2YaqXaIo9/5pYo6ubM5zY2nTk6ezxSSxUbayXkx0cBVv1H5nMKVRkcKeDypXnJNtDRy3PfqC9LwDG2CCOFnmsaG31nS49JJPSstgHF5sA8kEuPnOOk+AWnpoiqfFYjlejHcjQYLCcgry3su4qlSGyKvgYVMjauMsCRdC4AuoAEIQgAUDCmFBELAZTzoHxOxT1l6sZUryfWI6BmUtOKk9SKrNxjoMz1cj/PeQPVbmHZpUU0jTr7VMEKWIF16LcV7cnvKx+DWHk71HkwKw8nerwQI4lJZC3ZmJcXWHk71DlxVYeTvW2ZSE6Anhgs8uSo3lXaSRzvcjzaXExh9HvUV+JLdR7V6p80bR2rnzNtCbePEktU4Hk5xJHvdqT+hQ97tXrPzMNY3I+ZRs3JOjxFtU4HlAxKHvdqcbiUz3u1ep/Mo1jcuHA2rJR0eInT4HmseJkeo9qmQ4qRjk71uH0GTpCRxGxSKKI3ORmIcXIxyd6n0+AgM7C4cxVvxKAy2hLlQ3OxFG8sIEoBboygNHOFooqMKoDcoWPMrTAriYgDyEt6BoUFSCWqOqjNvRktsNksBdQoToBCEIAEIQgAWfEV7nWSe1X7jmVcyDyQpKbsQ1VchiFOcSpIiSuLUuYgyETik9BSDSdHJ4p0xp+UWGZMlJ7iWFNb2RpagDMBcpg1L+Sw7U6IkcUhJIHKT3DPyh+sbgu/KX6xuCd4pHFJ2g28uI38rk1jcFz5VJrG4J3ikcUjQLy4jXyl+sbgutqX8tj0WTnFI4pGgXlxHIZg7NbPqTFTSWzjQnoYvKT87cyZfK9CRrNHUquKXOKU3ikcUpMxBkIsUanYKFmuHvFNtjUiibbK5wUybuiWnGzJSEIUJ0AhCEACEIQBx+gpoR5k8hLcRq4zxa7kJ1CLiZRrIXZG5k4hFxUhjikcUn7IsluJlI/FpXEBPWQkuGVDPEBHEBPIRdi2QzxAXeICdQi7CyEZNtCQ5qeshANDHFo4pP2RZLcTKRxGlxNsSnbISXBKwIQhIOBCEI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104" name="AutoShape 8" descr="data:image/jpg;base64,/9j/4AAQSkZJRgABAQAAAQABAAD/2wCEAAkGBhQSERQUEBQQFRAVFA8PFBYVFBIUFBQVFBUVFRQUFhUXHCYeFxkkGRQVIC8gJScpLCwsFR4xNTAqNScrLCkBCQoKDgwOGg8PGiwkHyQuNTApKiwqLCwsLC0wKSksLCwpLC0pLDUsLCwsKSwpLC4pLC8tLCkpKSwsKSksLCkpLP/AABEIAMwAzAMBIgACEQEDEQH/xAAcAAABBQEBAQAAAAAAAAAAAAAAAgMEBQYBBwj/xABLEAABAwIACAkHCAgGAwEAAAABAAIDBBEFBhIhMVFhkQcTQXGBkqGx0SIyQlJTYsEUFSNUcpPS4RYkM2OCorLwFzRkc8LTs8PxQ//EABsBAAEFAQEAAAAAAAAAAAAAAAABAgMFBgQH/8QANhEAAgECAwMKBQQCAwAAAAAAAAECAxEEEiEFMVETFCIyQVJxgZGhYbHB4fAVIzPRQrI0YpL/2gAMAwEAAhEDEQA/APcUIQgAQhZnGPGwxkw0jeNqdBsLsi2v1nZcbU+nTlUdokVWtCjHNN2RcYTw1FBbjXgOd5rRne77LRnPPoCpsI4+RQjKcLN1lwBdsa0XJKykWLda9xkkGVK7znvd5R1DYByAZlEqODqeR2VJlOP2xm2DNmCsIYWkutJepTVNpVH1Iu3gXH+MsXJTy9dngljhhj+ryddvgqNvBm/UeuPBPN4ODqd1h4KbkMN+M5ntDFdl/wDz9i5HC5H9Xk67fBLHCvH7CTrt8FUt4Pdj+sPBOtxCGp/WHgl5HC/jIntDGdn+v2LQcKUfsJOu3wSxwnM9g/rt8FXNxHZqk6w8E63EyPVJ1vyRyWE4e/3I3tDHdj9l/RNPCYz2L+u3wSTwoM9hJ12+CiuxOj/eb/yTL8S2e/1vyS8lhOHv9xq2jju1+y/omnhVj9hJ12+CbPC1H7CTrt8FAfiQ33ut+SYfiKPe635I5DC8PckW0sX2v2X9FmeF+P6vJ12+CQeGOP6vJ12eCqH4hc/X/JMv4P8A+8v8kc3w/wCMetp1+1+yNFR8LkcjskQPB2yMuebNnV/RY8U73Bry+JzszeMADSdWWCW32Erzh3B47kt1/wAlbQYIqGx5DmwSjR9I4kkaja1+lRzwtJ9V+5NDas0+l8j1FC87wPh2pojkzxvdSaMzuMdD9l2ks912jkPIt9SVbJWNfG4OY4XBBuD/AHqVfVoSpb93Eu8Ni6eIXQevah5CEKA6gQhCABCEIAp8YKx/kwwkiWS93DSxgzOcNTjew6TyJOD8HRU0eYNAGcuOvlNznJ26SjJvUyO9VsbBuJ/F1lT4Xri9+SPMabc55Su6EG0oLdvZR16izupLWztFcLdvqaOCvD23bozjPsNkv5QdnaqvBB+iHO7vU4FRygk2iSFackncf447FHrakhotbTtSwoOGqtkceXI5rWA5yTYc207EkYq4s5yyvU4K12pvb4pQqjqHas5LjE8i8NPI5nI+Vwha7aAQXEdCr347yMNnwM1eTKb9rVPlREqdZq9mbTjzqHajjjsVLgrGmGYhhyopDobIAMr7LhmdzaVd5KbZIY860YkyHYkl52JeSklqXQY2xpzk04p8tTbmpyI3cjPTD2p6ona3znAdOfcq6fDLBoyj0W71PGLe5HPOcVvY49qjvaoc2G3ei1o5yT4KDNhSQ8oHMAuiNKRzyrRLhlU5mgm2o6FOwPXCGTjI80TyBPHyAnRK0chHLrG0LGS1Tzpc7encEVZbMASS112OBJIsU6dC8XcZDEOE1OG9HsyFFwW+8MZOc5DRfXYWv2KUs81Z2NvCWaKku0EIQkHAhCEAUhdaeYf7Tv5Ss0xaGc2q5BrjjduNlQtbn3hWlHd5L5GaxW+3xl8y7wQfo+k/BTwVX4JPkH7R7gp4UE+syal1UIq6tsUbpJDZjGlzjsHxWZwNQyV0oqagEMBvBHyMbyOtoufW3KRjO7jpIaUZ2vPHSjWxhsxn8T/6StPJMymhLnkBrRc7bavgFHJ2VlvZZUIK2ZjjKFvKG7ge0pNRgqN4s9kbvtMafgs66rqKjynPdBEc7WR2EluQveQbHYFwUsrM8VROHabSESMPOCL7il5B9rIZbSpp2SbXE5h3E9hY4RtAvnDfRvsOlpVfijh1xe6mnJ41l8hzvOc0aWu94a+Ucy1WBcM8eHMlaGzszSM0gg6HNPK0rEY90ZpqiKpZmLHsyjraTmJ7WnnCINp5JHRUUKtPPE2xampnhou4gDaoc+Frj6MWBsbnTn2KslJJuSSdq6IUm95nquLjHSOpMqcMAeYL7TmCq6ive7S6w1DMuuamXtXXGEUV868572RXhMPapTwmHhTohIrwmXhSXhMPCkQEZ4XKUfSM+03vS3hcpR9I3nunvcCPYMDj6CP7IO/OpijYNbaGMfu4x/KFJWWl1mb6krU4r4IEIQmkgIQhAGewi61aNsHc8qmePKd9p3eVb4czVkB9aOdu4tPxVVP57ucqzo7l4GdxitN+P0TLLBR8k8/wVgCq3BZzHo+KsAVHU6wtJ9FFHRDKws+/owxEcwDj/U5S8b3Xkp2HzHSMJHIbZRtvaFFojbC7ttM3vI+Cfxt/bUx/eMG/KHxUcf5UWNT/AIr8B+67dcC6pyjsQZH5FZTvbpdlxO2tFnC/bvKOFCEGjcdQcO5w7WhIr81RSf7kg/kv8E/wlC9E/wDi/pKiqdeL/N7LjA/wyXx+iI0DPIZ9ln9IXHNWbwdjBUyABophYBucScgtyFW7qesycq9Hbmm8V1cpFb2UX6biH/iPvCYeFVVeEapmn5KeYS+KhQ4xTE2MUTvsvLT0BwPepFUjxGvZ2IX+JdvCYeExFhljnBrw+KQ6GyC2V9lwzO3qQ9TxdzinCUHaSsRnhMPUh6jvUqGkd65B5w6e5KeilF5GjWWjeQE99VixV2kezQss1o1ADcEtCFlT0BaAhCECghCEAZrGo2qKQ+9Oze1p/wCKrKr9o7nVjjsbGkdqqWt6zHBVtWfLPMO5WdDqr87TP47SpLxXyJ2DTp6PirBpVXg52c8wVi1ybUWpHSfRKeI2wuzbS5+vIPgpOOH7SmP76Ib3W+KhvNsLU+2B457GQ2UrHU2dTHVNEdz2+KiX8sS0euFfgSguoASrKUqLFVhR1p6T/dk/8ZWrrKFkthIA5oJOSQC05iM45RnWdwjgwTZBLpGFji5pY4NIJFjnIPImjg1/1qu++H4U2cM9nc7MPiVRi4tX1+iNEzBkDfNiiHMxoT3FttbJbbmCypwa/wCtVv3o/Cmzg5/1mt+9H4VHzf8A7HR+ox7r9jUvoIjpiiPO1qjyYApjpghvrDQ07wsvJSkaaqr++H4U0aqVmeOrmJ1SAStPPcBOWFl2P5jP1Skt6ft/Za4dxJjljIjNtTX+U09OkHbnWHoJpIpXU1QHB7blhdpLRyE+lbSDyhbbAeN5fIIalrWyu8x7b5Emyx80qNwh4KBibVNH0lOQ8nXFe0jTrsCT0HWn0ZypVMkx2Kp08XQc4a8Cgeo70852rQmHlW6MiMvS8HNvPCNcsQ/nCbeVKwK29ZTDXK3szpajtB+BNQV6kV8T2BCELLm8BCEIAEIQgDL8IOaCJ3q1NOd5I+KrKs+V0BWXCSP1B59V8D9zwqipfcg7P771Z4bqLz+hQbR0qeS+pNwe7Oeb4qxa5VFA7P0J+sqrDJGk6eZPlG8jjjPLG5Xy1F8LUmrImaNxz9qssezYQHVLGf52Khy7YSojr44f0+JV5whPtFEdUjDuc1QSVq0UW1GWbCSb4MsQEoBUNVjQBcRNvpzuzDdpVTU4Xkf5zzbUMw3BdEcPN79CnlioR3amrqK+NnnPaDq0ncFXT4xN9Brjz5gsxJUBvnEAbTZNnCMfrs6wXRHDxW85ZYqctysXkuHJDos3mHioslY52lzj0qs+c4/aR9ZqPnOP2kfWapVTS3IglKct9yfloy1A+c4/aM6wR85M9E5R1NBcexOsMUW9EhOGpbNa4ZnNeC06rAnvAXoeMEmVRTF3LA8m+1iw+CsDSVUzctpbE03Owctz6x0WV/wgYSAgFOw/SVBEdh6MYzvdsFu9VmIaqVYxianAU5YfDydTTtMtRO+ijvp4uP8ApC68pZzCw0DMmXlWyMq3djbirHFtt8IUw1F7tzSq0HOOdW2KIvhOHZHM7+Vw+Kjr6U5eDOvBK9aPij1dCELNG3BCEIAEIQgDOcIbL4NqNjWu3PaVmWy3ZGdbGneAVsMcYsqgqh+4lPVblfBYKglvBCfcZ3fkrTB6w8/oUW1OuvD6lpTT5JudRTZlubnSVWyVd5A0aADfnUlsi7MltSkc76DMr/1+hP70jeWZlfcJMl6YW5HDflNWWwhJaqojqnb3tPwWix+/yh2Ed4XFUVq8PztL/Ca4OXgzMF6MtR8tGWrexlRFbVOY6JzAC5srDYgEHOLgg6QRderimjaTaKIaR5jfBeR1cgvGSbASNJOoL0d2NtJc/rEOk+kqvHRk5LKjTbJlBUnma3lwGs9nF1GpLo2H/wDOLqN8FUfpbSfWIesj9LaT6xD1lwcnU4MtuUpcV6osJcHRu0sZ1W+CYdgyFty4ADSc4A7LKN+ltJ9Yh6yl02GIZc0csLz7r2kocZremOU6bejRRYWx5hhYRStErxewZYMB5+VZamlMpNRI8SSyDzh5rW+o0cgG9bTDGLscl3ZAD/WaLO6baVhpaU09RkehKHPGrLb5xHOM/OF24OUM1ralZtWE5Urp6LeiU5yZe5dc5MucrdIygqM+UOdXmIjb4Ud7tM873sHxVDTnyx09y0nByy+EKh3qwMZ1ntP/ABXPinalLwLLZyvXiemIQhZw2IIQhAAhCEAQcOxZVLO31oZ272OC8owVU2pYyeRvddexTMu0jWCN4svB6Go/V2N5buv0Eq12esya8PqUW19FF+JPpZfLudJurNsipKZ/lBWLZFaTWpnYsYwzLaSld6tQxa7Hht6R+wOO4E/BYvD0ZfA7J85tpB/DnPZdbtszauka8ZxJG1/SR5Q/qCrMUss4yNJsxqdCUPzU8/bJmHMF3LUd8TonGJ/nN0e830XDoXctXEbSV0ZqcHCTi96H8pGUmMtGWlsNH8pGUmMtGWiwD+Um3xNOkC+vQRzEZ0jLRlosF7GrxPxgfxnyeVxe0tLonOzuFtLCeXYucINIGtjmb6MrCf4jkO35QPQqfFaIvq2kaI2uLjtdZoHPpPQr/hFlHyUN9J8sLG9YE9gKpq0VDErKanCzlUwb5Tg/QzbnJlzkOcmnOVwkZUkUR8voK1vBey9RXO1fJmjdIT8FkcHecfsnvC2nBUz/ADjtc7WdVp8VxY52pS8vmW+yl+8vP5G+QhCzxrAQhCABCEIAF8+huS+Rvqyyt3OK+gl4FhaPJq6pp0iomPWcSrbZj6UkUe2V+3F/EVC/OFObKqqN+dSmyq5kjNInCVP4s4dFHIYZTale7KjedET3aWO1NJ0HX0qtEqTIQbg2IOYg5wVBVoqpHKzpw2Jlh55o+ZvMLYvxVAGUNrXNNiL8rXDk2aFm58RJh+ylY4apAWne299yrMHYRnp81PJ9H7KQF8Y+yfOZ0G2xXUOPsg/a0xJ1xStI6rgCq9U8TR0hqi8dfBYrWpo/joQhiRV6qf7x34UsYhVh+r/eO/CrJvCBHy09Z0MjP/sXf8QI/YVv3cf/AGJ3L4rh7Dea4Dve5Xjg9rP9N9678K4eD+s/033rvwqx/wAQI/YVv3cf/Yj/ABAj9hW/dx/9iTl8Vw9g5rgO97lW7EWsHJT/AHjvwp2nxCmJ+lljYP3Yc929wAHapx4QY+Snrb7Y4x28Yo83CA4/sqZ99ckjGDc25S8ri5aW9g5DAQ1bXqaLBeCYqZlmZgLuc5xznW5zj/8AAsTh/DIq5w5n+XhyhGfaPOZ0g90aBvUbCeEp6nNUPHF6eKju2P8AiOl/Tm2Ji9tGhS4fCuMs9Tec2N2hGUOSo7vzcKc5Nuckuemy5WSRRljgnS7mHet3wTs/V53etUyHcGrF4MgyGFzs1/K6B/ZW64KW2oAT6Uszu0D4Ks2g/wBt+KLzZMf3fI2SEIVCacEIQgAQhCABeT8JuL5hqPlTATDLZstvQeMwJ2EAdIOsL1cqPVUzXtcx7Q5jgWuaRcEHSCFPh6zozzI58Th1XpuDPBWx3F22I2JbY3aitlhfgvLXF1FIGg5+LkuWjmcLneOlUzsVq9uYxRHbxsYvvcr+GMpSV8y89DLVNnV4O2W/gVbYnailinf6pU04GrRphj+9j/EmnQVbdMUfXb+JO5zT7y9SPmNbuP0GhSv9UpYo5PVKQ6sqW6YmdYeKZdh+ZumNnb4pvOYd5eovMavcfoSxRSeoUoUEnqOUIY0y+pHvPilDGyb1I958U3nMe9H1F5jV7svQl/N0vqOR82S+zcooxvm9SLefFKGOU3qRdvik5zHvR9ReY1O7L0JHzVN7NyScEzezcmv00m9SLt8UfppP6kXb4o5yu9H1F5hU7svQUcFTezcm3YLm9m5Bxxm9SLt8VwY1znRHH2+KdzqPej6icwqd2XocGCZT6BHPYKfSYEDc8lidQ0dOtR2YaqXaIo9/5pYo6ubM5zY2nTk6ezxSSxUbayXkx0cBVv1H5nMKVRkcKeDypXnJNtDRy3PfqC9LwDG2CCOFnmsaG31nS49JJPSstgHF5sA8kEuPnOOk+AWnpoiqfFYjlejHcjQYLCcgry3su4qlSGyKvgYVMjauMsCRdC4AuoAEIQgAUDCmFBELAZTzoHxOxT1l6sZUryfWI6BmUtOKk9SKrNxjoMz1cj/PeQPVbmHZpUU0jTr7VMEKWIF16LcV7cnvKx+DWHk71HkwKw8nerwQI4lJZC3ZmJcXWHk71DlxVYeTvW2ZSE6Anhgs8uSo3lXaSRzvcjzaXExh9HvUV+JLdR7V6p80bR2rnzNtCbePEktU4Hk5xJHvdqT+hQ97tXrPzMNY3I+ZRs3JOjxFtU4HlAxKHvdqcbiUz3u1ep/Mo1jcuHA2rJR0eInT4HmseJkeo9qmQ4qRjk71uH0GTpCRxGxSKKI3ORmIcXIxyd6n0+AgM7C4cxVvxKAy2hLlQ3OxFG8sIEoBboygNHOFooqMKoDcoWPMrTAriYgDyEt6BoUFSCWqOqjNvRktsNksBdQoToBCEIAEIQgAWfEV7nWSe1X7jmVcyDyQpKbsQ1VchiFOcSpIiSuLUuYgyETik9BSDSdHJ4p0xp+UWGZMlJ7iWFNb2RpagDMBcpg1L+Sw7U6IkcUhJIHKT3DPyh+sbgu/KX6xuCd4pHFJ2g28uI38rk1jcFz5VJrG4J3ikcUjQLy4jXyl+sbgutqX8tj0WTnFI4pGgXlxHIZg7NbPqTFTSWzjQnoYvKT87cyZfK9CRrNHUquKXOKU3ikcUpMxBkIsUanYKFmuHvFNtjUiibbK5wUybuiWnGzJSEIUJ0AhCEACEIQBx+gpoR5k8hLcRq4zxa7kJ1CLiZRrIXZG5k4hFxUhjikcUn7IsluJlI/FpXEBPWQkuGVDPEBHEBPIRdi2QzxAXeICdQi7CyEZNtCQ5qeshANDHFo4pP2RZLcTKRxGlxNsSnbISXBKwIQhIOBCEI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106" name="AutoShape 10" descr="data:image/jpg;base64,/9j/4AAQSkZJRgABAQAAAQABAAD/2wCEAAkGBhQSERQUEBQQFRAVFA8PFBYVFBIUFBQVFBUVFRQUFhUXHCYeFxkkGRQVIC8gJScpLCwsFR4xNTAqNScrLCkBCQoKDgwOGg8PGiwkHyQuNTApKiwqLCwsLC0wKSksLCwpLC0pLDUsLCwsKSwpLC4pLC8tLCkpKSwsKSksLCkpLP/AABEIAMwAzAMBIgACEQEDEQH/xAAcAAABBQEBAQAAAAAAAAAAAAAAAgMEBQYBBwj/xABLEAABAwIACAkHCAgGAwEAAAABAAIDBBEFBhIhMVFhkQcTQXGBkqGx0SIyQlJTYsEUFSNUcpPS4RYkM2OCorLwFzRkc8LTs8PxQ//EABsBAAEFAQEAAAAAAAAAAAAAAAABAgMFBgQH/8QANhEAAgECAwMKBQQCAwAAAAAAAAECAxEEEiEFMVETFCIyQVJxgZGhYbHB4fAVIzPRQrI0YpL/2gAMAwEAAhEDEQA/APcUIQgAQhZnGPGwxkw0jeNqdBsLsi2v1nZcbU+nTlUdokVWtCjHNN2RcYTw1FBbjXgOd5rRne77LRnPPoCpsI4+RQjKcLN1lwBdsa0XJKykWLda9xkkGVK7znvd5R1DYByAZlEqODqeR2VJlOP2xm2DNmCsIYWkutJepTVNpVH1Iu3gXH+MsXJTy9dngljhhj+ryddvgqNvBm/UeuPBPN4ODqd1h4KbkMN+M5ntDFdl/wDz9i5HC5H9Xk67fBLHCvH7CTrt8FUt4Pdj+sPBOtxCGp/WHgl5HC/jIntDGdn+v2LQcKUfsJOu3wSxwnM9g/rt8FXNxHZqk6w8E63EyPVJ1vyRyWE4e/3I3tDHdj9l/RNPCYz2L+u3wSTwoM9hJ12+CiuxOj/eb/yTL8S2e/1vyS8lhOHv9xq2jju1+y/omnhVj9hJ12+CbPC1H7CTrt8FAfiQ33ut+SYfiKPe635I5DC8PckW0sX2v2X9FmeF+P6vJ12+CQeGOP6vJ12eCqH4hc/X/JMv4P8A+8v8kc3w/wCMetp1+1+yNFR8LkcjskQPB2yMuebNnV/RY8U73Bry+JzszeMADSdWWCW32Erzh3B47kt1/wAlbQYIqGx5DmwSjR9I4kkaja1+lRzwtJ9V+5NDas0+l8j1FC87wPh2pojkzxvdSaMzuMdD9l2ks912jkPIt9SVbJWNfG4OY4XBBuD/AHqVfVoSpb93Eu8Ni6eIXQevah5CEKA6gQhCABCEIAp8YKx/kwwkiWS93DSxgzOcNTjew6TyJOD8HRU0eYNAGcuOvlNznJ26SjJvUyO9VsbBuJ/F1lT4Xri9+SPMabc55Su6EG0oLdvZR16izupLWztFcLdvqaOCvD23bozjPsNkv5QdnaqvBB+iHO7vU4FRygk2iSFackncf447FHrakhotbTtSwoOGqtkceXI5rWA5yTYc207EkYq4s5yyvU4K12pvb4pQqjqHas5LjE8i8NPI5nI+Vwha7aAQXEdCr347yMNnwM1eTKb9rVPlREqdZq9mbTjzqHajjjsVLgrGmGYhhyopDobIAMr7LhmdzaVd5KbZIY860YkyHYkl52JeSklqXQY2xpzk04p8tTbmpyI3cjPTD2p6ona3znAdOfcq6fDLBoyj0W71PGLe5HPOcVvY49qjvaoc2G3ei1o5yT4KDNhSQ8oHMAuiNKRzyrRLhlU5mgm2o6FOwPXCGTjI80TyBPHyAnRK0chHLrG0LGS1Tzpc7encEVZbMASS112OBJIsU6dC8XcZDEOE1OG9HsyFFwW+8MZOc5DRfXYWv2KUs81Z2NvCWaKku0EIQkHAhCEAUhdaeYf7Tv5Ss0xaGc2q5BrjjduNlQtbn3hWlHd5L5GaxW+3xl8y7wQfo+k/BTwVX4JPkH7R7gp4UE+syal1UIq6tsUbpJDZjGlzjsHxWZwNQyV0oqagEMBvBHyMbyOtoufW3KRjO7jpIaUZ2vPHSjWxhsxn8T/6StPJMymhLnkBrRc7bavgFHJ2VlvZZUIK2ZjjKFvKG7ge0pNRgqN4s9kbvtMafgs66rqKjynPdBEc7WR2EluQveQbHYFwUsrM8VROHabSESMPOCL7il5B9rIZbSpp2SbXE5h3E9hY4RtAvnDfRvsOlpVfijh1xe6mnJ41l8hzvOc0aWu94a+Ucy1WBcM8eHMlaGzszSM0gg6HNPK0rEY90ZpqiKpZmLHsyjraTmJ7WnnCINp5JHRUUKtPPE2xampnhou4gDaoc+Frj6MWBsbnTn2KslJJuSSdq6IUm95nquLjHSOpMqcMAeYL7TmCq6ive7S6w1DMuuamXtXXGEUV868572RXhMPapTwmHhTohIrwmXhSXhMPCkQEZ4XKUfSM+03vS3hcpR9I3nunvcCPYMDj6CP7IO/OpijYNbaGMfu4x/KFJWWl1mb6krU4r4IEIQmkgIQhAGewi61aNsHc8qmePKd9p3eVb4czVkB9aOdu4tPxVVP57ucqzo7l4GdxitN+P0TLLBR8k8/wVgCq3BZzHo+KsAVHU6wtJ9FFHRDKws+/owxEcwDj/U5S8b3Xkp2HzHSMJHIbZRtvaFFojbC7ttM3vI+Cfxt/bUx/eMG/KHxUcf5UWNT/AIr8B+67dcC6pyjsQZH5FZTvbpdlxO2tFnC/bvKOFCEGjcdQcO5w7WhIr81RSf7kg/kv8E/wlC9E/wDi/pKiqdeL/N7LjA/wyXx+iI0DPIZ9ln9IXHNWbwdjBUyABophYBucScgtyFW7qesycq9Hbmm8V1cpFb2UX6biH/iPvCYeFVVeEapmn5KeYS+KhQ4xTE2MUTvsvLT0BwPepFUjxGvZ2IX+JdvCYeExFhljnBrw+KQ6GyC2V9lwzO3qQ9TxdzinCUHaSsRnhMPUh6jvUqGkd65B5w6e5KeilF5GjWWjeQE99VixV2kezQss1o1ADcEtCFlT0BaAhCECghCEAZrGo2qKQ+9Oze1p/wCKrKr9o7nVjjsbGkdqqWt6zHBVtWfLPMO5WdDqr87TP47SpLxXyJ2DTp6PirBpVXg52c8wVi1ybUWpHSfRKeI2wuzbS5+vIPgpOOH7SmP76Ib3W+KhvNsLU+2B457GQ2UrHU2dTHVNEdz2+KiX8sS0euFfgSguoASrKUqLFVhR1p6T/dk/8ZWrrKFkthIA5oJOSQC05iM45RnWdwjgwTZBLpGFji5pY4NIJFjnIPImjg1/1qu++H4U2cM9nc7MPiVRi4tX1+iNEzBkDfNiiHMxoT3FttbJbbmCypwa/wCtVv3o/Cmzg5/1mt+9H4VHzf8A7HR+ox7r9jUvoIjpiiPO1qjyYApjpghvrDQ07wsvJSkaaqr++H4U0aqVmeOrmJ1SAStPPcBOWFl2P5jP1Skt6ft/Za4dxJjljIjNtTX+U09OkHbnWHoJpIpXU1QHB7blhdpLRyE+lbSDyhbbAeN5fIIalrWyu8x7b5Emyx80qNwh4KBibVNH0lOQ8nXFe0jTrsCT0HWn0ZypVMkx2Kp08XQc4a8Cgeo70852rQmHlW6MiMvS8HNvPCNcsQ/nCbeVKwK29ZTDXK3szpajtB+BNQV6kV8T2BCELLm8BCEIAEIQgDL8IOaCJ3q1NOd5I+KrKs+V0BWXCSP1B59V8D9zwqipfcg7P771Z4bqLz+hQbR0qeS+pNwe7Oeb4qxa5VFA7P0J+sqrDJGk6eZPlG8jjjPLG5Xy1F8LUmrImaNxz9qssezYQHVLGf52Khy7YSojr44f0+JV5whPtFEdUjDuc1QSVq0UW1GWbCSb4MsQEoBUNVjQBcRNvpzuzDdpVTU4Xkf5zzbUMw3BdEcPN79CnlioR3amrqK+NnnPaDq0ncFXT4xN9Brjz5gsxJUBvnEAbTZNnCMfrs6wXRHDxW85ZYqctysXkuHJDos3mHioslY52lzj0qs+c4/aR9ZqPnOP2kfWapVTS3IglKct9yfloy1A+c4/aM6wR85M9E5R1NBcexOsMUW9EhOGpbNa4ZnNeC06rAnvAXoeMEmVRTF3LA8m+1iw+CsDSVUzctpbE03Owctz6x0WV/wgYSAgFOw/SVBEdh6MYzvdsFu9VmIaqVYxianAU5YfDydTTtMtRO+ijvp4uP8ApC68pZzCw0DMmXlWyMq3djbirHFtt8IUw1F7tzSq0HOOdW2KIvhOHZHM7+Vw+Kjr6U5eDOvBK9aPij1dCELNG3BCEIAEIQgDOcIbL4NqNjWu3PaVmWy3ZGdbGneAVsMcYsqgqh+4lPVblfBYKglvBCfcZ3fkrTB6w8/oUW1OuvD6lpTT5JudRTZlubnSVWyVd5A0aADfnUlsi7MltSkc76DMr/1+hP70jeWZlfcJMl6YW5HDflNWWwhJaqojqnb3tPwWix+/yh2Ed4XFUVq8PztL/Ca4OXgzMF6MtR8tGWrexlRFbVOY6JzAC5srDYgEHOLgg6QRderimjaTaKIaR5jfBeR1cgvGSbASNJOoL0d2NtJc/rEOk+kqvHRk5LKjTbJlBUnma3lwGs9nF1GpLo2H/wDOLqN8FUfpbSfWIesj9LaT6xD1lwcnU4MtuUpcV6osJcHRu0sZ1W+CYdgyFty4ADSc4A7LKN+ltJ9Yh6yl02GIZc0csLz7r2kocZremOU6bejRRYWx5hhYRStErxewZYMB5+VZamlMpNRI8SSyDzh5rW+o0cgG9bTDGLscl3ZAD/WaLO6baVhpaU09RkehKHPGrLb5xHOM/OF24OUM1ralZtWE5Urp6LeiU5yZe5dc5MucrdIygqM+UOdXmIjb4Ud7tM873sHxVDTnyx09y0nByy+EKh3qwMZ1ntP/ABXPinalLwLLZyvXiemIQhZw2IIQhAAhCEAQcOxZVLO31oZ272OC8owVU2pYyeRvddexTMu0jWCN4svB6Go/V2N5buv0Eq12esya8PqUW19FF+JPpZfLudJurNsipKZ/lBWLZFaTWpnYsYwzLaSld6tQxa7Hht6R+wOO4E/BYvD0ZfA7J85tpB/DnPZdbtszauka8ZxJG1/SR5Q/qCrMUss4yNJsxqdCUPzU8/bJmHMF3LUd8TonGJ/nN0e830XDoXctXEbSV0ZqcHCTi96H8pGUmMtGWlsNH8pGUmMtGWiwD+Um3xNOkC+vQRzEZ0jLRlosF7GrxPxgfxnyeVxe0tLonOzuFtLCeXYucINIGtjmb6MrCf4jkO35QPQqfFaIvq2kaI2uLjtdZoHPpPQr/hFlHyUN9J8sLG9YE9gKpq0VDErKanCzlUwb5Tg/QzbnJlzkOcmnOVwkZUkUR8voK1vBey9RXO1fJmjdIT8FkcHecfsnvC2nBUz/ADjtc7WdVp8VxY52pS8vmW+yl+8vP5G+QhCzxrAQhCABCEIAF8+huS+Rvqyyt3OK+gl4FhaPJq6pp0iomPWcSrbZj6UkUe2V+3F/EVC/OFObKqqN+dSmyq5kjNInCVP4s4dFHIYZTale7KjedET3aWO1NJ0HX0qtEqTIQbg2IOYg5wVBVoqpHKzpw2Jlh55o+ZvMLYvxVAGUNrXNNiL8rXDk2aFm58RJh+ylY4apAWne299yrMHYRnp81PJ9H7KQF8Y+yfOZ0G2xXUOPsg/a0xJ1xStI6rgCq9U8TR0hqi8dfBYrWpo/joQhiRV6qf7x34UsYhVh+r/eO/CrJvCBHy09Z0MjP/sXf8QI/YVv3cf/AGJ3L4rh7Dea4Dve5Xjg9rP9N9678K4eD+s/033rvwqx/wAQI/YVv3cf/Yj/ABAj9hW/dx/9iTl8Vw9g5rgO97lW7EWsHJT/AHjvwp2nxCmJ+lljYP3Yc929wAHapx4QY+Snrb7Y4x28Yo83CA4/sqZ99ckjGDc25S8ri5aW9g5DAQ1bXqaLBeCYqZlmZgLuc5xznW5zj/8AAsTh/DIq5w5n+XhyhGfaPOZ0g90aBvUbCeEp6nNUPHF6eKju2P8AiOl/Tm2Ji9tGhS4fCuMs9Tec2N2hGUOSo7vzcKc5Nuckuemy5WSRRljgnS7mHet3wTs/V53etUyHcGrF4MgyGFzs1/K6B/ZW64KW2oAT6Uszu0D4Ks2g/wBt+KLzZMf3fI2SEIVCacEIQgAQhCABeT8JuL5hqPlTATDLZstvQeMwJ2EAdIOsL1cqPVUzXtcx7Q5jgWuaRcEHSCFPh6zozzI58Th1XpuDPBWx3F22I2JbY3aitlhfgvLXF1FIGg5+LkuWjmcLneOlUzsVq9uYxRHbxsYvvcr+GMpSV8y89DLVNnV4O2W/gVbYnailinf6pU04GrRphj+9j/EmnQVbdMUfXb+JO5zT7y9SPmNbuP0GhSv9UpYo5PVKQ6sqW6YmdYeKZdh+ZumNnb4pvOYd5eovMavcfoSxRSeoUoUEnqOUIY0y+pHvPilDGyb1I958U3nMe9H1F5jV7svQl/N0vqOR82S+zcooxvm9SLefFKGOU3qRdvik5zHvR9ReY1O7L0JHzVN7NyScEzezcmv00m9SLt8UfppP6kXb4o5yu9H1F5hU7svQUcFTezcm3YLm9m5Bxxm9SLt8VwY1znRHH2+KdzqPej6icwqd2XocGCZT6BHPYKfSYEDc8lidQ0dOtR2YaqXaIo9/5pYo6ubM5zY2nTk6ezxSSxUbayXkx0cBVv1H5nMKVRkcKeDypXnJNtDRy3PfqC9LwDG2CCOFnmsaG31nS49JJPSstgHF5sA8kEuPnOOk+AWnpoiqfFYjlejHcjQYLCcgry3su4qlSGyKvgYVMjauMsCRdC4AuoAEIQgAUDCmFBELAZTzoHxOxT1l6sZUryfWI6BmUtOKk9SKrNxjoMz1cj/PeQPVbmHZpUU0jTr7VMEKWIF16LcV7cnvKx+DWHk71HkwKw8nerwQI4lJZC3ZmJcXWHk71DlxVYeTvW2ZSE6Anhgs8uSo3lXaSRzvcjzaXExh9HvUV+JLdR7V6p80bR2rnzNtCbePEktU4Hk5xJHvdqT+hQ97tXrPzMNY3I+ZRs3JOjxFtU4HlAxKHvdqcbiUz3u1ep/Mo1jcuHA2rJR0eInT4HmseJkeo9qmQ4qRjk71uH0GTpCRxGxSKKI3ORmIcXIxyd6n0+AgM7C4cxVvxKAy2hLlQ3OxFG8sIEoBboygNHOFooqMKoDcoWPMrTAriYgDyEt6BoUFSCWqOqjNvRktsNksBdQoToBCEIAEIQgAWfEV7nWSe1X7jmVcyDyQpKbsQ1VchiFOcSpIiSuLUuYgyETik9BSDSdHJ4p0xp+UWGZMlJ7iWFNb2RpagDMBcpg1L+Sw7U6IkcUhJIHKT3DPyh+sbgu/KX6xuCd4pHFJ2g28uI38rk1jcFz5VJrG4J3ikcUjQLy4jXyl+sbgutqX8tj0WTnFI4pGgXlxHIZg7NbPqTFTSWzjQnoYvKT87cyZfK9CRrNHUquKXOKU3ikcUpMxBkIsUanYKFmuHvFNtjUiibbK5wUybuiWnGzJSEIUJ0AhCEACEIQBx+gpoR5k8hLcRq4zxa7kJ1CLiZRrIXZG5k4hFxUhjikcUn7IsluJlI/FpXEBPWQkuGVDPEBHEBPIRdi2QzxAXeICdQi7CyEZNtCQ5qeshANDHFo4pP2RZLcTKRxGlxNsSnbISXBKwIQhIOBCEI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Picture 1" descr="template_partido_novo_capa33jp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Grupo 18"/>
          <p:cNvGrpSpPr/>
          <p:nvPr/>
        </p:nvGrpSpPr>
        <p:grpSpPr>
          <a:xfrm>
            <a:off x="950067" y="4557035"/>
            <a:ext cx="7742317" cy="1586329"/>
            <a:chOff x="921039" y="4469951"/>
            <a:chExt cx="7742317" cy="1586329"/>
          </a:xfrm>
        </p:grpSpPr>
        <p:pic>
          <p:nvPicPr>
            <p:cNvPr id="4107" name="Picture 11" descr="C:\Users\Leandro\Desktop\facebook-icon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42621" y="4469951"/>
              <a:ext cx="1247775" cy="1247775"/>
            </a:xfrm>
            <a:prstGeom prst="rect">
              <a:avLst/>
            </a:prstGeom>
            <a:noFill/>
          </p:spPr>
        </p:pic>
        <p:pic>
          <p:nvPicPr>
            <p:cNvPr id="4108" name="Picture 12" descr="C:\Users\Leandro\Desktop\twitter-icon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972049" y="4469951"/>
              <a:ext cx="1247775" cy="1247775"/>
            </a:xfrm>
            <a:prstGeom prst="rect">
              <a:avLst/>
            </a:prstGeom>
            <a:noFill/>
          </p:spPr>
        </p:pic>
        <p:pic>
          <p:nvPicPr>
            <p:cNvPr id="4109" name="Picture 13" descr="C:\Users\Leandro\Desktop\orkut-icon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613694" y="4469951"/>
              <a:ext cx="1247775" cy="1247775"/>
            </a:xfrm>
            <a:prstGeom prst="rect">
              <a:avLst/>
            </a:prstGeom>
            <a:noFill/>
          </p:spPr>
        </p:pic>
        <p:sp>
          <p:nvSpPr>
            <p:cNvPr id="14" name="CaixaDeTexto 13"/>
            <p:cNvSpPr txBox="1"/>
            <p:nvPr/>
          </p:nvSpPr>
          <p:spPr>
            <a:xfrm>
              <a:off x="921039" y="5717726"/>
              <a:ext cx="2490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</a:rPr>
                <a:t>Facebook.com/</a:t>
              </a:r>
              <a:r>
                <a:rPr lang="pt-BR" sz="1600" dirty="0" err="1" smtClean="0">
                  <a:solidFill>
                    <a:schemeClr val="bg1"/>
                  </a:solidFill>
                </a:rPr>
                <a:t>partidonovo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745799" y="5717726"/>
              <a:ext cx="18179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</a:rPr>
                <a:t>@DesafioNOVO500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811806" y="5717726"/>
              <a:ext cx="28515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</a:rPr>
                <a:t>Partido NOVO Gestão/Cidadania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3694618" y="2930829"/>
            <a:ext cx="1883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novo.org.</a:t>
            </a:r>
            <a:r>
              <a:rPr lang="pt-BR" sz="2800" dirty="0" err="1" smtClean="0">
                <a:solidFill>
                  <a:schemeClr val="bg1"/>
                </a:solidFill>
              </a:rPr>
              <a:t>br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098173" y="3425021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novo@novo.com.br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29778" y="1187533"/>
            <a:ext cx="7626628" cy="5225142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171450" indent="-514350">
              <a:spcBef>
                <a:spcPct val="20000"/>
              </a:spcBef>
              <a:spcAft>
                <a:spcPts val="1800"/>
              </a:spcAft>
              <a:buAutoNum type="arabicPeriod"/>
              <a:defRPr/>
            </a:pPr>
            <a:r>
              <a:rPr lang="en-US" sz="2500" b="1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Conheça</a:t>
            </a:r>
            <a:endParaRPr lang="en-US" sz="2500" b="1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indent="-514350">
              <a:spcBef>
                <a:spcPct val="20000"/>
              </a:spcBef>
              <a:spcAft>
                <a:spcPts val="1200"/>
              </a:spcAft>
              <a:defRPr/>
            </a:pPr>
            <a:r>
              <a:rPr lang="en-US" sz="2500" dirty="0" smtClean="0">
                <a:solidFill>
                  <a:srgbClr val="000000"/>
                </a:solidFill>
                <a:latin typeface="Century Gothic"/>
                <a:cs typeface="Century Gothic"/>
              </a:rPr>
              <a:t>	1.1. </a:t>
            </a:r>
            <a:r>
              <a:rPr lang="en-US" sz="25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Quem</a:t>
            </a:r>
            <a:r>
              <a:rPr lang="en-US" sz="2500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somos</a:t>
            </a:r>
            <a:endParaRPr lang="en-US" sz="25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indent="-514350">
              <a:spcBef>
                <a:spcPct val="20000"/>
              </a:spcBef>
              <a:spcAft>
                <a:spcPts val="1200"/>
              </a:spcAft>
              <a:defRPr/>
            </a:pPr>
            <a:r>
              <a:rPr lang="en-US" sz="2500" dirty="0" smtClean="0">
                <a:solidFill>
                  <a:srgbClr val="000000"/>
                </a:solidFill>
                <a:latin typeface="Century Gothic"/>
                <a:cs typeface="Century Gothic"/>
              </a:rPr>
              <a:t>	1.2. </a:t>
            </a:r>
            <a:r>
              <a:rPr lang="en-US" sz="25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Nossos</a:t>
            </a:r>
            <a:r>
              <a:rPr lang="en-US" sz="2500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objetivos</a:t>
            </a:r>
            <a:endParaRPr lang="en-US" sz="25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indent="-514350">
              <a:spcBef>
                <a:spcPct val="20000"/>
              </a:spcBef>
              <a:spcAft>
                <a:spcPts val="1200"/>
              </a:spcAft>
              <a:defRPr/>
            </a:pPr>
            <a:r>
              <a:rPr lang="en-US" sz="2500" dirty="0" smtClean="0">
                <a:solidFill>
                  <a:srgbClr val="000000"/>
                </a:solidFill>
                <a:latin typeface="Century Gothic"/>
                <a:cs typeface="Century Gothic"/>
              </a:rPr>
              <a:t>	1.3. </a:t>
            </a:r>
            <a:r>
              <a:rPr lang="en-US" sz="25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Nossos</a:t>
            </a:r>
            <a:r>
              <a:rPr lang="en-US" sz="2500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princípios</a:t>
            </a:r>
            <a:endParaRPr lang="en-US" sz="25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indent="-514350">
              <a:spcBef>
                <a:spcPct val="20000"/>
              </a:spcBef>
              <a:spcAft>
                <a:spcPts val="1200"/>
              </a:spcAft>
              <a:defRPr/>
            </a:pPr>
            <a:r>
              <a:rPr lang="en-US" sz="2500" dirty="0" smtClean="0">
                <a:solidFill>
                  <a:srgbClr val="000000"/>
                </a:solidFill>
                <a:latin typeface="Century Gothic"/>
                <a:cs typeface="Century Gothic"/>
              </a:rPr>
              <a:t>	1.4. </a:t>
            </a:r>
            <a:r>
              <a:rPr lang="en-US" sz="25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Nosso</a:t>
            </a:r>
            <a:r>
              <a:rPr lang="en-US" sz="2500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estatuto</a:t>
            </a:r>
            <a:endParaRPr lang="en-US" sz="25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indent="-514350">
              <a:spcBef>
                <a:spcPct val="20000"/>
              </a:spcBef>
              <a:spcAft>
                <a:spcPts val="1200"/>
              </a:spcAft>
              <a:defRPr/>
            </a:pPr>
            <a:r>
              <a:rPr lang="en-US" sz="2500" dirty="0" smtClean="0">
                <a:solidFill>
                  <a:srgbClr val="000000"/>
                </a:solidFill>
                <a:latin typeface="Century Gothic"/>
                <a:cs typeface="Century Gothic"/>
              </a:rPr>
              <a:t>	1.5. </a:t>
            </a:r>
            <a:r>
              <a:rPr lang="en-US" sz="25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Nossa</a:t>
            </a:r>
            <a:r>
              <a:rPr lang="en-US" sz="2500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estratégia</a:t>
            </a:r>
            <a:endParaRPr lang="en-US" sz="25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indent="-514350">
              <a:spcBef>
                <a:spcPct val="20000"/>
              </a:spcBef>
              <a:spcAft>
                <a:spcPts val="1800"/>
              </a:spcAft>
              <a:defRPr/>
            </a:pPr>
            <a:r>
              <a:rPr lang="en-US" sz="25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2. </a:t>
            </a:r>
            <a:r>
              <a:rPr lang="en-US" sz="2500" b="1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Entenda</a:t>
            </a:r>
            <a:endParaRPr lang="en-US" sz="2500" b="1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indent="-514350">
              <a:spcBef>
                <a:spcPct val="20000"/>
              </a:spcBef>
              <a:spcAft>
                <a:spcPts val="1800"/>
              </a:spcAft>
              <a:defRPr/>
            </a:pPr>
            <a:r>
              <a:rPr lang="en-US" sz="25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3. </a:t>
            </a:r>
            <a:r>
              <a:rPr lang="en-US" sz="2500" b="1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Participe</a:t>
            </a:r>
            <a:endParaRPr lang="pt-BR" sz="2500" b="1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indent="-514350" algn="just">
              <a:spcBef>
                <a:spcPct val="20000"/>
              </a:spcBef>
              <a:spcAft>
                <a:spcPts val="1800"/>
              </a:spcAft>
              <a:defRPr/>
            </a:pPr>
            <a:endParaRPr lang="pt-BR" sz="20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171450" marR="0" lvl="0" indent="-5143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tabLst/>
              <a:defRPr/>
            </a:pPr>
            <a:endParaRPr lang="pt-BR" sz="2000" dirty="0" smtClean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826614" y="1298658"/>
            <a:ext cx="808097" cy="346388"/>
          </a:xfrm>
          <a:prstGeom prst="lef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7378" y="203205"/>
            <a:ext cx="2871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Quem somos?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11505" y="1714500"/>
            <a:ext cx="8229602" cy="1778000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1" indent="-342900" algn="just">
              <a:spcBef>
                <a:spcPct val="20000"/>
              </a:spcBef>
              <a:spcAft>
                <a:spcPts val="1800"/>
              </a:spcAft>
              <a:buFont typeface="Arial"/>
              <a:buChar char="•"/>
              <a:defRPr/>
            </a:pPr>
            <a:r>
              <a:rPr lang="pt-BR" sz="2500" b="1" dirty="0" smtClean="0">
                <a:latin typeface="Century Gothic"/>
                <a:cs typeface="Century Gothic"/>
              </a:rPr>
              <a:t>Nossos fundadores </a:t>
            </a:r>
            <a:r>
              <a:rPr lang="pt-BR" sz="2500" dirty="0" smtClean="0">
                <a:latin typeface="Century Gothic"/>
                <a:cs typeface="Century Gothic"/>
              </a:rPr>
              <a:t>são cidadãos de 10 estados da federação, de 35 áreas profissionais diferentes, com idades variando entre 16 e 88 anos. Não há entre eles </a:t>
            </a:r>
            <a:r>
              <a:rPr lang="pt-BR" sz="2500" b="1" dirty="0" smtClean="0">
                <a:latin typeface="Century Gothic"/>
                <a:cs typeface="Century Gothic"/>
              </a:rPr>
              <a:t>nenhum político</a:t>
            </a:r>
            <a:r>
              <a:rPr lang="pt-BR" sz="2500" dirty="0" smtClean="0">
                <a:latin typeface="Century Gothic"/>
                <a:cs typeface="Century Gothic"/>
              </a:rPr>
              <a:t>.</a:t>
            </a: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78960" y="4025980"/>
            <a:ext cx="2029195" cy="367180"/>
          </a:xfrm>
          <a:prstGeom prst="rect">
            <a:avLst/>
          </a:prstGeom>
          <a:effectLst/>
        </p:spPr>
        <p:txBody>
          <a:bodyPr wrap="square" numCol="1" anchor="t">
            <a:noAutofit/>
          </a:bodyPr>
          <a:lstStyle/>
          <a:p>
            <a:pPr lvl="0" indent="-342900" algn="ctr">
              <a:spcBef>
                <a:spcPct val="20000"/>
              </a:spcBef>
              <a:spcAft>
                <a:spcPts val="1800"/>
              </a:spcAft>
              <a:defRPr/>
            </a:pPr>
            <a:r>
              <a:rPr lang="pt-BR" sz="2000" dirty="0" smtClean="0">
                <a:latin typeface="Century Gothic"/>
                <a:cs typeface="Century Gothic"/>
              </a:rPr>
              <a:t>engenheiros</a:t>
            </a: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2998285" y="4057170"/>
            <a:ext cx="2029195" cy="367180"/>
          </a:xfrm>
          <a:prstGeom prst="rect">
            <a:avLst/>
          </a:prstGeom>
          <a:effectLst/>
        </p:spPr>
        <p:txBody>
          <a:bodyPr wrap="square" numCol="1" anchor="t">
            <a:noAutofit/>
          </a:bodyPr>
          <a:lstStyle/>
          <a:p>
            <a:pPr lvl="0" indent="-342900" algn="ctr">
              <a:spcBef>
                <a:spcPct val="20000"/>
              </a:spcBef>
              <a:spcAft>
                <a:spcPts val="1800"/>
              </a:spcAft>
              <a:defRPr/>
            </a:pPr>
            <a:r>
              <a:rPr lang="pt-BR" sz="2000" dirty="0" smtClean="0">
                <a:latin typeface="Century Gothic"/>
                <a:cs typeface="Century Gothic"/>
              </a:rPr>
              <a:t>médicos</a:t>
            </a: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7067179" y="5839639"/>
            <a:ext cx="2029195" cy="367180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0" indent="-342900" algn="just">
              <a:spcBef>
                <a:spcPct val="20000"/>
              </a:spcBef>
              <a:spcAft>
                <a:spcPts val="1800"/>
              </a:spcAft>
              <a:defRPr/>
            </a:pPr>
            <a:r>
              <a:rPr lang="pt-BR" sz="2000" dirty="0" smtClean="0">
                <a:latin typeface="Century Gothic"/>
                <a:cs typeface="Century Gothic"/>
              </a:rPr>
              <a:t>advogados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4732457" y="4976224"/>
            <a:ext cx="2029195" cy="367180"/>
          </a:xfrm>
          <a:prstGeom prst="rect">
            <a:avLst/>
          </a:prstGeom>
          <a:effectLst/>
        </p:spPr>
        <p:txBody>
          <a:bodyPr wrap="square" numCol="1" anchor="t">
            <a:noAutofit/>
          </a:bodyPr>
          <a:lstStyle/>
          <a:p>
            <a:pPr lvl="0" indent="-342900" algn="ctr">
              <a:spcBef>
                <a:spcPct val="20000"/>
              </a:spcBef>
              <a:spcAft>
                <a:spcPts val="1800"/>
              </a:spcAft>
              <a:defRPr/>
            </a:pPr>
            <a:r>
              <a:rPr lang="pt-BR" sz="2000" dirty="0" smtClean="0">
                <a:latin typeface="Century Gothic"/>
                <a:cs typeface="Century Gothic"/>
              </a:rPr>
              <a:t>estudantes</a:t>
            </a: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4830672" y="4209570"/>
            <a:ext cx="2029195" cy="367180"/>
          </a:xfrm>
          <a:prstGeom prst="rect">
            <a:avLst/>
          </a:prstGeom>
          <a:effectLst/>
        </p:spPr>
        <p:txBody>
          <a:bodyPr wrap="square" numCol="1" anchor="t">
            <a:noAutofit/>
          </a:bodyPr>
          <a:lstStyle/>
          <a:p>
            <a:pPr lvl="0" indent="-342900" algn="ctr">
              <a:spcBef>
                <a:spcPct val="20000"/>
              </a:spcBef>
              <a:spcAft>
                <a:spcPts val="1800"/>
              </a:spcAft>
              <a:defRPr/>
            </a:pPr>
            <a:r>
              <a:rPr lang="pt-BR" sz="2000" dirty="0" smtClean="0">
                <a:latin typeface="Century Gothic"/>
                <a:cs typeface="Century Gothic"/>
              </a:rPr>
              <a:t>arquitetos</a:t>
            </a: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4614730" y="5526994"/>
            <a:ext cx="2473249" cy="367180"/>
          </a:xfrm>
          <a:prstGeom prst="rect">
            <a:avLst/>
          </a:prstGeom>
          <a:effectLst/>
        </p:spPr>
        <p:txBody>
          <a:bodyPr wrap="square" numCol="1" anchor="t">
            <a:noAutofit/>
          </a:bodyPr>
          <a:lstStyle/>
          <a:p>
            <a:pPr lvl="0" indent="-342900" algn="ctr">
              <a:spcBef>
                <a:spcPct val="20000"/>
              </a:spcBef>
              <a:spcAft>
                <a:spcPts val="1800"/>
              </a:spcAft>
              <a:defRPr/>
            </a:pPr>
            <a:r>
              <a:rPr lang="pt-BR" sz="2000" dirty="0" smtClean="0">
                <a:latin typeface="Century Gothic"/>
                <a:cs typeface="Century Gothic"/>
              </a:rPr>
              <a:t>administradores</a:t>
            </a: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329710" y="5526994"/>
            <a:ext cx="2319325" cy="367180"/>
          </a:xfrm>
          <a:prstGeom prst="rect">
            <a:avLst/>
          </a:prstGeom>
          <a:effectLst/>
        </p:spPr>
        <p:txBody>
          <a:bodyPr wrap="square" numCol="1" anchor="t">
            <a:noAutofit/>
          </a:bodyPr>
          <a:lstStyle/>
          <a:p>
            <a:pPr lvl="0" indent="-342900" algn="ctr">
              <a:spcBef>
                <a:spcPct val="20000"/>
              </a:spcBef>
              <a:spcAft>
                <a:spcPts val="1800"/>
              </a:spcAft>
              <a:defRPr/>
            </a:pPr>
            <a:r>
              <a:rPr lang="pt-BR" sz="2000" dirty="0" smtClean="0">
                <a:latin typeface="Century Gothic"/>
                <a:cs typeface="Century Gothic"/>
              </a:rPr>
              <a:t>donas de casa</a:t>
            </a: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329753" y="4825368"/>
            <a:ext cx="2029195" cy="367180"/>
          </a:xfrm>
          <a:prstGeom prst="rect">
            <a:avLst/>
          </a:prstGeom>
          <a:effectLst/>
        </p:spPr>
        <p:txBody>
          <a:bodyPr wrap="square" numCol="1" anchor="t">
            <a:noAutofit/>
          </a:bodyPr>
          <a:lstStyle/>
          <a:p>
            <a:pPr lvl="0" indent="-342900" algn="ctr">
              <a:spcBef>
                <a:spcPct val="20000"/>
              </a:spcBef>
              <a:spcAft>
                <a:spcPts val="1800"/>
              </a:spcAft>
              <a:defRPr/>
            </a:pPr>
            <a:r>
              <a:rPr lang="pt-BR" sz="2000" dirty="0" smtClean="0">
                <a:latin typeface="Century Gothic"/>
                <a:cs typeface="Century Gothic"/>
              </a:rPr>
              <a:t>enfermeiros</a:t>
            </a: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2481236" y="4792634"/>
            <a:ext cx="2029195" cy="367180"/>
          </a:xfrm>
          <a:prstGeom prst="rect">
            <a:avLst/>
          </a:prstGeom>
          <a:effectLst/>
        </p:spPr>
        <p:txBody>
          <a:bodyPr wrap="square" numCol="1" anchor="t">
            <a:noAutofit/>
          </a:bodyPr>
          <a:lstStyle/>
          <a:p>
            <a:pPr lvl="0" indent="-342900" algn="ctr">
              <a:spcBef>
                <a:spcPct val="20000"/>
              </a:spcBef>
              <a:spcAft>
                <a:spcPts val="1800"/>
              </a:spcAft>
              <a:defRPr/>
            </a:pPr>
            <a:r>
              <a:rPr lang="pt-BR" sz="2000" dirty="0" smtClean="0">
                <a:latin typeface="Century Gothic"/>
                <a:cs typeface="Century Gothic"/>
              </a:rPr>
              <a:t>economistas</a:t>
            </a: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6682558" y="4825368"/>
            <a:ext cx="2029195" cy="367180"/>
          </a:xfrm>
          <a:prstGeom prst="rect">
            <a:avLst/>
          </a:prstGeom>
          <a:effectLst/>
        </p:spPr>
        <p:txBody>
          <a:bodyPr wrap="square" numCol="1" anchor="t">
            <a:noAutofit/>
          </a:bodyPr>
          <a:lstStyle/>
          <a:p>
            <a:pPr lvl="0" indent="-342900" algn="ctr">
              <a:spcBef>
                <a:spcPct val="20000"/>
              </a:spcBef>
              <a:spcAft>
                <a:spcPts val="1800"/>
              </a:spcAft>
              <a:defRPr/>
            </a:pPr>
            <a:r>
              <a:rPr lang="pt-BR" sz="2000" dirty="0" smtClean="0">
                <a:latin typeface="Century Gothic"/>
                <a:cs typeface="Century Gothic"/>
              </a:rPr>
              <a:t>professores</a:t>
            </a: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7067180" y="4057170"/>
            <a:ext cx="2029195" cy="367180"/>
          </a:xfrm>
          <a:prstGeom prst="rect">
            <a:avLst/>
          </a:prstGeom>
          <a:effectLst/>
        </p:spPr>
        <p:txBody>
          <a:bodyPr wrap="square" numCol="1" anchor="t">
            <a:noAutofit/>
          </a:bodyPr>
          <a:lstStyle/>
          <a:p>
            <a:pPr lvl="0" indent="-342900" algn="ctr">
              <a:spcBef>
                <a:spcPct val="20000"/>
              </a:spcBef>
              <a:spcAft>
                <a:spcPts val="1800"/>
              </a:spcAft>
              <a:defRPr/>
            </a:pPr>
            <a:r>
              <a:rPr lang="pt-BR" sz="2000" dirty="0" smtClean="0">
                <a:latin typeface="Century Gothic"/>
                <a:cs typeface="Century Gothic"/>
              </a:rPr>
              <a:t>dentistas</a:t>
            </a:r>
          </a:p>
        </p:txBody>
      </p:sp>
      <p:sp>
        <p:nvSpPr>
          <p:cNvPr id="28" name="Espaço Reservado para Conteúdo 2"/>
          <p:cNvSpPr txBox="1">
            <a:spLocks/>
          </p:cNvSpPr>
          <p:nvPr/>
        </p:nvSpPr>
        <p:spPr>
          <a:xfrm>
            <a:off x="2481236" y="5656049"/>
            <a:ext cx="2473249" cy="367180"/>
          </a:xfrm>
          <a:prstGeom prst="rect">
            <a:avLst/>
          </a:prstGeom>
          <a:effectLst/>
        </p:spPr>
        <p:txBody>
          <a:bodyPr wrap="square" numCol="1" anchor="t">
            <a:noAutofit/>
          </a:bodyPr>
          <a:lstStyle/>
          <a:p>
            <a:pPr lvl="0" indent="-342900" algn="ctr">
              <a:spcBef>
                <a:spcPct val="20000"/>
              </a:spcBef>
              <a:spcAft>
                <a:spcPts val="1800"/>
              </a:spcAft>
              <a:defRPr/>
            </a:pPr>
            <a:r>
              <a:rPr lang="pt-BR" sz="2000" dirty="0" smtClean="0">
                <a:latin typeface="Century Gothic"/>
                <a:cs typeface="Century Gothic"/>
              </a:rPr>
              <a:t>empresários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5" grpId="0"/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8018" y="164717"/>
            <a:ext cx="46407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300" dirty="0" smtClean="0">
                <a:solidFill>
                  <a:schemeClr val="bg1"/>
                </a:solidFill>
              </a:rPr>
              <a:t>Qual o papel de cada um?</a:t>
            </a:r>
            <a:endParaRPr lang="pt-BR" sz="3300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82645" y="1550073"/>
            <a:ext cx="8353356" cy="720052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0" indent="-342900" algn="just">
              <a:spcBef>
                <a:spcPct val="20000"/>
              </a:spcBef>
              <a:spcAft>
                <a:spcPts val="1800"/>
              </a:spcAft>
              <a:defRPr/>
            </a:pPr>
            <a:r>
              <a:rPr lang="pt-BR" sz="2500" b="1" dirty="0" smtClean="0">
                <a:latin typeface="Century Gothic"/>
                <a:cs typeface="Century Gothic"/>
              </a:rPr>
              <a:t>Fundadores</a:t>
            </a:r>
            <a:r>
              <a:rPr lang="pt-BR" sz="2500" dirty="0" smtClean="0">
                <a:latin typeface="Century Gothic"/>
                <a:cs typeface="Century Gothic"/>
              </a:rPr>
              <a:t>: aprovaram o Estatuto e o Programa. Elegeram o Diretório Nacional Provisório.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35019" y="4377777"/>
            <a:ext cx="8353356" cy="928196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0" indent="-342900" algn="just">
              <a:spcBef>
                <a:spcPct val="20000"/>
              </a:spcBef>
              <a:spcAft>
                <a:spcPts val="1800"/>
              </a:spcAft>
              <a:defRPr/>
            </a:pPr>
            <a:r>
              <a:rPr lang="pt-BR" sz="2500" b="1" dirty="0" smtClean="0">
                <a:latin typeface="Century Gothic"/>
                <a:cs typeface="Century Gothic"/>
              </a:rPr>
              <a:t>Apoiadores: </a:t>
            </a:r>
            <a:r>
              <a:rPr lang="pt-BR" sz="2500" dirty="0" smtClean="0">
                <a:latin typeface="Century Gothic"/>
                <a:cs typeface="Century Gothic"/>
              </a:rPr>
              <a:t>eleitores que apóiam o registro do partido assinado a ficha de apoio. Não tem vínculo com as atividades do NOVO e não são filiados. 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50894" y="2858486"/>
            <a:ext cx="8353356" cy="655509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0" indent="-342900" algn="just">
              <a:spcBef>
                <a:spcPct val="20000"/>
              </a:spcBef>
              <a:spcAft>
                <a:spcPts val="1800"/>
              </a:spcAft>
              <a:defRPr/>
            </a:pPr>
            <a:r>
              <a:rPr lang="pt-BR" sz="2500" b="1" dirty="0" smtClean="0">
                <a:latin typeface="Century Gothic"/>
                <a:cs typeface="Century Gothic"/>
              </a:rPr>
              <a:t>Dirigentes: </a:t>
            </a:r>
            <a:r>
              <a:rPr lang="pt-BR" sz="2500" dirty="0" smtClean="0">
                <a:latin typeface="Century Gothic"/>
                <a:cs typeface="Century Gothic"/>
              </a:rPr>
              <a:t>eleitos na reunião de fundação para a direção provisória do partido.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8018" y="164717"/>
            <a:ext cx="46407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300" dirty="0" smtClean="0">
                <a:solidFill>
                  <a:schemeClr val="bg1"/>
                </a:solidFill>
              </a:rPr>
              <a:t>Qual o papel de cada um?</a:t>
            </a:r>
            <a:endParaRPr lang="pt-BR" sz="3300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87393" y="4191000"/>
            <a:ext cx="8607357" cy="838307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0" indent="-342900" algn="just">
              <a:spcBef>
                <a:spcPct val="20000"/>
              </a:spcBef>
              <a:spcAft>
                <a:spcPts val="2400"/>
              </a:spcAft>
              <a:defRPr/>
            </a:pPr>
            <a:r>
              <a:rPr lang="pt-BR" sz="2500" b="1" dirty="0" smtClean="0">
                <a:latin typeface="Century Gothic"/>
                <a:cs typeface="Century Gothic"/>
              </a:rPr>
              <a:t>Filiados: </a:t>
            </a:r>
            <a:r>
              <a:rPr lang="pt-BR" sz="2500" dirty="0" smtClean="0">
                <a:latin typeface="Century Gothic"/>
                <a:cs typeface="Century Gothic"/>
              </a:rPr>
              <a:t>os cidadãos que pretendem participar do partido </a:t>
            </a:r>
            <a:r>
              <a:rPr lang="pt-BR" sz="2500" u="sng" dirty="0" smtClean="0">
                <a:latin typeface="Century Gothic"/>
                <a:cs typeface="Century Gothic"/>
              </a:rPr>
              <a:t>após o seu registro no TSE.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87393" y="2259611"/>
            <a:ext cx="8607357" cy="1312264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0" indent="-342900" algn="just">
              <a:spcBef>
                <a:spcPct val="20000"/>
              </a:spcBef>
              <a:spcAft>
                <a:spcPts val="1800"/>
              </a:spcAft>
              <a:defRPr/>
            </a:pPr>
            <a:r>
              <a:rPr lang="pt-BR" sz="2500" b="1" dirty="0" smtClean="0">
                <a:latin typeface="Century Gothic"/>
                <a:cs typeface="Century Gothic"/>
              </a:rPr>
              <a:t>Coordenadores: </a:t>
            </a:r>
            <a:r>
              <a:rPr lang="pt-BR" sz="2500" dirty="0" smtClean="0">
                <a:latin typeface="Century Gothic"/>
                <a:cs typeface="Century Gothic"/>
              </a:rPr>
              <a:t>são as pessoas responsáveis pela divulgação e  coleta de assinaturas de fichas de apoio em sua cidade.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7378" y="203205"/>
            <a:ext cx="556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Diretório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Nacional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Provisório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34503" y="1428751"/>
            <a:ext cx="8748464" cy="4698999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pt-BR" sz="2500" b="1" i="0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João Dionisio Amoêdo, </a:t>
            </a:r>
            <a:r>
              <a:rPr kumimoji="0" lang="pt-BR" sz="2500" b="1" i="1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Presidente</a:t>
            </a:r>
            <a:r>
              <a:rPr lang="pt-BR" sz="2500" dirty="0" smtClean="0"/>
              <a:t>,</a:t>
            </a:r>
            <a:r>
              <a:rPr lang="pt-BR" sz="2500" noProof="0" dirty="0" smtClean="0"/>
              <a:t> </a:t>
            </a:r>
            <a:r>
              <a:rPr kumimoji="0" lang="pt-BR" sz="2500" b="0" i="0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48 anos, Engenheiro Civil pela UFRJ e Administrador de Empresas pela PUC-RJ.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pt-BR" sz="2500" b="1" i="0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Marcelo Lessa Brandão, </a:t>
            </a:r>
            <a:r>
              <a:rPr kumimoji="0" lang="pt-BR" sz="2500" b="1" i="1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Vice-Presidente</a:t>
            </a:r>
            <a:r>
              <a:rPr lang="pt-BR" sz="2500" noProof="0" dirty="0" smtClean="0"/>
              <a:t>, </a:t>
            </a:r>
            <a:r>
              <a:rPr kumimoji="0" lang="pt-BR" sz="2500" b="0" i="0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48 anos, Engenheiro Civil pela UFRJ</a:t>
            </a:r>
            <a:r>
              <a:rPr kumimoji="0" lang="pt-BR" sz="2500" b="0" i="0" u="none" strike="noStrike" kern="1200" cap="none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com</a:t>
            </a:r>
            <a:r>
              <a:rPr kumimoji="0" lang="pt-BR" sz="2500" b="0" i="0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MBA pela KUL na Bélgica</a:t>
            </a:r>
            <a:r>
              <a:rPr lang="pt-BR" sz="2500" dirty="0" smtClean="0"/>
              <a:t>.</a:t>
            </a:r>
            <a:endParaRPr kumimoji="0" lang="pt-BR" sz="2500" b="0" i="0" u="none" strike="noStrike" kern="1200" cap="none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pt-BR" sz="2500" b="1" i="0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Fábio Luis Ribeiro, </a:t>
            </a:r>
            <a:r>
              <a:rPr kumimoji="0" lang="pt-BR" sz="2500" b="1" i="1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Secretário Nacional Administrativo</a:t>
            </a:r>
            <a:r>
              <a:rPr lang="pt-BR" sz="2500" noProof="0" dirty="0" smtClean="0"/>
              <a:t>, </a:t>
            </a:r>
            <a:r>
              <a:rPr kumimoji="0" lang="pt-BR" sz="2500" b="0" i="0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34 anos, Administrador de Empresas pela FAAP e Mestre em Economia pela Università Bocconi, Milão.</a:t>
            </a:r>
            <a:endParaRPr lang="pt-BR" sz="2500" dirty="0" smtClean="0"/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pt-BR" sz="2500" b="1" i="0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Júlio Sérgio Camucé Lopes, </a:t>
            </a:r>
            <a:r>
              <a:rPr kumimoji="0" lang="pt-BR" sz="2500" b="1" i="1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Secretário Nacional de Finanças</a:t>
            </a:r>
            <a:r>
              <a:rPr lang="pt-BR" sz="2500" noProof="0" dirty="0" smtClean="0"/>
              <a:t>, </a:t>
            </a:r>
            <a:r>
              <a:rPr kumimoji="0" lang="pt-BR" sz="2500" b="0" i="0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34 anos, Engenheiro Naval pela USP.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tabLst/>
              <a:defRPr/>
            </a:pPr>
            <a:endParaRPr kumimoji="0" lang="pt-BR" sz="3200" b="0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2400" b="0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 txBox="1">
            <a:spLocks/>
          </p:cNvSpPr>
          <p:nvPr/>
        </p:nvSpPr>
        <p:spPr>
          <a:xfrm>
            <a:off x="261938" y="2057096"/>
            <a:ext cx="8550166" cy="3705529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1" indent="-342900" algn="just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pt-BR" sz="2500" dirty="0" smtClean="0">
                <a:solidFill>
                  <a:srgbClr val="000000"/>
                </a:solidFill>
                <a:latin typeface="Century Gothic"/>
                <a:cs typeface="Century Gothic"/>
              </a:rPr>
              <a:t>Conscientizar o cidadão comum de sua importância no processo político.</a:t>
            </a:r>
          </a:p>
          <a:p>
            <a:pPr lvl="1" indent="-342900" algn="just">
              <a:spcBef>
                <a:spcPct val="20000"/>
              </a:spcBef>
              <a:spcAft>
                <a:spcPts val="1200"/>
              </a:spcAft>
              <a:buFontTx/>
              <a:buChar char="•"/>
              <a:defRPr/>
            </a:pPr>
            <a:r>
              <a:rPr lang="pt-BR" sz="2500" dirty="0" smtClean="0">
                <a:solidFill>
                  <a:srgbClr val="000000"/>
                </a:solidFill>
                <a:latin typeface="Century Gothic"/>
                <a:cs typeface="Century Gothic"/>
              </a:rPr>
              <a:t>Mobilizar a sociedade civil e suas lideranças para uma atuação efetiva na política.</a:t>
            </a:r>
          </a:p>
          <a:p>
            <a:pPr lvl="1" indent="-342900" algn="just">
              <a:spcBef>
                <a:spcPct val="20000"/>
              </a:spcBef>
              <a:spcAft>
                <a:spcPts val="1200"/>
              </a:spcAft>
              <a:buFont typeface="Arial"/>
              <a:buChar char="•"/>
              <a:defRPr/>
            </a:pPr>
            <a:r>
              <a:rPr lang="pt-BR" sz="2500" dirty="0" smtClean="0">
                <a:solidFill>
                  <a:srgbClr val="000000"/>
                </a:solidFill>
                <a:latin typeface="Century Gothic"/>
                <a:cs typeface="Century Gothic"/>
              </a:rPr>
              <a:t>Gerir de forma adequada e competente os recursos públicos, de modo a equilibrar a relação impostos pagos x qualidade dos serviços ofertados.</a:t>
            </a:r>
          </a:p>
          <a:p>
            <a:pPr indent="-342900" algn="just">
              <a:spcBef>
                <a:spcPct val="20000"/>
              </a:spcBef>
              <a:spcAft>
                <a:spcPts val="1200"/>
              </a:spcAft>
              <a:buFont typeface="Arial"/>
              <a:buChar char="•"/>
              <a:defRPr/>
            </a:pPr>
            <a:endParaRPr lang="pt-BR" sz="3000" dirty="0" smtClean="0">
              <a:latin typeface="Century Gothic"/>
              <a:cs typeface="Century Gothic"/>
            </a:endParaRPr>
          </a:p>
          <a:p>
            <a:pPr lvl="0" indent="-342900" algn="just">
              <a:spcBef>
                <a:spcPct val="20000"/>
              </a:spcBef>
              <a:spcAft>
                <a:spcPts val="1200"/>
              </a:spcAft>
              <a:buFont typeface="Arial"/>
              <a:buChar char="•"/>
              <a:defRPr/>
            </a:pPr>
            <a:endParaRPr lang="pt-BR" sz="30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lvl="0" indent="-342900" algn="just">
              <a:spcBef>
                <a:spcPct val="20000"/>
              </a:spcBef>
              <a:spcAft>
                <a:spcPts val="1200"/>
              </a:spcAft>
              <a:buFont typeface="Arial"/>
              <a:buChar char="•"/>
              <a:defRPr/>
            </a:pPr>
            <a:endParaRPr lang="pt-BR" sz="3000" dirty="0" smtClean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CaixaDeTexto 1"/>
          <p:cNvSpPr txBox="1"/>
          <p:nvPr/>
        </p:nvSpPr>
        <p:spPr>
          <a:xfrm>
            <a:off x="377378" y="203205"/>
            <a:ext cx="493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Nosso objetivo</a:t>
            </a:r>
            <a:endParaRPr lang="pt-BR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7378" y="203205"/>
            <a:ext cx="493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Nossos princípios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377378" y="1952625"/>
            <a:ext cx="8229602" cy="325437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lvl="1" indent="-342900" algn="just">
              <a:spcAft>
                <a:spcPts val="3000"/>
              </a:spcAft>
              <a:buFont typeface="Arial"/>
              <a:buChar char="•"/>
              <a:defRPr/>
            </a:pPr>
            <a:r>
              <a:rPr lang="pt-PT" sz="2500" dirty="0" smtClean="0">
                <a:latin typeface="Century Gothic"/>
                <a:cs typeface="Century Gothic"/>
              </a:rPr>
              <a:t>Acreditamos que, numa sociedade organizada e democrática, a </a:t>
            </a:r>
            <a:r>
              <a:rPr lang="pt-PT" sz="2500" b="1" dirty="0" smtClean="0">
                <a:latin typeface="Century Gothic"/>
                <a:cs typeface="Century Gothic"/>
              </a:rPr>
              <a:t>união de cidadãos </a:t>
            </a:r>
            <a:r>
              <a:rPr lang="pt-PT" sz="2500" dirty="0" smtClean="0">
                <a:latin typeface="Century Gothic"/>
                <a:cs typeface="Century Gothic"/>
              </a:rPr>
              <a:t>em um </a:t>
            </a:r>
            <a:r>
              <a:rPr lang="pt-PT" sz="2500" b="1" dirty="0" smtClean="0">
                <a:latin typeface="Century Gothic"/>
                <a:cs typeface="Century Gothic"/>
              </a:rPr>
              <a:t>partido político </a:t>
            </a:r>
            <a:r>
              <a:rPr lang="pt-PT" sz="2500" dirty="0" smtClean="0">
                <a:latin typeface="Century Gothic"/>
                <a:cs typeface="Century Gothic"/>
              </a:rPr>
              <a:t>é a forma mais adequada para trabalhar-se </a:t>
            </a:r>
            <a:r>
              <a:rPr lang="pt-PT" sz="2500" b="1" dirty="0" smtClean="0">
                <a:latin typeface="Century Gothic"/>
                <a:cs typeface="Century Gothic"/>
              </a:rPr>
              <a:t>em prol da justiça social</a:t>
            </a:r>
            <a:r>
              <a:rPr lang="pt-PT" sz="2500" dirty="0" smtClean="0">
                <a:latin typeface="Century Gothic"/>
                <a:cs typeface="Century Gothic"/>
              </a:rPr>
              <a:t>. </a:t>
            </a:r>
          </a:p>
          <a:p>
            <a:pPr lvl="1" indent="-342900" algn="just">
              <a:spcAft>
                <a:spcPts val="3000"/>
              </a:spcAft>
              <a:buFont typeface="Arial"/>
              <a:buChar char="•"/>
              <a:defRPr/>
            </a:pPr>
            <a:r>
              <a:rPr lang="pt-PT" sz="2500" dirty="0" smtClean="0">
                <a:latin typeface="Century Gothic"/>
                <a:cs typeface="Century Gothic"/>
              </a:rPr>
              <a:t>Os </a:t>
            </a:r>
            <a:r>
              <a:rPr lang="pt-PT" sz="2500" b="1" dirty="0" smtClean="0">
                <a:latin typeface="Century Gothic"/>
                <a:cs typeface="Century Gothic"/>
              </a:rPr>
              <a:t>recursos </a:t>
            </a:r>
            <a:r>
              <a:rPr lang="pt-PT" sz="2500" dirty="0" smtClean="0">
                <a:latin typeface="Century Gothic"/>
                <a:cs typeface="Century Gothic"/>
              </a:rPr>
              <a:t>do Estado são </a:t>
            </a:r>
            <a:r>
              <a:rPr lang="pt-PT" sz="2500" b="1" dirty="0" smtClean="0">
                <a:latin typeface="Century Gothic"/>
                <a:cs typeface="Century Gothic"/>
              </a:rPr>
              <a:t>finitos</a:t>
            </a:r>
            <a:r>
              <a:rPr lang="pt-PT" sz="2500" dirty="0" smtClean="0">
                <a:latin typeface="Century Gothic"/>
                <a:cs typeface="Century Gothic"/>
              </a:rPr>
              <a:t>. Por isso, acreditamos que </a:t>
            </a:r>
            <a:r>
              <a:rPr lang="pt-PT" sz="2500" b="1" dirty="0" smtClean="0">
                <a:latin typeface="Century Gothic"/>
                <a:cs typeface="Century Gothic"/>
              </a:rPr>
              <a:t>governar </a:t>
            </a:r>
            <a:r>
              <a:rPr lang="pt-PT" sz="2500" dirty="0" smtClean="0">
                <a:latin typeface="Century Gothic"/>
                <a:cs typeface="Century Gothic"/>
              </a:rPr>
              <a:t>é definir </a:t>
            </a:r>
            <a:r>
              <a:rPr lang="pt-PT" sz="2500" b="1" dirty="0" smtClean="0">
                <a:latin typeface="Century Gothic"/>
                <a:cs typeface="Century Gothic"/>
              </a:rPr>
              <a:t>prioridades </a:t>
            </a:r>
            <a:r>
              <a:rPr lang="pt-PT" sz="2500" dirty="0" smtClean="0">
                <a:latin typeface="Century Gothic"/>
                <a:cs typeface="Century Gothic"/>
              </a:rPr>
              <a:t>e </a:t>
            </a:r>
            <a:r>
              <a:rPr lang="pt-PT" sz="2500" b="1" dirty="0" smtClean="0">
                <a:latin typeface="Century Gothic"/>
                <a:cs typeface="Century Gothic"/>
              </a:rPr>
              <a:t>metas</a:t>
            </a:r>
            <a:r>
              <a:rPr lang="pt-PT" sz="2500" dirty="0" smtClean="0">
                <a:latin typeface="Century Gothic"/>
                <a:cs typeface="Century Gothic"/>
              </a:rPr>
              <a:t>.</a:t>
            </a:r>
          </a:p>
          <a:p>
            <a:pPr lvl="1" indent="-342900" algn="just">
              <a:spcAft>
                <a:spcPts val="600"/>
              </a:spcAft>
              <a:buFont typeface="Arial"/>
              <a:buChar char="•"/>
              <a:defRPr/>
            </a:pPr>
            <a:endParaRPr lang="pt-PT" sz="1600" dirty="0" smtClean="0"/>
          </a:p>
          <a:p>
            <a:pPr lvl="1" indent="-342900" algn="just">
              <a:spcAft>
                <a:spcPts val="600"/>
              </a:spcAft>
              <a:defRPr/>
            </a:pPr>
            <a:r>
              <a:rPr lang="pt-PT" sz="2000" dirty="0" smtClean="0"/>
              <a:t> </a:t>
            </a:r>
            <a:endParaRPr lang="pt-PT" sz="2000" dirty="0" smtClean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1040</Words>
  <Application>Microsoft Macintosh PowerPoint</Application>
  <PresentationFormat>On-screen Show (4:3)</PresentationFormat>
  <Paragraphs>141</Paragraphs>
  <Slides>24</Slides>
  <Notes>14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bananabr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leandro paradiso</dc:creator>
  <cp:lastModifiedBy>Luiz Guilherme Gama</cp:lastModifiedBy>
  <cp:revision>149</cp:revision>
  <dcterms:created xsi:type="dcterms:W3CDTF">2011-05-01T22:15:20Z</dcterms:created>
  <dcterms:modified xsi:type="dcterms:W3CDTF">2011-05-01T22:15:30Z</dcterms:modified>
</cp:coreProperties>
</file>