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43"/>
  </p:notesMasterIdLst>
  <p:sldIdLst>
    <p:sldId id="276" r:id="rId5"/>
    <p:sldId id="279" r:id="rId6"/>
    <p:sldId id="277" r:id="rId7"/>
    <p:sldId id="264" r:id="rId8"/>
    <p:sldId id="265" r:id="rId9"/>
    <p:sldId id="286" r:id="rId10"/>
    <p:sldId id="298" r:id="rId11"/>
    <p:sldId id="292" r:id="rId12"/>
    <p:sldId id="293" r:id="rId13"/>
    <p:sldId id="294" r:id="rId14"/>
    <p:sldId id="290" r:id="rId15"/>
    <p:sldId id="295" r:id="rId16"/>
    <p:sldId id="297" r:id="rId17"/>
    <p:sldId id="299" r:id="rId18"/>
    <p:sldId id="300" r:id="rId19"/>
    <p:sldId id="301" r:id="rId20"/>
    <p:sldId id="302" r:id="rId21"/>
    <p:sldId id="289" r:id="rId22"/>
    <p:sldId id="272" r:id="rId23"/>
    <p:sldId id="285" r:id="rId24"/>
    <p:sldId id="303" r:id="rId25"/>
    <p:sldId id="284" r:id="rId26"/>
    <p:sldId id="306" r:id="rId27"/>
    <p:sldId id="305" r:id="rId28"/>
    <p:sldId id="283" r:id="rId29"/>
    <p:sldId id="308" r:id="rId30"/>
    <p:sldId id="309" r:id="rId31"/>
    <p:sldId id="310" r:id="rId32"/>
    <p:sldId id="282" r:id="rId33"/>
    <p:sldId id="311" r:id="rId34"/>
    <p:sldId id="312" r:id="rId35"/>
    <p:sldId id="281" r:id="rId36"/>
    <p:sldId id="313" r:id="rId37"/>
    <p:sldId id="314" r:id="rId38"/>
    <p:sldId id="273" r:id="rId39"/>
    <p:sldId id="274" r:id="rId40"/>
    <p:sldId id="275" r:id="rId41"/>
    <p:sldId id="315" r:id="rId42"/>
  </p:sldIdLst>
  <p:sldSz cx="9144000" cy="5143500" type="screen16x9"/>
  <p:notesSz cx="6858000" cy="9144000"/>
  <p:embeddedFontLst>
    <p:embeddedFont>
      <p:font typeface="Calibri" panose="020F0502020204030204" pitchFamily="34" charset="0"/>
      <p:regular r:id="rId44"/>
      <p:bold r:id="rId45"/>
      <p:italic r:id="rId46"/>
      <p:boldItalic r:id="rId47"/>
    </p:embeddedFont>
    <p:embeddedFont>
      <p:font typeface="Century Gothic" panose="020B0502020202020204" pitchFamily="34" charset="0"/>
      <p:regular r:id="rId48"/>
      <p:bold r:id="rId49"/>
      <p:italic r:id="rId50"/>
      <p:boldItalic r:id="rId51"/>
    </p:embeddedFont>
    <p:embeddedFont>
      <p:font typeface="Consolas" panose="020B0609020204030204" pitchFamily="49" charset="0"/>
      <p:regular r:id="rId52"/>
      <p:bold r:id="rId53"/>
      <p:italic r:id="rId54"/>
      <p:boldItalic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2" roundtripDataSignature="AMtx7mhwFzdV1RQWT0+yRhKLCIJdYxHt+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F312DF-47F9-293B-7046-C2DB216B10D0}" v="323" dt="2022-05-28T03:38:21.086"/>
    <p1510:client id="{4979C75B-9153-5889-F256-D56B1DC5158B}" v="20" dt="2022-05-30T12:45:51.3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font" Target="fonts/font4.fntdata"/><Relationship Id="rId50" Type="http://schemas.openxmlformats.org/officeDocument/2006/relationships/font" Target="fonts/font7.fntdata"/><Relationship Id="rId55" Type="http://schemas.openxmlformats.org/officeDocument/2006/relationships/font" Target="fonts/font12.fntdata"/><Relationship Id="rId63"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font" Target="fonts/font2.fntdata"/><Relationship Id="rId53" Type="http://schemas.openxmlformats.org/officeDocument/2006/relationships/font" Target="fonts/font10.fntdata"/><Relationship Id="rId66" Type="http://schemas.openxmlformats.org/officeDocument/2006/relationships/tableStyles" Target="tableStyles.xml"/><Relationship Id="rId5" Type="http://schemas.openxmlformats.org/officeDocument/2006/relationships/slide" Target="slides/slid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font" Target="fonts/font5.fntdata"/><Relationship Id="rId64"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font" Target="fonts/font8.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3.fntdata"/><Relationship Id="rId67"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font" Target="fonts/font11.fntdata"/><Relationship Id="rId62" Type="http://customschemas.google.com/relationships/presentationmetadata" Target="metadata"/><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6.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font" Target="fonts/font1.fntdata"/><Relationship Id="rId52" Type="http://schemas.openxmlformats.org/officeDocument/2006/relationships/font" Target="fonts/font9.fntdata"/><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17040352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2" name="Google Shape;272;g117040352e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20278176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17040352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2" name="Google Shape;272;g117040352e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25107913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17040352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2" name="Google Shape;272;g117040352e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848320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17040352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2" name="Google Shape;272;g117040352e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7155356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17040352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2" name="Google Shape;272;g117040352e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21222777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17040352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2" name="Google Shape;272;g117040352e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30096103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17040352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2" name="Google Shape;272;g117040352e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33183364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17040352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2" name="Google Shape;272;g117040352e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14862762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17040352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2" name="Google Shape;272;g117040352e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40323048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10a057ae1a2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7" name="Google Shape;257;g10a057ae1a2_0_1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09ffa863c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 name="Google Shape;159;g109ffa863c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395060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40670784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17040352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2" name="Google Shape;272;g117040352e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24158893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19081810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17040352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2" name="Google Shape;272;g117040352e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42144449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17040352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2" name="Google Shape;272;g117040352e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15597129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25941492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17040352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2" name="Google Shape;272;g117040352e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4449077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17040352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2" name="Google Shape;272;g117040352e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28945888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17040352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2" name="Google Shape;272;g117040352e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4311500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25516589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8635200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17040352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2" name="Google Shape;272;g117040352e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25609784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17040352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2" name="Google Shape;272;g117040352e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42217280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23638986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17040352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2" name="Google Shape;272;g117040352e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26744742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17040352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2" name="Google Shape;272;g117040352e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10347414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109ffa863cd_0_3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5" name="Google Shape;265;g109ffa863cd_0_3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17040352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2" name="Google Shape;272;g117040352e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9" name="Google Shape;279;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109ffa863cd_0_3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5" name="Google Shape;265;g109ffa863cd_0_3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910757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0" name="Google Shape;180;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17040352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2" name="Google Shape;272;g117040352e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3833767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17040352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2" name="Google Shape;272;g117040352e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15572785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17040352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2" name="Google Shape;272;g117040352e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3066103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17040352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2" name="Google Shape;272;g117040352e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153354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_1">
    <p:spTree>
      <p:nvGrpSpPr>
        <p:cNvPr id="1" name="Shape 10"/>
        <p:cNvGrpSpPr/>
        <p:nvPr/>
      </p:nvGrpSpPr>
      <p:grpSpPr>
        <a:xfrm>
          <a:off x="0" y="0"/>
          <a:ext cx="0" cy="0"/>
          <a:chOff x="0" y="0"/>
          <a:chExt cx="0" cy="0"/>
        </a:xfrm>
      </p:grpSpPr>
      <p:sp>
        <p:nvSpPr>
          <p:cNvPr id="11" name="Google Shape;11;g109ffa863cd_0_28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0"/>
        <p:cNvGrpSpPr/>
        <p:nvPr/>
      </p:nvGrpSpPr>
      <p:grpSpPr>
        <a:xfrm>
          <a:off x="0" y="0"/>
          <a:ext cx="0" cy="0"/>
          <a:chOff x="0" y="0"/>
          <a:chExt cx="0" cy="0"/>
        </a:xfrm>
      </p:grpSpPr>
      <p:sp>
        <p:nvSpPr>
          <p:cNvPr id="41" name="Google Shape;41;g109ffa863cd_0_27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g109ffa863cd_0_27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3" name="Google Shape;43;g109ffa863cd_0_27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g109ffa863cd_0_27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5" name="Google Shape;45;g109ffa863cd_0_27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g109ffa863cd_0_276"/>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8" name="Google Shape;48;g109ffa863cd_0_276"/>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g109ffa863cd_0_279"/>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1" name="Google Shape;51;g109ffa863cd_0_279"/>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52" name="Google Shape;52;g109ffa863cd_0_279"/>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
        <p:cNvGrpSpPr/>
        <p:nvPr/>
      </p:nvGrpSpPr>
      <p:grpSpPr>
        <a:xfrm>
          <a:off x="0" y="0"/>
          <a:ext cx="0" cy="0"/>
          <a:chOff x="0" y="0"/>
          <a:chExt cx="0" cy="0"/>
        </a:xfrm>
      </p:grpSpPr>
      <p:sp>
        <p:nvSpPr>
          <p:cNvPr id="13" name="Google Shape;13;g109ffa863cd_0_26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4" name="Google Shape;14;g109ffa863cd_0_26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g109ffa863cd_0_28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g109ffa863cd_0_244"/>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9" name="Google Shape;19;g109ffa863cd_0_244"/>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0" name="Google Shape;20;g109ffa863cd_0_244"/>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g109ffa863cd_0_248"/>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3" name="Google Shape;23;g109ffa863cd_0_24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4"/>
        <p:cNvGrpSpPr/>
        <p:nvPr/>
      </p:nvGrpSpPr>
      <p:grpSpPr>
        <a:xfrm>
          <a:off x="0" y="0"/>
          <a:ext cx="0" cy="0"/>
          <a:chOff x="0" y="0"/>
          <a:chExt cx="0" cy="0"/>
        </a:xfrm>
      </p:grpSpPr>
      <p:sp>
        <p:nvSpPr>
          <p:cNvPr id="25" name="Google Shape;25;g109ffa863cd_0_25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6" name="Google Shape;26;g109ffa863cd_0_25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27" name="Google Shape;27;g109ffa863cd_0_25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g109ffa863cd_0_25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0" name="Google Shape;30;g109ffa863cd_0_25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g109ffa863cd_0_25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2" name="Google Shape;32;g109ffa863cd_0_25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g109ffa863cd_0_263"/>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5" name="Google Shape;35;g109ffa863cd_0_263"/>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6" name="Google Shape;36;g109ffa863cd_0_26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g109ffa863cd_0_267"/>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9" name="Google Shape;39;g109ffa863cd_0_267"/>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g109ffa863cd_0_24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g109ffa863cd_0_24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pic>
        <p:nvPicPr>
          <p:cNvPr id="8" name="Google Shape;8;g109ffa863cd_0_240"/>
          <p:cNvPicPr preferRelativeResize="0"/>
          <p:nvPr/>
        </p:nvPicPr>
        <p:blipFill rotWithShape="1">
          <a:blip r:embed="rId14">
            <a:alphaModFix/>
          </a:blip>
          <a:srcRect/>
          <a:stretch/>
        </p:blipFill>
        <p:spPr>
          <a:xfrm>
            <a:off x="8127425" y="119987"/>
            <a:ext cx="851525" cy="331425"/>
          </a:xfrm>
          <a:prstGeom prst="rect">
            <a:avLst/>
          </a:prstGeom>
          <a:noFill/>
          <a:ln>
            <a:noFill/>
          </a:ln>
        </p:spPr>
      </p:pic>
      <p:sp>
        <p:nvSpPr>
          <p:cNvPr id="9" name="Google Shape;9;g109ffa863cd_0_24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art.dev/"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torvalds"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hyperlink" Target="https://pub.dev/packages/lints" TargetMode="External"/><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hyperlink" Target="https://pub.dev/packages/flutter_lints"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hyperlink" Target="https://github.com/digitalinnovationone/dio-flutter" TargetMode="External"/><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hyperlink" Target="https://dart.dev/"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hyperlink" Target="https://discord.com/invite/gFKWUdTkaj" TargetMode="External"/><Relationship Id="rId2" Type="http://schemas.openxmlformats.org/officeDocument/2006/relationships/notesSlide" Target="../notesSlides/notesSlide37.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
          <p:cNvSpPr txBox="1"/>
          <p:nvPr/>
        </p:nvSpPr>
        <p:spPr>
          <a:xfrm>
            <a:off x="565524" y="3041841"/>
            <a:ext cx="8121275" cy="1935300"/>
          </a:xfrm>
          <a:prstGeom prst="rect">
            <a:avLst/>
          </a:prstGeom>
          <a:noFill/>
          <a:ln>
            <a:noFill/>
          </a:ln>
        </p:spPr>
        <p:txBody>
          <a:bodyPr spcFirstLastPara="1" wrap="square" lIns="91425" tIns="91425" rIns="91425" bIns="91425" anchor="t" anchorCtr="0">
            <a:noAutofit/>
          </a:bodyPr>
          <a:lstStyle/>
          <a:p>
            <a:pPr>
              <a:buClr>
                <a:schemeClr val="dk1"/>
              </a:buClr>
              <a:buSzPts val="1100"/>
            </a:pPr>
            <a:r>
              <a:rPr lang="en-US" sz="2400" b="1" dirty="0">
                <a:solidFill>
                  <a:srgbClr val="040A24"/>
                </a:solidFill>
                <a:latin typeface="Calibri"/>
                <a:ea typeface="Calibri"/>
                <a:cs typeface="Calibri"/>
              </a:rPr>
              <a:t>Danilo Perez</a:t>
            </a:r>
            <a:endParaRPr lang="en-US" sz="2400" b="1" i="0" u="none" strike="noStrike" cap="none" dirty="0">
              <a:solidFill>
                <a:srgbClr val="040A24"/>
              </a:solidFill>
              <a:latin typeface="Calibri"/>
              <a:ea typeface="Calibri"/>
              <a:cs typeface="Calibri"/>
            </a:endParaRPr>
          </a:p>
          <a:p>
            <a:pPr>
              <a:spcBef>
                <a:spcPts val="1000"/>
              </a:spcBef>
            </a:pPr>
            <a:r>
              <a:rPr lang="en-US" sz="1600" dirty="0">
                <a:solidFill>
                  <a:srgbClr val="040A24"/>
                </a:solidFill>
                <a:ea typeface="Calibri"/>
                <a:sym typeface="Calibri"/>
              </a:rPr>
              <a:t>Full Stack Developer / </a:t>
            </a:r>
            <a:r>
              <a:rPr lang="en-US" sz="1600" dirty="0" err="1">
                <a:solidFill>
                  <a:srgbClr val="040A24"/>
                </a:solidFill>
                <a:ea typeface="Calibri"/>
                <a:sym typeface="Calibri"/>
              </a:rPr>
              <a:t>Criador</a:t>
            </a:r>
            <a:r>
              <a:rPr lang="en-US" sz="1600" dirty="0">
                <a:solidFill>
                  <a:srgbClr val="040A24"/>
                </a:solidFill>
                <a:ea typeface="Calibri"/>
                <a:sym typeface="Calibri"/>
              </a:rPr>
              <a:t> do canal “</a:t>
            </a:r>
            <a:r>
              <a:rPr lang="en-US" sz="1600" dirty="0" err="1">
                <a:solidFill>
                  <a:srgbClr val="040A24"/>
                </a:solidFill>
                <a:ea typeface="Calibri"/>
                <a:sym typeface="Calibri"/>
              </a:rPr>
              <a:t>Fala</a:t>
            </a:r>
            <a:r>
              <a:rPr lang="en-US" sz="1600" dirty="0">
                <a:solidFill>
                  <a:srgbClr val="040A24"/>
                </a:solidFill>
                <a:ea typeface="Calibri"/>
                <a:sym typeface="Calibri"/>
              </a:rPr>
              <a:t> Devs” no </a:t>
            </a:r>
            <a:r>
              <a:rPr lang="en-US" sz="1600" dirty="0" err="1">
                <a:solidFill>
                  <a:srgbClr val="040A24"/>
                </a:solidFill>
                <a:ea typeface="Calibri"/>
                <a:sym typeface="Calibri"/>
              </a:rPr>
              <a:t>Youtube</a:t>
            </a:r>
            <a:endParaRPr lang="en-US" sz="1600" dirty="0">
              <a:ea typeface="Calibri"/>
            </a:endParaRPr>
          </a:p>
          <a:p>
            <a:pPr>
              <a:spcBef>
                <a:spcPts val="1000"/>
              </a:spcBef>
            </a:pPr>
            <a:r>
              <a:rPr lang="en-US" sz="1600" dirty="0">
                <a:solidFill>
                  <a:srgbClr val="040A24"/>
                </a:solidFill>
                <a:ea typeface="Calibri"/>
                <a:sym typeface="Calibri"/>
              </a:rPr>
              <a:t>Microsoft Certified Professional Developer e </a:t>
            </a:r>
            <a:r>
              <a:rPr lang="en-US" sz="1600" dirty="0" err="1">
                <a:solidFill>
                  <a:srgbClr val="040A24"/>
                </a:solidFill>
                <a:ea typeface="Calibri"/>
                <a:sym typeface="Calibri"/>
              </a:rPr>
              <a:t>Pós</a:t>
            </a:r>
            <a:r>
              <a:rPr lang="en-US" sz="1600" dirty="0">
                <a:solidFill>
                  <a:srgbClr val="040A24"/>
                </a:solidFill>
                <a:ea typeface="Calibri"/>
                <a:sym typeface="Calibri"/>
              </a:rPr>
              <a:t> </a:t>
            </a:r>
            <a:r>
              <a:rPr lang="en-US" sz="1600" dirty="0" err="1">
                <a:solidFill>
                  <a:srgbClr val="040A24"/>
                </a:solidFill>
                <a:ea typeface="Calibri"/>
                <a:sym typeface="Calibri"/>
              </a:rPr>
              <a:t>Graduado</a:t>
            </a:r>
            <a:r>
              <a:rPr lang="en-US" sz="1600" dirty="0">
                <a:solidFill>
                  <a:srgbClr val="040A24"/>
                </a:solidFill>
                <a:ea typeface="Calibri"/>
                <a:sym typeface="Calibri"/>
              </a:rPr>
              <a:t> em Java com Oracle</a:t>
            </a:r>
            <a:endParaRPr lang="en-US" sz="1600" dirty="0">
              <a:ea typeface="Calibri"/>
            </a:endParaRPr>
          </a:p>
        </p:txBody>
      </p:sp>
      <p:sp>
        <p:nvSpPr>
          <p:cNvPr id="155" name="Google Shape;155;p2"/>
          <p:cNvSpPr txBox="1"/>
          <p:nvPr/>
        </p:nvSpPr>
        <p:spPr>
          <a:xfrm>
            <a:off x="565525" y="636550"/>
            <a:ext cx="7083124" cy="1935300"/>
          </a:xfrm>
          <a:prstGeom prst="rect">
            <a:avLst/>
          </a:prstGeom>
          <a:noFill/>
          <a:ln>
            <a:noFill/>
          </a:ln>
        </p:spPr>
        <p:txBody>
          <a:bodyPr spcFirstLastPara="1" wrap="square" lIns="91425" tIns="91425" rIns="91425" bIns="91425" anchor="t" anchorCtr="0">
            <a:noAutofit/>
          </a:bodyPr>
          <a:lstStyle/>
          <a:p>
            <a:pPr>
              <a:lnSpc>
                <a:spcPct val="115000"/>
              </a:lnSpc>
              <a:buSzPts val="3200"/>
            </a:pPr>
            <a:r>
              <a:rPr lang="en-US" sz="3600" b="1" dirty="0" err="1">
                <a:solidFill>
                  <a:srgbClr val="EA4E60"/>
                </a:solidFill>
                <a:latin typeface="Century Gothic"/>
                <a:ea typeface="Century Gothic"/>
                <a:cs typeface="Century Gothic"/>
                <a:sym typeface="Century Gothic"/>
              </a:rPr>
              <a:t>Linguagem</a:t>
            </a:r>
            <a:r>
              <a:rPr lang="en-US" sz="3600" b="1" dirty="0">
                <a:solidFill>
                  <a:srgbClr val="EA4E60"/>
                </a:solidFill>
                <a:latin typeface="Century Gothic"/>
                <a:ea typeface="Century Gothic"/>
                <a:cs typeface="Century Gothic"/>
                <a:sym typeface="Century Gothic"/>
              </a:rPr>
              <a:t> de </a:t>
            </a:r>
          </a:p>
          <a:p>
            <a:pPr>
              <a:lnSpc>
                <a:spcPct val="115000"/>
              </a:lnSpc>
              <a:buSzPts val="3200"/>
            </a:pPr>
            <a:r>
              <a:rPr lang="en-US" sz="3600" b="1" dirty="0" err="1">
                <a:solidFill>
                  <a:srgbClr val="EA4E60"/>
                </a:solidFill>
                <a:latin typeface="Century Gothic"/>
                <a:ea typeface="Century Gothic"/>
                <a:cs typeface="Century Gothic"/>
                <a:sym typeface="Century Gothic"/>
              </a:rPr>
              <a:t>Programação</a:t>
            </a:r>
            <a:r>
              <a:rPr lang="en-US" sz="3600" b="1" dirty="0">
                <a:solidFill>
                  <a:srgbClr val="EA4E60"/>
                </a:solidFill>
                <a:latin typeface="Century Gothic"/>
                <a:ea typeface="Century Gothic"/>
                <a:cs typeface="Century Gothic"/>
                <a:sym typeface="Century Gothic"/>
              </a:rPr>
              <a:t> Dart</a:t>
            </a:r>
          </a:p>
          <a:p>
            <a:pPr>
              <a:lnSpc>
                <a:spcPct val="115000"/>
              </a:lnSpc>
              <a:buSzPts val="3200"/>
            </a:pPr>
            <a:endParaRPr lang="en-US" sz="2000" b="1" dirty="0">
              <a:solidFill>
                <a:srgbClr val="EA4E60"/>
              </a:solidFill>
              <a:latin typeface="Century Gothic"/>
              <a:ea typeface="Century Gothic"/>
              <a:cs typeface="Century Gothic"/>
            </a:endParaRPr>
          </a:p>
          <a:p>
            <a:pPr>
              <a:lnSpc>
                <a:spcPct val="115000"/>
              </a:lnSpc>
              <a:buSzPts val="3200"/>
            </a:pPr>
            <a:r>
              <a:rPr lang="en-US" sz="2400" i="1" dirty="0" err="1">
                <a:solidFill>
                  <a:srgbClr val="EA4E60"/>
                </a:solidFill>
                <a:latin typeface="Century Gothic"/>
                <a:ea typeface="Century Gothic"/>
                <a:cs typeface="Century Gothic"/>
                <a:sym typeface="Century Gothic"/>
              </a:rPr>
              <a:t>Trilha</a:t>
            </a:r>
            <a:r>
              <a:rPr lang="en-US" sz="2400" i="1" dirty="0">
                <a:solidFill>
                  <a:srgbClr val="EA4E60"/>
                </a:solidFill>
                <a:latin typeface="Century Gothic"/>
                <a:ea typeface="Century Gothic"/>
                <a:cs typeface="Century Gothic"/>
                <a:sym typeface="Century Gothic"/>
              </a:rPr>
              <a:t> de Flutter</a:t>
            </a:r>
            <a:endParaRPr lang="en-US" sz="2400" i="1" dirty="0">
              <a:solidFill>
                <a:srgbClr val="EA4E60"/>
              </a:solidFill>
              <a:latin typeface="Century Gothic"/>
              <a:ea typeface="Century Gothic"/>
              <a:cs typeface="Century Gothic"/>
            </a:endParaRPr>
          </a:p>
        </p:txBody>
      </p:sp>
      <p:sp>
        <p:nvSpPr>
          <p:cNvPr id="156" name="Google Shape;156;p2"/>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1</a:t>
            </a:fld>
            <a:r>
              <a:rPr lang="en-US"/>
              <a:t>]</a:t>
            </a:r>
            <a:endParaRPr/>
          </a:p>
        </p:txBody>
      </p:sp>
    </p:spTree>
    <p:extLst>
      <p:ext uri="{BB962C8B-B14F-4D97-AF65-F5344CB8AC3E}">
        <p14:creationId xmlns:p14="http://schemas.microsoft.com/office/powerpoint/2010/main" val="2331564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g117040352ea_0_0"/>
          <p:cNvSpPr txBox="1"/>
          <p:nvPr/>
        </p:nvSpPr>
        <p:spPr>
          <a:xfrm>
            <a:off x="565525" y="1293025"/>
            <a:ext cx="8016900" cy="3456900"/>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Flutter</a:t>
            </a:r>
            <a:r>
              <a:rPr lang="en-US" sz="2000" dirty="0">
                <a:solidFill>
                  <a:schemeClr val="dk1"/>
                </a:solidFill>
                <a:latin typeface="Calibri"/>
                <a:ea typeface="Calibri"/>
                <a:cs typeface="Calibri"/>
                <a:sym typeface="Calibri"/>
              </a:rPr>
              <a:t>.</a:t>
            </a:r>
          </a:p>
          <a:p>
            <a:pPr marL="342900" marR="0" lvl="0" indent="-342900" algn="l" rtl="0">
              <a:lnSpc>
                <a:spcPct val="100000"/>
              </a:lnSpc>
              <a:spcBef>
                <a:spcPts val="1800"/>
              </a:spcBef>
              <a:spcAft>
                <a:spcPts val="0"/>
              </a:spcAft>
              <a:buFont typeface="Arial" panose="020B0604020202020204" pitchFamily="34" charset="0"/>
              <a:buChar char="•"/>
            </a:pPr>
            <a:r>
              <a:rPr lang="en-US" sz="2000" dirty="0">
                <a:solidFill>
                  <a:schemeClr val="dk1"/>
                </a:solidFill>
                <a:latin typeface="Calibri"/>
                <a:ea typeface="Calibri"/>
                <a:cs typeface="Calibri"/>
                <a:sym typeface="Calibri"/>
              </a:rPr>
              <a:t>Site </a:t>
            </a:r>
            <a:r>
              <a:rPr lang="en-US" sz="2000" dirty="0">
                <a:solidFill>
                  <a:schemeClr val="dk1"/>
                </a:solidFill>
                <a:latin typeface="Calibri"/>
                <a:ea typeface="Calibri"/>
                <a:cs typeface="Calibri"/>
                <a:sym typeface="Calibri"/>
                <a:hlinkClick r:id="rId3"/>
              </a:rPr>
              <a:t>https://dart.dev</a:t>
            </a:r>
            <a:endParaRPr lang="en-US" sz="2000" dirty="0">
              <a:solidFill>
                <a:schemeClr val="dk1"/>
              </a:solidFill>
              <a:latin typeface="Calibri"/>
              <a:ea typeface="Calibri"/>
              <a:cs typeface="Calibri"/>
              <a:sym typeface="Calibri"/>
            </a:endParaRPr>
          </a:p>
          <a:p>
            <a:pPr marL="342900" lvl="1" indent="-342900">
              <a:spcBef>
                <a:spcPts val="1800"/>
              </a:spcBef>
              <a:buFont typeface="Arial" panose="020B0604020202020204" pitchFamily="34" charset="0"/>
              <a:buChar char="•"/>
            </a:pPr>
            <a:r>
              <a:rPr lang="en-US" sz="2000" dirty="0">
                <a:solidFill>
                  <a:schemeClr val="dk1"/>
                </a:solidFill>
                <a:latin typeface="Calibri"/>
                <a:ea typeface="Calibri"/>
                <a:cs typeface="Calibri"/>
                <a:sym typeface="Calibri"/>
              </a:rPr>
              <a:t>Windows</a:t>
            </a:r>
          </a:p>
          <a:p>
            <a:pPr marL="342900" lvl="1" indent="-342900">
              <a:spcBef>
                <a:spcPts val="1800"/>
              </a:spcBef>
              <a:buFont typeface="Arial" panose="020B0604020202020204" pitchFamily="34" charset="0"/>
              <a:buChar char="•"/>
            </a:pPr>
            <a:r>
              <a:rPr lang="en-US" sz="2000" dirty="0">
                <a:solidFill>
                  <a:schemeClr val="dk1"/>
                </a:solidFill>
                <a:latin typeface="Calibri"/>
                <a:ea typeface="Calibri"/>
                <a:cs typeface="Calibri"/>
                <a:sym typeface="Calibri"/>
              </a:rPr>
              <a:t>Mac</a:t>
            </a:r>
          </a:p>
          <a:p>
            <a:pPr marL="342900" lvl="1" indent="-342900">
              <a:spcBef>
                <a:spcPts val="1800"/>
              </a:spcBef>
              <a:buFont typeface="Arial" panose="020B0604020202020204" pitchFamily="34" charset="0"/>
              <a:buChar char="•"/>
            </a:pPr>
            <a:r>
              <a:rPr lang="en-US" sz="2000" dirty="0">
                <a:solidFill>
                  <a:schemeClr val="dk1"/>
                </a:solidFill>
                <a:latin typeface="Calibri"/>
                <a:ea typeface="Calibri"/>
                <a:cs typeface="Calibri"/>
                <a:sym typeface="Calibri"/>
              </a:rPr>
              <a:t>Linux</a:t>
            </a:r>
            <a:endParaRPr sz="2000" dirty="0">
              <a:solidFill>
                <a:schemeClr val="dk1"/>
              </a:solidFill>
              <a:latin typeface="Calibri"/>
              <a:ea typeface="Calibri"/>
              <a:cs typeface="Calibri"/>
              <a:sym typeface="Calibri"/>
            </a:endParaRPr>
          </a:p>
        </p:txBody>
      </p:sp>
      <p:sp>
        <p:nvSpPr>
          <p:cNvPr id="275" name="Google Shape;275;g117040352ea_0_0"/>
          <p:cNvSpPr txBox="1"/>
          <p:nvPr/>
        </p:nvSpPr>
        <p:spPr>
          <a:xfrm>
            <a:off x="565525" y="448525"/>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dirty="0" err="1">
                <a:solidFill>
                  <a:srgbClr val="EA4E60"/>
                </a:solidFill>
                <a:latin typeface="Century Gothic"/>
                <a:ea typeface="Century Gothic"/>
                <a:cs typeface="Century Gothic"/>
                <a:sym typeface="Century Gothic"/>
              </a:rPr>
              <a:t>Instalação</a:t>
            </a:r>
            <a:endParaRPr sz="4000" b="0" i="0" u="none" strike="noStrike" cap="none" dirty="0">
              <a:solidFill>
                <a:srgbClr val="EA4E60"/>
              </a:solidFill>
              <a:latin typeface="Century Gothic"/>
              <a:ea typeface="Century Gothic"/>
              <a:cs typeface="Century Gothic"/>
              <a:sym typeface="Century Gothic"/>
            </a:endParaRPr>
          </a:p>
        </p:txBody>
      </p:sp>
      <p:sp>
        <p:nvSpPr>
          <p:cNvPr id="276" name="Google Shape;276;g117040352ea_0_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10</a:t>
            </a:fld>
            <a:r>
              <a:rPr lang="en-US"/>
              <a:t>]</a:t>
            </a:r>
            <a:endParaRPr/>
          </a:p>
        </p:txBody>
      </p:sp>
    </p:spTree>
    <p:extLst>
      <p:ext uri="{BB962C8B-B14F-4D97-AF65-F5344CB8AC3E}">
        <p14:creationId xmlns:p14="http://schemas.microsoft.com/office/powerpoint/2010/main" val="1352924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g117040352ea_0_0"/>
          <p:cNvSpPr txBox="1"/>
          <p:nvPr/>
        </p:nvSpPr>
        <p:spPr>
          <a:xfrm>
            <a:off x="565525" y="1293025"/>
            <a:ext cx="8016900" cy="3456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1800"/>
              </a:spcBef>
              <a:spcAft>
                <a:spcPts val="0"/>
              </a:spcAft>
              <a:buNone/>
            </a:pPr>
            <a:r>
              <a:rPr lang="pt-BR" sz="2000" dirty="0" err="1">
                <a:solidFill>
                  <a:schemeClr val="dk1"/>
                </a:solidFill>
                <a:latin typeface="Calibri"/>
                <a:ea typeface="Calibri"/>
                <a:cs typeface="Calibri"/>
                <a:sym typeface="Calibri"/>
              </a:rPr>
              <a:t>dart</a:t>
            </a:r>
            <a:r>
              <a:rPr lang="pt-BR" sz="2000" dirty="0">
                <a:solidFill>
                  <a:schemeClr val="dk1"/>
                </a:solidFill>
                <a:latin typeface="Calibri"/>
                <a:ea typeface="Calibri"/>
                <a:cs typeface="Calibri"/>
                <a:sym typeface="Calibri"/>
              </a:rPr>
              <a:t> </a:t>
            </a:r>
            <a:r>
              <a:rPr lang="pt-BR" sz="2000" dirty="0" err="1">
                <a:solidFill>
                  <a:schemeClr val="dk1"/>
                </a:solidFill>
                <a:latin typeface="Calibri"/>
                <a:ea typeface="Calibri"/>
                <a:cs typeface="Calibri"/>
                <a:sym typeface="Calibri"/>
              </a:rPr>
              <a:t>create</a:t>
            </a:r>
            <a:r>
              <a:rPr lang="pt-BR" sz="2000" dirty="0">
                <a:solidFill>
                  <a:schemeClr val="dk1"/>
                </a:solidFill>
                <a:latin typeface="Calibri"/>
                <a:ea typeface="Calibri"/>
                <a:cs typeface="Calibri"/>
                <a:sym typeface="Calibri"/>
              </a:rPr>
              <a:t> &lt;NOME_DIRETORIO&gt;</a:t>
            </a:r>
          </a:p>
          <a:p>
            <a:pPr marL="0" marR="0" lvl="0" indent="0" algn="l" rtl="0">
              <a:lnSpc>
                <a:spcPct val="100000"/>
              </a:lnSpc>
              <a:spcBef>
                <a:spcPts val="1800"/>
              </a:spcBef>
              <a:spcAft>
                <a:spcPts val="0"/>
              </a:spcAft>
              <a:buNone/>
            </a:pPr>
            <a:r>
              <a:rPr lang="pt-BR" sz="2000" dirty="0" err="1">
                <a:solidFill>
                  <a:schemeClr val="dk1"/>
                </a:solidFill>
                <a:latin typeface="Calibri"/>
                <a:ea typeface="Calibri"/>
                <a:cs typeface="Calibri"/>
                <a:sym typeface="Calibri"/>
              </a:rPr>
              <a:t>dart</a:t>
            </a:r>
            <a:r>
              <a:rPr lang="pt-BR" sz="2000" dirty="0">
                <a:solidFill>
                  <a:schemeClr val="dk1"/>
                </a:solidFill>
                <a:latin typeface="Calibri"/>
                <a:ea typeface="Calibri"/>
                <a:cs typeface="Calibri"/>
                <a:sym typeface="Calibri"/>
              </a:rPr>
              <a:t> </a:t>
            </a:r>
            <a:r>
              <a:rPr lang="pt-BR" sz="2000" dirty="0" err="1">
                <a:solidFill>
                  <a:schemeClr val="dk1"/>
                </a:solidFill>
                <a:latin typeface="Calibri"/>
                <a:ea typeface="Calibri"/>
                <a:cs typeface="Calibri"/>
                <a:sym typeface="Calibri"/>
              </a:rPr>
              <a:t>create</a:t>
            </a:r>
            <a:r>
              <a:rPr lang="pt-BR" sz="2000" dirty="0">
                <a:solidFill>
                  <a:schemeClr val="dk1"/>
                </a:solidFill>
                <a:latin typeface="Calibri"/>
                <a:ea typeface="Calibri"/>
                <a:cs typeface="Calibri"/>
                <a:sym typeface="Calibri"/>
              </a:rPr>
              <a:t> </a:t>
            </a:r>
            <a:r>
              <a:rPr lang="pt-BR" sz="2000" dirty="0" err="1">
                <a:solidFill>
                  <a:schemeClr val="dk1"/>
                </a:solidFill>
                <a:latin typeface="Calibri"/>
                <a:ea typeface="Calibri"/>
                <a:cs typeface="Calibri"/>
                <a:sym typeface="Calibri"/>
              </a:rPr>
              <a:t>meu_app</a:t>
            </a:r>
            <a:endParaRPr sz="2000" dirty="0">
              <a:solidFill>
                <a:schemeClr val="dk1"/>
              </a:solidFill>
              <a:latin typeface="Calibri"/>
              <a:ea typeface="Calibri"/>
              <a:cs typeface="Calibri"/>
              <a:sym typeface="Calibri"/>
            </a:endParaRPr>
          </a:p>
        </p:txBody>
      </p:sp>
      <p:sp>
        <p:nvSpPr>
          <p:cNvPr id="275" name="Google Shape;275;g117040352ea_0_0"/>
          <p:cNvSpPr txBox="1"/>
          <p:nvPr/>
        </p:nvSpPr>
        <p:spPr>
          <a:xfrm>
            <a:off x="565525" y="448525"/>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dirty="0" err="1">
                <a:solidFill>
                  <a:srgbClr val="EA4E60"/>
                </a:solidFill>
                <a:latin typeface="Century Gothic"/>
                <a:ea typeface="Century Gothic"/>
                <a:cs typeface="Century Gothic"/>
                <a:sym typeface="Century Gothic"/>
              </a:rPr>
              <a:t>Criação</a:t>
            </a:r>
            <a:r>
              <a:rPr lang="en-US" sz="4000" b="1" dirty="0">
                <a:solidFill>
                  <a:srgbClr val="EA4E60"/>
                </a:solidFill>
                <a:latin typeface="Century Gothic"/>
                <a:ea typeface="Century Gothic"/>
                <a:cs typeface="Century Gothic"/>
                <a:sym typeface="Century Gothic"/>
              </a:rPr>
              <a:t> de </a:t>
            </a:r>
            <a:r>
              <a:rPr lang="en-US" sz="4000" b="1" dirty="0" err="1">
                <a:solidFill>
                  <a:srgbClr val="EA4E60"/>
                </a:solidFill>
                <a:latin typeface="Century Gothic"/>
                <a:ea typeface="Century Gothic"/>
                <a:cs typeface="Century Gothic"/>
                <a:sym typeface="Century Gothic"/>
              </a:rPr>
              <a:t>projeto</a:t>
            </a:r>
            <a:r>
              <a:rPr lang="en-US" sz="4000" b="1" dirty="0">
                <a:solidFill>
                  <a:srgbClr val="EA4E60"/>
                </a:solidFill>
                <a:latin typeface="Century Gothic"/>
                <a:ea typeface="Century Gothic"/>
                <a:cs typeface="Century Gothic"/>
                <a:sym typeface="Century Gothic"/>
              </a:rPr>
              <a:t> Dart</a:t>
            </a:r>
            <a:endParaRPr sz="4000" b="0" i="0" u="none" strike="noStrike" cap="none" dirty="0">
              <a:solidFill>
                <a:srgbClr val="EA4E60"/>
              </a:solidFill>
              <a:latin typeface="Century Gothic"/>
              <a:ea typeface="Century Gothic"/>
              <a:cs typeface="Century Gothic"/>
              <a:sym typeface="Century Gothic"/>
            </a:endParaRPr>
          </a:p>
        </p:txBody>
      </p:sp>
      <p:sp>
        <p:nvSpPr>
          <p:cNvPr id="276" name="Google Shape;276;g117040352ea_0_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11</a:t>
            </a:fld>
            <a:r>
              <a:rPr lang="en-US"/>
              <a:t>]</a:t>
            </a:r>
            <a:endParaRPr/>
          </a:p>
        </p:txBody>
      </p:sp>
    </p:spTree>
    <p:extLst>
      <p:ext uri="{BB962C8B-B14F-4D97-AF65-F5344CB8AC3E}">
        <p14:creationId xmlns:p14="http://schemas.microsoft.com/office/powerpoint/2010/main" val="3913135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g117040352ea_0_0"/>
          <p:cNvSpPr txBox="1"/>
          <p:nvPr/>
        </p:nvSpPr>
        <p:spPr>
          <a:xfrm>
            <a:off x="565525" y="1293025"/>
            <a:ext cx="8016900" cy="3456900"/>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Console</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Pacotes</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REST</a:t>
            </a:r>
          </a:p>
          <a:p>
            <a:pPr marL="342900" marR="0" lvl="0" indent="-342900" algn="l" rtl="0">
              <a:lnSpc>
                <a:spcPct val="100000"/>
              </a:lnSpc>
              <a:spcBef>
                <a:spcPts val="1800"/>
              </a:spcBef>
              <a:spcAft>
                <a:spcPts val="0"/>
              </a:spcAft>
              <a:buFont typeface="Arial" panose="020B0604020202020204" pitchFamily="34" charset="0"/>
              <a:buChar char="•"/>
            </a:pPr>
            <a:r>
              <a:rPr lang="pt-BR" sz="2000" dirty="0" err="1">
                <a:solidFill>
                  <a:schemeClr val="dk1"/>
                </a:solidFill>
                <a:latin typeface="Calibri"/>
                <a:ea typeface="Calibri"/>
                <a:cs typeface="Calibri"/>
                <a:sym typeface="Calibri"/>
              </a:rPr>
              <a:t>WebSocket</a:t>
            </a:r>
            <a:endParaRPr sz="2000" dirty="0">
              <a:solidFill>
                <a:schemeClr val="dk1"/>
              </a:solidFill>
              <a:latin typeface="Calibri"/>
              <a:ea typeface="Calibri"/>
              <a:cs typeface="Calibri"/>
              <a:sym typeface="Calibri"/>
            </a:endParaRPr>
          </a:p>
        </p:txBody>
      </p:sp>
      <p:sp>
        <p:nvSpPr>
          <p:cNvPr id="275" name="Google Shape;275;g117040352ea_0_0"/>
          <p:cNvSpPr txBox="1"/>
          <p:nvPr/>
        </p:nvSpPr>
        <p:spPr>
          <a:xfrm>
            <a:off x="565525" y="448525"/>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dirty="0" err="1">
                <a:solidFill>
                  <a:srgbClr val="EA4E60"/>
                </a:solidFill>
                <a:latin typeface="Century Gothic"/>
                <a:ea typeface="Century Gothic"/>
                <a:cs typeface="Century Gothic"/>
                <a:sym typeface="Century Gothic"/>
              </a:rPr>
              <a:t>Uso</a:t>
            </a:r>
            <a:r>
              <a:rPr lang="en-US" sz="4000" b="1" dirty="0">
                <a:solidFill>
                  <a:srgbClr val="EA4E60"/>
                </a:solidFill>
                <a:latin typeface="Century Gothic"/>
                <a:ea typeface="Century Gothic"/>
                <a:cs typeface="Century Gothic"/>
                <a:sym typeface="Century Gothic"/>
              </a:rPr>
              <a:t> do Dart</a:t>
            </a:r>
            <a:endParaRPr sz="4000" b="0" i="0" u="none" strike="noStrike" cap="none" dirty="0">
              <a:solidFill>
                <a:srgbClr val="EA4E60"/>
              </a:solidFill>
              <a:latin typeface="Century Gothic"/>
              <a:ea typeface="Century Gothic"/>
              <a:cs typeface="Century Gothic"/>
              <a:sym typeface="Century Gothic"/>
            </a:endParaRPr>
          </a:p>
        </p:txBody>
      </p:sp>
      <p:sp>
        <p:nvSpPr>
          <p:cNvPr id="276" name="Google Shape;276;g117040352ea_0_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12</a:t>
            </a:fld>
            <a:r>
              <a:rPr lang="en-US"/>
              <a:t>]</a:t>
            </a:r>
            <a:endParaRPr/>
          </a:p>
        </p:txBody>
      </p:sp>
    </p:spTree>
    <p:extLst>
      <p:ext uri="{BB962C8B-B14F-4D97-AF65-F5344CB8AC3E}">
        <p14:creationId xmlns:p14="http://schemas.microsoft.com/office/powerpoint/2010/main" val="2430664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g117040352ea_0_0"/>
          <p:cNvSpPr txBox="1"/>
          <p:nvPr/>
        </p:nvSpPr>
        <p:spPr>
          <a:xfrm>
            <a:off x="4364717" y="1371532"/>
            <a:ext cx="3527844" cy="3456900"/>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Condicionais</a:t>
            </a:r>
            <a:endParaRPr sz="2000" dirty="0">
              <a:solidFill>
                <a:schemeClr val="dk1"/>
              </a:solidFill>
              <a:latin typeface="Calibri"/>
              <a:ea typeface="Calibri"/>
              <a:cs typeface="Calibri"/>
              <a:sym typeface="Calibri"/>
            </a:endParaRPr>
          </a:p>
        </p:txBody>
      </p:sp>
      <p:sp>
        <p:nvSpPr>
          <p:cNvPr id="275" name="Google Shape;275;g117040352ea_0_0"/>
          <p:cNvSpPr txBox="1"/>
          <p:nvPr/>
        </p:nvSpPr>
        <p:spPr>
          <a:xfrm>
            <a:off x="539884" y="448451"/>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dirty="0" err="1">
                <a:solidFill>
                  <a:srgbClr val="EA4E60"/>
                </a:solidFill>
                <a:latin typeface="Century Gothic"/>
                <a:ea typeface="Century Gothic"/>
                <a:cs typeface="Century Gothic"/>
                <a:sym typeface="Century Gothic"/>
              </a:rPr>
              <a:t>Linguagem</a:t>
            </a:r>
            <a:r>
              <a:rPr lang="en-US" sz="4000" b="1" dirty="0">
                <a:solidFill>
                  <a:srgbClr val="EA4E60"/>
                </a:solidFill>
                <a:latin typeface="Century Gothic"/>
                <a:ea typeface="Century Gothic"/>
                <a:cs typeface="Century Gothic"/>
                <a:sym typeface="Century Gothic"/>
              </a:rPr>
              <a:t> Dart</a:t>
            </a:r>
            <a:endParaRPr sz="4000" b="0" i="0" u="none" strike="noStrike" cap="none" dirty="0">
              <a:solidFill>
                <a:srgbClr val="EA4E60"/>
              </a:solidFill>
              <a:latin typeface="Century Gothic"/>
              <a:ea typeface="Century Gothic"/>
              <a:cs typeface="Century Gothic"/>
              <a:sym typeface="Century Gothic"/>
            </a:endParaRPr>
          </a:p>
        </p:txBody>
      </p:sp>
      <p:sp>
        <p:nvSpPr>
          <p:cNvPr id="276" name="Google Shape;276;g117040352ea_0_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13</a:t>
            </a:fld>
            <a:r>
              <a:rPr lang="en-US"/>
              <a:t>]</a:t>
            </a:r>
            <a:endParaRPr/>
          </a:p>
        </p:txBody>
      </p:sp>
      <p:sp>
        <p:nvSpPr>
          <p:cNvPr id="7" name="Google Shape;274;g117040352ea_0_0">
            <a:extLst>
              <a:ext uri="{FF2B5EF4-FFF2-40B4-BE49-F238E27FC236}">
                <a16:creationId xmlns:a16="http://schemas.microsoft.com/office/drawing/2014/main" id="{4C4513C1-6124-8388-741C-BA438FD93024}"/>
              </a:ext>
            </a:extLst>
          </p:cNvPr>
          <p:cNvSpPr txBox="1"/>
          <p:nvPr/>
        </p:nvSpPr>
        <p:spPr>
          <a:xfrm>
            <a:off x="6211468" y="1371532"/>
            <a:ext cx="3527844" cy="3456900"/>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Laços</a:t>
            </a:r>
          </a:p>
          <a:p>
            <a:pPr marL="342900" marR="0" lvl="0" indent="-342900" algn="l" rtl="0">
              <a:lnSpc>
                <a:spcPct val="100000"/>
              </a:lnSpc>
              <a:spcBef>
                <a:spcPts val="1800"/>
              </a:spcBef>
              <a:spcAft>
                <a:spcPts val="0"/>
              </a:spcAft>
              <a:buFont typeface="Arial" panose="020B0604020202020204" pitchFamily="34" charset="0"/>
              <a:buChar char="•"/>
            </a:pPr>
            <a:endParaRPr sz="2000" dirty="0">
              <a:solidFill>
                <a:schemeClr val="dk1"/>
              </a:solidFill>
              <a:latin typeface="Calibri"/>
              <a:ea typeface="Calibri"/>
              <a:cs typeface="Calibri"/>
              <a:sym typeface="Calibri"/>
            </a:endParaRPr>
          </a:p>
        </p:txBody>
      </p:sp>
      <p:sp>
        <p:nvSpPr>
          <p:cNvPr id="8" name="Google Shape;274;g117040352ea_0_0">
            <a:extLst>
              <a:ext uri="{FF2B5EF4-FFF2-40B4-BE49-F238E27FC236}">
                <a16:creationId xmlns:a16="http://schemas.microsoft.com/office/drawing/2014/main" id="{D0EB7EE7-1DDF-28F0-3A1F-763771D0BD68}"/>
              </a:ext>
            </a:extLst>
          </p:cNvPr>
          <p:cNvSpPr txBox="1"/>
          <p:nvPr/>
        </p:nvSpPr>
        <p:spPr>
          <a:xfrm>
            <a:off x="4825510" y="1831113"/>
            <a:ext cx="3281361" cy="3162294"/>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1800"/>
              </a:spcBef>
              <a:spcAft>
                <a:spcPts val="0"/>
              </a:spcAft>
              <a:buFont typeface="Arial" panose="020B0604020202020204" pitchFamily="34" charset="0"/>
              <a:buChar char="•"/>
            </a:pPr>
            <a:r>
              <a:rPr lang="pt-BR" sz="2000" dirty="0" err="1">
                <a:solidFill>
                  <a:schemeClr val="dk1"/>
                </a:solidFill>
                <a:latin typeface="Calibri"/>
                <a:ea typeface="Calibri"/>
                <a:cs typeface="Calibri"/>
                <a:sym typeface="Calibri"/>
              </a:rPr>
              <a:t>if</a:t>
            </a:r>
            <a:endParaRPr lang="pt-BR" sz="2000" dirty="0">
              <a:solidFill>
                <a:schemeClr val="dk1"/>
              </a:solidFill>
              <a:latin typeface="Calibri"/>
              <a:ea typeface="Calibri"/>
              <a:cs typeface="Calibri"/>
              <a:sym typeface="Calibri"/>
            </a:endParaRPr>
          </a:p>
          <a:p>
            <a:pPr marL="342900" marR="0" lvl="0" indent="-342900" algn="l" rtl="0">
              <a:lnSpc>
                <a:spcPct val="100000"/>
              </a:lnSpc>
              <a:spcBef>
                <a:spcPts val="1800"/>
              </a:spcBef>
              <a:spcAft>
                <a:spcPts val="0"/>
              </a:spcAft>
              <a:buFont typeface="Arial" panose="020B0604020202020204" pitchFamily="34" charset="0"/>
              <a:buChar char="•"/>
            </a:pPr>
            <a:r>
              <a:rPr lang="pt-BR" sz="2000" dirty="0" err="1">
                <a:solidFill>
                  <a:schemeClr val="dk1"/>
                </a:solidFill>
                <a:latin typeface="Calibri"/>
                <a:ea typeface="Calibri"/>
                <a:cs typeface="Calibri"/>
                <a:sym typeface="Calibri"/>
              </a:rPr>
              <a:t>else</a:t>
            </a:r>
            <a:endParaRPr lang="pt-BR" sz="2000" dirty="0">
              <a:solidFill>
                <a:schemeClr val="dk1"/>
              </a:solidFill>
              <a:latin typeface="Calibri"/>
              <a:ea typeface="Calibri"/>
              <a:cs typeface="Calibri"/>
              <a:sym typeface="Calibri"/>
            </a:endParaRPr>
          </a:p>
          <a:p>
            <a:pPr marL="342900" marR="0" lvl="0" indent="-342900" algn="l" rtl="0">
              <a:lnSpc>
                <a:spcPct val="100000"/>
              </a:lnSpc>
              <a:spcBef>
                <a:spcPts val="1800"/>
              </a:spcBef>
              <a:spcAft>
                <a:spcPts val="0"/>
              </a:spcAft>
              <a:buFont typeface="Arial" panose="020B0604020202020204" pitchFamily="34" charset="0"/>
              <a:buChar char="•"/>
            </a:pPr>
            <a:r>
              <a:rPr lang="pt-BR" sz="2000" dirty="0" err="1">
                <a:solidFill>
                  <a:schemeClr val="dk1"/>
                </a:solidFill>
                <a:latin typeface="Calibri"/>
                <a:ea typeface="Calibri"/>
                <a:cs typeface="Calibri"/>
                <a:sym typeface="Calibri"/>
              </a:rPr>
              <a:t>else</a:t>
            </a:r>
            <a:r>
              <a:rPr lang="pt-BR" sz="2000" dirty="0">
                <a:solidFill>
                  <a:schemeClr val="dk1"/>
                </a:solidFill>
                <a:latin typeface="Calibri"/>
                <a:ea typeface="Calibri"/>
                <a:cs typeface="Calibri"/>
                <a:sym typeface="Calibri"/>
              </a:rPr>
              <a:t> </a:t>
            </a:r>
            <a:r>
              <a:rPr lang="pt-BR" sz="2000" dirty="0" err="1">
                <a:solidFill>
                  <a:schemeClr val="dk1"/>
                </a:solidFill>
                <a:latin typeface="Calibri"/>
                <a:ea typeface="Calibri"/>
                <a:cs typeface="Calibri"/>
                <a:sym typeface="Calibri"/>
              </a:rPr>
              <a:t>if</a:t>
            </a:r>
            <a:endParaRPr lang="pt-BR" sz="2000" dirty="0">
              <a:solidFill>
                <a:schemeClr val="dk1"/>
              </a:solidFill>
              <a:latin typeface="Calibri"/>
              <a:ea typeface="Calibri"/>
              <a:cs typeface="Calibri"/>
              <a:sym typeface="Calibri"/>
            </a:endParaRP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Ternário</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switch case</a:t>
            </a:r>
            <a:endParaRPr sz="2000" dirty="0">
              <a:solidFill>
                <a:schemeClr val="dk1"/>
              </a:solidFill>
              <a:latin typeface="Calibri"/>
              <a:ea typeface="Calibri"/>
              <a:cs typeface="Calibri"/>
              <a:sym typeface="Calibri"/>
            </a:endParaRPr>
          </a:p>
        </p:txBody>
      </p:sp>
      <p:sp>
        <p:nvSpPr>
          <p:cNvPr id="9" name="Google Shape;274;g117040352ea_0_0">
            <a:extLst>
              <a:ext uri="{FF2B5EF4-FFF2-40B4-BE49-F238E27FC236}">
                <a16:creationId xmlns:a16="http://schemas.microsoft.com/office/drawing/2014/main" id="{20DAE436-902E-DC21-B4EB-E9238C85CFD7}"/>
              </a:ext>
            </a:extLst>
          </p:cNvPr>
          <p:cNvSpPr txBox="1"/>
          <p:nvPr/>
        </p:nvSpPr>
        <p:spPr>
          <a:xfrm>
            <a:off x="6669914" y="1831187"/>
            <a:ext cx="3281361" cy="3162294"/>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for</a:t>
            </a:r>
          </a:p>
          <a:p>
            <a:pPr marL="342900" marR="0" lvl="0" indent="-342900" algn="l" rtl="0">
              <a:lnSpc>
                <a:spcPct val="100000"/>
              </a:lnSpc>
              <a:spcBef>
                <a:spcPts val="1800"/>
              </a:spcBef>
              <a:spcAft>
                <a:spcPts val="0"/>
              </a:spcAft>
              <a:buFont typeface="Arial" panose="020B0604020202020204" pitchFamily="34" charset="0"/>
              <a:buChar char="•"/>
            </a:pPr>
            <a:r>
              <a:rPr lang="pt-BR" sz="2000" dirty="0" err="1">
                <a:solidFill>
                  <a:schemeClr val="dk1"/>
                </a:solidFill>
                <a:latin typeface="Calibri"/>
                <a:ea typeface="Calibri"/>
                <a:cs typeface="Calibri"/>
                <a:sym typeface="Calibri"/>
              </a:rPr>
              <a:t>foreach</a:t>
            </a:r>
            <a:endParaRPr lang="pt-BR" sz="2000" dirty="0">
              <a:solidFill>
                <a:schemeClr val="dk1"/>
              </a:solidFill>
              <a:latin typeface="Calibri"/>
              <a:ea typeface="Calibri"/>
              <a:cs typeface="Calibri"/>
              <a:sym typeface="Calibri"/>
            </a:endParaRPr>
          </a:p>
          <a:p>
            <a:pPr marL="342900" marR="0" lvl="0" indent="-342900" algn="l" rtl="0">
              <a:lnSpc>
                <a:spcPct val="100000"/>
              </a:lnSpc>
              <a:spcBef>
                <a:spcPts val="1800"/>
              </a:spcBef>
              <a:spcAft>
                <a:spcPts val="0"/>
              </a:spcAft>
              <a:buFont typeface="Arial" panose="020B0604020202020204" pitchFamily="34" charset="0"/>
              <a:buChar char="•"/>
            </a:pPr>
            <a:r>
              <a:rPr lang="pt-BR" sz="2000" dirty="0" err="1">
                <a:solidFill>
                  <a:schemeClr val="dk1"/>
                </a:solidFill>
                <a:latin typeface="Calibri"/>
                <a:ea typeface="Calibri"/>
                <a:cs typeface="Calibri"/>
                <a:sym typeface="Calibri"/>
              </a:rPr>
              <a:t>while</a:t>
            </a:r>
            <a:endParaRPr lang="pt-BR" sz="2000" dirty="0">
              <a:solidFill>
                <a:schemeClr val="dk1"/>
              </a:solidFill>
              <a:latin typeface="Calibri"/>
              <a:ea typeface="Calibri"/>
              <a:cs typeface="Calibri"/>
              <a:sym typeface="Calibri"/>
            </a:endParaRP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do </a:t>
            </a:r>
            <a:r>
              <a:rPr lang="pt-BR" sz="2000" dirty="0" err="1">
                <a:solidFill>
                  <a:schemeClr val="dk1"/>
                </a:solidFill>
                <a:latin typeface="Calibri"/>
                <a:ea typeface="Calibri"/>
                <a:cs typeface="Calibri"/>
                <a:sym typeface="Calibri"/>
              </a:rPr>
              <a:t>while</a:t>
            </a:r>
            <a:endParaRPr sz="2000" dirty="0">
              <a:solidFill>
                <a:schemeClr val="dk1"/>
              </a:solidFill>
              <a:latin typeface="Calibri"/>
              <a:ea typeface="Calibri"/>
              <a:cs typeface="Calibri"/>
              <a:sym typeface="Calibri"/>
            </a:endParaRPr>
          </a:p>
        </p:txBody>
      </p:sp>
      <p:sp>
        <p:nvSpPr>
          <p:cNvPr id="10" name="Google Shape;274;g117040352ea_0_0">
            <a:extLst>
              <a:ext uri="{FF2B5EF4-FFF2-40B4-BE49-F238E27FC236}">
                <a16:creationId xmlns:a16="http://schemas.microsoft.com/office/drawing/2014/main" id="{D0775168-05AF-49B0-3C79-0F23A5E44C87}"/>
              </a:ext>
            </a:extLst>
          </p:cNvPr>
          <p:cNvSpPr txBox="1"/>
          <p:nvPr/>
        </p:nvSpPr>
        <p:spPr>
          <a:xfrm>
            <a:off x="2263244" y="1371532"/>
            <a:ext cx="3527844" cy="3456900"/>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Matemáticos</a:t>
            </a:r>
            <a:endParaRPr sz="2000" dirty="0">
              <a:solidFill>
                <a:schemeClr val="dk1"/>
              </a:solidFill>
              <a:latin typeface="Calibri"/>
              <a:ea typeface="Calibri"/>
              <a:cs typeface="Calibri"/>
              <a:sym typeface="Calibri"/>
            </a:endParaRPr>
          </a:p>
        </p:txBody>
      </p:sp>
      <p:sp>
        <p:nvSpPr>
          <p:cNvPr id="11" name="Google Shape;274;g117040352ea_0_0">
            <a:extLst>
              <a:ext uri="{FF2B5EF4-FFF2-40B4-BE49-F238E27FC236}">
                <a16:creationId xmlns:a16="http://schemas.microsoft.com/office/drawing/2014/main" id="{2BBB4D87-439C-77EC-CDAF-3B9FB7D9178E}"/>
              </a:ext>
            </a:extLst>
          </p:cNvPr>
          <p:cNvSpPr txBox="1"/>
          <p:nvPr/>
        </p:nvSpPr>
        <p:spPr>
          <a:xfrm>
            <a:off x="2724037" y="1831113"/>
            <a:ext cx="3281361" cy="3162294"/>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a:t>
            </a:r>
          </a:p>
          <a:p>
            <a:pPr marL="342900" marR="0" lvl="0" indent="-342900" algn="l" rtl="0">
              <a:lnSpc>
                <a:spcPct val="100000"/>
              </a:lnSpc>
              <a:spcBef>
                <a:spcPts val="1800"/>
              </a:spcBef>
              <a:spcAft>
                <a:spcPts val="0"/>
              </a:spcAft>
              <a:buFont typeface="Arial" panose="020B0604020202020204" pitchFamily="34" charset="0"/>
              <a:buChar char="•"/>
            </a:pPr>
            <a:endParaRPr sz="2000" dirty="0">
              <a:solidFill>
                <a:schemeClr val="dk1"/>
              </a:solidFill>
              <a:latin typeface="Calibri"/>
              <a:ea typeface="Calibri"/>
              <a:cs typeface="Calibri"/>
              <a:sym typeface="Calibri"/>
            </a:endParaRPr>
          </a:p>
        </p:txBody>
      </p:sp>
      <p:sp>
        <p:nvSpPr>
          <p:cNvPr id="12" name="Google Shape;274;g117040352ea_0_0">
            <a:extLst>
              <a:ext uri="{FF2B5EF4-FFF2-40B4-BE49-F238E27FC236}">
                <a16:creationId xmlns:a16="http://schemas.microsoft.com/office/drawing/2014/main" id="{1ED341CC-22DD-A26B-0480-EC9FFA8504A1}"/>
              </a:ext>
            </a:extLst>
          </p:cNvPr>
          <p:cNvSpPr txBox="1"/>
          <p:nvPr/>
        </p:nvSpPr>
        <p:spPr>
          <a:xfrm>
            <a:off x="249891" y="1371532"/>
            <a:ext cx="3527844" cy="3456900"/>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Lógicos</a:t>
            </a:r>
            <a:endParaRPr sz="2000" dirty="0">
              <a:solidFill>
                <a:schemeClr val="dk1"/>
              </a:solidFill>
              <a:latin typeface="Calibri"/>
              <a:ea typeface="Calibri"/>
              <a:cs typeface="Calibri"/>
              <a:sym typeface="Calibri"/>
            </a:endParaRPr>
          </a:p>
        </p:txBody>
      </p:sp>
      <p:sp>
        <p:nvSpPr>
          <p:cNvPr id="13" name="Google Shape;274;g117040352ea_0_0">
            <a:extLst>
              <a:ext uri="{FF2B5EF4-FFF2-40B4-BE49-F238E27FC236}">
                <a16:creationId xmlns:a16="http://schemas.microsoft.com/office/drawing/2014/main" id="{683E6E64-EC79-6D54-588B-86C5E6597946}"/>
              </a:ext>
            </a:extLst>
          </p:cNvPr>
          <p:cNvSpPr txBox="1"/>
          <p:nvPr/>
        </p:nvSpPr>
        <p:spPr>
          <a:xfrm>
            <a:off x="710684" y="1831113"/>
            <a:ext cx="3281361" cy="3162294"/>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&amp;&amp;</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a:t>
            </a:r>
            <a:endParaRPr sz="20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77205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5" name="Google Shape;275;g117040352ea_0_0"/>
          <p:cNvSpPr txBox="1"/>
          <p:nvPr/>
        </p:nvSpPr>
        <p:spPr>
          <a:xfrm>
            <a:off x="539884" y="448451"/>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dirty="0" err="1">
                <a:solidFill>
                  <a:srgbClr val="EA4E60"/>
                </a:solidFill>
                <a:latin typeface="Century Gothic"/>
                <a:ea typeface="Century Gothic"/>
                <a:cs typeface="Century Gothic"/>
                <a:sym typeface="Century Gothic"/>
              </a:rPr>
              <a:t>Funções</a:t>
            </a:r>
            <a:endParaRPr sz="4000" b="0" i="0" u="none" strike="noStrike" cap="none" dirty="0">
              <a:solidFill>
                <a:srgbClr val="EA4E60"/>
              </a:solidFill>
              <a:latin typeface="Century Gothic"/>
              <a:ea typeface="Century Gothic"/>
              <a:cs typeface="Century Gothic"/>
              <a:sym typeface="Century Gothic"/>
            </a:endParaRPr>
          </a:p>
        </p:txBody>
      </p:sp>
      <p:sp>
        <p:nvSpPr>
          <p:cNvPr id="276" name="Google Shape;276;g117040352ea_0_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14</a:t>
            </a:fld>
            <a:r>
              <a:rPr lang="en-US"/>
              <a:t>]</a:t>
            </a:r>
            <a:endParaRPr/>
          </a:p>
        </p:txBody>
      </p:sp>
      <p:pic>
        <p:nvPicPr>
          <p:cNvPr id="3" name="Imagem 2">
            <a:extLst>
              <a:ext uri="{FF2B5EF4-FFF2-40B4-BE49-F238E27FC236}">
                <a16:creationId xmlns:a16="http://schemas.microsoft.com/office/drawing/2014/main" id="{21393963-1EA4-DECE-97F5-CF9F02484D84}"/>
              </a:ext>
            </a:extLst>
          </p:cNvPr>
          <p:cNvPicPr>
            <a:picLocks noChangeAspect="1"/>
          </p:cNvPicPr>
          <p:nvPr/>
        </p:nvPicPr>
        <p:blipFill>
          <a:blip r:embed="rId3"/>
          <a:stretch>
            <a:fillRect/>
          </a:stretch>
        </p:blipFill>
        <p:spPr>
          <a:xfrm>
            <a:off x="539884" y="1797720"/>
            <a:ext cx="4277322" cy="1762371"/>
          </a:xfrm>
          <a:prstGeom prst="rect">
            <a:avLst/>
          </a:prstGeom>
        </p:spPr>
      </p:pic>
    </p:spTree>
    <p:extLst>
      <p:ext uri="{BB962C8B-B14F-4D97-AF65-F5344CB8AC3E}">
        <p14:creationId xmlns:p14="http://schemas.microsoft.com/office/powerpoint/2010/main" val="3214027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5" name="Google Shape;275;g117040352ea_0_0"/>
          <p:cNvSpPr txBox="1"/>
          <p:nvPr/>
        </p:nvSpPr>
        <p:spPr>
          <a:xfrm>
            <a:off x="539884" y="448451"/>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dirty="0" err="1">
                <a:solidFill>
                  <a:srgbClr val="EA4E60"/>
                </a:solidFill>
                <a:latin typeface="Century Gothic"/>
                <a:ea typeface="Century Gothic"/>
                <a:cs typeface="Century Gothic"/>
                <a:sym typeface="Century Gothic"/>
              </a:rPr>
              <a:t>Orientação</a:t>
            </a:r>
            <a:r>
              <a:rPr lang="en-US" sz="4000" b="1" dirty="0">
                <a:solidFill>
                  <a:srgbClr val="EA4E60"/>
                </a:solidFill>
                <a:latin typeface="Century Gothic"/>
                <a:ea typeface="Century Gothic"/>
                <a:cs typeface="Century Gothic"/>
                <a:sym typeface="Century Gothic"/>
              </a:rPr>
              <a:t> a </a:t>
            </a:r>
            <a:r>
              <a:rPr lang="en-US" sz="4000" b="1" dirty="0" err="1">
                <a:solidFill>
                  <a:srgbClr val="EA4E60"/>
                </a:solidFill>
                <a:latin typeface="Century Gothic"/>
                <a:ea typeface="Century Gothic"/>
                <a:cs typeface="Century Gothic"/>
                <a:sym typeface="Century Gothic"/>
              </a:rPr>
              <a:t>Objetos</a:t>
            </a:r>
            <a:endParaRPr sz="4000" b="0" i="0" u="none" strike="noStrike" cap="none" dirty="0">
              <a:solidFill>
                <a:srgbClr val="EA4E60"/>
              </a:solidFill>
              <a:latin typeface="Century Gothic"/>
              <a:ea typeface="Century Gothic"/>
              <a:cs typeface="Century Gothic"/>
              <a:sym typeface="Century Gothic"/>
            </a:endParaRPr>
          </a:p>
        </p:txBody>
      </p:sp>
      <p:sp>
        <p:nvSpPr>
          <p:cNvPr id="276" name="Google Shape;276;g117040352ea_0_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15</a:t>
            </a:fld>
            <a:r>
              <a:rPr lang="en-US"/>
              <a:t>]</a:t>
            </a:r>
            <a:endParaRPr/>
          </a:p>
        </p:txBody>
      </p:sp>
      <p:pic>
        <p:nvPicPr>
          <p:cNvPr id="3" name="Imagem 2">
            <a:extLst>
              <a:ext uri="{FF2B5EF4-FFF2-40B4-BE49-F238E27FC236}">
                <a16:creationId xmlns:a16="http://schemas.microsoft.com/office/drawing/2014/main" id="{3C40944C-3B94-CADB-EC29-90E2DCBA34F5}"/>
              </a:ext>
            </a:extLst>
          </p:cNvPr>
          <p:cNvPicPr>
            <a:picLocks noChangeAspect="1"/>
          </p:cNvPicPr>
          <p:nvPr/>
        </p:nvPicPr>
        <p:blipFill>
          <a:blip r:embed="rId3"/>
          <a:stretch>
            <a:fillRect/>
          </a:stretch>
        </p:blipFill>
        <p:spPr>
          <a:xfrm>
            <a:off x="673468" y="1521004"/>
            <a:ext cx="6096851" cy="3000794"/>
          </a:xfrm>
          <a:prstGeom prst="rect">
            <a:avLst/>
          </a:prstGeom>
        </p:spPr>
      </p:pic>
    </p:spTree>
    <p:extLst>
      <p:ext uri="{BB962C8B-B14F-4D97-AF65-F5344CB8AC3E}">
        <p14:creationId xmlns:p14="http://schemas.microsoft.com/office/powerpoint/2010/main" val="2418555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5" name="Google Shape;275;g117040352ea_0_0"/>
          <p:cNvSpPr txBox="1"/>
          <p:nvPr/>
        </p:nvSpPr>
        <p:spPr>
          <a:xfrm>
            <a:off x="539884" y="448451"/>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pt-BR" sz="4000" b="1" dirty="0">
                <a:solidFill>
                  <a:srgbClr val="EA4E60"/>
                </a:solidFill>
                <a:latin typeface="Century Gothic"/>
                <a:ea typeface="Century Gothic"/>
                <a:cs typeface="Century Gothic"/>
                <a:sym typeface="Century Gothic"/>
              </a:rPr>
              <a:t>Exceções</a:t>
            </a:r>
            <a:endParaRPr lang="pt-BR" sz="4000" b="0" i="0" u="none" strike="noStrike" cap="none" dirty="0">
              <a:solidFill>
                <a:srgbClr val="EA4E60"/>
              </a:solidFill>
              <a:latin typeface="Century Gothic"/>
              <a:ea typeface="Century Gothic"/>
              <a:cs typeface="Century Gothic"/>
              <a:sym typeface="Century Gothic"/>
            </a:endParaRPr>
          </a:p>
        </p:txBody>
      </p:sp>
      <p:sp>
        <p:nvSpPr>
          <p:cNvPr id="276" name="Google Shape;276;g117040352ea_0_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16</a:t>
            </a:fld>
            <a:r>
              <a:rPr lang="en-US"/>
              <a:t>]</a:t>
            </a:r>
            <a:endParaRPr/>
          </a:p>
        </p:txBody>
      </p:sp>
      <p:pic>
        <p:nvPicPr>
          <p:cNvPr id="3" name="Imagem 2">
            <a:extLst>
              <a:ext uri="{FF2B5EF4-FFF2-40B4-BE49-F238E27FC236}">
                <a16:creationId xmlns:a16="http://schemas.microsoft.com/office/drawing/2014/main" id="{2DF399C5-DA30-2316-05F3-13EBFFDA161A}"/>
              </a:ext>
            </a:extLst>
          </p:cNvPr>
          <p:cNvPicPr>
            <a:picLocks noChangeAspect="1"/>
          </p:cNvPicPr>
          <p:nvPr/>
        </p:nvPicPr>
        <p:blipFill>
          <a:blip r:embed="rId3"/>
          <a:stretch>
            <a:fillRect/>
          </a:stretch>
        </p:blipFill>
        <p:spPr>
          <a:xfrm>
            <a:off x="613931" y="1628659"/>
            <a:ext cx="6173061" cy="1657581"/>
          </a:xfrm>
          <a:prstGeom prst="rect">
            <a:avLst/>
          </a:prstGeom>
        </p:spPr>
      </p:pic>
    </p:spTree>
    <p:extLst>
      <p:ext uri="{BB962C8B-B14F-4D97-AF65-F5344CB8AC3E}">
        <p14:creationId xmlns:p14="http://schemas.microsoft.com/office/powerpoint/2010/main" val="34235517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5" name="Google Shape;275;g117040352ea_0_0"/>
          <p:cNvSpPr txBox="1"/>
          <p:nvPr/>
        </p:nvSpPr>
        <p:spPr>
          <a:xfrm>
            <a:off x="539884" y="448451"/>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dirty="0">
                <a:solidFill>
                  <a:srgbClr val="EA4E60"/>
                </a:solidFill>
                <a:latin typeface="Century Gothic"/>
                <a:ea typeface="Century Gothic"/>
                <a:cs typeface="Century Gothic"/>
                <a:sym typeface="Century Gothic"/>
              </a:rPr>
              <a:t>Testes</a:t>
            </a:r>
            <a:endParaRPr sz="4000" b="0" i="0" u="none" strike="noStrike" cap="none" dirty="0">
              <a:solidFill>
                <a:srgbClr val="EA4E60"/>
              </a:solidFill>
              <a:latin typeface="Century Gothic"/>
              <a:ea typeface="Century Gothic"/>
              <a:cs typeface="Century Gothic"/>
              <a:sym typeface="Century Gothic"/>
            </a:endParaRPr>
          </a:p>
        </p:txBody>
      </p:sp>
      <p:sp>
        <p:nvSpPr>
          <p:cNvPr id="276" name="Google Shape;276;g117040352ea_0_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17</a:t>
            </a:fld>
            <a:r>
              <a:rPr lang="en-US"/>
              <a:t>]</a:t>
            </a:r>
            <a:endParaRPr/>
          </a:p>
        </p:txBody>
      </p:sp>
      <p:pic>
        <p:nvPicPr>
          <p:cNvPr id="3" name="Imagem 2">
            <a:extLst>
              <a:ext uri="{FF2B5EF4-FFF2-40B4-BE49-F238E27FC236}">
                <a16:creationId xmlns:a16="http://schemas.microsoft.com/office/drawing/2014/main" id="{FB15F5BA-CE18-3826-4F2F-F42959CE2DD9}"/>
              </a:ext>
            </a:extLst>
          </p:cNvPr>
          <p:cNvPicPr>
            <a:picLocks noChangeAspect="1"/>
          </p:cNvPicPr>
          <p:nvPr/>
        </p:nvPicPr>
        <p:blipFill>
          <a:blip r:embed="rId3"/>
          <a:stretch>
            <a:fillRect/>
          </a:stretch>
        </p:blipFill>
        <p:spPr>
          <a:xfrm>
            <a:off x="621506" y="1438514"/>
            <a:ext cx="6465094" cy="1381653"/>
          </a:xfrm>
          <a:prstGeom prst="rect">
            <a:avLst/>
          </a:prstGeom>
        </p:spPr>
      </p:pic>
      <p:pic>
        <p:nvPicPr>
          <p:cNvPr id="5" name="Imagem 4">
            <a:extLst>
              <a:ext uri="{FF2B5EF4-FFF2-40B4-BE49-F238E27FC236}">
                <a16:creationId xmlns:a16="http://schemas.microsoft.com/office/drawing/2014/main" id="{889C7796-33EA-CCE5-F3FD-B73B90E233F6}"/>
              </a:ext>
            </a:extLst>
          </p:cNvPr>
          <p:cNvPicPr>
            <a:picLocks noChangeAspect="1"/>
          </p:cNvPicPr>
          <p:nvPr/>
        </p:nvPicPr>
        <p:blipFill>
          <a:blip r:embed="rId4"/>
          <a:stretch>
            <a:fillRect/>
          </a:stretch>
        </p:blipFill>
        <p:spPr>
          <a:xfrm>
            <a:off x="621506" y="2965729"/>
            <a:ext cx="3992028" cy="1381653"/>
          </a:xfrm>
          <a:prstGeom prst="rect">
            <a:avLst/>
          </a:prstGeom>
        </p:spPr>
      </p:pic>
    </p:spTree>
    <p:extLst>
      <p:ext uri="{BB962C8B-B14F-4D97-AF65-F5344CB8AC3E}">
        <p14:creationId xmlns:p14="http://schemas.microsoft.com/office/powerpoint/2010/main" val="26447560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g117040352ea_0_0"/>
          <p:cNvSpPr txBox="1"/>
          <p:nvPr/>
        </p:nvSpPr>
        <p:spPr>
          <a:xfrm>
            <a:off x="561575" y="1292951"/>
            <a:ext cx="3299244" cy="3456900"/>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1800"/>
              </a:spcBef>
              <a:spcAft>
                <a:spcPts val="0"/>
              </a:spcAft>
              <a:buFont typeface="Arial" panose="020B0604020202020204" pitchFamily="34" charset="0"/>
              <a:buChar char="•"/>
            </a:pPr>
            <a:r>
              <a:rPr lang="pt-BR" sz="2000" dirty="0" err="1">
                <a:solidFill>
                  <a:schemeClr val="dk1"/>
                </a:solidFill>
                <a:latin typeface="Calibri"/>
                <a:ea typeface="Calibri"/>
                <a:cs typeface="Calibri"/>
                <a:sym typeface="Calibri"/>
              </a:rPr>
              <a:t>int</a:t>
            </a:r>
            <a:endParaRPr lang="pt-BR" sz="2000" dirty="0">
              <a:solidFill>
                <a:schemeClr val="dk1"/>
              </a:solidFill>
              <a:latin typeface="Calibri"/>
              <a:ea typeface="Calibri"/>
              <a:cs typeface="Calibri"/>
              <a:sym typeface="Calibri"/>
            </a:endParaRPr>
          </a:p>
          <a:p>
            <a:pPr marL="342900" marR="0" lvl="0" indent="-342900" algn="l" rtl="0">
              <a:lnSpc>
                <a:spcPct val="100000"/>
              </a:lnSpc>
              <a:spcBef>
                <a:spcPts val="1800"/>
              </a:spcBef>
              <a:spcAft>
                <a:spcPts val="0"/>
              </a:spcAft>
              <a:buFont typeface="Arial" panose="020B0604020202020204" pitchFamily="34" charset="0"/>
              <a:buChar char="•"/>
            </a:pPr>
            <a:r>
              <a:rPr lang="pt-BR" sz="2000" dirty="0" err="1">
                <a:solidFill>
                  <a:schemeClr val="dk1"/>
                </a:solidFill>
                <a:latin typeface="Calibri"/>
                <a:ea typeface="Calibri"/>
                <a:cs typeface="Calibri"/>
                <a:sym typeface="Calibri"/>
              </a:rPr>
              <a:t>double</a:t>
            </a:r>
            <a:endParaRPr lang="pt-BR" sz="2000" dirty="0">
              <a:solidFill>
                <a:schemeClr val="dk1"/>
              </a:solidFill>
              <a:latin typeface="Calibri"/>
              <a:ea typeface="Calibri"/>
              <a:cs typeface="Calibri"/>
              <a:sym typeface="Calibri"/>
            </a:endParaRP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String</a:t>
            </a:r>
          </a:p>
          <a:p>
            <a:pPr marL="342900" marR="0" lvl="0" indent="-342900" algn="l" rtl="0">
              <a:lnSpc>
                <a:spcPct val="100000"/>
              </a:lnSpc>
              <a:spcBef>
                <a:spcPts val="1800"/>
              </a:spcBef>
              <a:spcAft>
                <a:spcPts val="0"/>
              </a:spcAft>
              <a:buFont typeface="Arial" panose="020B0604020202020204" pitchFamily="34" charset="0"/>
              <a:buChar char="•"/>
            </a:pPr>
            <a:r>
              <a:rPr lang="pt-BR" sz="2000" dirty="0" err="1">
                <a:solidFill>
                  <a:schemeClr val="dk1"/>
                </a:solidFill>
                <a:latin typeface="Calibri"/>
                <a:ea typeface="Calibri"/>
                <a:cs typeface="Calibri"/>
                <a:sym typeface="Calibri"/>
              </a:rPr>
              <a:t>bool</a:t>
            </a:r>
            <a:endParaRPr lang="pt-BR" sz="2000" dirty="0">
              <a:solidFill>
                <a:schemeClr val="dk1"/>
              </a:solidFill>
              <a:latin typeface="Calibri"/>
              <a:ea typeface="Calibri"/>
              <a:cs typeface="Calibri"/>
              <a:sym typeface="Calibri"/>
            </a:endParaRPr>
          </a:p>
          <a:p>
            <a:pPr marR="0" lvl="0" algn="l" rtl="0">
              <a:lnSpc>
                <a:spcPct val="100000"/>
              </a:lnSpc>
              <a:spcBef>
                <a:spcPts val="1800"/>
              </a:spcBef>
              <a:spcAft>
                <a:spcPts val="0"/>
              </a:spcAft>
            </a:pPr>
            <a:endParaRPr lang="pt-BR" sz="2000" dirty="0">
              <a:solidFill>
                <a:schemeClr val="dk1"/>
              </a:solidFill>
              <a:latin typeface="Calibri"/>
              <a:ea typeface="Calibri"/>
              <a:cs typeface="Calibri"/>
              <a:sym typeface="Calibri"/>
            </a:endParaRPr>
          </a:p>
          <a:p>
            <a:pPr marL="342900" marR="0" lvl="0" indent="-342900" algn="l" rtl="0">
              <a:lnSpc>
                <a:spcPct val="100000"/>
              </a:lnSpc>
              <a:spcBef>
                <a:spcPts val="1800"/>
              </a:spcBef>
              <a:spcAft>
                <a:spcPts val="0"/>
              </a:spcAft>
              <a:buFont typeface="Arial" panose="020B0604020202020204" pitchFamily="34" charset="0"/>
              <a:buChar char="•"/>
            </a:pPr>
            <a:endParaRPr sz="2000" dirty="0">
              <a:solidFill>
                <a:schemeClr val="dk1"/>
              </a:solidFill>
              <a:latin typeface="Calibri"/>
              <a:ea typeface="Calibri"/>
              <a:cs typeface="Calibri"/>
              <a:sym typeface="Calibri"/>
            </a:endParaRPr>
          </a:p>
        </p:txBody>
      </p:sp>
      <p:sp>
        <p:nvSpPr>
          <p:cNvPr id="275" name="Google Shape;275;g117040352ea_0_0"/>
          <p:cNvSpPr txBox="1"/>
          <p:nvPr/>
        </p:nvSpPr>
        <p:spPr>
          <a:xfrm>
            <a:off x="565525" y="448525"/>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dirty="0">
                <a:solidFill>
                  <a:srgbClr val="EA4E60"/>
                </a:solidFill>
                <a:latin typeface="Century Gothic"/>
                <a:ea typeface="Century Gothic"/>
                <a:cs typeface="Century Gothic"/>
                <a:sym typeface="Century Gothic"/>
              </a:rPr>
              <a:t>Tipo de dados</a:t>
            </a:r>
            <a:endParaRPr sz="4000" b="0" i="0" u="none" strike="noStrike" cap="none" dirty="0">
              <a:solidFill>
                <a:srgbClr val="EA4E60"/>
              </a:solidFill>
              <a:latin typeface="Century Gothic"/>
              <a:ea typeface="Century Gothic"/>
              <a:cs typeface="Century Gothic"/>
              <a:sym typeface="Century Gothic"/>
            </a:endParaRPr>
          </a:p>
        </p:txBody>
      </p:sp>
      <p:sp>
        <p:nvSpPr>
          <p:cNvPr id="276" name="Google Shape;276;g117040352ea_0_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18</a:t>
            </a:fld>
            <a:r>
              <a:rPr lang="en-US"/>
              <a:t>]</a:t>
            </a:r>
            <a:endParaRPr/>
          </a:p>
        </p:txBody>
      </p:sp>
      <p:sp>
        <p:nvSpPr>
          <p:cNvPr id="5" name="Google Shape;274;g117040352ea_0_0">
            <a:extLst>
              <a:ext uri="{FF2B5EF4-FFF2-40B4-BE49-F238E27FC236}">
                <a16:creationId xmlns:a16="http://schemas.microsoft.com/office/drawing/2014/main" id="{29D6F9E4-89D1-E0FD-5206-27F4DEAB0F22}"/>
              </a:ext>
            </a:extLst>
          </p:cNvPr>
          <p:cNvSpPr txBox="1"/>
          <p:nvPr/>
        </p:nvSpPr>
        <p:spPr>
          <a:xfrm>
            <a:off x="3864769" y="1292951"/>
            <a:ext cx="3299244" cy="3456900"/>
          </a:xfrm>
          <a:prstGeom prst="rect">
            <a:avLst/>
          </a:prstGeom>
          <a:noFill/>
          <a:ln>
            <a:noFill/>
          </a:ln>
        </p:spPr>
        <p:txBody>
          <a:bodyPr spcFirstLastPara="1" wrap="square" lIns="91425" tIns="91425" rIns="91425" bIns="91425" anchor="t" anchorCtr="0">
            <a:noAutofit/>
          </a:bodyPr>
          <a:lstStyle/>
          <a:p>
            <a:pPr marL="342900" indent="-342900">
              <a:spcBef>
                <a:spcPts val="1800"/>
              </a:spcBef>
              <a:buFont typeface="Arial" panose="020B0604020202020204" pitchFamily="34" charset="0"/>
              <a:buChar char="•"/>
            </a:pPr>
            <a:r>
              <a:rPr lang="pt-BR" sz="2000" dirty="0" err="1">
                <a:solidFill>
                  <a:schemeClr val="dk1"/>
                </a:solidFill>
                <a:latin typeface="Calibri"/>
                <a:ea typeface="Calibri"/>
                <a:cs typeface="Calibri"/>
                <a:sym typeface="Calibri"/>
              </a:rPr>
              <a:t>List</a:t>
            </a:r>
            <a:r>
              <a:rPr lang="pt-BR" sz="2000" dirty="0">
                <a:solidFill>
                  <a:schemeClr val="dk1"/>
                </a:solidFill>
                <a:latin typeface="Calibri"/>
                <a:ea typeface="Calibri"/>
                <a:cs typeface="Calibri"/>
                <a:sym typeface="Calibri"/>
              </a:rPr>
              <a:t> e </a:t>
            </a:r>
            <a:r>
              <a:rPr lang="pt-BR" sz="2000" dirty="0" err="1">
                <a:solidFill>
                  <a:schemeClr val="dk1"/>
                </a:solidFill>
                <a:latin typeface="Calibri"/>
                <a:ea typeface="Calibri"/>
                <a:cs typeface="Calibri"/>
                <a:sym typeface="Calibri"/>
              </a:rPr>
              <a:t>List</a:t>
            </a:r>
            <a:r>
              <a:rPr lang="pt-BR" sz="2000" dirty="0">
                <a:solidFill>
                  <a:schemeClr val="dk1"/>
                </a:solidFill>
                <a:latin typeface="Calibri"/>
                <a:ea typeface="Calibri"/>
                <a:cs typeface="Calibri"/>
                <a:sym typeface="Calibri"/>
              </a:rPr>
              <a:t>&lt;&gt;</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Map – chave/valor</a:t>
            </a:r>
          </a:p>
          <a:p>
            <a:pPr marL="342900" marR="0" lvl="0" indent="-342900" algn="l" rtl="0">
              <a:lnSpc>
                <a:spcPct val="100000"/>
              </a:lnSpc>
              <a:spcBef>
                <a:spcPts val="1800"/>
              </a:spcBef>
              <a:spcAft>
                <a:spcPts val="0"/>
              </a:spcAft>
              <a:buFont typeface="Arial" panose="020B0604020202020204" pitchFamily="34" charset="0"/>
              <a:buChar char="•"/>
            </a:pPr>
            <a:r>
              <a:rPr lang="pt-BR" sz="2000" dirty="0" err="1">
                <a:solidFill>
                  <a:schemeClr val="dk1"/>
                </a:solidFill>
                <a:latin typeface="Calibri"/>
                <a:ea typeface="Calibri"/>
                <a:cs typeface="Calibri"/>
                <a:sym typeface="Calibri"/>
              </a:rPr>
              <a:t>constant</a:t>
            </a:r>
            <a:endParaRPr lang="pt-BR" sz="2000" dirty="0">
              <a:solidFill>
                <a:schemeClr val="dk1"/>
              </a:solidFill>
              <a:latin typeface="Calibri"/>
              <a:ea typeface="Calibri"/>
              <a:cs typeface="Calibri"/>
              <a:sym typeface="Calibri"/>
            </a:endParaRPr>
          </a:p>
          <a:p>
            <a:pPr marL="342900" marR="0" lvl="0" indent="-342900" algn="l" rtl="0">
              <a:lnSpc>
                <a:spcPct val="100000"/>
              </a:lnSpc>
              <a:spcBef>
                <a:spcPts val="1800"/>
              </a:spcBef>
              <a:spcAft>
                <a:spcPts val="0"/>
              </a:spcAft>
              <a:buFont typeface="Arial" panose="020B0604020202020204" pitchFamily="34" charset="0"/>
              <a:buChar char="•"/>
            </a:pPr>
            <a:r>
              <a:rPr lang="pt-BR" sz="2000" dirty="0" err="1">
                <a:solidFill>
                  <a:schemeClr val="dk1"/>
                </a:solidFill>
                <a:latin typeface="Calibri"/>
                <a:ea typeface="Calibri"/>
                <a:cs typeface="Calibri"/>
                <a:sym typeface="Calibri"/>
              </a:rPr>
              <a:t>Dynamic</a:t>
            </a:r>
            <a:endParaRPr lang="pt-BR" sz="2000" dirty="0">
              <a:solidFill>
                <a:schemeClr val="dk1"/>
              </a:solidFill>
              <a:latin typeface="Calibri"/>
              <a:ea typeface="Calibri"/>
              <a:cs typeface="Calibri"/>
              <a:sym typeface="Calibri"/>
            </a:endParaRP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Date</a:t>
            </a:r>
          </a:p>
          <a:p>
            <a:pPr marL="342900" marR="0" lvl="0" indent="-342900" algn="l" rtl="0">
              <a:lnSpc>
                <a:spcPct val="100000"/>
              </a:lnSpc>
              <a:spcBef>
                <a:spcPts val="1800"/>
              </a:spcBef>
              <a:spcAft>
                <a:spcPts val="0"/>
              </a:spcAft>
              <a:buFont typeface="Arial" panose="020B0604020202020204" pitchFamily="34" charset="0"/>
              <a:buChar char="•"/>
            </a:pPr>
            <a:endParaRPr sz="20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997374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258"/>
        <p:cNvGrpSpPr/>
        <p:nvPr/>
      </p:nvGrpSpPr>
      <p:grpSpPr>
        <a:xfrm>
          <a:off x="0" y="0"/>
          <a:ext cx="0" cy="0"/>
          <a:chOff x="0" y="0"/>
          <a:chExt cx="0" cy="0"/>
        </a:xfrm>
      </p:grpSpPr>
      <p:sp>
        <p:nvSpPr>
          <p:cNvPr id="259" name="Google Shape;259;g10a057ae1a2_0_175"/>
          <p:cNvSpPr txBox="1"/>
          <p:nvPr/>
        </p:nvSpPr>
        <p:spPr>
          <a:xfrm>
            <a:off x="565525" y="1355575"/>
            <a:ext cx="7737600" cy="3394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US" sz="5400" b="1" i="1" u="none" strike="noStrike" cap="none" dirty="0">
                <a:solidFill>
                  <a:schemeClr val="lt1"/>
                </a:solidFill>
                <a:latin typeface="Century Gothic"/>
                <a:ea typeface="Century Gothic"/>
                <a:cs typeface="Century Gothic"/>
                <a:sym typeface="Century Gothic"/>
              </a:rPr>
              <a:t>“</a:t>
            </a:r>
            <a:r>
              <a:rPr lang="en-US" sz="5400" b="1" i="1" u="none" strike="noStrike" cap="none" dirty="0" err="1">
                <a:solidFill>
                  <a:schemeClr val="lt1"/>
                </a:solidFill>
                <a:latin typeface="Century Gothic"/>
                <a:ea typeface="Century Gothic"/>
                <a:cs typeface="Century Gothic"/>
                <a:sym typeface="Century Gothic"/>
              </a:rPr>
              <a:t>Falar</a:t>
            </a:r>
            <a:r>
              <a:rPr lang="en-US" sz="5400" b="1" i="1" u="none" strike="noStrike" cap="none" dirty="0">
                <a:solidFill>
                  <a:schemeClr val="lt1"/>
                </a:solidFill>
                <a:latin typeface="Century Gothic"/>
                <a:ea typeface="Century Gothic"/>
                <a:cs typeface="Century Gothic"/>
                <a:sym typeface="Century Gothic"/>
              </a:rPr>
              <a:t> é </a:t>
            </a:r>
            <a:r>
              <a:rPr lang="en-US" sz="5400" b="1" i="1" u="none" strike="noStrike" cap="none" dirty="0" err="1">
                <a:solidFill>
                  <a:schemeClr val="lt1"/>
                </a:solidFill>
                <a:latin typeface="Century Gothic"/>
                <a:ea typeface="Century Gothic"/>
                <a:cs typeface="Century Gothic"/>
                <a:sym typeface="Century Gothic"/>
              </a:rPr>
              <a:t>fácil</a:t>
            </a:r>
            <a:r>
              <a:rPr lang="en-US" sz="5400" b="1" i="1" u="none" strike="noStrike" cap="none" dirty="0">
                <a:solidFill>
                  <a:schemeClr val="lt1"/>
                </a:solidFill>
                <a:latin typeface="Century Gothic"/>
                <a:ea typeface="Century Gothic"/>
                <a:cs typeface="Century Gothic"/>
                <a:sym typeface="Century Gothic"/>
              </a:rPr>
              <a:t>.</a:t>
            </a:r>
            <a:endParaRPr sz="5400" b="1" i="1" u="none" strike="noStrike" cap="none" dirty="0">
              <a:solidFill>
                <a:schemeClr val="lt1"/>
              </a:solidFill>
              <a:latin typeface="Century Gothic"/>
              <a:ea typeface="Century Gothic"/>
              <a:cs typeface="Century Gothic"/>
              <a:sym typeface="Century Gothic"/>
            </a:endParaRPr>
          </a:p>
          <a:p>
            <a:pPr marL="0" marR="0" lvl="0" indent="0" algn="l" rtl="0">
              <a:lnSpc>
                <a:spcPct val="100000"/>
              </a:lnSpc>
              <a:spcBef>
                <a:spcPts val="0"/>
              </a:spcBef>
              <a:spcAft>
                <a:spcPts val="0"/>
              </a:spcAft>
              <a:buClr>
                <a:schemeClr val="dk1"/>
              </a:buClr>
              <a:buSzPts val="1100"/>
              <a:buFont typeface="Arial"/>
              <a:buNone/>
            </a:pPr>
            <a:r>
              <a:rPr lang="en-US" sz="5400" b="1" i="1" u="none" strike="noStrike" cap="none" dirty="0">
                <a:solidFill>
                  <a:schemeClr val="lt1"/>
                </a:solidFill>
                <a:latin typeface="Century Gothic"/>
                <a:ea typeface="Century Gothic"/>
                <a:cs typeface="Century Gothic"/>
                <a:sym typeface="Century Gothic"/>
              </a:rPr>
              <a:t> </a:t>
            </a:r>
            <a:r>
              <a:rPr lang="en-US" sz="5400" b="1" i="1" u="none" strike="noStrike" cap="none" dirty="0" err="1">
                <a:solidFill>
                  <a:schemeClr val="lt1"/>
                </a:solidFill>
                <a:latin typeface="Century Gothic"/>
                <a:ea typeface="Century Gothic"/>
                <a:cs typeface="Century Gothic"/>
                <a:sym typeface="Century Gothic"/>
              </a:rPr>
              <a:t>Mostre</a:t>
            </a:r>
            <a:r>
              <a:rPr lang="en-US" sz="5400" b="1" i="1" u="none" strike="noStrike" cap="none" dirty="0">
                <a:solidFill>
                  <a:schemeClr val="lt1"/>
                </a:solidFill>
                <a:latin typeface="Century Gothic"/>
                <a:ea typeface="Century Gothic"/>
                <a:cs typeface="Century Gothic"/>
                <a:sym typeface="Century Gothic"/>
              </a:rPr>
              <a:t>-me o </a:t>
            </a:r>
            <a:r>
              <a:rPr lang="en-US" sz="5400" b="1" i="1" u="none" strike="noStrike" cap="none" dirty="0" err="1">
                <a:solidFill>
                  <a:schemeClr val="lt1"/>
                </a:solidFill>
                <a:latin typeface="Century Gothic"/>
                <a:ea typeface="Century Gothic"/>
                <a:cs typeface="Century Gothic"/>
                <a:sym typeface="Century Gothic"/>
              </a:rPr>
              <a:t>código</a:t>
            </a:r>
            <a:r>
              <a:rPr lang="en-US" sz="5400" b="1" i="1" u="none" strike="noStrike" cap="none" dirty="0">
                <a:solidFill>
                  <a:schemeClr val="lt1"/>
                </a:solidFill>
                <a:latin typeface="Century Gothic"/>
                <a:ea typeface="Century Gothic"/>
                <a:cs typeface="Century Gothic"/>
                <a:sym typeface="Century Gothic"/>
              </a:rPr>
              <a:t>!”</a:t>
            </a:r>
            <a:br>
              <a:rPr lang="en-US" sz="5400" b="1" i="1" u="none" strike="noStrike" cap="none" dirty="0">
                <a:solidFill>
                  <a:schemeClr val="lt1"/>
                </a:solidFill>
                <a:latin typeface="Century Gothic"/>
                <a:ea typeface="Century Gothic"/>
                <a:cs typeface="Century Gothic"/>
                <a:sym typeface="Century Gothic"/>
              </a:rPr>
            </a:br>
            <a:endParaRPr sz="2400" b="0" i="0" u="none" strike="noStrike" cap="none" dirty="0">
              <a:solidFill>
                <a:schemeClr val="lt1"/>
              </a:solidFill>
              <a:latin typeface="Century Gothic"/>
              <a:ea typeface="Century Gothic"/>
              <a:cs typeface="Century Gothic"/>
              <a:sym typeface="Century Gothic"/>
            </a:endParaRPr>
          </a:p>
          <a:p>
            <a:pPr marL="0" marR="0" lvl="0" indent="0" algn="l" rtl="0">
              <a:lnSpc>
                <a:spcPct val="150000"/>
              </a:lnSpc>
              <a:spcBef>
                <a:spcPts val="1000"/>
              </a:spcBef>
              <a:spcAft>
                <a:spcPts val="0"/>
              </a:spcAft>
              <a:buClr>
                <a:schemeClr val="dk1"/>
              </a:buClr>
              <a:buSzPts val="1100"/>
              <a:buFont typeface="Arial"/>
              <a:buNone/>
            </a:pPr>
            <a:r>
              <a:rPr lang="en-US" sz="3600" b="1" i="0" u="sng" strike="noStrike" cap="none" dirty="0">
                <a:solidFill>
                  <a:schemeClr val="lt1"/>
                </a:solidFill>
                <a:latin typeface="Century Gothic"/>
                <a:ea typeface="Century Gothic"/>
                <a:cs typeface="Century Gothic"/>
                <a:sym typeface="Century Gothic"/>
                <a:hlinkClick r:id="rId3">
                  <a:extLst>
                    <a:ext uri="{A12FA001-AC4F-418D-AE19-62706E023703}">
                      <ahyp:hlinkClr xmlns:ahyp="http://schemas.microsoft.com/office/drawing/2018/hyperlinkcolor" val="tx"/>
                    </a:ext>
                  </a:extLst>
                </a:hlinkClick>
              </a:rPr>
              <a:t>Linus Torvalds</a:t>
            </a:r>
            <a:endParaRPr sz="4000" b="1" i="0" u="none" strike="noStrike" cap="none" dirty="0">
              <a:solidFill>
                <a:srgbClr val="EE4C4C"/>
              </a:solidFill>
              <a:latin typeface="Century Gothic"/>
              <a:ea typeface="Century Gothic"/>
              <a:cs typeface="Century Gothic"/>
              <a:sym typeface="Century Gothic"/>
            </a:endParaRPr>
          </a:p>
        </p:txBody>
      </p:sp>
      <p:pic>
        <p:nvPicPr>
          <p:cNvPr id="260" name="Google Shape;260;g10a057ae1a2_0_175"/>
          <p:cNvPicPr preferRelativeResize="0"/>
          <p:nvPr/>
        </p:nvPicPr>
        <p:blipFill rotWithShape="1">
          <a:blip r:embed="rId4">
            <a:alphaModFix/>
          </a:blip>
          <a:srcRect/>
          <a:stretch/>
        </p:blipFill>
        <p:spPr>
          <a:xfrm>
            <a:off x="8127426" y="120127"/>
            <a:ext cx="851525" cy="331432"/>
          </a:xfrm>
          <a:prstGeom prst="rect">
            <a:avLst/>
          </a:prstGeom>
          <a:noFill/>
          <a:ln>
            <a:noFill/>
          </a:ln>
        </p:spPr>
      </p:pic>
      <p:sp>
        <p:nvSpPr>
          <p:cNvPr id="261" name="Google Shape;261;g10a057ae1a2_0_17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r>
              <a:rPr lang="en-US">
                <a:solidFill>
                  <a:srgbClr val="EA4E60"/>
                </a:solidFill>
              </a:rPr>
              <a:t>[</a:t>
            </a:r>
            <a:fld id="{00000000-1234-1234-1234-123412341234}" type="slidenum">
              <a:rPr lang="en-US">
                <a:solidFill>
                  <a:srgbClr val="EA4E60"/>
                </a:solidFill>
              </a:rPr>
              <a:t>19</a:t>
            </a:fld>
            <a:r>
              <a:rPr lang="en-US">
                <a:solidFill>
                  <a:srgbClr val="EA4E60"/>
                </a:solidFill>
              </a:rPr>
              <a:t>]</a:t>
            </a:r>
            <a:endParaRPr>
              <a:solidFill>
                <a:srgbClr val="EA4E60"/>
              </a:solidFill>
            </a:endParaRPr>
          </a:p>
        </p:txBody>
      </p:sp>
      <p:sp>
        <p:nvSpPr>
          <p:cNvPr id="262" name="Google Shape;262;g10a057ae1a2_0_175"/>
          <p:cNvSpPr txBox="1"/>
          <p:nvPr/>
        </p:nvSpPr>
        <p:spPr>
          <a:xfrm>
            <a:off x="565525" y="870475"/>
            <a:ext cx="7991400" cy="4851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2400" b="0" i="0" u="none" strike="noStrike" cap="none" dirty="0">
                <a:solidFill>
                  <a:srgbClr val="EA4E60"/>
                </a:solidFill>
                <a:latin typeface="Century Gothic"/>
                <a:ea typeface="Century Gothic"/>
                <a:cs typeface="Century Gothic"/>
                <a:sym typeface="Century Gothic"/>
              </a:rPr>
              <a:t>Hands On!</a:t>
            </a:r>
            <a:endParaRPr sz="2400" b="1" i="0" u="none" strike="noStrike" cap="none" dirty="0">
              <a:solidFill>
                <a:srgbClr val="EA4E60"/>
              </a:solidFill>
              <a:latin typeface="Century Gothic"/>
              <a:ea typeface="Century Gothic"/>
              <a:cs typeface="Century Gothic"/>
              <a:sym typeface="Century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0"/>
        <p:cNvGrpSpPr/>
        <p:nvPr/>
      </p:nvGrpSpPr>
      <p:grpSpPr>
        <a:xfrm>
          <a:off x="0" y="0"/>
          <a:ext cx="0" cy="0"/>
          <a:chOff x="0" y="0"/>
          <a:chExt cx="0" cy="0"/>
        </a:xfrm>
      </p:grpSpPr>
      <p:sp>
        <p:nvSpPr>
          <p:cNvPr id="162" name="Google Shape;162;g109ffa863cd_0_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2</a:t>
            </a:fld>
            <a:r>
              <a:rPr lang="en-US"/>
              <a:t>]</a:t>
            </a:r>
            <a:endParaRPr/>
          </a:p>
        </p:txBody>
      </p:sp>
      <p:sp>
        <p:nvSpPr>
          <p:cNvPr id="270" name="Google Shape;168;p3">
            <a:extLst>
              <a:ext uri="{FF2B5EF4-FFF2-40B4-BE49-F238E27FC236}">
                <a16:creationId xmlns:a16="http://schemas.microsoft.com/office/drawing/2014/main" id="{F33F3CEA-CEC1-4E97-A5B8-AEC9F054FAAA}"/>
              </a:ext>
            </a:extLst>
          </p:cNvPr>
          <p:cNvSpPr txBox="1"/>
          <p:nvPr/>
        </p:nvSpPr>
        <p:spPr>
          <a:xfrm>
            <a:off x="3800430" y="1286226"/>
            <a:ext cx="4803561" cy="3200981"/>
          </a:xfrm>
          <a:prstGeom prst="rect">
            <a:avLst/>
          </a:prstGeom>
          <a:noFill/>
          <a:ln>
            <a:noFill/>
          </a:ln>
        </p:spPr>
        <p:txBody>
          <a:bodyPr spcFirstLastPara="1" wrap="square" lIns="91425" tIns="91425" rIns="91425" bIns="91425" anchor="ctr" anchorCtr="0">
            <a:noAutofit/>
          </a:bodyPr>
          <a:lstStyle/>
          <a:p>
            <a:pPr marL="76200" lvl="1" algn="just">
              <a:buSzPts val="1600"/>
            </a:pPr>
            <a:r>
              <a:rPr lang="en-US" sz="2800" b="1" dirty="0">
                <a:solidFill>
                  <a:srgbClr val="040A24"/>
                </a:solidFill>
                <a:latin typeface="Calibri"/>
                <a:ea typeface="Calibri"/>
                <a:cs typeface="Calibri"/>
              </a:rPr>
              <a:t>Danilo Perez</a:t>
            </a:r>
            <a:endParaRPr lang="en-US" sz="2800" b="1" dirty="0">
              <a:solidFill>
                <a:srgbClr val="040A24"/>
              </a:solidFill>
              <a:latin typeface="Calibri"/>
              <a:ea typeface="Calibri"/>
              <a:cs typeface="Calibri"/>
              <a:sym typeface="Calibri"/>
            </a:endParaRPr>
          </a:p>
          <a:p>
            <a:pPr marL="76200" lvl="1" algn="just">
              <a:buSzPts val="1600"/>
            </a:pPr>
            <a:r>
              <a:rPr lang="en-US" sz="2000" dirty="0">
                <a:solidFill>
                  <a:srgbClr val="040A24"/>
                </a:solidFill>
                <a:latin typeface="Calibri"/>
                <a:ea typeface="Calibri"/>
                <a:cs typeface="Calibri"/>
              </a:rPr>
              <a:t>Full Stack Developer</a:t>
            </a:r>
          </a:p>
          <a:p>
            <a:pPr marL="76200" lvl="1" algn="just">
              <a:buSzPts val="1600"/>
            </a:pPr>
            <a:r>
              <a:rPr lang="en-US" sz="2000" dirty="0">
                <a:solidFill>
                  <a:srgbClr val="040A24"/>
                </a:solidFill>
                <a:latin typeface="Calibri"/>
                <a:ea typeface="Calibri"/>
                <a:cs typeface="Calibri"/>
              </a:rPr>
              <a:t>@in/perez-danilo</a:t>
            </a:r>
          </a:p>
          <a:p>
            <a:pPr marL="76200" lvl="1" algn="just">
              <a:buSzPts val="1600"/>
            </a:pPr>
            <a:endParaRPr lang="en-US" sz="2000" dirty="0">
              <a:solidFill>
                <a:srgbClr val="040A24"/>
              </a:solidFill>
              <a:latin typeface="Calibri"/>
              <a:ea typeface="Calibri"/>
              <a:cs typeface="Calibri"/>
              <a:sym typeface="Calibri"/>
            </a:endParaRPr>
          </a:p>
          <a:p>
            <a:pPr marL="76200" lvl="1" algn="just">
              <a:buSzPts val="1600"/>
            </a:pPr>
            <a:r>
              <a:rPr lang="pt-BR" sz="2000" dirty="0">
                <a:solidFill>
                  <a:srgbClr val="040A24"/>
                </a:solidFill>
                <a:latin typeface="Calibri"/>
                <a:cs typeface="Calibri"/>
              </a:rPr>
              <a:t>Criador do canal “Fala </a:t>
            </a:r>
            <a:r>
              <a:rPr lang="pt-BR" sz="2000" dirty="0" err="1">
                <a:solidFill>
                  <a:srgbClr val="040A24"/>
                </a:solidFill>
                <a:latin typeface="Calibri"/>
                <a:cs typeface="Calibri"/>
              </a:rPr>
              <a:t>Devs</a:t>
            </a:r>
            <a:r>
              <a:rPr lang="pt-BR" sz="2000" dirty="0">
                <a:solidFill>
                  <a:srgbClr val="040A24"/>
                </a:solidFill>
                <a:latin typeface="Calibri"/>
                <a:cs typeface="Calibri"/>
              </a:rPr>
              <a:t>” no Youtube</a:t>
            </a:r>
          </a:p>
          <a:p>
            <a:pPr marL="76200" lvl="1" algn="just">
              <a:buSzPts val="1600"/>
            </a:pPr>
            <a:r>
              <a:rPr lang="pt-BR" sz="2000" dirty="0">
                <a:solidFill>
                  <a:srgbClr val="040A24"/>
                </a:solidFill>
                <a:latin typeface="Calibri"/>
                <a:cs typeface="Calibri"/>
              </a:rPr>
              <a:t>Microsoft </a:t>
            </a:r>
            <a:r>
              <a:rPr lang="pt-BR" sz="2000" dirty="0" err="1">
                <a:solidFill>
                  <a:srgbClr val="040A24"/>
                </a:solidFill>
                <a:latin typeface="Calibri"/>
                <a:cs typeface="Calibri"/>
              </a:rPr>
              <a:t>Certified</a:t>
            </a:r>
            <a:r>
              <a:rPr lang="pt-BR" sz="2000" dirty="0">
                <a:solidFill>
                  <a:srgbClr val="040A24"/>
                </a:solidFill>
                <a:latin typeface="Calibri"/>
                <a:cs typeface="Calibri"/>
              </a:rPr>
              <a:t> Professional Developer Pós Graduado em Java com Oracle</a:t>
            </a:r>
            <a:endParaRPr lang="en-US" sz="2000" dirty="0">
              <a:solidFill>
                <a:srgbClr val="040A24"/>
              </a:solidFill>
              <a:latin typeface="Calibri"/>
              <a:cs typeface="Calibri"/>
            </a:endParaRPr>
          </a:p>
        </p:txBody>
      </p:sp>
      <p:grpSp>
        <p:nvGrpSpPr>
          <p:cNvPr id="273" name="Agrupar 272">
            <a:extLst>
              <a:ext uri="{FF2B5EF4-FFF2-40B4-BE49-F238E27FC236}">
                <a16:creationId xmlns:a16="http://schemas.microsoft.com/office/drawing/2014/main" id="{711281BD-BAA1-44B9-AF6B-6AB5D3FFA3DE}"/>
              </a:ext>
            </a:extLst>
          </p:cNvPr>
          <p:cNvGrpSpPr/>
          <p:nvPr/>
        </p:nvGrpSpPr>
        <p:grpSpPr>
          <a:xfrm>
            <a:off x="655607" y="3453801"/>
            <a:ext cx="2441277" cy="706531"/>
            <a:chOff x="655607" y="2990131"/>
            <a:chExt cx="2441277" cy="706531"/>
          </a:xfrm>
        </p:grpSpPr>
        <p:sp>
          <p:nvSpPr>
            <p:cNvPr id="271" name="CaixaDeTexto 270">
              <a:extLst>
                <a:ext uri="{FF2B5EF4-FFF2-40B4-BE49-F238E27FC236}">
                  <a16:creationId xmlns:a16="http://schemas.microsoft.com/office/drawing/2014/main" id="{5B8D6F7C-F774-4571-BDBD-71535D984EBB}"/>
                </a:ext>
              </a:extLst>
            </p:cNvPr>
            <p:cNvSpPr txBox="1"/>
            <p:nvPr/>
          </p:nvSpPr>
          <p:spPr>
            <a:xfrm>
              <a:off x="1475117" y="3173442"/>
              <a:ext cx="162176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https://github.com/perez-danilo</a:t>
              </a:r>
            </a:p>
          </p:txBody>
        </p:sp>
        <p:pic>
          <p:nvPicPr>
            <p:cNvPr id="272" name="Imagem 272">
              <a:extLst>
                <a:ext uri="{FF2B5EF4-FFF2-40B4-BE49-F238E27FC236}">
                  <a16:creationId xmlns:a16="http://schemas.microsoft.com/office/drawing/2014/main" id="{12A9920E-8E10-4253-B8F3-1A7289534A59}"/>
                </a:ext>
              </a:extLst>
            </p:cNvPr>
            <p:cNvPicPr>
              <a:picLocks noChangeAspect="1"/>
            </p:cNvPicPr>
            <p:nvPr/>
          </p:nvPicPr>
          <p:blipFill>
            <a:blip r:embed="rId3"/>
            <a:stretch>
              <a:fillRect/>
            </a:stretch>
          </p:blipFill>
          <p:spPr>
            <a:xfrm>
              <a:off x="655607" y="2990131"/>
              <a:ext cx="705210" cy="705210"/>
            </a:xfrm>
            <a:prstGeom prst="rect">
              <a:avLst/>
            </a:prstGeom>
          </p:spPr>
        </p:pic>
      </p:grpSp>
      <p:pic>
        <p:nvPicPr>
          <p:cNvPr id="5" name="Imagem 4" descr="Homem de barba sorrindo&#10;&#10;Descrição gerada automaticamente">
            <a:extLst>
              <a:ext uri="{FF2B5EF4-FFF2-40B4-BE49-F238E27FC236}">
                <a16:creationId xmlns:a16="http://schemas.microsoft.com/office/drawing/2014/main" id="{E3C1EDE7-BD76-E73E-9E21-7072924EF5EC}"/>
              </a:ext>
            </a:extLst>
          </p:cNvPr>
          <p:cNvPicPr>
            <a:picLocks noChangeAspect="1"/>
          </p:cNvPicPr>
          <p:nvPr/>
        </p:nvPicPr>
        <p:blipFill>
          <a:blip r:embed="rId4"/>
          <a:stretch>
            <a:fillRect/>
          </a:stretch>
        </p:blipFill>
        <p:spPr>
          <a:xfrm>
            <a:off x="861385" y="684607"/>
            <a:ext cx="2053172" cy="216606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6006887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193"/>
        <p:cNvGrpSpPr/>
        <p:nvPr/>
      </p:nvGrpSpPr>
      <p:grpSpPr>
        <a:xfrm>
          <a:off x="0" y="0"/>
          <a:ext cx="0" cy="0"/>
          <a:chOff x="0" y="0"/>
          <a:chExt cx="0" cy="0"/>
        </a:xfrm>
      </p:grpSpPr>
      <p:sp>
        <p:nvSpPr>
          <p:cNvPr id="194" name="Google Shape;194;p5"/>
          <p:cNvSpPr txBox="1"/>
          <p:nvPr/>
        </p:nvSpPr>
        <p:spPr>
          <a:xfrm>
            <a:off x="565525" y="3874338"/>
            <a:ext cx="7410300" cy="398700"/>
          </a:xfrm>
          <a:prstGeom prst="rect">
            <a:avLst/>
          </a:prstGeom>
          <a:noFill/>
          <a:ln>
            <a:noFill/>
          </a:ln>
        </p:spPr>
        <p:txBody>
          <a:bodyPr spcFirstLastPara="1" wrap="square" lIns="91425" tIns="91425" rIns="91425" bIns="91425" anchor="ctr" anchorCtr="0">
            <a:noAutofit/>
          </a:bodyPr>
          <a:lstStyle/>
          <a:p>
            <a:pPr>
              <a:buSzPts val="2400"/>
            </a:pPr>
            <a:r>
              <a:rPr lang="en-US" sz="2400" b="0" i="0" u="none" strike="noStrike" cap="none" dirty="0">
                <a:solidFill>
                  <a:srgbClr val="A5A5A5"/>
                </a:solidFill>
                <a:latin typeface="Calibri"/>
                <a:ea typeface="Calibri"/>
                <a:cs typeface="Calibri"/>
                <a:sym typeface="Calibri"/>
              </a:rPr>
              <a:t>// </a:t>
            </a:r>
            <a:r>
              <a:rPr lang="pt-BR" sz="2400" dirty="0">
                <a:solidFill>
                  <a:srgbClr val="A5A5A5"/>
                </a:solidFill>
                <a:latin typeface="Calibri"/>
                <a:ea typeface="Calibri"/>
                <a:cs typeface="Calibri"/>
                <a:sym typeface="Calibri"/>
              </a:rPr>
              <a:t>Estruturas Condicionais e de Repetição em </a:t>
            </a:r>
            <a:r>
              <a:rPr lang="pt-BR" sz="2400" dirty="0" err="1">
                <a:solidFill>
                  <a:srgbClr val="A5A5A5"/>
                </a:solidFill>
                <a:latin typeface="Calibri"/>
                <a:ea typeface="Calibri"/>
                <a:cs typeface="Calibri"/>
                <a:sym typeface="Calibri"/>
              </a:rPr>
              <a:t>Dart</a:t>
            </a:r>
            <a:endParaRPr lang="en-US" sz="2400" i="0" u="none" strike="noStrike" cap="none" dirty="0">
              <a:solidFill>
                <a:srgbClr val="A5A5A5"/>
              </a:solidFill>
              <a:latin typeface="Calibri"/>
              <a:ea typeface="Calibri"/>
              <a:cs typeface="Calibri"/>
            </a:endParaRPr>
          </a:p>
        </p:txBody>
      </p:sp>
      <p:sp>
        <p:nvSpPr>
          <p:cNvPr id="195" name="Google Shape;195;p5"/>
          <p:cNvSpPr txBox="1"/>
          <p:nvPr/>
        </p:nvSpPr>
        <p:spPr>
          <a:xfrm>
            <a:off x="565523" y="870463"/>
            <a:ext cx="7410300" cy="4851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2400" b="1" dirty="0">
                <a:solidFill>
                  <a:srgbClr val="EA4E60"/>
                </a:solidFill>
                <a:latin typeface="Century Gothic"/>
                <a:ea typeface="Century Gothic"/>
                <a:cs typeface="Century Gothic"/>
                <a:sym typeface="Century Gothic"/>
              </a:rPr>
              <a:t>Etapa 2</a:t>
            </a:r>
            <a:endParaRPr sz="2400" b="0" i="0" u="none" strike="noStrike" cap="none" dirty="0">
              <a:solidFill>
                <a:srgbClr val="EA4E60"/>
              </a:solidFill>
              <a:latin typeface="Century Gothic"/>
              <a:ea typeface="Century Gothic"/>
              <a:cs typeface="Century Gothic"/>
              <a:sym typeface="Century Gothic"/>
            </a:endParaRPr>
          </a:p>
        </p:txBody>
      </p:sp>
      <p:sp>
        <p:nvSpPr>
          <p:cNvPr id="196" name="Google Shape;196;p5"/>
          <p:cNvSpPr txBox="1"/>
          <p:nvPr/>
        </p:nvSpPr>
        <p:spPr>
          <a:xfrm>
            <a:off x="565525" y="1785563"/>
            <a:ext cx="7165372" cy="1613700"/>
          </a:xfrm>
          <a:prstGeom prst="rect">
            <a:avLst/>
          </a:prstGeom>
          <a:noFill/>
          <a:ln>
            <a:noFill/>
          </a:ln>
        </p:spPr>
        <p:txBody>
          <a:bodyPr spcFirstLastPara="1" wrap="square" lIns="91425" tIns="91425" rIns="91425" bIns="91425" anchor="t" anchorCtr="0">
            <a:noAutofit/>
          </a:bodyPr>
          <a:lstStyle/>
          <a:p>
            <a:pPr>
              <a:lnSpc>
                <a:spcPct val="115000"/>
              </a:lnSpc>
              <a:buSzPts val="3200"/>
            </a:pPr>
            <a:r>
              <a:rPr lang="en-US" sz="4000" b="1" dirty="0">
                <a:solidFill>
                  <a:srgbClr val="EA4E60"/>
                </a:solidFill>
                <a:latin typeface="Century Gothic"/>
                <a:ea typeface="Century Gothic"/>
                <a:cs typeface="Century Gothic"/>
              </a:rPr>
              <a:t>Flutter</a:t>
            </a:r>
            <a:endParaRPr lang="en-US" sz="4000" b="1" i="0" u="none" strike="noStrike" cap="none" dirty="0">
              <a:solidFill>
                <a:srgbClr val="EA4E60"/>
              </a:solidFill>
              <a:latin typeface="Century Gothic"/>
              <a:ea typeface="Century Gothic"/>
              <a:cs typeface="Century Gothic"/>
            </a:endParaRPr>
          </a:p>
        </p:txBody>
      </p:sp>
      <p:pic>
        <p:nvPicPr>
          <p:cNvPr id="197" name="Google Shape;197;p5"/>
          <p:cNvPicPr preferRelativeResize="0"/>
          <p:nvPr/>
        </p:nvPicPr>
        <p:blipFill rotWithShape="1">
          <a:blip r:embed="rId3">
            <a:alphaModFix/>
          </a:blip>
          <a:srcRect/>
          <a:stretch/>
        </p:blipFill>
        <p:spPr>
          <a:xfrm>
            <a:off x="8127426" y="120127"/>
            <a:ext cx="851525" cy="331432"/>
          </a:xfrm>
          <a:prstGeom prst="rect">
            <a:avLst/>
          </a:prstGeom>
          <a:noFill/>
          <a:ln>
            <a:noFill/>
          </a:ln>
        </p:spPr>
      </p:pic>
      <p:sp>
        <p:nvSpPr>
          <p:cNvPr id="198" name="Google Shape;198;p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solidFill>
                  <a:srgbClr val="EA4E60"/>
                </a:solidFill>
              </a:rPr>
              <a:t>[</a:t>
            </a:r>
            <a:fld id="{00000000-1234-1234-1234-123412341234}" type="slidenum">
              <a:rPr lang="en-US">
                <a:solidFill>
                  <a:srgbClr val="EA4E60"/>
                </a:solidFill>
              </a:rPr>
              <a:t>20</a:t>
            </a:fld>
            <a:r>
              <a:rPr lang="en-US">
                <a:solidFill>
                  <a:srgbClr val="EA4E60"/>
                </a:solidFill>
              </a:rPr>
              <a:t>]</a:t>
            </a:r>
            <a:endParaRPr>
              <a:solidFill>
                <a:srgbClr val="EA4E60"/>
              </a:solidFill>
            </a:endParaRPr>
          </a:p>
        </p:txBody>
      </p:sp>
    </p:spTree>
    <p:extLst>
      <p:ext uri="{BB962C8B-B14F-4D97-AF65-F5344CB8AC3E}">
        <p14:creationId xmlns:p14="http://schemas.microsoft.com/office/powerpoint/2010/main" val="4600933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g117040352ea_0_0"/>
          <p:cNvSpPr txBox="1"/>
          <p:nvPr/>
        </p:nvSpPr>
        <p:spPr>
          <a:xfrm>
            <a:off x="2644856" y="1371532"/>
            <a:ext cx="3527844" cy="3456900"/>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Condicionais</a:t>
            </a:r>
            <a:endParaRPr sz="2000" dirty="0">
              <a:solidFill>
                <a:schemeClr val="dk1"/>
              </a:solidFill>
              <a:latin typeface="Calibri"/>
              <a:ea typeface="Calibri"/>
              <a:cs typeface="Calibri"/>
              <a:sym typeface="Calibri"/>
            </a:endParaRPr>
          </a:p>
        </p:txBody>
      </p:sp>
      <p:sp>
        <p:nvSpPr>
          <p:cNvPr id="275" name="Google Shape;275;g117040352ea_0_0"/>
          <p:cNvSpPr txBox="1"/>
          <p:nvPr/>
        </p:nvSpPr>
        <p:spPr>
          <a:xfrm>
            <a:off x="539884" y="448451"/>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dirty="0" err="1">
                <a:solidFill>
                  <a:srgbClr val="EA4E60"/>
                </a:solidFill>
                <a:latin typeface="Century Gothic"/>
                <a:ea typeface="Century Gothic"/>
                <a:cs typeface="Century Gothic"/>
                <a:sym typeface="Century Gothic"/>
              </a:rPr>
              <a:t>Linguagem</a:t>
            </a:r>
            <a:r>
              <a:rPr lang="en-US" sz="4000" b="1" dirty="0">
                <a:solidFill>
                  <a:srgbClr val="EA4E60"/>
                </a:solidFill>
                <a:latin typeface="Century Gothic"/>
                <a:ea typeface="Century Gothic"/>
                <a:cs typeface="Century Gothic"/>
                <a:sym typeface="Century Gothic"/>
              </a:rPr>
              <a:t> Dart</a:t>
            </a:r>
            <a:endParaRPr sz="4000" b="0" i="0" u="none" strike="noStrike" cap="none" dirty="0">
              <a:solidFill>
                <a:srgbClr val="EA4E60"/>
              </a:solidFill>
              <a:latin typeface="Century Gothic"/>
              <a:ea typeface="Century Gothic"/>
              <a:cs typeface="Century Gothic"/>
              <a:sym typeface="Century Gothic"/>
            </a:endParaRPr>
          </a:p>
        </p:txBody>
      </p:sp>
      <p:sp>
        <p:nvSpPr>
          <p:cNvPr id="276" name="Google Shape;276;g117040352ea_0_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21</a:t>
            </a:fld>
            <a:r>
              <a:rPr lang="en-US"/>
              <a:t>]</a:t>
            </a:r>
            <a:endParaRPr/>
          </a:p>
        </p:txBody>
      </p:sp>
      <p:sp>
        <p:nvSpPr>
          <p:cNvPr id="7" name="Google Shape;274;g117040352ea_0_0">
            <a:extLst>
              <a:ext uri="{FF2B5EF4-FFF2-40B4-BE49-F238E27FC236}">
                <a16:creationId xmlns:a16="http://schemas.microsoft.com/office/drawing/2014/main" id="{4C4513C1-6124-8388-741C-BA438FD93024}"/>
              </a:ext>
            </a:extLst>
          </p:cNvPr>
          <p:cNvSpPr txBox="1"/>
          <p:nvPr/>
        </p:nvSpPr>
        <p:spPr>
          <a:xfrm>
            <a:off x="6211468" y="1371532"/>
            <a:ext cx="3527844" cy="3456900"/>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Laços</a:t>
            </a:r>
          </a:p>
          <a:p>
            <a:pPr marL="342900" marR="0" lvl="0" indent="-342900" algn="l" rtl="0">
              <a:lnSpc>
                <a:spcPct val="100000"/>
              </a:lnSpc>
              <a:spcBef>
                <a:spcPts val="1800"/>
              </a:spcBef>
              <a:spcAft>
                <a:spcPts val="0"/>
              </a:spcAft>
              <a:buFont typeface="Arial" panose="020B0604020202020204" pitchFamily="34" charset="0"/>
              <a:buChar char="•"/>
            </a:pPr>
            <a:endParaRPr sz="2000" dirty="0">
              <a:solidFill>
                <a:schemeClr val="dk1"/>
              </a:solidFill>
              <a:latin typeface="Calibri"/>
              <a:ea typeface="Calibri"/>
              <a:cs typeface="Calibri"/>
              <a:sym typeface="Calibri"/>
            </a:endParaRPr>
          </a:p>
        </p:txBody>
      </p:sp>
      <p:sp>
        <p:nvSpPr>
          <p:cNvPr id="8" name="Google Shape;274;g117040352ea_0_0">
            <a:extLst>
              <a:ext uri="{FF2B5EF4-FFF2-40B4-BE49-F238E27FC236}">
                <a16:creationId xmlns:a16="http://schemas.microsoft.com/office/drawing/2014/main" id="{D0EB7EE7-1DDF-28F0-3A1F-763771D0BD68}"/>
              </a:ext>
            </a:extLst>
          </p:cNvPr>
          <p:cNvSpPr txBox="1"/>
          <p:nvPr/>
        </p:nvSpPr>
        <p:spPr>
          <a:xfrm>
            <a:off x="3332404" y="1831113"/>
            <a:ext cx="3281361" cy="3162294"/>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1800"/>
              </a:spcBef>
              <a:spcAft>
                <a:spcPts val="0"/>
              </a:spcAft>
              <a:buFont typeface="Arial" panose="020B0604020202020204" pitchFamily="34" charset="0"/>
              <a:buChar char="•"/>
            </a:pPr>
            <a:r>
              <a:rPr lang="pt-BR" sz="2000" dirty="0" err="1">
                <a:solidFill>
                  <a:schemeClr val="dk1"/>
                </a:solidFill>
                <a:latin typeface="Calibri"/>
                <a:ea typeface="Calibri"/>
                <a:cs typeface="Calibri"/>
                <a:sym typeface="Calibri"/>
              </a:rPr>
              <a:t>if</a:t>
            </a:r>
            <a:endParaRPr lang="pt-BR" sz="2000" dirty="0">
              <a:solidFill>
                <a:schemeClr val="dk1"/>
              </a:solidFill>
              <a:latin typeface="Calibri"/>
              <a:ea typeface="Calibri"/>
              <a:cs typeface="Calibri"/>
              <a:sym typeface="Calibri"/>
            </a:endParaRPr>
          </a:p>
          <a:p>
            <a:pPr marL="342900" marR="0" lvl="0" indent="-342900" algn="l" rtl="0">
              <a:lnSpc>
                <a:spcPct val="100000"/>
              </a:lnSpc>
              <a:spcBef>
                <a:spcPts val="1800"/>
              </a:spcBef>
              <a:spcAft>
                <a:spcPts val="0"/>
              </a:spcAft>
              <a:buFont typeface="Arial" panose="020B0604020202020204" pitchFamily="34" charset="0"/>
              <a:buChar char="•"/>
            </a:pPr>
            <a:r>
              <a:rPr lang="pt-BR" sz="2000" dirty="0" err="1">
                <a:solidFill>
                  <a:schemeClr val="dk1"/>
                </a:solidFill>
                <a:latin typeface="Calibri"/>
                <a:ea typeface="Calibri"/>
                <a:cs typeface="Calibri"/>
                <a:sym typeface="Calibri"/>
              </a:rPr>
              <a:t>else</a:t>
            </a:r>
            <a:endParaRPr lang="pt-BR" sz="2000" dirty="0">
              <a:solidFill>
                <a:schemeClr val="dk1"/>
              </a:solidFill>
              <a:latin typeface="Calibri"/>
              <a:ea typeface="Calibri"/>
              <a:cs typeface="Calibri"/>
              <a:sym typeface="Calibri"/>
            </a:endParaRPr>
          </a:p>
          <a:p>
            <a:pPr marL="342900" marR="0" lvl="0" indent="-342900" algn="l" rtl="0">
              <a:lnSpc>
                <a:spcPct val="100000"/>
              </a:lnSpc>
              <a:spcBef>
                <a:spcPts val="1800"/>
              </a:spcBef>
              <a:spcAft>
                <a:spcPts val="0"/>
              </a:spcAft>
              <a:buFont typeface="Arial" panose="020B0604020202020204" pitchFamily="34" charset="0"/>
              <a:buChar char="•"/>
            </a:pPr>
            <a:r>
              <a:rPr lang="pt-BR" sz="2000" dirty="0" err="1">
                <a:solidFill>
                  <a:schemeClr val="dk1"/>
                </a:solidFill>
                <a:latin typeface="Calibri"/>
                <a:ea typeface="Calibri"/>
                <a:cs typeface="Calibri"/>
                <a:sym typeface="Calibri"/>
              </a:rPr>
              <a:t>else</a:t>
            </a:r>
            <a:r>
              <a:rPr lang="pt-BR" sz="2000" dirty="0">
                <a:solidFill>
                  <a:schemeClr val="dk1"/>
                </a:solidFill>
                <a:latin typeface="Calibri"/>
                <a:ea typeface="Calibri"/>
                <a:cs typeface="Calibri"/>
                <a:sym typeface="Calibri"/>
              </a:rPr>
              <a:t> </a:t>
            </a:r>
            <a:r>
              <a:rPr lang="pt-BR" sz="2000" dirty="0" err="1">
                <a:solidFill>
                  <a:schemeClr val="dk1"/>
                </a:solidFill>
                <a:latin typeface="Calibri"/>
                <a:ea typeface="Calibri"/>
                <a:cs typeface="Calibri"/>
                <a:sym typeface="Calibri"/>
              </a:rPr>
              <a:t>if</a:t>
            </a:r>
            <a:endParaRPr lang="pt-BR" sz="2000" dirty="0">
              <a:solidFill>
                <a:schemeClr val="dk1"/>
              </a:solidFill>
              <a:latin typeface="Calibri"/>
              <a:ea typeface="Calibri"/>
              <a:cs typeface="Calibri"/>
              <a:sym typeface="Calibri"/>
            </a:endParaRP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Ternário</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switch case</a:t>
            </a:r>
            <a:endParaRPr sz="2000" dirty="0">
              <a:solidFill>
                <a:schemeClr val="dk1"/>
              </a:solidFill>
              <a:latin typeface="Calibri"/>
              <a:ea typeface="Calibri"/>
              <a:cs typeface="Calibri"/>
              <a:sym typeface="Calibri"/>
            </a:endParaRPr>
          </a:p>
        </p:txBody>
      </p:sp>
      <p:sp>
        <p:nvSpPr>
          <p:cNvPr id="9" name="Google Shape;274;g117040352ea_0_0">
            <a:extLst>
              <a:ext uri="{FF2B5EF4-FFF2-40B4-BE49-F238E27FC236}">
                <a16:creationId xmlns:a16="http://schemas.microsoft.com/office/drawing/2014/main" id="{20DAE436-902E-DC21-B4EB-E9238C85CFD7}"/>
              </a:ext>
            </a:extLst>
          </p:cNvPr>
          <p:cNvSpPr txBox="1"/>
          <p:nvPr/>
        </p:nvSpPr>
        <p:spPr>
          <a:xfrm>
            <a:off x="6669914" y="1831187"/>
            <a:ext cx="3281361" cy="3162294"/>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for</a:t>
            </a:r>
          </a:p>
          <a:p>
            <a:pPr marL="342900" marR="0" lvl="0" indent="-342900" algn="l" rtl="0">
              <a:lnSpc>
                <a:spcPct val="100000"/>
              </a:lnSpc>
              <a:spcBef>
                <a:spcPts val="1800"/>
              </a:spcBef>
              <a:spcAft>
                <a:spcPts val="0"/>
              </a:spcAft>
              <a:buFont typeface="Arial" panose="020B0604020202020204" pitchFamily="34" charset="0"/>
              <a:buChar char="•"/>
            </a:pPr>
            <a:r>
              <a:rPr lang="pt-BR" sz="2000" dirty="0" err="1">
                <a:solidFill>
                  <a:schemeClr val="dk1"/>
                </a:solidFill>
                <a:latin typeface="Calibri"/>
                <a:ea typeface="Calibri"/>
                <a:cs typeface="Calibri"/>
                <a:sym typeface="Calibri"/>
              </a:rPr>
              <a:t>foreach</a:t>
            </a:r>
            <a:endParaRPr lang="pt-BR" sz="2000" dirty="0">
              <a:solidFill>
                <a:schemeClr val="dk1"/>
              </a:solidFill>
              <a:latin typeface="Calibri"/>
              <a:ea typeface="Calibri"/>
              <a:cs typeface="Calibri"/>
              <a:sym typeface="Calibri"/>
            </a:endParaRPr>
          </a:p>
          <a:p>
            <a:pPr marL="342900" marR="0" lvl="0" indent="-342900" algn="l" rtl="0">
              <a:lnSpc>
                <a:spcPct val="100000"/>
              </a:lnSpc>
              <a:spcBef>
                <a:spcPts val="1800"/>
              </a:spcBef>
              <a:spcAft>
                <a:spcPts val="0"/>
              </a:spcAft>
              <a:buFont typeface="Arial" panose="020B0604020202020204" pitchFamily="34" charset="0"/>
              <a:buChar char="•"/>
            </a:pPr>
            <a:r>
              <a:rPr lang="pt-BR" sz="2000" dirty="0" err="1">
                <a:solidFill>
                  <a:schemeClr val="dk1"/>
                </a:solidFill>
                <a:latin typeface="Calibri"/>
                <a:ea typeface="Calibri"/>
                <a:cs typeface="Calibri"/>
                <a:sym typeface="Calibri"/>
              </a:rPr>
              <a:t>while</a:t>
            </a:r>
            <a:endParaRPr lang="pt-BR" sz="2000" dirty="0">
              <a:solidFill>
                <a:schemeClr val="dk1"/>
              </a:solidFill>
              <a:latin typeface="Calibri"/>
              <a:ea typeface="Calibri"/>
              <a:cs typeface="Calibri"/>
              <a:sym typeface="Calibri"/>
            </a:endParaRP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do </a:t>
            </a:r>
            <a:r>
              <a:rPr lang="pt-BR" sz="2000" dirty="0" err="1">
                <a:solidFill>
                  <a:schemeClr val="dk1"/>
                </a:solidFill>
                <a:latin typeface="Calibri"/>
                <a:ea typeface="Calibri"/>
                <a:cs typeface="Calibri"/>
                <a:sym typeface="Calibri"/>
              </a:rPr>
              <a:t>while</a:t>
            </a:r>
            <a:endParaRPr sz="2000" dirty="0">
              <a:solidFill>
                <a:schemeClr val="dk1"/>
              </a:solidFill>
              <a:latin typeface="Calibri"/>
              <a:ea typeface="Calibri"/>
              <a:cs typeface="Calibri"/>
              <a:sym typeface="Calibri"/>
            </a:endParaRPr>
          </a:p>
        </p:txBody>
      </p:sp>
      <p:sp>
        <p:nvSpPr>
          <p:cNvPr id="12" name="Google Shape;274;g117040352ea_0_0">
            <a:extLst>
              <a:ext uri="{FF2B5EF4-FFF2-40B4-BE49-F238E27FC236}">
                <a16:creationId xmlns:a16="http://schemas.microsoft.com/office/drawing/2014/main" id="{1ED341CC-22DD-A26B-0480-EC9FFA8504A1}"/>
              </a:ext>
            </a:extLst>
          </p:cNvPr>
          <p:cNvSpPr txBox="1"/>
          <p:nvPr/>
        </p:nvSpPr>
        <p:spPr>
          <a:xfrm>
            <a:off x="249891" y="1371532"/>
            <a:ext cx="3527844" cy="3456900"/>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Lógicos</a:t>
            </a:r>
            <a:endParaRPr sz="2000" dirty="0">
              <a:solidFill>
                <a:schemeClr val="dk1"/>
              </a:solidFill>
              <a:latin typeface="Calibri"/>
              <a:ea typeface="Calibri"/>
              <a:cs typeface="Calibri"/>
              <a:sym typeface="Calibri"/>
            </a:endParaRPr>
          </a:p>
        </p:txBody>
      </p:sp>
      <p:sp>
        <p:nvSpPr>
          <p:cNvPr id="13" name="Google Shape;274;g117040352ea_0_0">
            <a:extLst>
              <a:ext uri="{FF2B5EF4-FFF2-40B4-BE49-F238E27FC236}">
                <a16:creationId xmlns:a16="http://schemas.microsoft.com/office/drawing/2014/main" id="{683E6E64-EC79-6D54-588B-86C5E6597946}"/>
              </a:ext>
            </a:extLst>
          </p:cNvPr>
          <p:cNvSpPr txBox="1"/>
          <p:nvPr/>
        </p:nvSpPr>
        <p:spPr>
          <a:xfrm>
            <a:off x="710684" y="1831113"/>
            <a:ext cx="3281361" cy="3162294"/>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&gt; e &lt;</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&amp;&amp;</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a:t>
            </a:r>
            <a:endParaRPr sz="20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592453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193"/>
        <p:cNvGrpSpPr/>
        <p:nvPr/>
      </p:nvGrpSpPr>
      <p:grpSpPr>
        <a:xfrm>
          <a:off x="0" y="0"/>
          <a:ext cx="0" cy="0"/>
          <a:chOff x="0" y="0"/>
          <a:chExt cx="0" cy="0"/>
        </a:xfrm>
      </p:grpSpPr>
      <p:sp>
        <p:nvSpPr>
          <p:cNvPr id="194" name="Google Shape;194;p5"/>
          <p:cNvSpPr txBox="1"/>
          <p:nvPr/>
        </p:nvSpPr>
        <p:spPr>
          <a:xfrm>
            <a:off x="565525" y="3874338"/>
            <a:ext cx="7410300" cy="398700"/>
          </a:xfrm>
          <a:prstGeom prst="rect">
            <a:avLst/>
          </a:prstGeom>
          <a:noFill/>
          <a:ln>
            <a:noFill/>
          </a:ln>
        </p:spPr>
        <p:txBody>
          <a:bodyPr spcFirstLastPara="1" wrap="square" lIns="91425" tIns="91425" rIns="91425" bIns="91425" anchor="ctr" anchorCtr="0">
            <a:noAutofit/>
          </a:bodyPr>
          <a:lstStyle/>
          <a:p>
            <a:pPr>
              <a:buSzPts val="2400"/>
            </a:pPr>
            <a:r>
              <a:rPr lang="en-US" sz="2400" b="0" i="0" u="none" strike="noStrike" cap="none" dirty="0">
                <a:solidFill>
                  <a:srgbClr val="A5A5A5"/>
                </a:solidFill>
                <a:latin typeface="Calibri"/>
                <a:ea typeface="Calibri"/>
                <a:cs typeface="Calibri"/>
                <a:sym typeface="Calibri"/>
              </a:rPr>
              <a:t>// </a:t>
            </a:r>
            <a:r>
              <a:rPr lang="en-US" sz="2400" dirty="0" err="1">
                <a:solidFill>
                  <a:srgbClr val="A5A5A5"/>
                </a:solidFill>
                <a:latin typeface="Calibri"/>
                <a:ea typeface="Calibri"/>
                <a:cs typeface="Calibri"/>
                <a:sym typeface="Calibri"/>
              </a:rPr>
              <a:t>Dominando</a:t>
            </a:r>
            <a:r>
              <a:rPr lang="en-US" sz="2400" dirty="0">
                <a:solidFill>
                  <a:srgbClr val="A5A5A5"/>
                </a:solidFill>
                <a:latin typeface="Calibri"/>
                <a:ea typeface="Calibri"/>
                <a:cs typeface="Calibri"/>
                <a:sym typeface="Calibri"/>
              </a:rPr>
              <a:t> </a:t>
            </a:r>
            <a:r>
              <a:rPr lang="en-US" sz="2400" dirty="0" err="1">
                <a:solidFill>
                  <a:srgbClr val="A5A5A5"/>
                </a:solidFill>
                <a:latin typeface="Calibri"/>
                <a:ea typeface="Calibri"/>
                <a:cs typeface="Calibri"/>
                <a:sym typeface="Calibri"/>
              </a:rPr>
              <a:t>Funções</a:t>
            </a:r>
            <a:r>
              <a:rPr lang="en-US" sz="2400" dirty="0">
                <a:solidFill>
                  <a:srgbClr val="A5A5A5"/>
                </a:solidFill>
                <a:latin typeface="Calibri"/>
                <a:ea typeface="Calibri"/>
                <a:cs typeface="Calibri"/>
                <a:sym typeface="Calibri"/>
              </a:rPr>
              <a:t> em Dart</a:t>
            </a:r>
            <a:endParaRPr lang="en-US" sz="2400" i="0" u="none" strike="noStrike" cap="none" dirty="0">
              <a:solidFill>
                <a:srgbClr val="A5A5A5"/>
              </a:solidFill>
              <a:latin typeface="Calibri"/>
              <a:ea typeface="Calibri"/>
              <a:cs typeface="Calibri"/>
            </a:endParaRPr>
          </a:p>
        </p:txBody>
      </p:sp>
      <p:sp>
        <p:nvSpPr>
          <p:cNvPr id="195" name="Google Shape;195;p5"/>
          <p:cNvSpPr txBox="1"/>
          <p:nvPr/>
        </p:nvSpPr>
        <p:spPr>
          <a:xfrm>
            <a:off x="565523" y="870463"/>
            <a:ext cx="7410300" cy="4851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2400" b="1" dirty="0">
                <a:solidFill>
                  <a:srgbClr val="EA4E60"/>
                </a:solidFill>
                <a:latin typeface="Century Gothic"/>
                <a:ea typeface="Century Gothic"/>
                <a:cs typeface="Century Gothic"/>
                <a:sym typeface="Century Gothic"/>
              </a:rPr>
              <a:t>Etapa 3</a:t>
            </a:r>
            <a:endParaRPr sz="2400" b="0" i="0" u="none" strike="noStrike" cap="none" dirty="0">
              <a:solidFill>
                <a:srgbClr val="EA4E60"/>
              </a:solidFill>
              <a:latin typeface="Century Gothic"/>
              <a:ea typeface="Century Gothic"/>
              <a:cs typeface="Century Gothic"/>
              <a:sym typeface="Century Gothic"/>
            </a:endParaRPr>
          </a:p>
        </p:txBody>
      </p:sp>
      <p:sp>
        <p:nvSpPr>
          <p:cNvPr id="196" name="Google Shape;196;p5"/>
          <p:cNvSpPr txBox="1"/>
          <p:nvPr/>
        </p:nvSpPr>
        <p:spPr>
          <a:xfrm>
            <a:off x="565525" y="1785563"/>
            <a:ext cx="7165372" cy="1613700"/>
          </a:xfrm>
          <a:prstGeom prst="rect">
            <a:avLst/>
          </a:prstGeom>
          <a:noFill/>
          <a:ln>
            <a:noFill/>
          </a:ln>
        </p:spPr>
        <p:txBody>
          <a:bodyPr spcFirstLastPara="1" wrap="square" lIns="91425" tIns="91425" rIns="91425" bIns="91425" anchor="t" anchorCtr="0">
            <a:noAutofit/>
          </a:bodyPr>
          <a:lstStyle/>
          <a:p>
            <a:pPr>
              <a:lnSpc>
                <a:spcPct val="115000"/>
              </a:lnSpc>
              <a:buSzPts val="3200"/>
            </a:pPr>
            <a:r>
              <a:rPr lang="en-US" sz="4000" b="1" dirty="0">
                <a:solidFill>
                  <a:srgbClr val="EA4E60"/>
                </a:solidFill>
                <a:latin typeface="Century Gothic"/>
                <a:ea typeface="Century Gothic"/>
                <a:cs typeface="Century Gothic"/>
              </a:rPr>
              <a:t>Flutter</a:t>
            </a:r>
            <a:endParaRPr lang="en-US" sz="4000" b="1" i="0" u="none" strike="noStrike" cap="none" dirty="0">
              <a:solidFill>
                <a:srgbClr val="EA4E60"/>
              </a:solidFill>
              <a:latin typeface="Century Gothic"/>
              <a:ea typeface="Century Gothic"/>
              <a:cs typeface="Century Gothic"/>
            </a:endParaRPr>
          </a:p>
        </p:txBody>
      </p:sp>
      <p:pic>
        <p:nvPicPr>
          <p:cNvPr id="197" name="Google Shape;197;p5"/>
          <p:cNvPicPr preferRelativeResize="0"/>
          <p:nvPr/>
        </p:nvPicPr>
        <p:blipFill rotWithShape="1">
          <a:blip r:embed="rId3">
            <a:alphaModFix/>
          </a:blip>
          <a:srcRect/>
          <a:stretch/>
        </p:blipFill>
        <p:spPr>
          <a:xfrm>
            <a:off x="8127426" y="120127"/>
            <a:ext cx="851525" cy="331432"/>
          </a:xfrm>
          <a:prstGeom prst="rect">
            <a:avLst/>
          </a:prstGeom>
          <a:noFill/>
          <a:ln>
            <a:noFill/>
          </a:ln>
        </p:spPr>
      </p:pic>
      <p:sp>
        <p:nvSpPr>
          <p:cNvPr id="198" name="Google Shape;198;p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solidFill>
                  <a:srgbClr val="EA4E60"/>
                </a:solidFill>
              </a:rPr>
              <a:t>[</a:t>
            </a:r>
            <a:fld id="{00000000-1234-1234-1234-123412341234}" type="slidenum">
              <a:rPr lang="en-US">
                <a:solidFill>
                  <a:srgbClr val="EA4E60"/>
                </a:solidFill>
              </a:rPr>
              <a:t>22</a:t>
            </a:fld>
            <a:r>
              <a:rPr lang="en-US">
                <a:solidFill>
                  <a:srgbClr val="EA4E60"/>
                </a:solidFill>
              </a:rPr>
              <a:t>]</a:t>
            </a:r>
            <a:endParaRPr>
              <a:solidFill>
                <a:srgbClr val="EA4E60"/>
              </a:solidFill>
            </a:endParaRPr>
          </a:p>
        </p:txBody>
      </p:sp>
    </p:spTree>
    <p:extLst>
      <p:ext uri="{BB962C8B-B14F-4D97-AF65-F5344CB8AC3E}">
        <p14:creationId xmlns:p14="http://schemas.microsoft.com/office/powerpoint/2010/main" val="33480018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g117040352ea_0_0"/>
          <p:cNvSpPr txBox="1"/>
          <p:nvPr/>
        </p:nvSpPr>
        <p:spPr>
          <a:xfrm>
            <a:off x="565525" y="1293025"/>
            <a:ext cx="8016900" cy="3456900"/>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Reduzindo a duplicação de código</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Melhorar a clareza do código</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Reutilização de código</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Decompondo problemas complexos em partes mais simples</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Ocultação de informações</a:t>
            </a:r>
            <a:endParaRPr sz="2000" dirty="0">
              <a:solidFill>
                <a:schemeClr val="dk1"/>
              </a:solidFill>
              <a:latin typeface="Calibri"/>
              <a:ea typeface="Calibri"/>
              <a:cs typeface="Calibri"/>
              <a:sym typeface="Calibri"/>
            </a:endParaRPr>
          </a:p>
        </p:txBody>
      </p:sp>
      <p:sp>
        <p:nvSpPr>
          <p:cNvPr id="275" name="Google Shape;275;g117040352ea_0_0"/>
          <p:cNvSpPr txBox="1"/>
          <p:nvPr/>
        </p:nvSpPr>
        <p:spPr>
          <a:xfrm>
            <a:off x="565525" y="448525"/>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pt-BR" sz="4000" b="1" dirty="0">
                <a:solidFill>
                  <a:srgbClr val="EA4E60"/>
                </a:solidFill>
                <a:latin typeface="Century Gothic"/>
                <a:ea typeface="Century Gothic"/>
                <a:cs typeface="Century Gothic"/>
                <a:sym typeface="Century Gothic"/>
              </a:rPr>
              <a:t>Benefícios</a:t>
            </a:r>
            <a:r>
              <a:rPr lang="en-US" sz="4000" b="1" dirty="0">
                <a:solidFill>
                  <a:srgbClr val="EA4E60"/>
                </a:solidFill>
                <a:latin typeface="Century Gothic"/>
                <a:ea typeface="Century Gothic"/>
                <a:cs typeface="Century Gothic"/>
                <a:sym typeface="Century Gothic"/>
              </a:rPr>
              <a:t> das </a:t>
            </a:r>
            <a:r>
              <a:rPr lang="pt-BR" sz="4000" b="1" dirty="0">
                <a:solidFill>
                  <a:srgbClr val="EA4E60"/>
                </a:solidFill>
                <a:latin typeface="Century Gothic"/>
                <a:ea typeface="Century Gothic"/>
                <a:cs typeface="Century Gothic"/>
                <a:sym typeface="Century Gothic"/>
              </a:rPr>
              <a:t>funções</a:t>
            </a:r>
            <a:endParaRPr lang="pt-BR" sz="4000" b="0" i="0" u="none" strike="noStrike" cap="none" dirty="0">
              <a:solidFill>
                <a:srgbClr val="EA4E60"/>
              </a:solidFill>
              <a:latin typeface="Century Gothic"/>
              <a:ea typeface="Century Gothic"/>
              <a:cs typeface="Century Gothic"/>
              <a:sym typeface="Century Gothic"/>
            </a:endParaRPr>
          </a:p>
        </p:txBody>
      </p:sp>
      <p:sp>
        <p:nvSpPr>
          <p:cNvPr id="276" name="Google Shape;276;g117040352ea_0_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23</a:t>
            </a:fld>
            <a:r>
              <a:rPr lang="en-US"/>
              <a:t>]</a:t>
            </a:r>
            <a:endParaRPr/>
          </a:p>
        </p:txBody>
      </p:sp>
    </p:spTree>
    <p:extLst>
      <p:ext uri="{BB962C8B-B14F-4D97-AF65-F5344CB8AC3E}">
        <p14:creationId xmlns:p14="http://schemas.microsoft.com/office/powerpoint/2010/main" val="9311237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5" name="Google Shape;275;g117040352ea_0_0"/>
          <p:cNvSpPr txBox="1"/>
          <p:nvPr/>
        </p:nvSpPr>
        <p:spPr>
          <a:xfrm>
            <a:off x="539884" y="448451"/>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dirty="0" err="1">
                <a:solidFill>
                  <a:srgbClr val="EA4E60"/>
                </a:solidFill>
                <a:latin typeface="Century Gothic"/>
                <a:ea typeface="Century Gothic"/>
                <a:cs typeface="Century Gothic"/>
                <a:sym typeface="Century Gothic"/>
              </a:rPr>
              <a:t>Estrutura</a:t>
            </a:r>
            <a:r>
              <a:rPr lang="en-US" sz="4000" b="1" dirty="0">
                <a:solidFill>
                  <a:srgbClr val="EA4E60"/>
                </a:solidFill>
                <a:latin typeface="Century Gothic"/>
                <a:ea typeface="Century Gothic"/>
                <a:cs typeface="Century Gothic"/>
                <a:sym typeface="Century Gothic"/>
              </a:rPr>
              <a:t> de </a:t>
            </a:r>
            <a:r>
              <a:rPr lang="en-US" sz="4000" b="1" dirty="0" err="1">
                <a:solidFill>
                  <a:srgbClr val="EA4E60"/>
                </a:solidFill>
                <a:latin typeface="Century Gothic"/>
                <a:ea typeface="Century Gothic"/>
                <a:cs typeface="Century Gothic"/>
                <a:sym typeface="Century Gothic"/>
              </a:rPr>
              <a:t>uma</a:t>
            </a:r>
            <a:r>
              <a:rPr lang="en-US" sz="4000" b="1" dirty="0">
                <a:solidFill>
                  <a:srgbClr val="EA4E60"/>
                </a:solidFill>
                <a:latin typeface="Century Gothic"/>
                <a:ea typeface="Century Gothic"/>
                <a:cs typeface="Century Gothic"/>
                <a:sym typeface="Century Gothic"/>
              </a:rPr>
              <a:t> </a:t>
            </a:r>
            <a:r>
              <a:rPr lang="en-US" sz="4000" b="1" dirty="0" err="1">
                <a:solidFill>
                  <a:srgbClr val="EA4E60"/>
                </a:solidFill>
                <a:latin typeface="Century Gothic"/>
                <a:ea typeface="Century Gothic"/>
                <a:cs typeface="Century Gothic"/>
                <a:sym typeface="Century Gothic"/>
              </a:rPr>
              <a:t>função</a:t>
            </a:r>
            <a:endParaRPr sz="4000" b="0" i="0" u="none" strike="noStrike" cap="none" dirty="0">
              <a:solidFill>
                <a:srgbClr val="EA4E60"/>
              </a:solidFill>
              <a:latin typeface="Century Gothic"/>
              <a:ea typeface="Century Gothic"/>
              <a:cs typeface="Century Gothic"/>
              <a:sym typeface="Century Gothic"/>
            </a:endParaRPr>
          </a:p>
        </p:txBody>
      </p:sp>
      <p:sp>
        <p:nvSpPr>
          <p:cNvPr id="276" name="Google Shape;276;g117040352ea_0_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24</a:t>
            </a:fld>
            <a:r>
              <a:rPr lang="en-US"/>
              <a:t>]</a:t>
            </a:r>
            <a:endParaRPr/>
          </a:p>
        </p:txBody>
      </p:sp>
      <p:sp>
        <p:nvSpPr>
          <p:cNvPr id="12" name="Google Shape;274;g117040352ea_0_0">
            <a:extLst>
              <a:ext uri="{FF2B5EF4-FFF2-40B4-BE49-F238E27FC236}">
                <a16:creationId xmlns:a16="http://schemas.microsoft.com/office/drawing/2014/main" id="{1ED341CC-22DD-A26B-0480-EC9FFA8504A1}"/>
              </a:ext>
            </a:extLst>
          </p:cNvPr>
          <p:cNvSpPr txBox="1"/>
          <p:nvPr/>
        </p:nvSpPr>
        <p:spPr>
          <a:xfrm>
            <a:off x="249891" y="1371532"/>
            <a:ext cx="3527844" cy="3456900"/>
          </a:xfrm>
          <a:prstGeom prst="rect">
            <a:avLst/>
          </a:prstGeom>
          <a:noFill/>
          <a:ln>
            <a:noFill/>
          </a:ln>
        </p:spPr>
        <p:txBody>
          <a:bodyPr spcFirstLastPara="1" wrap="square" lIns="91425" tIns="91425" rIns="91425" bIns="91425" anchor="t" anchorCtr="0">
            <a:noAutofit/>
          </a:bodyPr>
          <a:lstStyle/>
          <a:p>
            <a:pPr marR="0" lvl="0" algn="l" rtl="0">
              <a:lnSpc>
                <a:spcPct val="100000"/>
              </a:lnSpc>
              <a:spcBef>
                <a:spcPts val="1800"/>
              </a:spcBef>
              <a:spcAft>
                <a:spcPts val="0"/>
              </a:spcAft>
            </a:pPr>
            <a:endParaRPr sz="2000" dirty="0">
              <a:solidFill>
                <a:schemeClr val="dk1"/>
              </a:solidFill>
              <a:latin typeface="Calibri"/>
              <a:ea typeface="Calibri"/>
              <a:cs typeface="Calibri"/>
              <a:sym typeface="Calibri"/>
            </a:endParaRPr>
          </a:p>
        </p:txBody>
      </p:sp>
      <p:sp>
        <p:nvSpPr>
          <p:cNvPr id="5" name="CaixaDeTexto 4">
            <a:extLst>
              <a:ext uri="{FF2B5EF4-FFF2-40B4-BE49-F238E27FC236}">
                <a16:creationId xmlns:a16="http://schemas.microsoft.com/office/drawing/2014/main" id="{E49421DD-3BA0-A6D3-5233-AFB3C2D9F54C}"/>
              </a:ext>
            </a:extLst>
          </p:cNvPr>
          <p:cNvSpPr txBox="1"/>
          <p:nvPr/>
        </p:nvSpPr>
        <p:spPr>
          <a:xfrm>
            <a:off x="1365888" y="1359407"/>
            <a:ext cx="4572000" cy="3323987"/>
          </a:xfrm>
          <a:prstGeom prst="rect">
            <a:avLst/>
          </a:prstGeom>
          <a:solidFill>
            <a:schemeClr val="tx1"/>
          </a:solidFill>
        </p:spPr>
        <p:txBody>
          <a:bodyPr wrap="square">
            <a:spAutoFit/>
          </a:bodyPr>
          <a:lstStyle/>
          <a:p>
            <a:r>
              <a:rPr lang="en-US" b="0" dirty="0">
                <a:solidFill>
                  <a:srgbClr val="6A9955"/>
                </a:solidFill>
                <a:effectLst/>
                <a:latin typeface="Consolas" panose="020B0609020204030204" pitchFamily="49" charset="0"/>
              </a:rPr>
              <a:t>// </a:t>
            </a:r>
            <a:r>
              <a:rPr lang="en-US" b="0" dirty="0" err="1">
                <a:solidFill>
                  <a:srgbClr val="6A9955"/>
                </a:solidFill>
                <a:effectLst/>
                <a:latin typeface="Consolas" panose="020B0609020204030204" pitchFamily="49" charset="0"/>
              </a:rPr>
              <a:t>Função</a:t>
            </a:r>
            <a:endParaRPr lang="en-US" b="0" dirty="0">
              <a:solidFill>
                <a:srgbClr val="D4D4D4"/>
              </a:solidFill>
              <a:effectLst/>
              <a:latin typeface="Consolas" panose="020B0609020204030204" pitchFamily="49" charset="0"/>
            </a:endParaRPr>
          </a:p>
          <a:p>
            <a:r>
              <a:rPr lang="en-US" b="0" dirty="0">
                <a:solidFill>
                  <a:srgbClr val="4EC9B0"/>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add</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a</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b</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result</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a</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b</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return</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result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t>
            </a:r>
          </a:p>
          <a:p>
            <a:endParaRPr lang="en-US" dirty="0">
              <a:solidFill>
                <a:srgbClr val="D4D4D4"/>
              </a:solidFill>
              <a:latin typeface="Consolas" panose="020B0609020204030204" pitchFamily="49" charset="0"/>
            </a:endParaRPr>
          </a:p>
          <a:p>
            <a:r>
              <a:rPr lang="en-US" b="0" dirty="0">
                <a:solidFill>
                  <a:srgbClr val="4EC9B0"/>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add</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a</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b</a:t>
            </a:r>
            <a:r>
              <a:rPr lang="en-US" b="0" dirty="0">
                <a:solidFill>
                  <a:srgbClr val="D4D4D4"/>
                </a:solidFill>
                <a:effectLst/>
                <a:latin typeface="Consolas" panose="020B0609020204030204" pitchFamily="49" charset="0"/>
              </a:rPr>
              <a:t>) =&gt; </a:t>
            </a:r>
            <a:r>
              <a:rPr lang="en-US" b="0" dirty="0">
                <a:solidFill>
                  <a:srgbClr val="9CDCFE"/>
                </a:solidFill>
                <a:effectLst/>
                <a:latin typeface="Consolas" panose="020B0609020204030204" pitchFamily="49" charset="0"/>
              </a:rPr>
              <a:t>a</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b</a:t>
            </a:r>
            <a:r>
              <a:rPr lang="en-US" b="0" dirty="0">
                <a:solidFill>
                  <a:srgbClr val="D4D4D4"/>
                </a:solidFill>
                <a:effectLst/>
                <a:latin typeface="Consolas" panose="020B0609020204030204" pitchFamily="49" charset="0"/>
              </a:rPr>
              <a:t>;</a:t>
            </a:r>
          </a:p>
          <a:p>
            <a:endParaRPr lang="en-US" dirty="0">
              <a:solidFill>
                <a:srgbClr val="D4D4D4"/>
              </a:solidFill>
              <a:latin typeface="Consolas" panose="020B0609020204030204" pitchFamily="49" charset="0"/>
            </a:endParaRPr>
          </a:p>
          <a:p>
            <a:r>
              <a:rPr lang="en-US" b="0" dirty="0">
                <a:solidFill>
                  <a:srgbClr val="6A9955"/>
                </a:solidFill>
                <a:effectLst/>
                <a:latin typeface="Consolas" panose="020B0609020204030204" pitchFamily="49" charset="0"/>
              </a:rPr>
              <a:t>// </a:t>
            </a:r>
            <a:r>
              <a:rPr lang="en-US" b="0" dirty="0" err="1">
                <a:solidFill>
                  <a:srgbClr val="6A9955"/>
                </a:solidFill>
                <a:effectLst/>
                <a:latin typeface="Consolas" panose="020B0609020204030204" pitchFamily="49" charset="0"/>
              </a:rPr>
              <a:t>Função</a:t>
            </a:r>
            <a:r>
              <a:rPr lang="en-US" b="0" dirty="0">
                <a:solidFill>
                  <a:srgbClr val="6A9955"/>
                </a:solidFill>
                <a:effectLst/>
                <a:latin typeface="Consolas" panose="020B0609020204030204" pitchFamily="49" charset="0"/>
              </a:rPr>
              <a:t> </a:t>
            </a:r>
            <a:r>
              <a:rPr lang="en-US" b="0" dirty="0" err="1">
                <a:solidFill>
                  <a:srgbClr val="6A9955"/>
                </a:solidFill>
                <a:effectLst/>
                <a:latin typeface="Consolas" panose="020B0609020204030204" pitchFamily="49" charset="0"/>
              </a:rPr>
              <a:t>sem</a:t>
            </a:r>
            <a:r>
              <a:rPr lang="en-US" b="0" dirty="0">
                <a:solidFill>
                  <a:srgbClr val="6A9955"/>
                </a:solidFill>
                <a:effectLst/>
                <a:latin typeface="Consolas" panose="020B0609020204030204" pitchFamily="49" charset="0"/>
              </a:rPr>
              <a:t> </a:t>
            </a:r>
            <a:r>
              <a:rPr lang="en-US" b="0" dirty="0" err="1">
                <a:solidFill>
                  <a:srgbClr val="6A9955"/>
                </a:solidFill>
                <a:effectLst/>
                <a:latin typeface="Consolas" panose="020B0609020204030204" pitchFamily="49" charset="0"/>
              </a:rPr>
              <a:t>parametros</a:t>
            </a:r>
            <a:r>
              <a:rPr lang="en-US" b="0" dirty="0">
                <a:solidFill>
                  <a:srgbClr val="6A9955"/>
                </a:solidFill>
                <a:effectLst/>
                <a:latin typeface="Consolas" panose="020B0609020204030204" pitchFamily="49" charset="0"/>
              </a:rPr>
              <a:t> e </a:t>
            </a:r>
            <a:r>
              <a:rPr lang="en-US" b="0" dirty="0" err="1">
                <a:solidFill>
                  <a:srgbClr val="6A9955"/>
                </a:solidFill>
                <a:effectLst/>
                <a:latin typeface="Consolas" panose="020B0609020204030204" pitchFamily="49" charset="0"/>
              </a:rPr>
              <a:t>sem</a:t>
            </a:r>
            <a:r>
              <a:rPr lang="en-US" b="0" dirty="0">
                <a:solidFill>
                  <a:srgbClr val="6A9955"/>
                </a:solidFill>
                <a:effectLst/>
                <a:latin typeface="Consolas" panose="020B0609020204030204" pitchFamily="49" charset="0"/>
              </a:rPr>
              <a:t> </a:t>
            </a:r>
            <a:r>
              <a:rPr lang="en-US" b="0" dirty="0" err="1">
                <a:solidFill>
                  <a:srgbClr val="6A9955"/>
                </a:solidFill>
                <a:effectLst/>
                <a:latin typeface="Consolas" panose="020B0609020204030204" pitchFamily="49" charset="0"/>
              </a:rPr>
              <a:t>retorno</a:t>
            </a:r>
            <a:endParaRPr lang="en-US" b="0" dirty="0">
              <a:solidFill>
                <a:srgbClr val="6A9955"/>
              </a:solidFill>
              <a:effectLst/>
              <a:latin typeface="Consolas" panose="020B0609020204030204" pitchFamily="49" charset="0"/>
            </a:endParaRPr>
          </a:p>
          <a:p>
            <a:r>
              <a:rPr lang="en-US" b="0" dirty="0">
                <a:solidFill>
                  <a:srgbClr val="569CD6"/>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hello</a:t>
            </a:r>
            <a:r>
              <a:rPr lang="en-US" b="0" dirty="0">
                <a:solidFill>
                  <a:srgbClr val="D4D4D4"/>
                </a:solidFill>
                <a:effectLst/>
                <a:latin typeface="Consolas" panose="020B0609020204030204" pitchFamily="49" charset="0"/>
              </a:rPr>
              <a:t>() =&gt; </a:t>
            </a:r>
            <a:r>
              <a:rPr lang="en-US" b="0" dirty="0">
                <a:solidFill>
                  <a:srgbClr val="DCDCAA"/>
                </a:solidFill>
                <a:effectLst/>
                <a:latin typeface="Consolas" panose="020B0609020204030204" pitchFamily="49" charset="0"/>
              </a:rPr>
              <a:t>print</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"Hello World"</a:t>
            </a:r>
            <a:r>
              <a:rPr lang="en-US" b="0" dirty="0">
                <a:solidFill>
                  <a:srgbClr val="D4D4D4"/>
                </a:solidFill>
                <a:effectLst/>
                <a:latin typeface="Consolas" panose="020B0609020204030204" pitchFamily="49" charset="0"/>
              </a:rPr>
              <a:t>);</a:t>
            </a:r>
          </a:p>
          <a:p>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hello</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"Hello World"</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3993865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193"/>
        <p:cNvGrpSpPr/>
        <p:nvPr/>
      </p:nvGrpSpPr>
      <p:grpSpPr>
        <a:xfrm>
          <a:off x="0" y="0"/>
          <a:ext cx="0" cy="0"/>
          <a:chOff x="0" y="0"/>
          <a:chExt cx="0" cy="0"/>
        </a:xfrm>
      </p:grpSpPr>
      <p:sp>
        <p:nvSpPr>
          <p:cNvPr id="194" name="Google Shape;194;p5"/>
          <p:cNvSpPr txBox="1"/>
          <p:nvPr/>
        </p:nvSpPr>
        <p:spPr>
          <a:xfrm>
            <a:off x="565525" y="3874338"/>
            <a:ext cx="7410300" cy="398700"/>
          </a:xfrm>
          <a:prstGeom prst="rect">
            <a:avLst/>
          </a:prstGeom>
          <a:noFill/>
          <a:ln>
            <a:noFill/>
          </a:ln>
        </p:spPr>
        <p:txBody>
          <a:bodyPr spcFirstLastPara="1" wrap="square" lIns="91425" tIns="91425" rIns="91425" bIns="91425" anchor="ctr" anchorCtr="0">
            <a:noAutofit/>
          </a:bodyPr>
          <a:lstStyle/>
          <a:p>
            <a:pPr>
              <a:buSzPts val="2400"/>
            </a:pPr>
            <a:r>
              <a:rPr lang="en-US" sz="2400" b="0" i="0" u="none" strike="noStrike" cap="none" dirty="0">
                <a:solidFill>
                  <a:srgbClr val="A5A5A5"/>
                </a:solidFill>
                <a:latin typeface="Calibri"/>
                <a:ea typeface="Calibri"/>
                <a:cs typeface="Calibri"/>
                <a:sym typeface="Calibri"/>
              </a:rPr>
              <a:t>// </a:t>
            </a:r>
            <a:r>
              <a:rPr lang="pt-BR" sz="2400" dirty="0">
                <a:solidFill>
                  <a:srgbClr val="A5A5A5"/>
                </a:solidFill>
                <a:latin typeface="Calibri"/>
                <a:ea typeface="Calibri"/>
                <a:cs typeface="Calibri"/>
                <a:sym typeface="Calibri"/>
              </a:rPr>
              <a:t>Orientação a Objetos em </a:t>
            </a:r>
            <a:r>
              <a:rPr lang="pt-BR" sz="2400" dirty="0" err="1">
                <a:solidFill>
                  <a:srgbClr val="A5A5A5"/>
                </a:solidFill>
                <a:latin typeface="Calibri"/>
                <a:ea typeface="Calibri"/>
                <a:cs typeface="Calibri"/>
                <a:sym typeface="Calibri"/>
              </a:rPr>
              <a:t>Dart</a:t>
            </a:r>
            <a:endParaRPr lang="en-US" sz="2400" i="0" u="none" strike="noStrike" cap="none" dirty="0">
              <a:solidFill>
                <a:srgbClr val="A5A5A5"/>
              </a:solidFill>
              <a:latin typeface="Calibri"/>
              <a:ea typeface="Calibri"/>
              <a:cs typeface="Calibri"/>
            </a:endParaRPr>
          </a:p>
        </p:txBody>
      </p:sp>
      <p:sp>
        <p:nvSpPr>
          <p:cNvPr id="195" name="Google Shape;195;p5"/>
          <p:cNvSpPr txBox="1"/>
          <p:nvPr/>
        </p:nvSpPr>
        <p:spPr>
          <a:xfrm>
            <a:off x="565523" y="870463"/>
            <a:ext cx="7410300" cy="4851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2400" b="1" dirty="0">
                <a:solidFill>
                  <a:srgbClr val="EA4E60"/>
                </a:solidFill>
                <a:latin typeface="Century Gothic"/>
                <a:ea typeface="Century Gothic"/>
                <a:cs typeface="Century Gothic"/>
                <a:sym typeface="Century Gothic"/>
              </a:rPr>
              <a:t>Etapa 4</a:t>
            </a:r>
            <a:endParaRPr sz="2400" b="0" i="0" u="none" strike="noStrike" cap="none" dirty="0">
              <a:solidFill>
                <a:srgbClr val="EA4E60"/>
              </a:solidFill>
              <a:latin typeface="Century Gothic"/>
              <a:ea typeface="Century Gothic"/>
              <a:cs typeface="Century Gothic"/>
              <a:sym typeface="Century Gothic"/>
            </a:endParaRPr>
          </a:p>
        </p:txBody>
      </p:sp>
      <p:sp>
        <p:nvSpPr>
          <p:cNvPr id="196" name="Google Shape;196;p5"/>
          <p:cNvSpPr txBox="1"/>
          <p:nvPr/>
        </p:nvSpPr>
        <p:spPr>
          <a:xfrm>
            <a:off x="565525" y="1785563"/>
            <a:ext cx="7165372" cy="1613700"/>
          </a:xfrm>
          <a:prstGeom prst="rect">
            <a:avLst/>
          </a:prstGeom>
          <a:noFill/>
          <a:ln>
            <a:noFill/>
          </a:ln>
        </p:spPr>
        <p:txBody>
          <a:bodyPr spcFirstLastPara="1" wrap="square" lIns="91425" tIns="91425" rIns="91425" bIns="91425" anchor="t" anchorCtr="0">
            <a:noAutofit/>
          </a:bodyPr>
          <a:lstStyle/>
          <a:p>
            <a:pPr>
              <a:lnSpc>
                <a:spcPct val="115000"/>
              </a:lnSpc>
              <a:buSzPts val="3200"/>
            </a:pPr>
            <a:r>
              <a:rPr lang="en-US" sz="4000" b="1" dirty="0">
                <a:solidFill>
                  <a:srgbClr val="EA4E60"/>
                </a:solidFill>
                <a:latin typeface="Century Gothic"/>
                <a:ea typeface="Century Gothic"/>
                <a:cs typeface="Century Gothic"/>
              </a:rPr>
              <a:t>Flutter</a:t>
            </a:r>
            <a:endParaRPr lang="en-US" sz="4000" b="1" i="0" u="none" strike="noStrike" cap="none" dirty="0">
              <a:solidFill>
                <a:srgbClr val="EA4E60"/>
              </a:solidFill>
              <a:latin typeface="Century Gothic"/>
              <a:ea typeface="Century Gothic"/>
              <a:cs typeface="Century Gothic"/>
            </a:endParaRPr>
          </a:p>
        </p:txBody>
      </p:sp>
      <p:pic>
        <p:nvPicPr>
          <p:cNvPr id="197" name="Google Shape;197;p5"/>
          <p:cNvPicPr preferRelativeResize="0"/>
          <p:nvPr/>
        </p:nvPicPr>
        <p:blipFill rotWithShape="1">
          <a:blip r:embed="rId3">
            <a:alphaModFix/>
          </a:blip>
          <a:srcRect/>
          <a:stretch/>
        </p:blipFill>
        <p:spPr>
          <a:xfrm>
            <a:off x="8127426" y="120127"/>
            <a:ext cx="851525" cy="331432"/>
          </a:xfrm>
          <a:prstGeom prst="rect">
            <a:avLst/>
          </a:prstGeom>
          <a:noFill/>
          <a:ln>
            <a:noFill/>
          </a:ln>
        </p:spPr>
      </p:pic>
      <p:sp>
        <p:nvSpPr>
          <p:cNvPr id="198" name="Google Shape;198;p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solidFill>
                  <a:srgbClr val="EA4E60"/>
                </a:solidFill>
              </a:rPr>
              <a:t>[</a:t>
            </a:r>
            <a:fld id="{00000000-1234-1234-1234-123412341234}" type="slidenum">
              <a:rPr lang="en-US">
                <a:solidFill>
                  <a:srgbClr val="EA4E60"/>
                </a:solidFill>
              </a:rPr>
              <a:t>25</a:t>
            </a:fld>
            <a:r>
              <a:rPr lang="en-US">
                <a:solidFill>
                  <a:srgbClr val="EA4E60"/>
                </a:solidFill>
              </a:rPr>
              <a:t>]</a:t>
            </a:r>
            <a:endParaRPr>
              <a:solidFill>
                <a:srgbClr val="EA4E60"/>
              </a:solidFill>
            </a:endParaRPr>
          </a:p>
        </p:txBody>
      </p:sp>
    </p:spTree>
    <p:extLst>
      <p:ext uri="{BB962C8B-B14F-4D97-AF65-F5344CB8AC3E}">
        <p14:creationId xmlns:p14="http://schemas.microsoft.com/office/powerpoint/2010/main" val="23802171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g117040352ea_0_0"/>
          <p:cNvSpPr txBox="1"/>
          <p:nvPr/>
        </p:nvSpPr>
        <p:spPr>
          <a:xfrm>
            <a:off x="565525" y="1293025"/>
            <a:ext cx="8016900" cy="3456900"/>
          </a:xfrm>
          <a:prstGeom prst="rect">
            <a:avLst/>
          </a:prstGeom>
          <a:noFill/>
          <a:ln>
            <a:noFill/>
          </a:ln>
        </p:spPr>
        <p:txBody>
          <a:bodyPr spcFirstLastPara="1" wrap="square" lIns="91425" tIns="91425" rIns="91425" bIns="91425" anchor="t" anchorCtr="0">
            <a:noAutofit/>
          </a:bodyPr>
          <a:lstStyle/>
          <a:p>
            <a:pPr marR="0" lvl="0" algn="l" rtl="0">
              <a:lnSpc>
                <a:spcPct val="100000"/>
              </a:lnSpc>
              <a:spcBef>
                <a:spcPts val="1800"/>
              </a:spcBef>
              <a:spcAft>
                <a:spcPts val="0"/>
              </a:spcAft>
            </a:pPr>
            <a:r>
              <a:rPr lang="pt-BR" sz="2000" dirty="0">
                <a:solidFill>
                  <a:schemeClr val="dk1"/>
                </a:solidFill>
                <a:latin typeface="Calibri"/>
                <a:ea typeface="Calibri"/>
                <a:cs typeface="Calibri"/>
                <a:sym typeface="Calibri"/>
              </a:rPr>
              <a:t>A Orientação a Objetos é um paradigma de computação que nos auxilia a efetuar abstrações de objetos e outras coisas imateriais do mundo real. Essas abstrações serão escritas em forma de estruturas de fácil compreensão, estruturas essas que servirão de modelo para criação de nossos dados dentro dos sistemas.</a:t>
            </a:r>
          </a:p>
          <a:p>
            <a:pPr marL="342900" lvl="2" indent="-342900">
              <a:spcBef>
                <a:spcPts val="1800"/>
              </a:spcBef>
              <a:buFont typeface="Arial" panose="020B0604020202020204" pitchFamily="34" charset="0"/>
              <a:buChar char="•"/>
            </a:pPr>
            <a:endParaRPr sz="2000" dirty="0">
              <a:solidFill>
                <a:schemeClr val="dk1"/>
              </a:solidFill>
              <a:latin typeface="Calibri"/>
              <a:ea typeface="Calibri"/>
              <a:cs typeface="Calibri"/>
              <a:sym typeface="Calibri"/>
            </a:endParaRPr>
          </a:p>
        </p:txBody>
      </p:sp>
      <p:sp>
        <p:nvSpPr>
          <p:cNvPr id="275" name="Google Shape;275;g117040352ea_0_0"/>
          <p:cNvSpPr txBox="1"/>
          <p:nvPr/>
        </p:nvSpPr>
        <p:spPr>
          <a:xfrm>
            <a:off x="565525" y="448525"/>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pt-BR" sz="4000" b="1" dirty="0">
                <a:solidFill>
                  <a:srgbClr val="EA4E60"/>
                </a:solidFill>
                <a:latin typeface="Century Gothic"/>
                <a:ea typeface="Century Gothic"/>
                <a:cs typeface="Century Gothic"/>
                <a:sym typeface="Century Gothic"/>
              </a:rPr>
              <a:t>O que é OO</a:t>
            </a:r>
            <a:endParaRPr lang="pt-BR" sz="4000" b="0" i="0" u="none" strike="noStrike" cap="none" dirty="0">
              <a:solidFill>
                <a:srgbClr val="EA4E60"/>
              </a:solidFill>
              <a:latin typeface="Century Gothic"/>
              <a:ea typeface="Century Gothic"/>
              <a:cs typeface="Century Gothic"/>
              <a:sym typeface="Century Gothic"/>
            </a:endParaRPr>
          </a:p>
        </p:txBody>
      </p:sp>
      <p:sp>
        <p:nvSpPr>
          <p:cNvPr id="276" name="Google Shape;276;g117040352ea_0_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26</a:t>
            </a:fld>
            <a:r>
              <a:rPr lang="en-US"/>
              <a:t>]</a:t>
            </a:r>
            <a:endParaRPr/>
          </a:p>
        </p:txBody>
      </p:sp>
    </p:spTree>
    <p:extLst>
      <p:ext uri="{BB962C8B-B14F-4D97-AF65-F5344CB8AC3E}">
        <p14:creationId xmlns:p14="http://schemas.microsoft.com/office/powerpoint/2010/main" val="24989713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g117040352ea_0_0"/>
          <p:cNvSpPr txBox="1"/>
          <p:nvPr/>
        </p:nvSpPr>
        <p:spPr>
          <a:xfrm>
            <a:off x="565525" y="1293025"/>
            <a:ext cx="8016900" cy="3456900"/>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Programação Estruturada </a:t>
            </a:r>
            <a:r>
              <a:rPr lang="pt-BR" sz="2000" dirty="0" err="1">
                <a:solidFill>
                  <a:schemeClr val="dk1"/>
                </a:solidFill>
                <a:latin typeface="Calibri"/>
                <a:ea typeface="Calibri"/>
                <a:cs typeface="Calibri"/>
                <a:sym typeface="Calibri"/>
              </a:rPr>
              <a:t>vs</a:t>
            </a:r>
            <a:r>
              <a:rPr lang="pt-BR" sz="2000" dirty="0">
                <a:solidFill>
                  <a:schemeClr val="dk1"/>
                </a:solidFill>
                <a:latin typeface="Calibri"/>
                <a:ea typeface="Calibri"/>
                <a:cs typeface="Calibri"/>
                <a:sym typeface="Calibri"/>
              </a:rPr>
              <a:t> Programação Orientada a Objetos</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Abstração</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Encapsulamento</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Herança</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Polimorfismo</a:t>
            </a:r>
          </a:p>
          <a:p>
            <a:pPr marL="342900" marR="0" lvl="0" indent="-342900" algn="l" rtl="0">
              <a:lnSpc>
                <a:spcPct val="100000"/>
              </a:lnSpc>
              <a:spcBef>
                <a:spcPts val="1800"/>
              </a:spcBef>
              <a:spcAft>
                <a:spcPts val="0"/>
              </a:spcAft>
              <a:buFont typeface="Arial" panose="020B0604020202020204" pitchFamily="34" charset="0"/>
              <a:buChar char="•"/>
            </a:pPr>
            <a:endParaRPr lang="pt-BR" sz="2000" dirty="0">
              <a:solidFill>
                <a:schemeClr val="dk1"/>
              </a:solidFill>
              <a:latin typeface="Calibri"/>
              <a:ea typeface="Calibri"/>
              <a:cs typeface="Calibri"/>
              <a:sym typeface="Calibri"/>
            </a:endParaRPr>
          </a:p>
          <a:p>
            <a:pPr marL="342900" lvl="2" indent="-342900">
              <a:spcBef>
                <a:spcPts val="1800"/>
              </a:spcBef>
              <a:buFont typeface="Arial" panose="020B0604020202020204" pitchFamily="34" charset="0"/>
              <a:buChar char="•"/>
            </a:pPr>
            <a:endParaRPr sz="2000" dirty="0">
              <a:solidFill>
                <a:schemeClr val="dk1"/>
              </a:solidFill>
              <a:latin typeface="Calibri"/>
              <a:ea typeface="Calibri"/>
              <a:cs typeface="Calibri"/>
              <a:sym typeface="Calibri"/>
            </a:endParaRPr>
          </a:p>
        </p:txBody>
      </p:sp>
      <p:sp>
        <p:nvSpPr>
          <p:cNvPr id="275" name="Google Shape;275;g117040352ea_0_0"/>
          <p:cNvSpPr txBox="1"/>
          <p:nvPr/>
        </p:nvSpPr>
        <p:spPr>
          <a:xfrm>
            <a:off x="565525" y="448525"/>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pt-BR" sz="4000" b="1" dirty="0">
                <a:solidFill>
                  <a:srgbClr val="EA4E60"/>
                </a:solidFill>
                <a:latin typeface="Century Gothic"/>
                <a:ea typeface="Century Gothic"/>
                <a:cs typeface="Century Gothic"/>
                <a:sym typeface="Century Gothic"/>
              </a:rPr>
              <a:t>Princípios da OO</a:t>
            </a:r>
            <a:endParaRPr lang="pt-BR" sz="4000" b="0" i="0" u="none" strike="noStrike" cap="none" dirty="0">
              <a:solidFill>
                <a:srgbClr val="EA4E60"/>
              </a:solidFill>
              <a:latin typeface="Century Gothic"/>
              <a:ea typeface="Century Gothic"/>
              <a:cs typeface="Century Gothic"/>
              <a:sym typeface="Century Gothic"/>
            </a:endParaRPr>
          </a:p>
        </p:txBody>
      </p:sp>
      <p:sp>
        <p:nvSpPr>
          <p:cNvPr id="276" name="Google Shape;276;g117040352ea_0_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27</a:t>
            </a:fld>
            <a:r>
              <a:rPr lang="en-US"/>
              <a:t>]</a:t>
            </a:r>
            <a:endParaRPr/>
          </a:p>
        </p:txBody>
      </p:sp>
    </p:spTree>
    <p:extLst>
      <p:ext uri="{BB962C8B-B14F-4D97-AF65-F5344CB8AC3E}">
        <p14:creationId xmlns:p14="http://schemas.microsoft.com/office/powerpoint/2010/main" val="2566472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g117040352ea_0_0"/>
          <p:cNvSpPr txBox="1"/>
          <p:nvPr/>
        </p:nvSpPr>
        <p:spPr>
          <a:xfrm>
            <a:off x="565525" y="1293025"/>
            <a:ext cx="2542006" cy="3456900"/>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Classes</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Herança</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Objetos</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Encapsulamento</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Polimorfismo</a:t>
            </a:r>
          </a:p>
          <a:p>
            <a:pPr marL="342900" marR="0" lvl="0" indent="-342900" algn="l" rtl="0">
              <a:lnSpc>
                <a:spcPct val="100000"/>
              </a:lnSpc>
              <a:spcBef>
                <a:spcPts val="1800"/>
              </a:spcBef>
              <a:spcAft>
                <a:spcPts val="0"/>
              </a:spcAft>
              <a:buFont typeface="Arial" panose="020B0604020202020204" pitchFamily="34" charset="0"/>
              <a:buChar char="•"/>
            </a:pPr>
            <a:endParaRPr lang="pt-BR" sz="2000" dirty="0">
              <a:solidFill>
                <a:schemeClr val="dk1"/>
              </a:solidFill>
              <a:latin typeface="Calibri"/>
              <a:ea typeface="Calibri"/>
              <a:cs typeface="Calibri"/>
              <a:sym typeface="Calibri"/>
            </a:endParaRPr>
          </a:p>
          <a:p>
            <a:pPr marL="342900" lvl="2" indent="-342900">
              <a:spcBef>
                <a:spcPts val="1800"/>
              </a:spcBef>
              <a:buFont typeface="Arial" panose="020B0604020202020204" pitchFamily="34" charset="0"/>
              <a:buChar char="•"/>
            </a:pPr>
            <a:endParaRPr sz="2000" dirty="0">
              <a:solidFill>
                <a:schemeClr val="dk1"/>
              </a:solidFill>
              <a:latin typeface="Calibri"/>
              <a:ea typeface="Calibri"/>
              <a:cs typeface="Calibri"/>
              <a:sym typeface="Calibri"/>
            </a:endParaRPr>
          </a:p>
        </p:txBody>
      </p:sp>
      <p:sp>
        <p:nvSpPr>
          <p:cNvPr id="275" name="Google Shape;275;g117040352ea_0_0"/>
          <p:cNvSpPr txBox="1"/>
          <p:nvPr/>
        </p:nvSpPr>
        <p:spPr>
          <a:xfrm>
            <a:off x="565525" y="448525"/>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pt-BR" sz="4000" b="1" dirty="0">
                <a:solidFill>
                  <a:srgbClr val="EA4E60"/>
                </a:solidFill>
                <a:latin typeface="Century Gothic"/>
                <a:ea typeface="Century Gothic"/>
                <a:cs typeface="Century Gothic"/>
                <a:sym typeface="Century Gothic"/>
              </a:rPr>
              <a:t>Detalhamento da OO</a:t>
            </a:r>
            <a:endParaRPr lang="pt-BR" sz="4000" b="0" i="0" u="none" strike="noStrike" cap="none" dirty="0">
              <a:solidFill>
                <a:srgbClr val="EA4E60"/>
              </a:solidFill>
              <a:latin typeface="Century Gothic"/>
              <a:ea typeface="Century Gothic"/>
              <a:cs typeface="Century Gothic"/>
              <a:sym typeface="Century Gothic"/>
            </a:endParaRPr>
          </a:p>
        </p:txBody>
      </p:sp>
      <p:sp>
        <p:nvSpPr>
          <p:cNvPr id="276" name="Google Shape;276;g117040352ea_0_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28</a:t>
            </a:fld>
            <a:r>
              <a:rPr lang="en-US"/>
              <a:t>]</a:t>
            </a:r>
            <a:endParaRPr/>
          </a:p>
        </p:txBody>
      </p:sp>
      <p:sp>
        <p:nvSpPr>
          <p:cNvPr id="2" name="Google Shape;274;g117040352ea_0_0">
            <a:extLst>
              <a:ext uri="{FF2B5EF4-FFF2-40B4-BE49-F238E27FC236}">
                <a16:creationId xmlns:a16="http://schemas.microsoft.com/office/drawing/2014/main" id="{A68ADA49-FD76-BEB8-6478-AF44795F35B9}"/>
              </a:ext>
            </a:extLst>
          </p:cNvPr>
          <p:cNvSpPr txBox="1"/>
          <p:nvPr/>
        </p:nvSpPr>
        <p:spPr>
          <a:xfrm>
            <a:off x="2964656" y="1293025"/>
            <a:ext cx="6079332" cy="3456900"/>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Classes Abstratas</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Interfaces</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Inversão de Controle e Injeção de dependência</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SOLID</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DDD — Domain </a:t>
            </a:r>
            <a:r>
              <a:rPr lang="pt-BR" sz="2000" dirty="0" err="1">
                <a:solidFill>
                  <a:schemeClr val="dk1"/>
                </a:solidFill>
                <a:latin typeface="Calibri"/>
                <a:ea typeface="Calibri"/>
                <a:cs typeface="Calibri"/>
                <a:sym typeface="Calibri"/>
              </a:rPr>
              <a:t>Driven</a:t>
            </a:r>
            <a:r>
              <a:rPr lang="pt-BR" sz="2000" dirty="0">
                <a:solidFill>
                  <a:schemeClr val="dk1"/>
                </a:solidFill>
                <a:latin typeface="Calibri"/>
                <a:ea typeface="Calibri"/>
                <a:cs typeface="Calibri"/>
                <a:sym typeface="Calibri"/>
              </a:rPr>
              <a:t> Design</a:t>
            </a:r>
          </a:p>
          <a:p>
            <a:pPr marL="342900" lvl="2" indent="-342900">
              <a:spcBef>
                <a:spcPts val="1800"/>
              </a:spcBef>
              <a:buFont typeface="Arial" panose="020B0604020202020204" pitchFamily="34" charset="0"/>
              <a:buChar char="•"/>
            </a:pPr>
            <a:endParaRPr sz="20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298874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193"/>
        <p:cNvGrpSpPr/>
        <p:nvPr/>
      </p:nvGrpSpPr>
      <p:grpSpPr>
        <a:xfrm>
          <a:off x="0" y="0"/>
          <a:ext cx="0" cy="0"/>
          <a:chOff x="0" y="0"/>
          <a:chExt cx="0" cy="0"/>
        </a:xfrm>
      </p:grpSpPr>
      <p:sp>
        <p:nvSpPr>
          <p:cNvPr id="194" name="Google Shape;194;p5"/>
          <p:cNvSpPr txBox="1"/>
          <p:nvPr/>
        </p:nvSpPr>
        <p:spPr>
          <a:xfrm>
            <a:off x="565525" y="3874338"/>
            <a:ext cx="7410300" cy="398700"/>
          </a:xfrm>
          <a:prstGeom prst="rect">
            <a:avLst/>
          </a:prstGeom>
          <a:noFill/>
          <a:ln>
            <a:noFill/>
          </a:ln>
        </p:spPr>
        <p:txBody>
          <a:bodyPr spcFirstLastPara="1" wrap="square" lIns="91425" tIns="91425" rIns="91425" bIns="91425" anchor="ctr" anchorCtr="0">
            <a:noAutofit/>
          </a:bodyPr>
          <a:lstStyle/>
          <a:p>
            <a:pPr>
              <a:buSzPts val="2400"/>
            </a:pPr>
            <a:r>
              <a:rPr lang="en-US" sz="2400" b="0" i="0" u="none" strike="noStrike" cap="none" dirty="0">
                <a:solidFill>
                  <a:srgbClr val="A5A5A5"/>
                </a:solidFill>
                <a:latin typeface="Calibri"/>
                <a:ea typeface="Calibri"/>
                <a:cs typeface="Calibri"/>
                <a:sym typeface="Calibri"/>
              </a:rPr>
              <a:t>// </a:t>
            </a:r>
            <a:r>
              <a:rPr lang="pt-BR" sz="2400" dirty="0">
                <a:solidFill>
                  <a:srgbClr val="A5A5A5"/>
                </a:solidFill>
                <a:latin typeface="Calibri"/>
                <a:ea typeface="Calibri"/>
                <a:cs typeface="Calibri"/>
                <a:sym typeface="Calibri"/>
              </a:rPr>
              <a:t>Boas Práticas e Tratamento de Exceções em </a:t>
            </a:r>
            <a:r>
              <a:rPr lang="pt-BR" sz="2400" dirty="0" err="1">
                <a:solidFill>
                  <a:srgbClr val="A5A5A5"/>
                </a:solidFill>
                <a:latin typeface="Calibri"/>
                <a:ea typeface="Calibri"/>
                <a:cs typeface="Calibri"/>
                <a:sym typeface="Calibri"/>
              </a:rPr>
              <a:t>Dart</a:t>
            </a:r>
            <a:endParaRPr lang="en-US" sz="2400" i="0" u="none" strike="noStrike" cap="none" dirty="0">
              <a:solidFill>
                <a:srgbClr val="A5A5A5"/>
              </a:solidFill>
              <a:latin typeface="Calibri"/>
              <a:ea typeface="Calibri"/>
              <a:cs typeface="Calibri"/>
            </a:endParaRPr>
          </a:p>
        </p:txBody>
      </p:sp>
      <p:sp>
        <p:nvSpPr>
          <p:cNvPr id="195" name="Google Shape;195;p5"/>
          <p:cNvSpPr txBox="1"/>
          <p:nvPr/>
        </p:nvSpPr>
        <p:spPr>
          <a:xfrm>
            <a:off x="565523" y="870463"/>
            <a:ext cx="7410300" cy="4851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2400" b="1" dirty="0">
                <a:solidFill>
                  <a:srgbClr val="EA4E60"/>
                </a:solidFill>
                <a:latin typeface="Century Gothic"/>
                <a:ea typeface="Century Gothic"/>
                <a:cs typeface="Century Gothic"/>
                <a:sym typeface="Century Gothic"/>
              </a:rPr>
              <a:t>Etapa 5</a:t>
            </a:r>
            <a:endParaRPr sz="2400" b="0" i="0" u="none" strike="noStrike" cap="none" dirty="0">
              <a:solidFill>
                <a:srgbClr val="EA4E60"/>
              </a:solidFill>
              <a:latin typeface="Century Gothic"/>
              <a:ea typeface="Century Gothic"/>
              <a:cs typeface="Century Gothic"/>
              <a:sym typeface="Century Gothic"/>
            </a:endParaRPr>
          </a:p>
        </p:txBody>
      </p:sp>
      <p:sp>
        <p:nvSpPr>
          <p:cNvPr id="196" name="Google Shape;196;p5"/>
          <p:cNvSpPr txBox="1"/>
          <p:nvPr/>
        </p:nvSpPr>
        <p:spPr>
          <a:xfrm>
            <a:off x="565525" y="1785563"/>
            <a:ext cx="7165372" cy="1613700"/>
          </a:xfrm>
          <a:prstGeom prst="rect">
            <a:avLst/>
          </a:prstGeom>
          <a:noFill/>
          <a:ln>
            <a:noFill/>
          </a:ln>
        </p:spPr>
        <p:txBody>
          <a:bodyPr spcFirstLastPara="1" wrap="square" lIns="91425" tIns="91425" rIns="91425" bIns="91425" anchor="t" anchorCtr="0">
            <a:noAutofit/>
          </a:bodyPr>
          <a:lstStyle/>
          <a:p>
            <a:pPr>
              <a:lnSpc>
                <a:spcPct val="115000"/>
              </a:lnSpc>
              <a:buSzPts val="3200"/>
            </a:pPr>
            <a:r>
              <a:rPr lang="en-US" sz="4000" b="1" dirty="0">
                <a:solidFill>
                  <a:srgbClr val="EA4E60"/>
                </a:solidFill>
                <a:latin typeface="Century Gothic"/>
                <a:ea typeface="Century Gothic"/>
                <a:cs typeface="Century Gothic"/>
              </a:rPr>
              <a:t>Flutter</a:t>
            </a:r>
            <a:endParaRPr lang="en-US" sz="4000" b="1" i="0" u="none" strike="noStrike" cap="none" dirty="0">
              <a:solidFill>
                <a:srgbClr val="EA4E60"/>
              </a:solidFill>
              <a:latin typeface="Century Gothic"/>
              <a:ea typeface="Century Gothic"/>
              <a:cs typeface="Century Gothic"/>
            </a:endParaRPr>
          </a:p>
        </p:txBody>
      </p:sp>
      <p:pic>
        <p:nvPicPr>
          <p:cNvPr id="197" name="Google Shape;197;p5"/>
          <p:cNvPicPr preferRelativeResize="0"/>
          <p:nvPr/>
        </p:nvPicPr>
        <p:blipFill rotWithShape="1">
          <a:blip r:embed="rId3">
            <a:alphaModFix/>
          </a:blip>
          <a:srcRect/>
          <a:stretch/>
        </p:blipFill>
        <p:spPr>
          <a:xfrm>
            <a:off x="8127426" y="120127"/>
            <a:ext cx="851525" cy="331432"/>
          </a:xfrm>
          <a:prstGeom prst="rect">
            <a:avLst/>
          </a:prstGeom>
          <a:noFill/>
          <a:ln>
            <a:noFill/>
          </a:ln>
        </p:spPr>
      </p:pic>
      <p:sp>
        <p:nvSpPr>
          <p:cNvPr id="198" name="Google Shape;198;p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solidFill>
                  <a:srgbClr val="EA4E60"/>
                </a:solidFill>
              </a:rPr>
              <a:t>[</a:t>
            </a:r>
            <a:fld id="{00000000-1234-1234-1234-123412341234}" type="slidenum">
              <a:rPr lang="en-US">
                <a:solidFill>
                  <a:srgbClr val="EA4E60"/>
                </a:solidFill>
              </a:rPr>
              <a:t>29</a:t>
            </a:fld>
            <a:r>
              <a:rPr lang="en-US">
                <a:solidFill>
                  <a:srgbClr val="EA4E60"/>
                </a:solidFill>
              </a:rPr>
              <a:t>]</a:t>
            </a:r>
            <a:endParaRPr>
              <a:solidFill>
                <a:srgbClr val="EA4E60"/>
              </a:solidFill>
            </a:endParaRPr>
          </a:p>
        </p:txBody>
      </p:sp>
    </p:spTree>
    <p:extLst>
      <p:ext uri="{BB962C8B-B14F-4D97-AF65-F5344CB8AC3E}">
        <p14:creationId xmlns:p14="http://schemas.microsoft.com/office/powerpoint/2010/main" val="3371713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7"/>
        <p:cNvGrpSpPr/>
        <p:nvPr/>
      </p:nvGrpSpPr>
      <p:grpSpPr>
        <a:xfrm>
          <a:off x="0" y="0"/>
          <a:ext cx="0" cy="0"/>
          <a:chOff x="0" y="0"/>
          <a:chExt cx="0" cy="0"/>
        </a:xfrm>
      </p:grpSpPr>
      <p:sp>
        <p:nvSpPr>
          <p:cNvPr id="168" name="Google Shape;168;p3"/>
          <p:cNvSpPr txBox="1"/>
          <p:nvPr/>
        </p:nvSpPr>
        <p:spPr>
          <a:xfrm>
            <a:off x="565525" y="1857725"/>
            <a:ext cx="8016900" cy="2047200"/>
          </a:xfrm>
          <a:prstGeom prst="rect">
            <a:avLst/>
          </a:prstGeom>
          <a:noFill/>
          <a:ln>
            <a:noFill/>
          </a:ln>
        </p:spPr>
        <p:txBody>
          <a:bodyPr spcFirstLastPara="1" wrap="square" lIns="91425" tIns="91425" rIns="91425" bIns="91425" anchor="ctr" anchorCtr="0">
            <a:noAutofit/>
          </a:bodyPr>
          <a:lstStyle/>
          <a:p>
            <a:pPr marL="76200" lvl="1" algn="just"/>
            <a:r>
              <a:rPr lang="pt-BR" sz="2400" dirty="0">
                <a:solidFill>
                  <a:srgbClr val="040A24"/>
                </a:solidFill>
                <a:latin typeface="Calibri"/>
                <a:cs typeface="Calibri"/>
                <a:sym typeface="Calibri"/>
              </a:rPr>
              <a:t>Objetivo deste módulo é apresentar a linguagem de programação </a:t>
            </a:r>
            <a:r>
              <a:rPr lang="pt-BR" sz="2400" dirty="0" err="1">
                <a:solidFill>
                  <a:srgbClr val="040A24"/>
                </a:solidFill>
                <a:latin typeface="Calibri"/>
                <a:cs typeface="Calibri"/>
                <a:sym typeface="Calibri"/>
              </a:rPr>
              <a:t>Dart</a:t>
            </a:r>
            <a:r>
              <a:rPr lang="pt-BR" sz="2400" dirty="0">
                <a:solidFill>
                  <a:srgbClr val="040A24"/>
                </a:solidFill>
                <a:latin typeface="Calibri"/>
                <a:cs typeface="Calibri"/>
                <a:sym typeface="Calibri"/>
              </a:rPr>
              <a:t> que é o que usamos para desenvolver em Flutter. Será abordado o fundamento, orientação a objetos, estrutura condicionais e de repetição, funções, boas práticas, tratamento de erros e testes.</a:t>
            </a:r>
            <a:endParaRPr lang="pt-BR" sz="2400" dirty="0">
              <a:solidFill>
                <a:srgbClr val="040A24"/>
              </a:solidFill>
              <a:latin typeface="Calibri"/>
              <a:cs typeface="Calibri"/>
            </a:endParaRPr>
          </a:p>
        </p:txBody>
      </p:sp>
      <p:sp>
        <p:nvSpPr>
          <p:cNvPr id="169" name="Google Shape;169;p3"/>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i="0" u="none" strike="noStrike" cap="none">
                <a:solidFill>
                  <a:srgbClr val="EA4E60"/>
                </a:solidFill>
                <a:latin typeface="Century Gothic"/>
                <a:ea typeface="Century Gothic"/>
                <a:cs typeface="Century Gothic"/>
                <a:sym typeface="Century Gothic"/>
              </a:rPr>
              <a:t>Objetivo Geral</a:t>
            </a:r>
            <a:endParaRPr sz="4000" b="0" i="0" u="none" strike="noStrike" cap="none">
              <a:solidFill>
                <a:srgbClr val="EA4E60"/>
              </a:solidFill>
              <a:latin typeface="Century Gothic"/>
              <a:ea typeface="Century Gothic"/>
              <a:cs typeface="Century Gothic"/>
              <a:sym typeface="Century Gothic"/>
            </a:endParaRPr>
          </a:p>
        </p:txBody>
      </p:sp>
      <p:sp>
        <p:nvSpPr>
          <p:cNvPr id="170" name="Google Shape;170;p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3</a:t>
            </a:fld>
            <a:r>
              <a:rPr lang="en-US"/>
              <a:t>]</a:t>
            </a:r>
            <a:endParaRPr/>
          </a:p>
        </p:txBody>
      </p:sp>
    </p:spTree>
    <p:extLst>
      <p:ext uri="{BB962C8B-B14F-4D97-AF65-F5344CB8AC3E}">
        <p14:creationId xmlns:p14="http://schemas.microsoft.com/office/powerpoint/2010/main" val="267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g117040352ea_0_0"/>
          <p:cNvSpPr txBox="1"/>
          <p:nvPr/>
        </p:nvSpPr>
        <p:spPr>
          <a:xfrm>
            <a:off x="565525" y="1293025"/>
            <a:ext cx="8016900" cy="3456900"/>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1800"/>
              </a:spcBef>
              <a:spcAft>
                <a:spcPts val="0"/>
              </a:spcAft>
              <a:buFont typeface="Arial" panose="020B0604020202020204" pitchFamily="34" charset="0"/>
              <a:buChar char="•"/>
            </a:pPr>
            <a:r>
              <a:rPr lang="pt-BR" sz="2000" dirty="0" err="1">
                <a:solidFill>
                  <a:schemeClr val="dk1"/>
                </a:solidFill>
                <a:latin typeface="Calibri"/>
                <a:ea typeface="Calibri"/>
                <a:cs typeface="Calibri"/>
                <a:sym typeface="Calibri"/>
              </a:rPr>
              <a:t>Try</a:t>
            </a:r>
            <a:r>
              <a:rPr lang="pt-BR" sz="2000" dirty="0">
                <a:solidFill>
                  <a:schemeClr val="dk1"/>
                </a:solidFill>
                <a:latin typeface="Calibri"/>
                <a:ea typeface="Calibri"/>
                <a:cs typeface="Calibri"/>
                <a:sym typeface="Calibri"/>
              </a:rPr>
              <a:t> catch</a:t>
            </a:r>
          </a:p>
          <a:p>
            <a:pPr marL="342900" marR="0" lvl="0" indent="-342900" algn="l" rtl="0">
              <a:lnSpc>
                <a:spcPct val="100000"/>
              </a:lnSpc>
              <a:spcBef>
                <a:spcPts val="1800"/>
              </a:spcBef>
              <a:spcAft>
                <a:spcPts val="0"/>
              </a:spcAft>
              <a:buFont typeface="Arial" panose="020B0604020202020204" pitchFamily="34" charset="0"/>
              <a:buChar char="•"/>
            </a:pPr>
            <a:r>
              <a:rPr lang="pt-BR" sz="2000" dirty="0" err="1">
                <a:solidFill>
                  <a:schemeClr val="dk1"/>
                </a:solidFill>
                <a:latin typeface="Calibri"/>
                <a:ea typeface="Calibri"/>
                <a:cs typeface="Calibri"/>
                <a:sym typeface="Calibri"/>
              </a:rPr>
              <a:t>Try</a:t>
            </a:r>
            <a:r>
              <a:rPr lang="pt-BR" sz="2000" dirty="0">
                <a:solidFill>
                  <a:schemeClr val="dk1"/>
                </a:solidFill>
                <a:latin typeface="Calibri"/>
                <a:ea typeface="Calibri"/>
                <a:cs typeface="Calibri"/>
                <a:sym typeface="Calibri"/>
              </a:rPr>
              <a:t> catch </a:t>
            </a:r>
            <a:r>
              <a:rPr lang="pt-BR" sz="2000" dirty="0" err="1">
                <a:solidFill>
                  <a:schemeClr val="dk1"/>
                </a:solidFill>
                <a:latin typeface="Calibri"/>
                <a:ea typeface="Calibri"/>
                <a:cs typeface="Calibri"/>
                <a:sym typeface="Calibri"/>
              </a:rPr>
              <a:t>finally</a:t>
            </a:r>
            <a:endParaRPr lang="pt-BR" sz="2000" dirty="0">
              <a:solidFill>
                <a:schemeClr val="dk1"/>
              </a:solidFill>
              <a:latin typeface="Calibri"/>
              <a:ea typeface="Calibri"/>
              <a:cs typeface="Calibri"/>
              <a:sym typeface="Calibri"/>
            </a:endParaRPr>
          </a:p>
          <a:p>
            <a:pPr marR="0" lvl="0" algn="l" rtl="0">
              <a:lnSpc>
                <a:spcPct val="100000"/>
              </a:lnSpc>
              <a:spcBef>
                <a:spcPts val="1800"/>
              </a:spcBef>
              <a:spcAft>
                <a:spcPts val="0"/>
              </a:spcAft>
            </a:pPr>
            <a:endParaRPr lang="pt-BR" sz="2000" dirty="0">
              <a:solidFill>
                <a:schemeClr val="dk1"/>
              </a:solidFill>
              <a:latin typeface="Calibri"/>
              <a:ea typeface="Calibri"/>
              <a:cs typeface="Calibri"/>
              <a:sym typeface="Calibri"/>
            </a:endParaRPr>
          </a:p>
          <a:p>
            <a:pPr marL="342900" lvl="2" indent="-342900">
              <a:spcBef>
                <a:spcPts val="1800"/>
              </a:spcBef>
              <a:buFont typeface="Arial" panose="020B0604020202020204" pitchFamily="34" charset="0"/>
              <a:buChar char="•"/>
            </a:pPr>
            <a:endParaRPr sz="2000" dirty="0">
              <a:solidFill>
                <a:schemeClr val="dk1"/>
              </a:solidFill>
              <a:latin typeface="Calibri"/>
              <a:ea typeface="Calibri"/>
              <a:cs typeface="Calibri"/>
              <a:sym typeface="Calibri"/>
            </a:endParaRPr>
          </a:p>
        </p:txBody>
      </p:sp>
      <p:sp>
        <p:nvSpPr>
          <p:cNvPr id="275" name="Google Shape;275;g117040352ea_0_0"/>
          <p:cNvSpPr txBox="1"/>
          <p:nvPr/>
        </p:nvSpPr>
        <p:spPr>
          <a:xfrm>
            <a:off x="565525" y="448525"/>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pt-BR" sz="4000" b="1" dirty="0">
                <a:solidFill>
                  <a:srgbClr val="EA4E60"/>
                </a:solidFill>
                <a:latin typeface="Century Gothic"/>
                <a:ea typeface="Century Gothic"/>
                <a:cs typeface="Century Gothic"/>
                <a:sym typeface="Century Gothic"/>
              </a:rPr>
              <a:t>Tratamento de erros</a:t>
            </a:r>
            <a:endParaRPr lang="pt-BR" sz="4000" b="0" i="0" u="none" strike="noStrike" cap="none" dirty="0">
              <a:solidFill>
                <a:srgbClr val="EA4E60"/>
              </a:solidFill>
              <a:latin typeface="Century Gothic"/>
              <a:ea typeface="Century Gothic"/>
              <a:cs typeface="Century Gothic"/>
              <a:sym typeface="Century Gothic"/>
            </a:endParaRPr>
          </a:p>
        </p:txBody>
      </p:sp>
      <p:sp>
        <p:nvSpPr>
          <p:cNvPr id="276" name="Google Shape;276;g117040352ea_0_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30</a:t>
            </a:fld>
            <a:r>
              <a:rPr lang="en-US"/>
              <a:t>]</a:t>
            </a:r>
            <a:endParaRPr/>
          </a:p>
        </p:txBody>
      </p:sp>
      <p:pic>
        <p:nvPicPr>
          <p:cNvPr id="3" name="Imagem 2">
            <a:extLst>
              <a:ext uri="{FF2B5EF4-FFF2-40B4-BE49-F238E27FC236}">
                <a16:creationId xmlns:a16="http://schemas.microsoft.com/office/drawing/2014/main" id="{2747742A-5D45-156E-78B3-FF0D5EAB0758}"/>
              </a:ext>
            </a:extLst>
          </p:cNvPr>
          <p:cNvPicPr>
            <a:picLocks noChangeAspect="1"/>
          </p:cNvPicPr>
          <p:nvPr/>
        </p:nvPicPr>
        <p:blipFill>
          <a:blip r:embed="rId3"/>
          <a:stretch>
            <a:fillRect/>
          </a:stretch>
        </p:blipFill>
        <p:spPr>
          <a:xfrm>
            <a:off x="561575" y="2664619"/>
            <a:ext cx="5213972" cy="1764506"/>
          </a:xfrm>
          <a:prstGeom prst="rect">
            <a:avLst/>
          </a:prstGeom>
        </p:spPr>
      </p:pic>
    </p:spTree>
    <p:extLst>
      <p:ext uri="{BB962C8B-B14F-4D97-AF65-F5344CB8AC3E}">
        <p14:creationId xmlns:p14="http://schemas.microsoft.com/office/powerpoint/2010/main" val="33117681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g117040352ea_0_0"/>
          <p:cNvSpPr txBox="1"/>
          <p:nvPr/>
        </p:nvSpPr>
        <p:spPr>
          <a:xfrm>
            <a:off x="565525" y="1314457"/>
            <a:ext cx="8016900" cy="3456900"/>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1800"/>
              </a:spcBef>
              <a:spcAft>
                <a:spcPts val="0"/>
              </a:spcAft>
              <a:buFont typeface="Arial" panose="020B0604020202020204" pitchFamily="34" charset="0"/>
              <a:buChar char="•"/>
            </a:pPr>
            <a:r>
              <a:rPr lang="pt-BR" sz="2000" dirty="0" err="1">
                <a:solidFill>
                  <a:schemeClr val="dk1"/>
                </a:solidFill>
                <a:latin typeface="Calibri"/>
                <a:ea typeface="Calibri"/>
                <a:cs typeface="Calibri"/>
                <a:sym typeface="Calibri"/>
              </a:rPr>
              <a:t>lints</a:t>
            </a:r>
            <a:endParaRPr lang="pt-BR" sz="2000" dirty="0">
              <a:solidFill>
                <a:schemeClr val="dk1"/>
              </a:solidFill>
              <a:latin typeface="Calibri"/>
              <a:ea typeface="Calibri"/>
              <a:cs typeface="Calibri"/>
              <a:sym typeface="Calibri"/>
            </a:endParaRPr>
          </a:p>
          <a:p>
            <a:pPr marL="342900" marR="0" lvl="0" indent="-342900" algn="l" rtl="0">
              <a:lnSpc>
                <a:spcPct val="100000"/>
              </a:lnSpc>
              <a:spcBef>
                <a:spcPts val="1800"/>
              </a:spcBef>
              <a:spcAft>
                <a:spcPts val="0"/>
              </a:spcAft>
              <a:buFont typeface="Arial" panose="020B0604020202020204" pitchFamily="34" charset="0"/>
              <a:buChar char="•"/>
            </a:pPr>
            <a:r>
              <a:rPr lang="fr-FR" sz="2800" dirty="0">
                <a:hlinkClick r:id="rId3"/>
              </a:rPr>
              <a:t>https://pub.dev/packages/lints</a:t>
            </a:r>
            <a:endParaRPr lang="fr-FR" sz="2800" dirty="0"/>
          </a:p>
          <a:p>
            <a:pPr marL="342900" marR="0" lvl="0" indent="-342900" algn="l" rtl="0">
              <a:lnSpc>
                <a:spcPct val="100000"/>
              </a:lnSpc>
              <a:spcBef>
                <a:spcPts val="1800"/>
              </a:spcBef>
              <a:spcAft>
                <a:spcPts val="0"/>
              </a:spcAft>
              <a:buFont typeface="Arial" panose="020B0604020202020204" pitchFamily="34" charset="0"/>
              <a:buChar char="•"/>
            </a:pPr>
            <a:r>
              <a:rPr lang="pt-BR" sz="2800" dirty="0">
                <a:hlinkClick r:id="rId4"/>
              </a:rPr>
              <a:t>https://pub.dev/packages/flutter_lints</a:t>
            </a:r>
            <a:endParaRPr lang="pt-BR" sz="2000" dirty="0">
              <a:solidFill>
                <a:schemeClr val="dk1"/>
              </a:solidFill>
              <a:latin typeface="Calibri"/>
              <a:ea typeface="Calibri"/>
              <a:cs typeface="Calibri"/>
              <a:sym typeface="Calibri"/>
            </a:endParaRPr>
          </a:p>
          <a:p>
            <a:pPr marL="342900" lvl="2" indent="-342900">
              <a:spcBef>
                <a:spcPts val="1800"/>
              </a:spcBef>
              <a:buFont typeface="Arial" panose="020B0604020202020204" pitchFamily="34" charset="0"/>
              <a:buChar char="•"/>
            </a:pPr>
            <a:endParaRPr sz="2000" dirty="0">
              <a:solidFill>
                <a:schemeClr val="dk1"/>
              </a:solidFill>
              <a:latin typeface="Calibri"/>
              <a:ea typeface="Calibri"/>
              <a:cs typeface="Calibri"/>
              <a:sym typeface="Calibri"/>
            </a:endParaRPr>
          </a:p>
        </p:txBody>
      </p:sp>
      <p:sp>
        <p:nvSpPr>
          <p:cNvPr id="275" name="Google Shape;275;g117040352ea_0_0"/>
          <p:cNvSpPr txBox="1"/>
          <p:nvPr/>
        </p:nvSpPr>
        <p:spPr>
          <a:xfrm>
            <a:off x="565525" y="448525"/>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pt-BR" sz="4000" b="1" dirty="0">
                <a:solidFill>
                  <a:srgbClr val="EA4E60"/>
                </a:solidFill>
                <a:latin typeface="Century Gothic"/>
                <a:ea typeface="Century Gothic"/>
                <a:cs typeface="Century Gothic"/>
                <a:sym typeface="Century Gothic"/>
              </a:rPr>
              <a:t>Boas práticas</a:t>
            </a:r>
            <a:endParaRPr lang="pt-BR" sz="4000" b="0" i="0" u="none" strike="noStrike" cap="none" dirty="0">
              <a:solidFill>
                <a:srgbClr val="EA4E60"/>
              </a:solidFill>
              <a:latin typeface="Century Gothic"/>
              <a:ea typeface="Century Gothic"/>
              <a:cs typeface="Century Gothic"/>
              <a:sym typeface="Century Gothic"/>
            </a:endParaRPr>
          </a:p>
        </p:txBody>
      </p:sp>
      <p:sp>
        <p:nvSpPr>
          <p:cNvPr id="276" name="Google Shape;276;g117040352ea_0_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31</a:t>
            </a:fld>
            <a:r>
              <a:rPr lang="en-US"/>
              <a:t>]</a:t>
            </a:r>
            <a:endParaRPr/>
          </a:p>
        </p:txBody>
      </p:sp>
    </p:spTree>
    <p:extLst>
      <p:ext uri="{BB962C8B-B14F-4D97-AF65-F5344CB8AC3E}">
        <p14:creationId xmlns:p14="http://schemas.microsoft.com/office/powerpoint/2010/main" val="30298344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193"/>
        <p:cNvGrpSpPr/>
        <p:nvPr/>
      </p:nvGrpSpPr>
      <p:grpSpPr>
        <a:xfrm>
          <a:off x="0" y="0"/>
          <a:ext cx="0" cy="0"/>
          <a:chOff x="0" y="0"/>
          <a:chExt cx="0" cy="0"/>
        </a:xfrm>
      </p:grpSpPr>
      <p:sp>
        <p:nvSpPr>
          <p:cNvPr id="194" name="Google Shape;194;p5"/>
          <p:cNvSpPr txBox="1"/>
          <p:nvPr/>
        </p:nvSpPr>
        <p:spPr>
          <a:xfrm>
            <a:off x="565525" y="3874338"/>
            <a:ext cx="7410300" cy="398700"/>
          </a:xfrm>
          <a:prstGeom prst="rect">
            <a:avLst/>
          </a:prstGeom>
          <a:noFill/>
          <a:ln>
            <a:noFill/>
          </a:ln>
        </p:spPr>
        <p:txBody>
          <a:bodyPr spcFirstLastPara="1" wrap="square" lIns="91425" tIns="91425" rIns="91425" bIns="91425" anchor="ctr" anchorCtr="0">
            <a:noAutofit/>
          </a:bodyPr>
          <a:lstStyle/>
          <a:p>
            <a:pPr>
              <a:buSzPts val="2400"/>
            </a:pPr>
            <a:r>
              <a:rPr lang="en-US" sz="2400" b="0" i="0" u="none" strike="noStrike" cap="none" dirty="0">
                <a:solidFill>
                  <a:srgbClr val="A5A5A5"/>
                </a:solidFill>
                <a:latin typeface="Calibri"/>
                <a:ea typeface="Calibri"/>
                <a:cs typeface="Calibri"/>
                <a:sym typeface="Calibri"/>
              </a:rPr>
              <a:t>// </a:t>
            </a:r>
            <a:r>
              <a:rPr lang="pt-BR" sz="2400" dirty="0">
                <a:solidFill>
                  <a:srgbClr val="A5A5A5"/>
                </a:solidFill>
                <a:latin typeface="Calibri"/>
                <a:ea typeface="Calibri"/>
                <a:cs typeface="Calibri"/>
                <a:sym typeface="Calibri"/>
              </a:rPr>
              <a:t>Introdução à Testes em </a:t>
            </a:r>
            <a:r>
              <a:rPr lang="pt-BR" sz="2400" dirty="0" err="1">
                <a:solidFill>
                  <a:srgbClr val="A5A5A5"/>
                </a:solidFill>
                <a:latin typeface="Calibri"/>
                <a:ea typeface="Calibri"/>
                <a:cs typeface="Calibri"/>
                <a:sym typeface="Calibri"/>
              </a:rPr>
              <a:t>Dart</a:t>
            </a:r>
            <a:endParaRPr lang="en-US" sz="2400" i="0" u="none" strike="noStrike" cap="none" dirty="0">
              <a:solidFill>
                <a:srgbClr val="A5A5A5"/>
              </a:solidFill>
              <a:latin typeface="Calibri"/>
              <a:ea typeface="Calibri"/>
              <a:cs typeface="Calibri"/>
            </a:endParaRPr>
          </a:p>
        </p:txBody>
      </p:sp>
      <p:sp>
        <p:nvSpPr>
          <p:cNvPr id="195" name="Google Shape;195;p5"/>
          <p:cNvSpPr txBox="1"/>
          <p:nvPr/>
        </p:nvSpPr>
        <p:spPr>
          <a:xfrm>
            <a:off x="565523" y="870463"/>
            <a:ext cx="7410300" cy="4851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2400" b="1" dirty="0">
                <a:solidFill>
                  <a:srgbClr val="EA4E60"/>
                </a:solidFill>
                <a:latin typeface="Century Gothic"/>
                <a:ea typeface="Century Gothic"/>
                <a:cs typeface="Century Gothic"/>
                <a:sym typeface="Century Gothic"/>
              </a:rPr>
              <a:t>Etapa 6</a:t>
            </a:r>
            <a:endParaRPr sz="2400" b="0" i="0" u="none" strike="noStrike" cap="none" dirty="0">
              <a:solidFill>
                <a:srgbClr val="EA4E60"/>
              </a:solidFill>
              <a:latin typeface="Century Gothic"/>
              <a:ea typeface="Century Gothic"/>
              <a:cs typeface="Century Gothic"/>
              <a:sym typeface="Century Gothic"/>
            </a:endParaRPr>
          </a:p>
        </p:txBody>
      </p:sp>
      <p:sp>
        <p:nvSpPr>
          <p:cNvPr id="196" name="Google Shape;196;p5"/>
          <p:cNvSpPr txBox="1"/>
          <p:nvPr/>
        </p:nvSpPr>
        <p:spPr>
          <a:xfrm>
            <a:off x="565525" y="1785563"/>
            <a:ext cx="7165372" cy="1613700"/>
          </a:xfrm>
          <a:prstGeom prst="rect">
            <a:avLst/>
          </a:prstGeom>
          <a:noFill/>
          <a:ln>
            <a:noFill/>
          </a:ln>
        </p:spPr>
        <p:txBody>
          <a:bodyPr spcFirstLastPara="1" wrap="square" lIns="91425" tIns="91425" rIns="91425" bIns="91425" anchor="t" anchorCtr="0">
            <a:noAutofit/>
          </a:bodyPr>
          <a:lstStyle/>
          <a:p>
            <a:pPr>
              <a:lnSpc>
                <a:spcPct val="115000"/>
              </a:lnSpc>
              <a:buSzPts val="3200"/>
            </a:pPr>
            <a:r>
              <a:rPr lang="en-US" sz="4000" b="1" dirty="0">
                <a:solidFill>
                  <a:srgbClr val="EA4E60"/>
                </a:solidFill>
                <a:latin typeface="Century Gothic"/>
                <a:ea typeface="Century Gothic"/>
                <a:cs typeface="Century Gothic"/>
              </a:rPr>
              <a:t>Flutter</a:t>
            </a:r>
            <a:endParaRPr lang="en-US" sz="4000" b="1" i="0" u="none" strike="noStrike" cap="none" dirty="0">
              <a:solidFill>
                <a:srgbClr val="EA4E60"/>
              </a:solidFill>
              <a:latin typeface="Century Gothic"/>
              <a:ea typeface="Century Gothic"/>
              <a:cs typeface="Century Gothic"/>
            </a:endParaRPr>
          </a:p>
        </p:txBody>
      </p:sp>
      <p:pic>
        <p:nvPicPr>
          <p:cNvPr id="197" name="Google Shape;197;p5"/>
          <p:cNvPicPr preferRelativeResize="0"/>
          <p:nvPr/>
        </p:nvPicPr>
        <p:blipFill rotWithShape="1">
          <a:blip r:embed="rId3">
            <a:alphaModFix/>
          </a:blip>
          <a:srcRect/>
          <a:stretch/>
        </p:blipFill>
        <p:spPr>
          <a:xfrm>
            <a:off x="8127426" y="120127"/>
            <a:ext cx="851525" cy="331432"/>
          </a:xfrm>
          <a:prstGeom prst="rect">
            <a:avLst/>
          </a:prstGeom>
          <a:noFill/>
          <a:ln>
            <a:noFill/>
          </a:ln>
        </p:spPr>
      </p:pic>
      <p:sp>
        <p:nvSpPr>
          <p:cNvPr id="198" name="Google Shape;198;p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solidFill>
                  <a:srgbClr val="EA4E60"/>
                </a:solidFill>
              </a:rPr>
              <a:t>[</a:t>
            </a:r>
            <a:fld id="{00000000-1234-1234-1234-123412341234}" type="slidenum">
              <a:rPr lang="en-US">
                <a:solidFill>
                  <a:srgbClr val="EA4E60"/>
                </a:solidFill>
              </a:rPr>
              <a:t>32</a:t>
            </a:fld>
            <a:r>
              <a:rPr lang="en-US">
                <a:solidFill>
                  <a:srgbClr val="EA4E60"/>
                </a:solidFill>
              </a:rPr>
              <a:t>]</a:t>
            </a:r>
            <a:endParaRPr>
              <a:solidFill>
                <a:srgbClr val="EA4E60"/>
              </a:solidFill>
            </a:endParaRPr>
          </a:p>
        </p:txBody>
      </p:sp>
    </p:spTree>
    <p:extLst>
      <p:ext uri="{BB962C8B-B14F-4D97-AF65-F5344CB8AC3E}">
        <p14:creationId xmlns:p14="http://schemas.microsoft.com/office/powerpoint/2010/main" val="32322274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g117040352ea_0_0"/>
          <p:cNvSpPr txBox="1"/>
          <p:nvPr/>
        </p:nvSpPr>
        <p:spPr>
          <a:xfrm>
            <a:off x="565525" y="1293025"/>
            <a:ext cx="8016900" cy="3456900"/>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1800"/>
              </a:spcBef>
              <a:spcAft>
                <a:spcPts val="0"/>
              </a:spcAft>
              <a:buFont typeface="Arial" panose="020B0604020202020204" pitchFamily="34" charset="0"/>
              <a:buChar char="•"/>
            </a:pPr>
            <a:endParaRPr lang="pt-BR" sz="2000" dirty="0">
              <a:solidFill>
                <a:schemeClr val="dk1"/>
              </a:solidFill>
              <a:latin typeface="Calibri"/>
              <a:ea typeface="Calibri"/>
              <a:cs typeface="Calibri"/>
              <a:sym typeface="Calibri"/>
            </a:endParaRP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Evitar erros antes de ir para produção</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Redução de custos com testes manuais</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Confiabilidade do código</a:t>
            </a:r>
          </a:p>
        </p:txBody>
      </p:sp>
      <p:sp>
        <p:nvSpPr>
          <p:cNvPr id="275" name="Google Shape;275;g117040352ea_0_0"/>
          <p:cNvSpPr txBox="1"/>
          <p:nvPr/>
        </p:nvSpPr>
        <p:spPr>
          <a:xfrm>
            <a:off x="565525" y="448525"/>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pt-BR" sz="4000" b="1" dirty="0">
                <a:solidFill>
                  <a:srgbClr val="EA4E60"/>
                </a:solidFill>
                <a:latin typeface="Century Gothic"/>
                <a:ea typeface="Century Gothic"/>
                <a:cs typeface="Century Gothic"/>
                <a:sym typeface="Century Gothic"/>
              </a:rPr>
              <a:t>Introdução a testes</a:t>
            </a:r>
            <a:endParaRPr lang="pt-BR" sz="4000" b="0" i="0" u="none" strike="noStrike" cap="none" dirty="0">
              <a:solidFill>
                <a:srgbClr val="EA4E60"/>
              </a:solidFill>
              <a:latin typeface="Century Gothic"/>
              <a:ea typeface="Century Gothic"/>
              <a:cs typeface="Century Gothic"/>
              <a:sym typeface="Century Gothic"/>
            </a:endParaRPr>
          </a:p>
        </p:txBody>
      </p:sp>
      <p:sp>
        <p:nvSpPr>
          <p:cNvPr id="276" name="Google Shape;276;g117040352ea_0_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33</a:t>
            </a:fld>
            <a:r>
              <a:rPr lang="en-US"/>
              <a:t>]</a:t>
            </a:r>
            <a:endParaRPr/>
          </a:p>
        </p:txBody>
      </p:sp>
    </p:spTree>
    <p:extLst>
      <p:ext uri="{BB962C8B-B14F-4D97-AF65-F5344CB8AC3E}">
        <p14:creationId xmlns:p14="http://schemas.microsoft.com/office/powerpoint/2010/main" val="22768680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g117040352ea_0_0"/>
          <p:cNvSpPr txBox="1"/>
          <p:nvPr/>
        </p:nvSpPr>
        <p:spPr>
          <a:xfrm>
            <a:off x="565525" y="1293025"/>
            <a:ext cx="8016900" cy="3456900"/>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1800"/>
              </a:spcBef>
              <a:spcAft>
                <a:spcPts val="0"/>
              </a:spcAft>
              <a:buFont typeface="Arial" panose="020B0604020202020204" pitchFamily="34" charset="0"/>
              <a:buChar char="•"/>
            </a:pPr>
            <a:r>
              <a:rPr lang="pt-BR" sz="2000" dirty="0" err="1">
                <a:solidFill>
                  <a:schemeClr val="dk1"/>
                </a:solidFill>
                <a:latin typeface="Calibri"/>
                <a:ea typeface="Calibri"/>
                <a:cs typeface="Calibri"/>
                <a:sym typeface="Calibri"/>
              </a:rPr>
              <a:t>dart</a:t>
            </a:r>
            <a:r>
              <a:rPr lang="pt-BR" sz="2000" dirty="0">
                <a:solidFill>
                  <a:schemeClr val="dk1"/>
                </a:solidFill>
                <a:latin typeface="Calibri"/>
                <a:ea typeface="Calibri"/>
                <a:cs typeface="Calibri"/>
                <a:sym typeface="Calibri"/>
              </a:rPr>
              <a:t> </a:t>
            </a:r>
            <a:r>
              <a:rPr lang="pt-BR" sz="2000" dirty="0" err="1">
                <a:solidFill>
                  <a:schemeClr val="dk1"/>
                </a:solidFill>
                <a:latin typeface="Calibri"/>
                <a:ea typeface="Calibri"/>
                <a:cs typeface="Calibri"/>
                <a:sym typeface="Calibri"/>
              </a:rPr>
              <a:t>run</a:t>
            </a:r>
            <a:r>
              <a:rPr lang="pt-BR" sz="2000" dirty="0">
                <a:solidFill>
                  <a:schemeClr val="dk1"/>
                </a:solidFill>
                <a:latin typeface="Calibri"/>
                <a:ea typeface="Calibri"/>
                <a:cs typeface="Calibri"/>
                <a:sym typeface="Calibri"/>
              </a:rPr>
              <a:t> </a:t>
            </a:r>
            <a:r>
              <a:rPr lang="pt-BR" sz="2000" dirty="0" err="1">
                <a:solidFill>
                  <a:schemeClr val="dk1"/>
                </a:solidFill>
                <a:latin typeface="Calibri"/>
                <a:ea typeface="Calibri"/>
                <a:cs typeface="Calibri"/>
                <a:sym typeface="Calibri"/>
              </a:rPr>
              <a:t>test</a:t>
            </a:r>
            <a:endParaRPr lang="pt-BR" sz="2000" dirty="0">
              <a:solidFill>
                <a:schemeClr val="dk1"/>
              </a:solidFill>
              <a:latin typeface="Calibri"/>
              <a:ea typeface="Calibri"/>
              <a:cs typeface="Calibri"/>
              <a:sym typeface="Calibri"/>
            </a:endParaRP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Utilização de </a:t>
            </a:r>
            <a:r>
              <a:rPr lang="pt-BR" sz="2000" dirty="0" err="1">
                <a:solidFill>
                  <a:schemeClr val="dk1"/>
                </a:solidFill>
                <a:latin typeface="Calibri"/>
                <a:ea typeface="Calibri"/>
                <a:cs typeface="Calibri"/>
                <a:sym typeface="Calibri"/>
              </a:rPr>
              <a:t>Matchers</a:t>
            </a:r>
            <a:endParaRPr lang="pt-BR" sz="2000" dirty="0">
              <a:solidFill>
                <a:schemeClr val="dk1"/>
              </a:solidFill>
              <a:latin typeface="Calibri"/>
              <a:ea typeface="Calibri"/>
              <a:cs typeface="Calibri"/>
              <a:sym typeface="Calibri"/>
            </a:endParaRP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Confiabilidade do código</a:t>
            </a:r>
          </a:p>
        </p:txBody>
      </p:sp>
      <p:sp>
        <p:nvSpPr>
          <p:cNvPr id="275" name="Google Shape;275;g117040352ea_0_0"/>
          <p:cNvSpPr txBox="1"/>
          <p:nvPr/>
        </p:nvSpPr>
        <p:spPr>
          <a:xfrm>
            <a:off x="565525" y="448525"/>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pt-BR" sz="4000" b="1" dirty="0">
                <a:solidFill>
                  <a:srgbClr val="EA4E60"/>
                </a:solidFill>
                <a:latin typeface="Century Gothic"/>
                <a:ea typeface="Century Gothic"/>
                <a:cs typeface="Century Gothic"/>
                <a:sym typeface="Century Gothic"/>
              </a:rPr>
              <a:t>Testes no DART</a:t>
            </a:r>
            <a:endParaRPr lang="pt-BR" sz="4000" b="0" i="0" u="none" strike="noStrike" cap="none" dirty="0">
              <a:solidFill>
                <a:srgbClr val="EA4E60"/>
              </a:solidFill>
              <a:latin typeface="Century Gothic"/>
              <a:ea typeface="Century Gothic"/>
              <a:cs typeface="Century Gothic"/>
              <a:sym typeface="Century Gothic"/>
            </a:endParaRPr>
          </a:p>
        </p:txBody>
      </p:sp>
      <p:sp>
        <p:nvSpPr>
          <p:cNvPr id="276" name="Google Shape;276;g117040352ea_0_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34</a:t>
            </a:fld>
            <a:r>
              <a:rPr lang="en-US"/>
              <a:t>]</a:t>
            </a:r>
            <a:endParaRPr/>
          </a:p>
        </p:txBody>
      </p:sp>
      <p:pic>
        <p:nvPicPr>
          <p:cNvPr id="3" name="Imagem 2">
            <a:extLst>
              <a:ext uri="{FF2B5EF4-FFF2-40B4-BE49-F238E27FC236}">
                <a16:creationId xmlns:a16="http://schemas.microsoft.com/office/drawing/2014/main" id="{CE9F08AF-CC75-DC54-3203-34B9E900EF94}"/>
              </a:ext>
            </a:extLst>
          </p:cNvPr>
          <p:cNvPicPr>
            <a:picLocks noChangeAspect="1"/>
          </p:cNvPicPr>
          <p:nvPr/>
        </p:nvPicPr>
        <p:blipFill>
          <a:blip r:embed="rId3"/>
          <a:stretch>
            <a:fillRect/>
          </a:stretch>
        </p:blipFill>
        <p:spPr>
          <a:xfrm>
            <a:off x="561575" y="3133741"/>
            <a:ext cx="7401386" cy="1073776"/>
          </a:xfrm>
          <a:prstGeom prst="rect">
            <a:avLst/>
          </a:prstGeom>
        </p:spPr>
      </p:pic>
    </p:spTree>
    <p:extLst>
      <p:ext uri="{BB962C8B-B14F-4D97-AF65-F5344CB8AC3E}">
        <p14:creationId xmlns:p14="http://schemas.microsoft.com/office/powerpoint/2010/main" val="234708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66"/>
        <p:cNvGrpSpPr/>
        <p:nvPr/>
      </p:nvGrpSpPr>
      <p:grpSpPr>
        <a:xfrm>
          <a:off x="0" y="0"/>
          <a:ext cx="0" cy="0"/>
          <a:chOff x="0" y="0"/>
          <a:chExt cx="0" cy="0"/>
        </a:xfrm>
      </p:grpSpPr>
      <p:sp>
        <p:nvSpPr>
          <p:cNvPr id="267" name="Google Shape;267;g109ffa863cd_0_356"/>
          <p:cNvSpPr txBox="1"/>
          <p:nvPr/>
        </p:nvSpPr>
        <p:spPr>
          <a:xfrm>
            <a:off x="565525" y="1293025"/>
            <a:ext cx="8016900" cy="3456900"/>
          </a:xfrm>
          <a:prstGeom prst="rect">
            <a:avLst/>
          </a:prstGeom>
          <a:noFill/>
          <a:ln>
            <a:noFill/>
          </a:ln>
        </p:spPr>
        <p:txBody>
          <a:bodyPr spcFirstLastPara="1" wrap="square" lIns="91425" tIns="91425" rIns="91425" bIns="91425" anchor="t" anchorCtr="0">
            <a:noAutofit/>
          </a:bodyPr>
          <a:lstStyle/>
          <a:p>
            <a:pPr marL="457200" indent="-381000">
              <a:spcBef>
                <a:spcPts val="1800"/>
              </a:spcBef>
              <a:buClr>
                <a:schemeClr val="dk1"/>
              </a:buClr>
              <a:buSzPts val="2400"/>
              <a:buFont typeface="Calibri"/>
              <a:buChar char="●"/>
            </a:pPr>
            <a:r>
              <a:rPr lang="pt-BR" sz="2400" b="1" u="sng" dirty="0" err="1">
                <a:solidFill>
                  <a:schemeClr val="dk1"/>
                </a:solidFill>
                <a:latin typeface="Calibri"/>
                <a:cs typeface="Calibri"/>
                <a:hlinkClick r:id="rId3">
                  <a:extLst>
                    <a:ext uri="{A12FA001-AC4F-418D-AE19-62706E023703}">
                      <ahyp:hlinkClr xmlns:ahyp="http://schemas.microsoft.com/office/drawing/2018/hyperlinkcolor" val="tx"/>
                    </a:ext>
                  </a:extLst>
                </a:hlinkClick>
              </a:rPr>
              <a:t>digitalinnovationone</a:t>
            </a:r>
            <a:r>
              <a:rPr lang="pt-BR" sz="2400" b="1" u="sng" dirty="0">
                <a:solidFill>
                  <a:schemeClr val="dk1"/>
                </a:solidFill>
                <a:latin typeface="Calibri"/>
                <a:cs typeface="Calibri"/>
                <a:hlinkClick r:id="rId3">
                  <a:extLst>
                    <a:ext uri="{A12FA001-AC4F-418D-AE19-62706E023703}">
                      <ahyp:hlinkClr xmlns:ahyp="http://schemas.microsoft.com/office/drawing/2018/hyperlinkcolor" val="tx"/>
                    </a:ext>
                  </a:extLst>
                </a:hlinkClick>
              </a:rPr>
              <a:t>/</a:t>
            </a:r>
            <a:r>
              <a:rPr lang="pt-BR" sz="2400" b="1" u="sng" dirty="0" err="1">
                <a:solidFill>
                  <a:schemeClr val="dk1"/>
                </a:solidFill>
                <a:latin typeface="Calibri"/>
                <a:cs typeface="Calibri"/>
                <a:hlinkClick r:id="rId3">
                  <a:extLst>
                    <a:ext uri="{A12FA001-AC4F-418D-AE19-62706E023703}">
                      <ahyp:hlinkClr xmlns:ahyp="http://schemas.microsoft.com/office/drawing/2018/hyperlinkcolor" val="tx"/>
                    </a:ext>
                  </a:extLst>
                </a:hlinkClick>
              </a:rPr>
              <a:t>dio-flutter</a:t>
            </a:r>
            <a:r>
              <a:rPr lang="pt-BR" sz="2400" b="1" u="sng" dirty="0">
                <a:solidFill>
                  <a:schemeClr val="dk1"/>
                </a:solidFill>
                <a:latin typeface="Calibri"/>
                <a:cs typeface="Calibri"/>
                <a:hlinkClick r:id="rId3">
                  <a:extLst>
                    <a:ext uri="{A12FA001-AC4F-418D-AE19-62706E023703}">
                      <ahyp:hlinkClr xmlns:ahyp="http://schemas.microsoft.com/office/drawing/2018/hyperlinkcolor" val="tx"/>
                    </a:ext>
                  </a:extLst>
                </a:hlinkClick>
              </a:rPr>
              <a:t> (github.com)</a:t>
            </a:r>
            <a:endParaRPr lang="pt-BR" sz="2400" b="1" u="sng" dirty="0">
              <a:solidFill>
                <a:schemeClr val="dk1"/>
              </a:solidFill>
              <a:latin typeface="Calibri"/>
              <a:cs typeface="Calibri"/>
            </a:endParaRPr>
          </a:p>
          <a:p>
            <a:pPr marL="457200" lvl="0" indent="-381000">
              <a:spcBef>
                <a:spcPts val="1800"/>
              </a:spcBef>
              <a:buClr>
                <a:schemeClr val="dk1"/>
              </a:buClr>
              <a:buSzPts val="2400"/>
              <a:buFont typeface="Calibri"/>
              <a:buChar char="●"/>
            </a:pPr>
            <a:r>
              <a:rPr lang="pt-BR" sz="2400" b="1" u="sng" dirty="0" err="1">
                <a:solidFill>
                  <a:schemeClr val="dk1"/>
                </a:solidFill>
                <a:latin typeface="Calibri"/>
                <a:cs typeface="Calibri"/>
                <a:hlinkClick r:id="rId4">
                  <a:extLst>
                    <a:ext uri="{A12FA001-AC4F-418D-AE19-62706E023703}">
                      <ahyp:hlinkClr xmlns:ahyp="http://schemas.microsoft.com/office/drawing/2018/hyperlinkcolor" val="tx"/>
                    </a:ext>
                  </a:extLst>
                </a:hlinkClick>
              </a:rPr>
              <a:t>Dart</a:t>
            </a:r>
            <a:r>
              <a:rPr lang="pt-BR" sz="2400" b="1" u="sng" dirty="0">
                <a:solidFill>
                  <a:schemeClr val="dk1"/>
                </a:solidFill>
                <a:latin typeface="Calibri"/>
                <a:cs typeface="Calibri"/>
                <a:hlinkClick r:id="rId4">
                  <a:extLst>
                    <a:ext uri="{A12FA001-AC4F-418D-AE19-62706E023703}">
                      <ahyp:hlinkClr xmlns:ahyp="http://schemas.microsoft.com/office/drawing/2018/hyperlinkcolor" val="tx"/>
                    </a:ext>
                  </a:extLst>
                </a:hlinkClick>
              </a:rPr>
              <a:t> </a:t>
            </a:r>
            <a:r>
              <a:rPr lang="pt-BR" sz="2400" b="1" u="sng" dirty="0" err="1">
                <a:solidFill>
                  <a:schemeClr val="dk1"/>
                </a:solidFill>
                <a:latin typeface="Calibri"/>
                <a:cs typeface="Calibri"/>
                <a:hlinkClick r:id="rId4">
                  <a:extLst>
                    <a:ext uri="{A12FA001-AC4F-418D-AE19-62706E023703}">
                      <ahyp:hlinkClr xmlns:ahyp="http://schemas.microsoft.com/office/drawing/2018/hyperlinkcolor" val="tx"/>
                    </a:ext>
                  </a:extLst>
                </a:hlinkClick>
              </a:rPr>
              <a:t>programming</a:t>
            </a:r>
            <a:r>
              <a:rPr lang="pt-BR" sz="2400" b="1" u="sng" dirty="0">
                <a:solidFill>
                  <a:schemeClr val="dk1"/>
                </a:solidFill>
                <a:latin typeface="Calibri"/>
                <a:cs typeface="Calibri"/>
                <a:hlinkClick r:id="rId4">
                  <a:extLst>
                    <a:ext uri="{A12FA001-AC4F-418D-AE19-62706E023703}">
                      <ahyp:hlinkClr xmlns:ahyp="http://schemas.microsoft.com/office/drawing/2018/hyperlinkcolor" val="tx"/>
                    </a:ext>
                  </a:extLst>
                </a:hlinkClick>
              </a:rPr>
              <a:t> </a:t>
            </a:r>
            <a:r>
              <a:rPr lang="pt-BR" sz="2400" b="1" u="sng" dirty="0" err="1">
                <a:solidFill>
                  <a:schemeClr val="dk1"/>
                </a:solidFill>
                <a:latin typeface="Calibri"/>
                <a:cs typeface="Calibri"/>
                <a:hlinkClick r:id="rId4">
                  <a:extLst>
                    <a:ext uri="{A12FA001-AC4F-418D-AE19-62706E023703}">
                      <ahyp:hlinkClr xmlns:ahyp="http://schemas.microsoft.com/office/drawing/2018/hyperlinkcolor" val="tx"/>
                    </a:ext>
                  </a:extLst>
                </a:hlinkClick>
              </a:rPr>
              <a:t>language</a:t>
            </a:r>
            <a:r>
              <a:rPr lang="pt-BR" sz="2400" b="1" u="sng" dirty="0">
                <a:solidFill>
                  <a:schemeClr val="dk1"/>
                </a:solidFill>
                <a:latin typeface="Calibri"/>
                <a:cs typeface="Calibri"/>
                <a:hlinkClick r:id="rId4">
                  <a:extLst>
                    <a:ext uri="{A12FA001-AC4F-418D-AE19-62706E023703}">
                      <ahyp:hlinkClr xmlns:ahyp="http://schemas.microsoft.com/office/drawing/2018/hyperlinkcolor" val="tx"/>
                    </a:ext>
                  </a:extLst>
                </a:hlinkClick>
              </a:rPr>
              <a:t> | </a:t>
            </a:r>
            <a:r>
              <a:rPr lang="pt-BR" sz="2400" b="1" u="sng" dirty="0" err="1">
                <a:solidFill>
                  <a:schemeClr val="dk1"/>
                </a:solidFill>
                <a:latin typeface="Calibri"/>
                <a:cs typeface="Calibri"/>
                <a:hlinkClick r:id="rId4">
                  <a:extLst>
                    <a:ext uri="{A12FA001-AC4F-418D-AE19-62706E023703}">
                      <ahyp:hlinkClr xmlns:ahyp="http://schemas.microsoft.com/office/drawing/2018/hyperlinkcolor" val="tx"/>
                    </a:ext>
                  </a:extLst>
                </a:hlinkClick>
              </a:rPr>
              <a:t>Dart</a:t>
            </a:r>
            <a:endParaRPr lang="pt-BR" sz="2400" b="1" u="sng" dirty="0">
              <a:solidFill>
                <a:schemeClr val="dk1"/>
              </a:solidFill>
              <a:latin typeface="Calibri"/>
              <a:cs typeface="Calibri"/>
            </a:endParaRPr>
          </a:p>
          <a:p>
            <a:pPr marL="457200" lvl="0" indent="-381000">
              <a:spcBef>
                <a:spcPts val="1800"/>
              </a:spcBef>
              <a:buClr>
                <a:schemeClr val="dk1"/>
              </a:buClr>
              <a:buSzPts val="2400"/>
              <a:buFont typeface="Calibri"/>
              <a:buChar char="●"/>
            </a:pPr>
            <a:r>
              <a:rPr lang="pt-BR" sz="2400" b="1" u="sng" dirty="0">
                <a:solidFill>
                  <a:schemeClr val="dk1"/>
                </a:solidFill>
                <a:latin typeface="Calibri"/>
                <a:cs typeface="Calibri"/>
                <a:sym typeface="Calibri"/>
              </a:rPr>
              <a:t>DIO: Cursos de Orientação a objetos</a:t>
            </a:r>
          </a:p>
          <a:p>
            <a:pPr marL="457200" indent="-381000">
              <a:spcBef>
                <a:spcPts val="1800"/>
              </a:spcBef>
              <a:buClr>
                <a:schemeClr val="dk1"/>
              </a:buClr>
              <a:buSzPts val="2400"/>
              <a:buFont typeface="Calibri"/>
              <a:buChar char="●"/>
            </a:pPr>
            <a:r>
              <a:rPr lang="pt-BR" sz="2400" b="1" u="sng" dirty="0">
                <a:solidFill>
                  <a:schemeClr val="dk1"/>
                </a:solidFill>
                <a:latin typeface="Calibri"/>
                <a:cs typeface="Calibri"/>
                <a:sym typeface="Calibri"/>
              </a:rPr>
              <a:t>DIO: Testes</a:t>
            </a:r>
          </a:p>
        </p:txBody>
      </p:sp>
      <p:sp>
        <p:nvSpPr>
          <p:cNvPr id="268" name="Google Shape;268;g109ffa863cd_0_356"/>
          <p:cNvSpPr txBox="1"/>
          <p:nvPr/>
        </p:nvSpPr>
        <p:spPr>
          <a:xfrm>
            <a:off x="565525" y="448525"/>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i="0" u="none" strike="noStrike" cap="none">
                <a:solidFill>
                  <a:srgbClr val="EA4E60"/>
                </a:solidFill>
                <a:latin typeface="Century Gothic"/>
                <a:ea typeface="Century Gothic"/>
                <a:cs typeface="Century Gothic"/>
                <a:sym typeface="Century Gothic"/>
              </a:rPr>
              <a:t>Links Úteis</a:t>
            </a:r>
            <a:endParaRPr sz="4000" b="0" i="0" u="none" strike="noStrike" cap="none">
              <a:solidFill>
                <a:srgbClr val="EA4E60"/>
              </a:solidFill>
              <a:latin typeface="Century Gothic"/>
              <a:ea typeface="Century Gothic"/>
              <a:cs typeface="Century Gothic"/>
              <a:sym typeface="Century Gothic"/>
            </a:endParaRPr>
          </a:p>
        </p:txBody>
      </p:sp>
      <p:sp>
        <p:nvSpPr>
          <p:cNvPr id="269" name="Google Shape;269;g109ffa863cd_0_356"/>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35</a:t>
            </a:fld>
            <a:r>
              <a:rPr lang="en-US"/>
              <a: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73"/>
        <p:cNvGrpSpPr/>
        <p:nvPr/>
      </p:nvGrpSpPr>
      <p:grpSpPr>
        <a:xfrm>
          <a:off x="0" y="0"/>
          <a:ext cx="0" cy="0"/>
          <a:chOff x="0" y="0"/>
          <a:chExt cx="0" cy="0"/>
        </a:xfrm>
      </p:grpSpPr>
      <p:sp>
        <p:nvSpPr>
          <p:cNvPr id="274" name="Google Shape;274;g117040352ea_0_0"/>
          <p:cNvSpPr txBox="1"/>
          <p:nvPr/>
        </p:nvSpPr>
        <p:spPr>
          <a:xfrm>
            <a:off x="565525" y="1293025"/>
            <a:ext cx="8016900" cy="3456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1800"/>
              </a:spcBef>
              <a:spcAft>
                <a:spcPts val="0"/>
              </a:spcAft>
              <a:buNone/>
            </a:pPr>
            <a:endParaRPr lang="pt-BR" sz="2000" dirty="0">
              <a:solidFill>
                <a:schemeClr val="dk1"/>
              </a:solidFill>
              <a:latin typeface="Calibri"/>
              <a:ea typeface="Calibri"/>
              <a:cs typeface="Calibri"/>
              <a:sym typeface="Calibri"/>
            </a:endParaRPr>
          </a:p>
          <a:p>
            <a:pPr marL="0" marR="0" lvl="0" indent="0" algn="l" rtl="0">
              <a:lnSpc>
                <a:spcPct val="100000"/>
              </a:lnSpc>
              <a:spcBef>
                <a:spcPts val="1800"/>
              </a:spcBef>
              <a:spcAft>
                <a:spcPts val="0"/>
              </a:spcAft>
              <a:buNone/>
            </a:pPr>
            <a:r>
              <a:rPr lang="pt-BR" sz="2000" dirty="0">
                <a:solidFill>
                  <a:schemeClr val="dk1"/>
                </a:solidFill>
                <a:latin typeface="Calibri"/>
                <a:ea typeface="Calibri"/>
                <a:cs typeface="Calibri"/>
                <a:sym typeface="Calibri"/>
              </a:rPr>
              <a:t>Artigos e cursos da DIO</a:t>
            </a:r>
          </a:p>
          <a:p>
            <a:pPr marL="0" marR="0" lvl="0" indent="0" algn="l" rtl="0">
              <a:lnSpc>
                <a:spcPct val="100000"/>
              </a:lnSpc>
              <a:spcBef>
                <a:spcPts val="1800"/>
              </a:spcBef>
              <a:spcAft>
                <a:spcPts val="0"/>
              </a:spcAft>
              <a:buNone/>
            </a:pPr>
            <a:r>
              <a:rPr lang="pt-BR" sz="2000" dirty="0">
                <a:solidFill>
                  <a:schemeClr val="dk1"/>
                </a:solidFill>
                <a:latin typeface="Calibri"/>
                <a:ea typeface="Calibri"/>
                <a:cs typeface="Calibri"/>
                <a:sym typeface="Calibri"/>
              </a:rPr>
              <a:t>“Fala </a:t>
            </a:r>
            <a:r>
              <a:rPr lang="pt-BR" sz="2000" dirty="0" err="1">
                <a:solidFill>
                  <a:schemeClr val="dk1"/>
                </a:solidFill>
                <a:latin typeface="Calibri"/>
                <a:ea typeface="Calibri"/>
                <a:cs typeface="Calibri"/>
                <a:sym typeface="Calibri"/>
              </a:rPr>
              <a:t>Devs</a:t>
            </a:r>
            <a:r>
              <a:rPr lang="pt-BR" sz="2000" dirty="0">
                <a:solidFill>
                  <a:schemeClr val="dk1"/>
                </a:solidFill>
                <a:latin typeface="Calibri"/>
                <a:ea typeface="Calibri"/>
                <a:cs typeface="Calibri"/>
                <a:sym typeface="Calibri"/>
              </a:rPr>
              <a:t>” </a:t>
            </a:r>
            <a:r>
              <a:rPr lang="pt-BR" sz="2000" dirty="0" err="1">
                <a:solidFill>
                  <a:schemeClr val="dk1"/>
                </a:solidFill>
                <a:latin typeface="Calibri"/>
                <a:ea typeface="Calibri"/>
                <a:cs typeface="Calibri"/>
                <a:sym typeface="Calibri"/>
              </a:rPr>
              <a:t>youtube</a:t>
            </a:r>
            <a:endParaRPr lang="pt-BR" sz="2000" dirty="0">
              <a:solidFill>
                <a:schemeClr val="dk1"/>
              </a:solidFill>
              <a:latin typeface="Calibri"/>
              <a:ea typeface="Calibri"/>
              <a:cs typeface="Calibri"/>
              <a:sym typeface="Calibri"/>
            </a:endParaRPr>
          </a:p>
        </p:txBody>
      </p:sp>
      <p:sp>
        <p:nvSpPr>
          <p:cNvPr id="275" name="Google Shape;275;g117040352ea_0_0"/>
          <p:cNvSpPr txBox="1"/>
          <p:nvPr/>
        </p:nvSpPr>
        <p:spPr>
          <a:xfrm>
            <a:off x="565525" y="448525"/>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a:solidFill>
                  <a:srgbClr val="EA4E60"/>
                </a:solidFill>
                <a:latin typeface="Century Gothic"/>
                <a:ea typeface="Century Gothic"/>
                <a:cs typeface="Century Gothic"/>
                <a:sym typeface="Century Gothic"/>
              </a:rPr>
              <a:t>Para saber mais</a:t>
            </a:r>
            <a:endParaRPr sz="4000" b="0" i="0" u="none" strike="noStrike" cap="none">
              <a:solidFill>
                <a:srgbClr val="EA4E60"/>
              </a:solidFill>
              <a:latin typeface="Century Gothic"/>
              <a:ea typeface="Century Gothic"/>
              <a:cs typeface="Century Gothic"/>
              <a:sym typeface="Century Gothic"/>
            </a:endParaRPr>
          </a:p>
        </p:txBody>
      </p:sp>
      <p:sp>
        <p:nvSpPr>
          <p:cNvPr id="276" name="Google Shape;276;g117040352ea_0_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36</a:t>
            </a:fld>
            <a:r>
              <a:rPr lang="en-US"/>
              <a:t>]</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280"/>
        <p:cNvGrpSpPr/>
        <p:nvPr/>
      </p:nvGrpSpPr>
      <p:grpSpPr>
        <a:xfrm>
          <a:off x="0" y="0"/>
          <a:ext cx="0" cy="0"/>
          <a:chOff x="0" y="0"/>
          <a:chExt cx="0" cy="0"/>
        </a:xfrm>
      </p:grpSpPr>
      <p:sp>
        <p:nvSpPr>
          <p:cNvPr id="281" name="Google Shape;281;p14"/>
          <p:cNvSpPr txBox="1"/>
          <p:nvPr/>
        </p:nvSpPr>
        <p:spPr>
          <a:xfrm>
            <a:off x="1162075" y="2962350"/>
            <a:ext cx="4442700" cy="913500"/>
          </a:xfrm>
          <a:prstGeom prst="rect">
            <a:avLst/>
          </a:prstGeom>
          <a:noFill/>
          <a:ln>
            <a:noFill/>
          </a:ln>
        </p:spPr>
        <p:txBody>
          <a:bodyPr spcFirstLastPara="1" wrap="square" lIns="91425" tIns="91425" rIns="91425" bIns="91425" anchor="t" anchorCtr="0">
            <a:noAutofit/>
          </a:bodyPr>
          <a:lstStyle/>
          <a:p>
            <a:pPr marL="76200" marR="0" lvl="1" indent="0" algn="l" rtl="0">
              <a:lnSpc>
                <a:spcPct val="100000"/>
              </a:lnSpc>
              <a:spcBef>
                <a:spcPts val="0"/>
              </a:spcBef>
              <a:spcAft>
                <a:spcPts val="0"/>
              </a:spcAft>
              <a:buClr>
                <a:srgbClr val="000000"/>
              </a:buClr>
              <a:buSzPts val="1600"/>
              <a:buFont typeface="Arial"/>
              <a:buNone/>
            </a:pPr>
            <a:r>
              <a:rPr lang="en-US" sz="2400" b="0" i="0" u="none" strike="noStrike" cap="none">
                <a:solidFill>
                  <a:srgbClr val="EA4E60"/>
                </a:solidFill>
                <a:latin typeface="Calibri"/>
                <a:ea typeface="Calibri"/>
                <a:cs typeface="Calibri"/>
                <a:sym typeface="Calibri"/>
              </a:rPr>
              <a:t>&gt;</a:t>
            </a:r>
            <a:r>
              <a:rPr lang="en-US" sz="2400" b="0" i="0" u="none" strike="noStrike" cap="none">
                <a:solidFill>
                  <a:schemeClr val="lt1"/>
                </a:solidFill>
                <a:latin typeface="Calibri"/>
                <a:ea typeface="Calibri"/>
                <a:cs typeface="Calibri"/>
                <a:sym typeface="Calibri"/>
              </a:rPr>
              <a:t> Fórum/Artigos</a:t>
            </a:r>
            <a:endParaRPr sz="2400" b="0" i="0" u="none" strike="noStrike" cap="none">
              <a:solidFill>
                <a:schemeClr val="lt1"/>
              </a:solidFill>
              <a:latin typeface="Calibri"/>
              <a:ea typeface="Calibri"/>
              <a:cs typeface="Calibri"/>
              <a:sym typeface="Calibri"/>
            </a:endParaRPr>
          </a:p>
          <a:p>
            <a:pPr marL="76200" marR="0" lvl="1" indent="0" algn="l" rtl="0">
              <a:lnSpc>
                <a:spcPct val="100000"/>
              </a:lnSpc>
              <a:spcBef>
                <a:spcPts val="1000"/>
              </a:spcBef>
              <a:spcAft>
                <a:spcPts val="0"/>
              </a:spcAft>
              <a:buClr>
                <a:srgbClr val="000000"/>
              </a:buClr>
              <a:buSzPts val="1600"/>
              <a:buFont typeface="Arial"/>
              <a:buNone/>
            </a:pPr>
            <a:r>
              <a:rPr lang="en-US" sz="2400" b="0" i="0" u="none" strike="noStrike" cap="none">
                <a:solidFill>
                  <a:srgbClr val="EA4E60"/>
                </a:solidFill>
                <a:latin typeface="Calibri"/>
                <a:ea typeface="Calibri"/>
                <a:cs typeface="Calibri"/>
                <a:sym typeface="Calibri"/>
              </a:rPr>
              <a:t>&gt;</a:t>
            </a:r>
            <a:r>
              <a:rPr lang="en-US" sz="2400" b="0" i="0" u="none" strike="noStrike" cap="none">
                <a:solidFill>
                  <a:schemeClr val="lt1"/>
                </a:solidFill>
                <a:latin typeface="Calibri"/>
                <a:ea typeface="Calibri"/>
                <a:cs typeface="Calibri"/>
                <a:sym typeface="Calibri"/>
              </a:rPr>
              <a:t> Comunidade </a:t>
            </a:r>
            <a:r>
              <a:rPr lang="en-US" sz="2400" b="0" i="0" u="sng" strike="noStrike" cap="none">
                <a:solidFill>
                  <a:schemeClr val="lt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Online (Discord)</a:t>
            </a:r>
            <a:endParaRPr sz="2400" b="0" i="0" u="none" strike="noStrike" cap="none">
              <a:solidFill>
                <a:schemeClr val="lt1"/>
              </a:solidFill>
              <a:latin typeface="Calibri"/>
              <a:ea typeface="Calibri"/>
              <a:cs typeface="Calibri"/>
              <a:sym typeface="Calibri"/>
            </a:endParaRPr>
          </a:p>
        </p:txBody>
      </p:sp>
      <p:sp>
        <p:nvSpPr>
          <p:cNvPr id="282" name="Google Shape;282;p14"/>
          <p:cNvSpPr txBox="1"/>
          <p:nvPr/>
        </p:nvSpPr>
        <p:spPr>
          <a:xfrm>
            <a:off x="1162075" y="1317000"/>
            <a:ext cx="6575100" cy="913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200"/>
              <a:buFont typeface="Arial"/>
              <a:buNone/>
            </a:pPr>
            <a:r>
              <a:rPr lang="en-US" sz="5500" b="1" i="0" u="none" strike="noStrike" cap="none">
                <a:solidFill>
                  <a:srgbClr val="EA4E60"/>
                </a:solidFill>
                <a:latin typeface="Century Gothic"/>
                <a:ea typeface="Century Gothic"/>
                <a:cs typeface="Century Gothic"/>
                <a:sym typeface="Century Gothic"/>
              </a:rPr>
              <a:t>Dúvidas?</a:t>
            </a:r>
            <a:endParaRPr sz="5500" b="0" i="0" u="none" strike="noStrike" cap="none">
              <a:solidFill>
                <a:srgbClr val="EA4E60"/>
              </a:solidFill>
              <a:latin typeface="Century Gothic"/>
              <a:ea typeface="Century Gothic"/>
              <a:cs typeface="Century Gothic"/>
              <a:sym typeface="Century Gothic"/>
            </a:endParaRPr>
          </a:p>
        </p:txBody>
      </p:sp>
      <p:pic>
        <p:nvPicPr>
          <p:cNvPr id="284" name="Google Shape;284;p14"/>
          <p:cNvPicPr preferRelativeResize="0"/>
          <p:nvPr/>
        </p:nvPicPr>
        <p:blipFill rotWithShape="1">
          <a:blip r:embed="rId4">
            <a:alphaModFix/>
          </a:blip>
          <a:srcRect/>
          <a:stretch/>
        </p:blipFill>
        <p:spPr>
          <a:xfrm>
            <a:off x="8127426" y="120127"/>
            <a:ext cx="851525" cy="331432"/>
          </a:xfrm>
          <a:prstGeom prst="rect">
            <a:avLst/>
          </a:prstGeom>
          <a:noFill/>
          <a:ln>
            <a:noFill/>
          </a:ln>
        </p:spPr>
      </p:pic>
      <p:sp>
        <p:nvSpPr>
          <p:cNvPr id="285" name="Google Shape;285;p14"/>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solidFill>
                  <a:srgbClr val="EA4E60"/>
                </a:solidFill>
              </a:rPr>
              <a:t>[</a:t>
            </a:r>
            <a:fld id="{00000000-1234-1234-1234-123412341234}" type="slidenum">
              <a:rPr lang="en-US">
                <a:solidFill>
                  <a:srgbClr val="EA4E60"/>
                </a:solidFill>
              </a:rPr>
              <a:t>37</a:t>
            </a:fld>
            <a:r>
              <a:rPr lang="en-US">
                <a:solidFill>
                  <a:srgbClr val="EA4E60"/>
                </a:solidFill>
              </a:rPr>
              <a:t>]</a:t>
            </a:r>
            <a:endParaRPr>
              <a:solidFill>
                <a:srgbClr val="EA4E60"/>
              </a:solidFill>
            </a:endParaRPr>
          </a:p>
        </p:txBody>
      </p:sp>
      <p:pic>
        <p:nvPicPr>
          <p:cNvPr id="1026" name="Picture 2">
            <a:extLst>
              <a:ext uri="{FF2B5EF4-FFF2-40B4-BE49-F238E27FC236}">
                <a16:creationId xmlns:a16="http://schemas.microsoft.com/office/drawing/2014/main" id="{57911F77-A30A-EB91-6D25-101A1D15C9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10363" y="1666050"/>
            <a:ext cx="1781175" cy="2209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g109ffa863cd_0_356"/>
          <p:cNvSpPr txBox="1"/>
          <p:nvPr/>
        </p:nvSpPr>
        <p:spPr>
          <a:xfrm>
            <a:off x="565525" y="1293025"/>
            <a:ext cx="8016900" cy="3456900"/>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1800"/>
              </a:spcBef>
              <a:spcAft>
                <a:spcPts val="0"/>
              </a:spcAft>
              <a:buFont typeface="Arial" panose="020B0604020202020204" pitchFamily="34" charset="0"/>
              <a:buChar char="•"/>
            </a:pPr>
            <a:r>
              <a:rPr lang="pt-BR" sz="2400" dirty="0">
                <a:solidFill>
                  <a:schemeClr val="dk1"/>
                </a:solidFill>
                <a:latin typeface="Calibri"/>
                <a:ea typeface="Calibri"/>
                <a:cs typeface="Calibri"/>
                <a:sym typeface="Calibri"/>
              </a:rPr>
              <a:t>Criar classe Pessoa (Nome / Peso / Altura)</a:t>
            </a:r>
          </a:p>
          <a:p>
            <a:pPr marL="342900" marR="0" lvl="0" indent="-342900" algn="l" rtl="0">
              <a:lnSpc>
                <a:spcPct val="100000"/>
              </a:lnSpc>
              <a:spcBef>
                <a:spcPts val="1800"/>
              </a:spcBef>
              <a:spcAft>
                <a:spcPts val="0"/>
              </a:spcAft>
              <a:buFont typeface="Arial" panose="020B0604020202020204" pitchFamily="34" charset="0"/>
              <a:buChar char="•"/>
            </a:pPr>
            <a:r>
              <a:rPr lang="pt-BR" sz="2400" dirty="0">
                <a:solidFill>
                  <a:schemeClr val="dk1"/>
                </a:solidFill>
                <a:latin typeface="Calibri"/>
                <a:ea typeface="Calibri"/>
                <a:cs typeface="Calibri"/>
                <a:sym typeface="Calibri"/>
              </a:rPr>
              <a:t>Ler dados do terminal</a:t>
            </a:r>
          </a:p>
          <a:p>
            <a:pPr marL="342900" marR="0" lvl="0" indent="-342900" algn="l" rtl="0">
              <a:lnSpc>
                <a:spcPct val="100000"/>
              </a:lnSpc>
              <a:spcBef>
                <a:spcPts val="1800"/>
              </a:spcBef>
              <a:spcAft>
                <a:spcPts val="0"/>
              </a:spcAft>
              <a:buFont typeface="Arial" panose="020B0604020202020204" pitchFamily="34" charset="0"/>
              <a:buChar char="•"/>
            </a:pPr>
            <a:r>
              <a:rPr lang="pt-BR" sz="2400" dirty="0">
                <a:solidFill>
                  <a:schemeClr val="dk1"/>
                </a:solidFill>
                <a:latin typeface="Calibri"/>
                <a:ea typeface="Calibri"/>
                <a:cs typeface="Calibri"/>
                <a:sym typeface="Calibri"/>
              </a:rPr>
              <a:t>Tratar exceções</a:t>
            </a:r>
          </a:p>
          <a:p>
            <a:pPr marL="342900" marR="0" lvl="0" indent="-342900" algn="l" rtl="0">
              <a:lnSpc>
                <a:spcPct val="100000"/>
              </a:lnSpc>
              <a:spcBef>
                <a:spcPts val="1800"/>
              </a:spcBef>
              <a:spcAft>
                <a:spcPts val="0"/>
              </a:spcAft>
              <a:buFont typeface="Arial" panose="020B0604020202020204" pitchFamily="34" charset="0"/>
              <a:buChar char="•"/>
            </a:pPr>
            <a:r>
              <a:rPr lang="pt-BR" sz="2400" dirty="0">
                <a:solidFill>
                  <a:schemeClr val="dk1"/>
                </a:solidFill>
                <a:latin typeface="Calibri"/>
                <a:ea typeface="Calibri"/>
                <a:cs typeface="Calibri"/>
                <a:sym typeface="Calibri"/>
              </a:rPr>
              <a:t>Calcular IMC </a:t>
            </a:r>
          </a:p>
          <a:p>
            <a:pPr marL="342900" marR="0" lvl="0" indent="-342900" algn="l" rtl="0">
              <a:lnSpc>
                <a:spcPct val="100000"/>
              </a:lnSpc>
              <a:spcBef>
                <a:spcPts val="1800"/>
              </a:spcBef>
              <a:spcAft>
                <a:spcPts val="0"/>
              </a:spcAft>
              <a:buFont typeface="Arial" panose="020B0604020202020204" pitchFamily="34" charset="0"/>
              <a:buChar char="•"/>
            </a:pPr>
            <a:r>
              <a:rPr lang="pt-BR" sz="2400" dirty="0">
                <a:solidFill>
                  <a:schemeClr val="dk1"/>
                </a:solidFill>
                <a:latin typeface="Calibri"/>
                <a:ea typeface="Calibri"/>
                <a:cs typeface="Calibri"/>
                <a:sym typeface="Calibri"/>
              </a:rPr>
              <a:t>Printar na tela o resultado do cálculo</a:t>
            </a:r>
          </a:p>
          <a:p>
            <a:pPr marL="342900" marR="0" lvl="0" indent="-342900" algn="l" rtl="0">
              <a:lnSpc>
                <a:spcPct val="100000"/>
              </a:lnSpc>
              <a:spcBef>
                <a:spcPts val="1800"/>
              </a:spcBef>
              <a:spcAft>
                <a:spcPts val="0"/>
              </a:spcAft>
              <a:buFont typeface="Arial" panose="020B0604020202020204" pitchFamily="34" charset="0"/>
              <a:buChar char="•"/>
            </a:pPr>
            <a:r>
              <a:rPr lang="pt-BR" sz="2400" dirty="0">
                <a:solidFill>
                  <a:schemeClr val="dk1"/>
                </a:solidFill>
                <a:latin typeface="Calibri"/>
                <a:ea typeface="Calibri"/>
                <a:cs typeface="Calibri"/>
                <a:sym typeface="Calibri"/>
              </a:rPr>
              <a:t>Testes</a:t>
            </a:r>
          </a:p>
        </p:txBody>
      </p:sp>
      <p:sp>
        <p:nvSpPr>
          <p:cNvPr id="268" name="Google Shape;268;g109ffa863cd_0_356"/>
          <p:cNvSpPr txBox="1"/>
          <p:nvPr/>
        </p:nvSpPr>
        <p:spPr>
          <a:xfrm>
            <a:off x="565525" y="448525"/>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pt-BR" sz="4000" b="1" i="0" u="none" strike="noStrike" cap="none" dirty="0">
                <a:solidFill>
                  <a:srgbClr val="EA4E60"/>
                </a:solidFill>
                <a:latin typeface="Century Gothic"/>
                <a:ea typeface="Century Gothic"/>
                <a:cs typeface="Century Gothic"/>
                <a:sym typeface="Century Gothic"/>
              </a:rPr>
              <a:t>Desafio - IMC</a:t>
            </a:r>
            <a:endParaRPr lang="pt-BR" sz="4000" b="0" i="0" u="none" strike="noStrike" cap="none" dirty="0">
              <a:solidFill>
                <a:srgbClr val="EA4E60"/>
              </a:solidFill>
              <a:latin typeface="Century Gothic"/>
              <a:ea typeface="Century Gothic"/>
              <a:cs typeface="Century Gothic"/>
              <a:sym typeface="Century Gothic"/>
            </a:endParaRPr>
          </a:p>
        </p:txBody>
      </p:sp>
      <p:sp>
        <p:nvSpPr>
          <p:cNvPr id="269" name="Google Shape;269;g109ffa863cd_0_356"/>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38</a:t>
            </a:fld>
            <a:r>
              <a:rPr lang="en-US"/>
              <a:t>]</a:t>
            </a:r>
            <a:endParaRPr/>
          </a:p>
        </p:txBody>
      </p:sp>
      <p:pic>
        <p:nvPicPr>
          <p:cNvPr id="6" name="Imagem 5" descr="Imagem em branco e verde&#10;&#10;Descrição gerada automaticamente com confiança baixa">
            <a:extLst>
              <a:ext uri="{FF2B5EF4-FFF2-40B4-BE49-F238E27FC236}">
                <a16:creationId xmlns:a16="http://schemas.microsoft.com/office/drawing/2014/main" id="{06034E56-FF20-15A9-D465-86F655067B9B}"/>
              </a:ext>
            </a:extLst>
          </p:cNvPr>
          <p:cNvPicPr>
            <a:picLocks noChangeAspect="1"/>
          </p:cNvPicPr>
          <p:nvPr/>
        </p:nvPicPr>
        <p:blipFill>
          <a:blip r:embed="rId3"/>
          <a:stretch>
            <a:fillRect/>
          </a:stretch>
        </p:blipFill>
        <p:spPr>
          <a:xfrm>
            <a:off x="6233813" y="3283378"/>
            <a:ext cx="2614589" cy="1131459"/>
          </a:xfrm>
          <a:prstGeom prst="rect">
            <a:avLst/>
          </a:prstGeom>
        </p:spPr>
      </p:pic>
      <p:pic>
        <p:nvPicPr>
          <p:cNvPr id="8" name="Imagem 7" descr="Tabela&#10;&#10;Descrição gerada automaticamente">
            <a:extLst>
              <a:ext uri="{FF2B5EF4-FFF2-40B4-BE49-F238E27FC236}">
                <a16:creationId xmlns:a16="http://schemas.microsoft.com/office/drawing/2014/main" id="{7BCC76AD-0BDB-B2FA-1C19-7AF4CE5837C0}"/>
              </a:ext>
            </a:extLst>
          </p:cNvPr>
          <p:cNvPicPr>
            <a:picLocks noChangeAspect="1"/>
          </p:cNvPicPr>
          <p:nvPr/>
        </p:nvPicPr>
        <p:blipFill>
          <a:blip r:embed="rId4"/>
          <a:stretch>
            <a:fillRect/>
          </a:stretch>
        </p:blipFill>
        <p:spPr>
          <a:xfrm>
            <a:off x="6238187" y="1207874"/>
            <a:ext cx="2605768" cy="2190750"/>
          </a:xfrm>
          <a:prstGeom prst="rect">
            <a:avLst/>
          </a:prstGeom>
        </p:spPr>
      </p:pic>
    </p:spTree>
    <p:extLst>
      <p:ext uri="{BB962C8B-B14F-4D97-AF65-F5344CB8AC3E}">
        <p14:creationId xmlns:p14="http://schemas.microsoft.com/office/powerpoint/2010/main" val="1331142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1"/>
        <p:cNvGrpSpPr/>
        <p:nvPr/>
      </p:nvGrpSpPr>
      <p:grpSpPr>
        <a:xfrm>
          <a:off x="0" y="0"/>
          <a:ext cx="0" cy="0"/>
          <a:chOff x="0" y="0"/>
          <a:chExt cx="0" cy="0"/>
        </a:xfrm>
      </p:grpSpPr>
      <p:sp>
        <p:nvSpPr>
          <p:cNvPr id="182" name="Google Shape;182;p17"/>
          <p:cNvSpPr txBox="1"/>
          <p:nvPr/>
        </p:nvSpPr>
        <p:spPr>
          <a:xfrm>
            <a:off x="587297" y="636550"/>
            <a:ext cx="74103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i="0" u="none" strike="noStrike" cap="none" dirty="0" err="1">
                <a:solidFill>
                  <a:srgbClr val="EA4E60"/>
                </a:solidFill>
                <a:latin typeface="Century Gothic"/>
                <a:ea typeface="Century Gothic"/>
                <a:cs typeface="Century Gothic"/>
                <a:sym typeface="Century Gothic"/>
              </a:rPr>
              <a:t>Percurso</a:t>
            </a:r>
            <a:endParaRPr sz="4000" b="0" i="0" u="none" strike="noStrike" cap="none" dirty="0">
              <a:solidFill>
                <a:srgbClr val="EA4E60"/>
              </a:solidFill>
              <a:latin typeface="Century Gothic"/>
              <a:ea typeface="Century Gothic"/>
              <a:cs typeface="Century Gothic"/>
              <a:sym typeface="Century Gothic"/>
            </a:endParaRPr>
          </a:p>
        </p:txBody>
      </p:sp>
      <p:sp>
        <p:nvSpPr>
          <p:cNvPr id="189" name="Google Shape;189;p17"/>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4</a:t>
            </a:fld>
            <a:r>
              <a:rPr lang="en-US"/>
              <a:t>]</a:t>
            </a:r>
            <a:endParaRPr/>
          </a:p>
        </p:txBody>
      </p:sp>
      <p:sp>
        <p:nvSpPr>
          <p:cNvPr id="183" name="Google Shape;183;p17"/>
          <p:cNvSpPr txBox="1"/>
          <p:nvPr/>
        </p:nvSpPr>
        <p:spPr>
          <a:xfrm>
            <a:off x="587299" y="1717361"/>
            <a:ext cx="1290269" cy="373261"/>
          </a:xfrm>
          <a:prstGeom prst="rect">
            <a:avLst/>
          </a:prstGeom>
          <a:solidFill>
            <a:srgbClr val="EA4E60"/>
          </a:solidFill>
          <a:ln>
            <a:noFill/>
          </a:ln>
        </p:spPr>
        <p:txBody>
          <a:bodyPr spcFirstLastPara="1" wrap="square" lIns="91425" tIns="91425" rIns="91425" bIns="91425" anchor="ctr" anchorCtr="0">
            <a:noAutofit/>
          </a:bodyPr>
          <a:lstStyle/>
          <a:p>
            <a:pPr marL="0" marR="0" lvl="1" indent="0" algn="ctr" rtl="0">
              <a:lnSpc>
                <a:spcPct val="100000"/>
              </a:lnSpc>
              <a:spcBef>
                <a:spcPts val="0"/>
              </a:spcBef>
              <a:spcAft>
                <a:spcPts val="0"/>
              </a:spcAft>
              <a:buClr>
                <a:srgbClr val="000000"/>
              </a:buClr>
              <a:buSzPts val="2800"/>
              <a:buFont typeface="Arial"/>
              <a:buNone/>
            </a:pPr>
            <a:r>
              <a:rPr lang="en-US" sz="2800" b="1" dirty="0">
                <a:solidFill>
                  <a:srgbClr val="FFFFFF"/>
                </a:solidFill>
                <a:latin typeface="Calibri"/>
                <a:ea typeface="Calibri"/>
                <a:cs typeface="Calibri"/>
                <a:sym typeface="Calibri"/>
              </a:rPr>
              <a:t>Etapa </a:t>
            </a:r>
            <a:r>
              <a:rPr lang="en-US" sz="2800" b="1" i="0" u="none" strike="noStrike" cap="none" dirty="0">
                <a:solidFill>
                  <a:srgbClr val="FFFFFF"/>
                </a:solidFill>
                <a:latin typeface="Calibri"/>
                <a:ea typeface="Calibri"/>
                <a:cs typeface="Calibri"/>
                <a:sym typeface="Calibri"/>
              </a:rPr>
              <a:t>1</a:t>
            </a:r>
            <a:endParaRPr sz="2800" b="1" i="0" u="none" strike="noStrike" cap="none" dirty="0">
              <a:solidFill>
                <a:srgbClr val="595959"/>
              </a:solidFill>
              <a:latin typeface="Calibri"/>
              <a:ea typeface="Calibri"/>
              <a:cs typeface="Calibri"/>
              <a:sym typeface="Calibri"/>
            </a:endParaRPr>
          </a:p>
        </p:txBody>
      </p:sp>
      <p:sp>
        <p:nvSpPr>
          <p:cNvPr id="184" name="Google Shape;184;p17"/>
          <p:cNvSpPr/>
          <p:nvPr/>
        </p:nvSpPr>
        <p:spPr>
          <a:xfrm>
            <a:off x="1870464" y="1717361"/>
            <a:ext cx="6313815" cy="393600"/>
          </a:xfrm>
          <a:prstGeom prst="rect">
            <a:avLst/>
          </a:prstGeom>
          <a:noFill/>
          <a:ln>
            <a:noFill/>
          </a:ln>
        </p:spPr>
        <p:txBody>
          <a:bodyPr spcFirstLastPara="1" wrap="square" lIns="91425" tIns="45700" rIns="91425" bIns="45700" anchor="t" anchorCtr="0">
            <a:noAutofit/>
          </a:bodyPr>
          <a:lstStyle/>
          <a:p>
            <a:r>
              <a:rPr lang="pt-BR" sz="2400" dirty="0">
                <a:latin typeface="Calibri"/>
                <a:ea typeface="Calibri"/>
              </a:rPr>
              <a:t>Fundamentos da Linguagem </a:t>
            </a:r>
            <a:r>
              <a:rPr lang="pt-BR" sz="2400" dirty="0" err="1">
                <a:latin typeface="Calibri"/>
                <a:ea typeface="Calibri"/>
              </a:rPr>
              <a:t>Dart</a:t>
            </a:r>
            <a:endParaRPr lang="en-US" sz="2400" b="1" u="none" strike="noStrike" cap="none" dirty="0">
              <a:solidFill>
                <a:srgbClr val="040A24"/>
              </a:solidFill>
              <a:latin typeface="Calibri"/>
              <a:ea typeface="Calibri"/>
              <a:cs typeface="Calibri"/>
            </a:endParaRPr>
          </a:p>
        </p:txBody>
      </p:sp>
      <p:sp>
        <p:nvSpPr>
          <p:cNvPr id="20" name="Google Shape;183;p17">
            <a:extLst>
              <a:ext uri="{FF2B5EF4-FFF2-40B4-BE49-F238E27FC236}">
                <a16:creationId xmlns:a16="http://schemas.microsoft.com/office/drawing/2014/main" id="{C9AE0C91-AA02-7A2B-D72C-1AF2D3DB43F3}"/>
              </a:ext>
            </a:extLst>
          </p:cNvPr>
          <p:cNvSpPr txBox="1"/>
          <p:nvPr/>
        </p:nvSpPr>
        <p:spPr>
          <a:xfrm>
            <a:off x="587299" y="2184466"/>
            <a:ext cx="1290269" cy="373261"/>
          </a:xfrm>
          <a:prstGeom prst="rect">
            <a:avLst/>
          </a:prstGeom>
          <a:solidFill>
            <a:srgbClr val="EA4E60"/>
          </a:solidFill>
          <a:ln>
            <a:noFill/>
          </a:ln>
        </p:spPr>
        <p:txBody>
          <a:bodyPr spcFirstLastPara="1" wrap="square" lIns="91425" tIns="91425" rIns="91425" bIns="91425" anchor="ctr" anchorCtr="0">
            <a:noAutofit/>
          </a:bodyPr>
          <a:lstStyle/>
          <a:p>
            <a:pPr marL="0" marR="0" lvl="1" indent="0" algn="ctr" rtl="0">
              <a:lnSpc>
                <a:spcPct val="100000"/>
              </a:lnSpc>
              <a:spcBef>
                <a:spcPts val="0"/>
              </a:spcBef>
              <a:spcAft>
                <a:spcPts val="0"/>
              </a:spcAft>
              <a:buClr>
                <a:srgbClr val="000000"/>
              </a:buClr>
              <a:buSzPts val="2800"/>
              <a:buFont typeface="Arial"/>
              <a:buNone/>
            </a:pPr>
            <a:r>
              <a:rPr lang="en-US" sz="2800" b="1" dirty="0">
                <a:solidFill>
                  <a:srgbClr val="FFFFFF"/>
                </a:solidFill>
                <a:latin typeface="Calibri"/>
                <a:ea typeface="Calibri"/>
                <a:cs typeface="Calibri"/>
                <a:sym typeface="Calibri"/>
              </a:rPr>
              <a:t>Etapa </a:t>
            </a:r>
            <a:r>
              <a:rPr lang="en-US" sz="2800" b="1" i="0" u="none" strike="noStrike" cap="none" dirty="0">
                <a:solidFill>
                  <a:srgbClr val="FFFFFF"/>
                </a:solidFill>
                <a:latin typeface="Calibri"/>
                <a:ea typeface="Calibri"/>
                <a:cs typeface="Calibri"/>
                <a:sym typeface="Calibri"/>
              </a:rPr>
              <a:t>2</a:t>
            </a:r>
            <a:endParaRPr sz="2800" b="1" i="0" u="none" strike="noStrike" cap="none" dirty="0">
              <a:solidFill>
                <a:srgbClr val="595959"/>
              </a:solidFill>
              <a:latin typeface="Calibri"/>
              <a:ea typeface="Calibri"/>
              <a:cs typeface="Calibri"/>
              <a:sym typeface="Calibri"/>
            </a:endParaRPr>
          </a:p>
        </p:txBody>
      </p:sp>
      <p:sp>
        <p:nvSpPr>
          <p:cNvPr id="21" name="Google Shape;184;p17">
            <a:extLst>
              <a:ext uri="{FF2B5EF4-FFF2-40B4-BE49-F238E27FC236}">
                <a16:creationId xmlns:a16="http://schemas.microsoft.com/office/drawing/2014/main" id="{B2B1EBD6-944C-0E8B-579F-95EB74AF1B33}"/>
              </a:ext>
            </a:extLst>
          </p:cNvPr>
          <p:cNvSpPr/>
          <p:nvPr/>
        </p:nvSpPr>
        <p:spPr>
          <a:xfrm>
            <a:off x="1870464" y="2183470"/>
            <a:ext cx="6313815" cy="393600"/>
          </a:xfrm>
          <a:prstGeom prst="rect">
            <a:avLst/>
          </a:prstGeom>
          <a:noFill/>
          <a:ln>
            <a:noFill/>
          </a:ln>
        </p:spPr>
        <p:txBody>
          <a:bodyPr spcFirstLastPara="1" wrap="square" lIns="91425" tIns="45700" rIns="91425" bIns="45700" anchor="t" anchorCtr="0">
            <a:noAutofit/>
          </a:bodyPr>
          <a:lstStyle/>
          <a:p>
            <a:r>
              <a:rPr lang="pt-BR" sz="2400" dirty="0">
                <a:latin typeface="Calibri"/>
                <a:ea typeface="Calibri"/>
              </a:rPr>
              <a:t>Estruturas Condicionais e de Repetição em </a:t>
            </a:r>
            <a:r>
              <a:rPr lang="pt-BR" sz="2400" dirty="0" err="1">
                <a:latin typeface="Calibri"/>
                <a:ea typeface="Calibri"/>
              </a:rPr>
              <a:t>Dart</a:t>
            </a:r>
            <a:endParaRPr lang="en-US" sz="2400" b="1" u="none" strike="noStrike" cap="none" dirty="0">
              <a:solidFill>
                <a:srgbClr val="040A24"/>
              </a:solidFill>
              <a:latin typeface="Calibri"/>
              <a:ea typeface="Calibri"/>
              <a:cs typeface="Calibri"/>
            </a:endParaRPr>
          </a:p>
        </p:txBody>
      </p:sp>
      <p:sp>
        <p:nvSpPr>
          <p:cNvPr id="22" name="Google Shape;183;p17">
            <a:extLst>
              <a:ext uri="{FF2B5EF4-FFF2-40B4-BE49-F238E27FC236}">
                <a16:creationId xmlns:a16="http://schemas.microsoft.com/office/drawing/2014/main" id="{1531EE5F-4447-CBD1-28CB-D7A45A1A4C2F}"/>
              </a:ext>
            </a:extLst>
          </p:cNvPr>
          <p:cNvSpPr txBox="1"/>
          <p:nvPr/>
        </p:nvSpPr>
        <p:spPr>
          <a:xfrm>
            <a:off x="587299" y="2651571"/>
            <a:ext cx="1290269" cy="373261"/>
          </a:xfrm>
          <a:prstGeom prst="rect">
            <a:avLst/>
          </a:prstGeom>
          <a:solidFill>
            <a:srgbClr val="EA4E60"/>
          </a:solidFill>
          <a:ln>
            <a:noFill/>
          </a:ln>
        </p:spPr>
        <p:txBody>
          <a:bodyPr spcFirstLastPara="1" wrap="square" lIns="91425" tIns="91425" rIns="91425" bIns="91425" anchor="ctr" anchorCtr="0">
            <a:noAutofit/>
          </a:bodyPr>
          <a:lstStyle/>
          <a:p>
            <a:pPr marL="0" marR="0" lvl="1" indent="0" algn="ctr" rtl="0">
              <a:lnSpc>
                <a:spcPct val="100000"/>
              </a:lnSpc>
              <a:spcBef>
                <a:spcPts val="0"/>
              </a:spcBef>
              <a:spcAft>
                <a:spcPts val="0"/>
              </a:spcAft>
              <a:buClr>
                <a:srgbClr val="000000"/>
              </a:buClr>
              <a:buSzPts val="2800"/>
              <a:buFont typeface="Arial"/>
              <a:buNone/>
            </a:pPr>
            <a:r>
              <a:rPr lang="en-US" sz="2800" b="1" dirty="0">
                <a:solidFill>
                  <a:srgbClr val="FFFFFF"/>
                </a:solidFill>
                <a:latin typeface="Calibri"/>
                <a:ea typeface="Calibri"/>
                <a:cs typeface="Calibri"/>
                <a:sym typeface="Calibri"/>
              </a:rPr>
              <a:t>Etapa </a:t>
            </a:r>
            <a:r>
              <a:rPr lang="en-US" sz="2800" b="1" i="0" u="none" strike="noStrike" cap="none" dirty="0">
                <a:solidFill>
                  <a:srgbClr val="FFFFFF"/>
                </a:solidFill>
                <a:latin typeface="Calibri"/>
                <a:ea typeface="Calibri"/>
                <a:cs typeface="Calibri"/>
                <a:sym typeface="Calibri"/>
              </a:rPr>
              <a:t>3</a:t>
            </a:r>
            <a:endParaRPr sz="2800" b="1" i="0" u="none" strike="noStrike" cap="none" dirty="0">
              <a:solidFill>
                <a:srgbClr val="595959"/>
              </a:solidFill>
              <a:latin typeface="Calibri"/>
              <a:ea typeface="Calibri"/>
              <a:cs typeface="Calibri"/>
              <a:sym typeface="Calibri"/>
            </a:endParaRPr>
          </a:p>
        </p:txBody>
      </p:sp>
      <p:sp>
        <p:nvSpPr>
          <p:cNvPr id="23" name="Google Shape;184;p17">
            <a:extLst>
              <a:ext uri="{FF2B5EF4-FFF2-40B4-BE49-F238E27FC236}">
                <a16:creationId xmlns:a16="http://schemas.microsoft.com/office/drawing/2014/main" id="{0B70DCEE-4503-83DC-AAA4-47142C2C7144}"/>
              </a:ext>
            </a:extLst>
          </p:cNvPr>
          <p:cNvSpPr/>
          <p:nvPr/>
        </p:nvSpPr>
        <p:spPr>
          <a:xfrm>
            <a:off x="1870464" y="2650669"/>
            <a:ext cx="6313815" cy="393600"/>
          </a:xfrm>
          <a:prstGeom prst="rect">
            <a:avLst/>
          </a:prstGeom>
          <a:noFill/>
          <a:ln>
            <a:noFill/>
          </a:ln>
        </p:spPr>
        <p:txBody>
          <a:bodyPr spcFirstLastPara="1" wrap="square" lIns="91425" tIns="45700" rIns="91425" bIns="45700" anchor="t" anchorCtr="0">
            <a:noAutofit/>
          </a:bodyPr>
          <a:lstStyle/>
          <a:p>
            <a:r>
              <a:rPr lang="pt-BR" sz="2400" dirty="0">
                <a:latin typeface="Calibri"/>
                <a:ea typeface="Calibri"/>
              </a:rPr>
              <a:t>Dominando Funções em </a:t>
            </a:r>
            <a:r>
              <a:rPr lang="pt-BR" sz="2400" dirty="0" err="1">
                <a:latin typeface="Calibri"/>
                <a:ea typeface="Calibri"/>
              </a:rPr>
              <a:t>Dart</a:t>
            </a:r>
            <a:endParaRPr lang="en-US" sz="2400" b="1" u="none" strike="noStrike" cap="none" dirty="0">
              <a:solidFill>
                <a:srgbClr val="040A24"/>
              </a:solidFill>
              <a:latin typeface="Calibri"/>
              <a:ea typeface="Calibri"/>
              <a:cs typeface="Calibri"/>
            </a:endParaRPr>
          </a:p>
        </p:txBody>
      </p:sp>
      <p:sp>
        <p:nvSpPr>
          <p:cNvPr id="24" name="Google Shape;183;p17">
            <a:extLst>
              <a:ext uri="{FF2B5EF4-FFF2-40B4-BE49-F238E27FC236}">
                <a16:creationId xmlns:a16="http://schemas.microsoft.com/office/drawing/2014/main" id="{33F5DB0D-4F8C-16FB-711D-90A0AEDFB204}"/>
              </a:ext>
            </a:extLst>
          </p:cNvPr>
          <p:cNvSpPr txBox="1"/>
          <p:nvPr/>
        </p:nvSpPr>
        <p:spPr>
          <a:xfrm>
            <a:off x="587299" y="3118676"/>
            <a:ext cx="1290270" cy="373261"/>
          </a:xfrm>
          <a:prstGeom prst="rect">
            <a:avLst/>
          </a:prstGeom>
          <a:solidFill>
            <a:srgbClr val="EA4E60"/>
          </a:solidFill>
          <a:ln>
            <a:noFill/>
          </a:ln>
        </p:spPr>
        <p:txBody>
          <a:bodyPr spcFirstLastPara="1" wrap="square" lIns="91425" tIns="91425" rIns="91425" bIns="91425" anchor="ctr" anchorCtr="0">
            <a:noAutofit/>
          </a:bodyPr>
          <a:lstStyle/>
          <a:p>
            <a:pPr marL="0" marR="0" lvl="1" indent="0" algn="ctr" rtl="0">
              <a:lnSpc>
                <a:spcPct val="100000"/>
              </a:lnSpc>
              <a:spcBef>
                <a:spcPts val="0"/>
              </a:spcBef>
              <a:spcAft>
                <a:spcPts val="0"/>
              </a:spcAft>
              <a:buClr>
                <a:srgbClr val="000000"/>
              </a:buClr>
              <a:buSzPts val="2800"/>
              <a:buFont typeface="Arial"/>
              <a:buNone/>
            </a:pPr>
            <a:r>
              <a:rPr lang="en-US" sz="2800" b="1" dirty="0">
                <a:solidFill>
                  <a:srgbClr val="FFFFFF"/>
                </a:solidFill>
                <a:latin typeface="Calibri"/>
                <a:ea typeface="Calibri"/>
                <a:cs typeface="Calibri"/>
                <a:sym typeface="Calibri"/>
              </a:rPr>
              <a:t>Etapa </a:t>
            </a:r>
            <a:r>
              <a:rPr lang="en-US" sz="2800" b="1" i="0" u="none" strike="noStrike" cap="none" dirty="0">
                <a:solidFill>
                  <a:srgbClr val="FFFFFF"/>
                </a:solidFill>
                <a:latin typeface="Calibri"/>
                <a:ea typeface="Calibri"/>
                <a:cs typeface="Calibri"/>
                <a:sym typeface="Calibri"/>
              </a:rPr>
              <a:t>4</a:t>
            </a:r>
            <a:endParaRPr sz="2800" b="1" i="0" u="none" strike="noStrike" cap="none" dirty="0">
              <a:solidFill>
                <a:srgbClr val="595959"/>
              </a:solidFill>
              <a:latin typeface="Calibri"/>
              <a:ea typeface="Calibri"/>
              <a:cs typeface="Calibri"/>
              <a:sym typeface="Calibri"/>
            </a:endParaRPr>
          </a:p>
        </p:txBody>
      </p:sp>
      <p:sp>
        <p:nvSpPr>
          <p:cNvPr id="25" name="Google Shape;184;p17">
            <a:extLst>
              <a:ext uri="{FF2B5EF4-FFF2-40B4-BE49-F238E27FC236}">
                <a16:creationId xmlns:a16="http://schemas.microsoft.com/office/drawing/2014/main" id="{C28A79E1-C7F9-2EA4-E8C4-28CEE28A0502}"/>
              </a:ext>
            </a:extLst>
          </p:cNvPr>
          <p:cNvSpPr/>
          <p:nvPr/>
        </p:nvSpPr>
        <p:spPr>
          <a:xfrm>
            <a:off x="1870464" y="3114388"/>
            <a:ext cx="6313815" cy="393600"/>
          </a:xfrm>
          <a:prstGeom prst="rect">
            <a:avLst/>
          </a:prstGeom>
          <a:noFill/>
          <a:ln>
            <a:noFill/>
          </a:ln>
        </p:spPr>
        <p:txBody>
          <a:bodyPr spcFirstLastPara="1" wrap="square" lIns="91425" tIns="45700" rIns="91425" bIns="45700" anchor="t" anchorCtr="0">
            <a:noAutofit/>
          </a:bodyPr>
          <a:lstStyle/>
          <a:p>
            <a:r>
              <a:rPr lang="pt-BR" sz="2400" dirty="0">
                <a:latin typeface="Calibri"/>
                <a:ea typeface="Calibri"/>
              </a:rPr>
              <a:t>Orientação a Objetos em </a:t>
            </a:r>
            <a:r>
              <a:rPr lang="pt-BR" sz="2400" dirty="0" err="1">
                <a:latin typeface="Calibri"/>
                <a:ea typeface="Calibri"/>
              </a:rPr>
              <a:t>Dart</a:t>
            </a:r>
            <a:endParaRPr lang="en-US" sz="2400" b="1" u="none" strike="noStrike" cap="none" dirty="0">
              <a:solidFill>
                <a:srgbClr val="040A24"/>
              </a:solidFill>
              <a:latin typeface="Calibri"/>
              <a:ea typeface="Calibri"/>
              <a:cs typeface="Calibri"/>
            </a:endParaRPr>
          </a:p>
        </p:txBody>
      </p:sp>
      <p:sp>
        <p:nvSpPr>
          <p:cNvPr id="26" name="Google Shape;183;p17">
            <a:extLst>
              <a:ext uri="{FF2B5EF4-FFF2-40B4-BE49-F238E27FC236}">
                <a16:creationId xmlns:a16="http://schemas.microsoft.com/office/drawing/2014/main" id="{C19862CC-E81D-5857-B6E0-A7EE8B11AFE3}"/>
              </a:ext>
            </a:extLst>
          </p:cNvPr>
          <p:cNvSpPr txBox="1"/>
          <p:nvPr/>
        </p:nvSpPr>
        <p:spPr>
          <a:xfrm>
            <a:off x="587299" y="3585781"/>
            <a:ext cx="1290270" cy="373261"/>
          </a:xfrm>
          <a:prstGeom prst="rect">
            <a:avLst/>
          </a:prstGeom>
          <a:solidFill>
            <a:srgbClr val="EA4E60"/>
          </a:solidFill>
          <a:ln>
            <a:noFill/>
          </a:ln>
        </p:spPr>
        <p:txBody>
          <a:bodyPr spcFirstLastPara="1" wrap="square" lIns="91425" tIns="91425" rIns="91425" bIns="91425" anchor="ctr" anchorCtr="0">
            <a:noAutofit/>
          </a:bodyPr>
          <a:lstStyle/>
          <a:p>
            <a:pPr marL="0" marR="0" lvl="1" indent="0" algn="ctr" rtl="0">
              <a:lnSpc>
                <a:spcPct val="100000"/>
              </a:lnSpc>
              <a:spcBef>
                <a:spcPts val="0"/>
              </a:spcBef>
              <a:spcAft>
                <a:spcPts val="0"/>
              </a:spcAft>
              <a:buClr>
                <a:srgbClr val="000000"/>
              </a:buClr>
              <a:buSzPts val="2800"/>
              <a:buFont typeface="Arial"/>
              <a:buNone/>
            </a:pPr>
            <a:r>
              <a:rPr lang="en-US" sz="2800" b="1" dirty="0">
                <a:solidFill>
                  <a:srgbClr val="FFFFFF"/>
                </a:solidFill>
                <a:latin typeface="Calibri"/>
                <a:ea typeface="Calibri"/>
                <a:cs typeface="Calibri"/>
                <a:sym typeface="Calibri"/>
              </a:rPr>
              <a:t>Etapa </a:t>
            </a:r>
            <a:r>
              <a:rPr lang="en-US" sz="2800" b="1" i="0" u="none" strike="noStrike" cap="none" dirty="0">
                <a:solidFill>
                  <a:srgbClr val="FFFFFF"/>
                </a:solidFill>
                <a:latin typeface="Calibri"/>
                <a:ea typeface="Calibri"/>
                <a:cs typeface="Calibri"/>
                <a:sym typeface="Calibri"/>
              </a:rPr>
              <a:t>5</a:t>
            </a:r>
            <a:endParaRPr sz="2800" b="1" i="0" u="none" strike="noStrike" cap="none" dirty="0">
              <a:solidFill>
                <a:srgbClr val="595959"/>
              </a:solidFill>
              <a:latin typeface="Calibri"/>
              <a:ea typeface="Calibri"/>
              <a:cs typeface="Calibri"/>
              <a:sym typeface="Calibri"/>
            </a:endParaRPr>
          </a:p>
        </p:txBody>
      </p:sp>
      <p:sp>
        <p:nvSpPr>
          <p:cNvPr id="27" name="Google Shape;184;p17">
            <a:extLst>
              <a:ext uri="{FF2B5EF4-FFF2-40B4-BE49-F238E27FC236}">
                <a16:creationId xmlns:a16="http://schemas.microsoft.com/office/drawing/2014/main" id="{265F8B1E-54BC-5F2A-59CE-DDFFF217B95E}"/>
              </a:ext>
            </a:extLst>
          </p:cNvPr>
          <p:cNvSpPr/>
          <p:nvPr/>
        </p:nvSpPr>
        <p:spPr>
          <a:xfrm>
            <a:off x="1870464" y="3589663"/>
            <a:ext cx="6313815" cy="393600"/>
          </a:xfrm>
          <a:prstGeom prst="rect">
            <a:avLst/>
          </a:prstGeom>
          <a:noFill/>
          <a:ln>
            <a:noFill/>
          </a:ln>
        </p:spPr>
        <p:txBody>
          <a:bodyPr spcFirstLastPara="1" wrap="square" lIns="91425" tIns="45700" rIns="91425" bIns="45700" anchor="t" anchorCtr="0">
            <a:noAutofit/>
          </a:bodyPr>
          <a:lstStyle/>
          <a:p>
            <a:r>
              <a:rPr lang="pt-BR" sz="2400" dirty="0">
                <a:latin typeface="Calibri"/>
                <a:ea typeface="Calibri"/>
              </a:rPr>
              <a:t>Boas Práticas e Tratamento de Exceções em </a:t>
            </a:r>
            <a:r>
              <a:rPr lang="pt-BR" sz="2400" dirty="0" err="1">
                <a:latin typeface="Calibri"/>
                <a:ea typeface="Calibri"/>
              </a:rPr>
              <a:t>Dart</a:t>
            </a:r>
            <a:endParaRPr lang="en-US" sz="2400" b="1" u="none" strike="noStrike" cap="none" dirty="0">
              <a:solidFill>
                <a:srgbClr val="040A24"/>
              </a:solidFill>
              <a:latin typeface="Calibri"/>
              <a:ea typeface="Calibri"/>
              <a:cs typeface="Calibri"/>
            </a:endParaRPr>
          </a:p>
        </p:txBody>
      </p:sp>
      <p:sp>
        <p:nvSpPr>
          <p:cNvPr id="28" name="Google Shape;183;p17">
            <a:extLst>
              <a:ext uri="{FF2B5EF4-FFF2-40B4-BE49-F238E27FC236}">
                <a16:creationId xmlns:a16="http://schemas.microsoft.com/office/drawing/2014/main" id="{CC651863-9AFC-C0CF-0770-A73A2AB45C4F}"/>
              </a:ext>
            </a:extLst>
          </p:cNvPr>
          <p:cNvSpPr txBox="1"/>
          <p:nvPr/>
        </p:nvSpPr>
        <p:spPr>
          <a:xfrm>
            <a:off x="587297" y="4052886"/>
            <a:ext cx="1290269" cy="373261"/>
          </a:xfrm>
          <a:prstGeom prst="rect">
            <a:avLst/>
          </a:prstGeom>
          <a:solidFill>
            <a:srgbClr val="EA4E60"/>
          </a:solidFill>
          <a:ln>
            <a:noFill/>
          </a:ln>
        </p:spPr>
        <p:txBody>
          <a:bodyPr spcFirstLastPara="1" wrap="square" lIns="91425" tIns="91425" rIns="91425" bIns="91425" anchor="ctr" anchorCtr="0">
            <a:noAutofit/>
          </a:bodyPr>
          <a:lstStyle/>
          <a:p>
            <a:pPr marL="0" marR="0" lvl="1" indent="0" algn="ctr" rtl="0">
              <a:lnSpc>
                <a:spcPct val="100000"/>
              </a:lnSpc>
              <a:spcBef>
                <a:spcPts val="0"/>
              </a:spcBef>
              <a:spcAft>
                <a:spcPts val="0"/>
              </a:spcAft>
              <a:buClr>
                <a:srgbClr val="000000"/>
              </a:buClr>
              <a:buSzPts val="2800"/>
              <a:buFont typeface="Arial"/>
              <a:buNone/>
            </a:pPr>
            <a:r>
              <a:rPr lang="en-US" sz="2800" b="1" dirty="0">
                <a:solidFill>
                  <a:srgbClr val="FFFFFF"/>
                </a:solidFill>
                <a:latin typeface="Calibri"/>
                <a:ea typeface="Calibri"/>
                <a:cs typeface="Calibri"/>
                <a:sym typeface="Calibri"/>
              </a:rPr>
              <a:t>Etapa </a:t>
            </a:r>
            <a:r>
              <a:rPr lang="en-US" sz="2800" b="1" i="0" u="none" strike="noStrike" cap="none" dirty="0">
                <a:solidFill>
                  <a:srgbClr val="FFFFFF"/>
                </a:solidFill>
                <a:latin typeface="Calibri"/>
                <a:ea typeface="Calibri"/>
                <a:cs typeface="Calibri"/>
                <a:sym typeface="Calibri"/>
              </a:rPr>
              <a:t>6</a:t>
            </a:r>
            <a:endParaRPr sz="2800" b="1" i="0" u="none" strike="noStrike" cap="none" dirty="0">
              <a:solidFill>
                <a:srgbClr val="595959"/>
              </a:solidFill>
              <a:latin typeface="Calibri"/>
              <a:ea typeface="Calibri"/>
              <a:cs typeface="Calibri"/>
              <a:sym typeface="Calibri"/>
            </a:endParaRPr>
          </a:p>
        </p:txBody>
      </p:sp>
      <p:sp>
        <p:nvSpPr>
          <p:cNvPr id="29" name="Google Shape;184;p17">
            <a:extLst>
              <a:ext uri="{FF2B5EF4-FFF2-40B4-BE49-F238E27FC236}">
                <a16:creationId xmlns:a16="http://schemas.microsoft.com/office/drawing/2014/main" id="{CD6781AD-5E2F-5081-8A04-D5FDC2B63E99}"/>
              </a:ext>
            </a:extLst>
          </p:cNvPr>
          <p:cNvSpPr/>
          <p:nvPr/>
        </p:nvSpPr>
        <p:spPr>
          <a:xfrm>
            <a:off x="1870464" y="4050690"/>
            <a:ext cx="6313815" cy="393600"/>
          </a:xfrm>
          <a:prstGeom prst="rect">
            <a:avLst/>
          </a:prstGeom>
          <a:noFill/>
          <a:ln>
            <a:noFill/>
          </a:ln>
        </p:spPr>
        <p:txBody>
          <a:bodyPr spcFirstLastPara="1" wrap="square" lIns="91425" tIns="45700" rIns="91425" bIns="45700" anchor="t" anchorCtr="0">
            <a:noAutofit/>
          </a:bodyPr>
          <a:lstStyle/>
          <a:p>
            <a:r>
              <a:rPr lang="pt-BR" sz="2400" dirty="0">
                <a:latin typeface="Calibri"/>
                <a:ea typeface="Calibri"/>
              </a:rPr>
              <a:t>Introdução à Testes em </a:t>
            </a:r>
            <a:r>
              <a:rPr lang="pt-BR" sz="2400" dirty="0" err="1">
                <a:latin typeface="Calibri"/>
                <a:ea typeface="Calibri"/>
              </a:rPr>
              <a:t>Dart</a:t>
            </a:r>
            <a:endParaRPr lang="en-US" sz="2400" b="1" u="none" strike="noStrike" cap="none" dirty="0">
              <a:solidFill>
                <a:srgbClr val="040A24"/>
              </a:solidFill>
              <a:latin typeface="Calibri"/>
              <a:ea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193"/>
        <p:cNvGrpSpPr/>
        <p:nvPr/>
      </p:nvGrpSpPr>
      <p:grpSpPr>
        <a:xfrm>
          <a:off x="0" y="0"/>
          <a:ext cx="0" cy="0"/>
          <a:chOff x="0" y="0"/>
          <a:chExt cx="0" cy="0"/>
        </a:xfrm>
      </p:grpSpPr>
      <p:sp>
        <p:nvSpPr>
          <p:cNvPr id="194" name="Google Shape;194;p5"/>
          <p:cNvSpPr txBox="1"/>
          <p:nvPr/>
        </p:nvSpPr>
        <p:spPr>
          <a:xfrm>
            <a:off x="565525" y="3874338"/>
            <a:ext cx="7410300" cy="398700"/>
          </a:xfrm>
          <a:prstGeom prst="rect">
            <a:avLst/>
          </a:prstGeom>
          <a:noFill/>
          <a:ln>
            <a:noFill/>
          </a:ln>
        </p:spPr>
        <p:txBody>
          <a:bodyPr spcFirstLastPara="1" wrap="square" lIns="91425" tIns="91425" rIns="91425" bIns="91425" anchor="ctr" anchorCtr="0">
            <a:noAutofit/>
          </a:bodyPr>
          <a:lstStyle/>
          <a:p>
            <a:pPr>
              <a:buSzPts val="2400"/>
            </a:pPr>
            <a:r>
              <a:rPr lang="en-US" sz="2400" b="0" i="0" u="none" strike="noStrike" cap="none" dirty="0">
                <a:solidFill>
                  <a:srgbClr val="A5A5A5"/>
                </a:solidFill>
                <a:latin typeface="Calibri"/>
                <a:ea typeface="Calibri"/>
                <a:cs typeface="Calibri"/>
                <a:sym typeface="Calibri"/>
              </a:rPr>
              <a:t>// </a:t>
            </a:r>
            <a:r>
              <a:rPr lang="en-US" sz="2400" dirty="0" err="1">
                <a:solidFill>
                  <a:srgbClr val="A5A5A5"/>
                </a:solidFill>
                <a:latin typeface="Calibri"/>
                <a:ea typeface="Calibri"/>
                <a:cs typeface="Calibri"/>
                <a:sym typeface="Calibri"/>
              </a:rPr>
              <a:t>Fundamentos</a:t>
            </a:r>
            <a:r>
              <a:rPr lang="en-US" sz="2400" dirty="0">
                <a:solidFill>
                  <a:srgbClr val="A5A5A5"/>
                </a:solidFill>
                <a:latin typeface="Calibri"/>
                <a:ea typeface="Calibri"/>
                <a:cs typeface="Calibri"/>
                <a:sym typeface="Calibri"/>
              </a:rPr>
              <a:t> da </a:t>
            </a:r>
            <a:r>
              <a:rPr lang="en-US" sz="2400" dirty="0" err="1">
                <a:solidFill>
                  <a:srgbClr val="A5A5A5"/>
                </a:solidFill>
                <a:latin typeface="Calibri"/>
                <a:ea typeface="Calibri"/>
                <a:cs typeface="Calibri"/>
                <a:sym typeface="Calibri"/>
              </a:rPr>
              <a:t>Linguagem</a:t>
            </a:r>
            <a:r>
              <a:rPr lang="en-US" sz="2400" dirty="0">
                <a:solidFill>
                  <a:srgbClr val="A5A5A5"/>
                </a:solidFill>
                <a:latin typeface="Calibri"/>
                <a:ea typeface="Calibri"/>
                <a:cs typeface="Calibri"/>
                <a:sym typeface="Calibri"/>
              </a:rPr>
              <a:t> Dart</a:t>
            </a:r>
            <a:endParaRPr lang="en-US" sz="2400" i="0" u="none" strike="noStrike" cap="none" dirty="0">
              <a:solidFill>
                <a:srgbClr val="A5A5A5"/>
              </a:solidFill>
              <a:latin typeface="Calibri"/>
              <a:ea typeface="Calibri"/>
              <a:cs typeface="Calibri"/>
            </a:endParaRPr>
          </a:p>
        </p:txBody>
      </p:sp>
      <p:sp>
        <p:nvSpPr>
          <p:cNvPr id="195" name="Google Shape;195;p5"/>
          <p:cNvSpPr txBox="1"/>
          <p:nvPr/>
        </p:nvSpPr>
        <p:spPr>
          <a:xfrm>
            <a:off x="565523" y="870463"/>
            <a:ext cx="7410300" cy="4851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2400" b="1">
                <a:solidFill>
                  <a:srgbClr val="EA4E60"/>
                </a:solidFill>
                <a:latin typeface="Century Gothic"/>
                <a:ea typeface="Century Gothic"/>
                <a:cs typeface="Century Gothic"/>
                <a:sym typeface="Century Gothic"/>
              </a:rPr>
              <a:t>Etapa </a:t>
            </a:r>
            <a:r>
              <a:rPr lang="en-US" sz="2400" b="1" i="0" u="none" strike="noStrike" cap="none">
                <a:solidFill>
                  <a:srgbClr val="EA4E60"/>
                </a:solidFill>
                <a:latin typeface="Century Gothic"/>
                <a:ea typeface="Century Gothic"/>
                <a:cs typeface="Century Gothic"/>
                <a:sym typeface="Century Gothic"/>
              </a:rPr>
              <a:t>1</a:t>
            </a:r>
            <a:endParaRPr sz="2400" b="0" i="0" u="none" strike="noStrike" cap="none">
              <a:solidFill>
                <a:srgbClr val="EA4E60"/>
              </a:solidFill>
              <a:latin typeface="Century Gothic"/>
              <a:ea typeface="Century Gothic"/>
              <a:cs typeface="Century Gothic"/>
              <a:sym typeface="Century Gothic"/>
            </a:endParaRPr>
          </a:p>
        </p:txBody>
      </p:sp>
      <p:sp>
        <p:nvSpPr>
          <p:cNvPr id="196" name="Google Shape;196;p5"/>
          <p:cNvSpPr txBox="1"/>
          <p:nvPr/>
        </p:nvSpPr>
        <p:spPr>
          <a:xfrm>
            <a:off x="565525" y="1785563"/>
            <a:ext cx="7165372" cy="1613700"/>
          </a:xfrm>
          <a:prstGeom prst="rect">
            <a:avLst/>
          </a:prstGeom>
          <a:noFill/>
          <a:ln>
            <a:noFill/>
          </a:ln>
        </p:spPr>
        <p:txBody>
          <a:bodyPr spcFirstLastPara="1" wrap="square" lIns="91425" tIns="91425" rIns="91425" bIns="91425" anchor="t" anchorCtr="0">
            <a:noAutofit/>
          </a:bodyPr>
          <a:lstStyle/>
          <a:p>
            <a:pPr>
              <a:lnSpc>
                <a:spcPct val="115000"/>
              </a:lnSpc>
              <a:buSzPts val="3200"/>
            </a:pPr>
            <a:r>
              <a:rPr lang="en-US" sz="4000" b="1" dirty="0">
                <a:solidFill>
                  <a:srgbClr val="EA4E60"/>
                </a:solidFill>
                <a:latin typeface="Century Gothic"/>
                <a:ea typeface="Century Gothic"/>
                <a:cs typeface="Century Gothic"/>
              </a:rPr>
              <a:t>Flutter</a:t>
            </a:r>
            <a:endParaRPr lang="en-US" sz="4000" b="1" i="0" u="none" strike="noStrike" cap="none" dirty="0">
              <a:solidFill>
                <a:srgbClr val="EA4E60"/>
              </a:solidFill>
              <a:latin typeface="Century Gothic"/>
              <a:ea typeface="Century Gothic"/>
              <a:cs typeface="Century Gothic"/>
            </a:endParaRPr>
          </a:p>
        </p:txBody>
      </p:sp>
      <p:pic>
        <p:nvPicPr>
          <p:cNvPr id="197" name="Google Shape;197;p5"/>
          <p:cNvPicPr preferRelativeResize="0"/>
          <p:nvPr/>
        </p:nvPicPr>
        <p:blipFill rotWithShape="1">
          <a:blip r:embed="rId3">
            <a:alphaModFix/>
          </a:blip>
          <a:srcRect/>
          <a:stretch/>
        </p:blipFill>
        <p:spPr>
          <a:xfrm>
            <a:off x="8127426" y="120127"/>
            <a:ext cx="851525" cy="331432"/>
          </a:xfrm>
          <a:prstGeom prst="rect">
            <a:avLst/>
          </a:prstGeom>
          <a:noFill/>
          <a:ln>
            <a:noFill/>
          </a:ln>
        </p:spPr>
      </p:pic>
      <p:sp>
        <p:nvSpPr>
          <p:cNvPr id="198" name="Google Shape;198;p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solidFill>
                  <a:srgbClr val="EA4E60"/>
                </a:solidFill>
              </a:rPr>
              <a:t>[</a:t>
            </a:r>
            <a:fld id="{00000000-1234-1234-1234-123412341234}" type="slidenum">
              <a:rPr lang="en-US">
                <a:solidFill>
                  <a:srgbClr val="EA4E60"/>
                </a:solidFill>
              </a:rPr>
              <a:t>5</a:t>
            </a:fld>
            <a:r>
              <a:rPr lang="en-US">
                <a:solidFill>
                  <a:srgbClr val="EA4E60"/>
                </a:solidFill>
              </a:rPr>
              <a:t>]</a:t>
            </a:r>
            <a:endParaRPr>
              <a:solidFill>
                <a:srgbClr val="EA4E6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g117040352ea_0_0"/>
          <p:cNvSpPr txBox="1"/>
          <p:nvPr/>
        </p:nvSpPr>
        <p:spPr>
          <a:xfrm>
            <a:off x="565525" y="1293025"/>
            <a:ext cx="8016900" cy="34569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1800"/>
              </a:spcBef>
              <a:spcAft>
                <a:spcPts val="0"/>
              </a:spcAft>
              <a:buNone/>
            </a:pPr>
            <a:r>
              <a:rPr lang="pt-BR" sz="2000" dirty="0" err="1">
                <a:solidFill>
                  <a:schemeClr val="dk1"/>
                </a:solidFill>
                <a:latin typeface="Calibri"/>
                <a:ea typeface="Calibri"/>
                <a:cs typeface="Calibri"/>
                <a:sym typeface="Calibri"/>
              </a:rPr>
              <a:t>Dart</a:t>
            </a:r>
            <a:r>
              <a:rPr lang="pt-BR" sz="2000" dirty="0">
                <a:solidFill>
                  <a:schemeClr val="dk1"/>
                </a:solidFill>
                <a:latin typeface="Calibri"/>
                <a:ea typeface="Calibri"/>
                <a:cs typeface="Calibri"/>
                <a:sym typeface="Calibri"/>
              </a:rPr>
              <a:t> é uma linguagem de programação apresentada pelo Google me 2011 com o objetivo de ser uma opção ao TypeScript para desenvolvimento Web. </a:t>
            </a:r>
          </a:p>
          <a:p>
            <a:pPr marL="0" marR="0" lvl="0" indent="0" algn="just" rtl="0">
              <a:lnSpc>
                <a:spcPct val="100000"/>
              </a:lnSpc>
              <a:spcBef>
                <a:spcPts val="1800"/>
              </a:spcBef>
              <a:spcAft>
                <a:spcPts val="0"/>
              </a:spcAft>
              <a:buNone/>
            </a:pPr>
            <a:r>
              <a:rPr lang="pt-BR" sz="2000" dirty="0">
                <a:solidFill>
                  <a:schemeClr val="dk1"/>
                </a:solidFill>
                <a:latin typeface="Calibri"/>
                <a:ea typeface="Calibri"/>
                <a:cs typeface="Calibri"/>
                <a:sym typeface="Calibri"/>
              </a:rPr>
              <a:t>Começou a ser mais difundida com o advento do Flutter que trouxe o </a:t>
            </a:r>
            <a:r>
              <a:rPr lang="pt-BR" sz="2000" dirty="0" err="1">
                <a:solidFill>
                  <a:schemeClr val="dk1"/>
                </a:solidFill>
                <a:latin typeface="Calibri"/>
                <a:ea typeface="Calibri"/>
                <a:cs typeface="Calibri"/>
                <a:sym typeface="Calibri"/>
              </a:rPr>
              <a:t>Dart</a:t>
            </a:r>
            <a:r>
              <a:rPr lang="pt-BR" sz="2000" dirty="0">
                <a:solidFill>
                  <a:schemeClr val="dk1"/>
                </a:solidFill>
                <a:latin typeface="Calibri"/>
                <a:ea typeface="Calibri"/>
                <a:cs typeface="Calibri"/>
                <a:sym typeface="Calibri"/>
              </a:rPr>
              <a:t> como linguagem para seu SDK.</a:t>
            </a:r>
          </a:p>
          <a:p>
            <a:pPr marL="0" marR="0" lvl="0" indent="0" algn="just" rtl="0">
              <a:lnSpc>
                <a:spcPct val="100000"/>
              </a:lnSpc>
              <a:spcBef>
                <a:spcPts val="1800"/>
              </a:spcBef>
              <a:spcAft>
                <a:spcPts val="0"/>
              </a:spcAft>
              <a:buNone/>
            </a:pPr>
            <a:r>
              <a:rPr lang="pt-BR" sz="2000" dirty="0" err="1">
                <a:solidFill>
                  <a:schemeClr val="dk1"/>
                </a:solidFill>
                <a:latin typeface="Calibri"/>
                <a:ea typeface="Calibri"/>
                <a:cs typeface="Calibri"/>
                <a:sym typeface="Calibri"/>
              </a:rPr>
              <a:t>Dart</a:t>
            </a:r>
            <a:r>
              <a:rPr lang="pt-BR" sz="2000" dirty="0">
                <a:solidFill>
                  <a:schemeClr val="dk1"/>
                </a:solidFill>
                <a:latin typeface="Calibri"/>
                <a:ea typeface="Calibri"/>
                <a:cs typeface="Calibri"/>
                <a:sym typeface="Calibri"/>
              </a:rPr>
              <a:t> VM</a:t>
            </a:r>
          </a:p>
          <a:p>
            <a:pPr marL="0" marR="0" lvl="0" indent="0" algn="just" rtl="0">
              <a:lnSpc>
                <a:spcPct val="100000"/>
              </a:lnSpc>
              <a:spcBef>
                <a:spcPts val="1800"/>
              </a:spcBef>
              <a:spcAft>
                <a:spcPts val="0"/>
              </a:spcAft>
              <a:buNone/>
            </a:pPr>
            <a:r>
              <a:rPr lang="pt-BR" sz="2000" dirty="0">
                <a:solidFill>
                  <a:schemeClr val="dk1"/>
                </a:solidFill>
                <a:latin typeface="Calibri"/>
                <a:ea typeface="Calibri"/>
                <a:cs typeface="Calibri"/>
                <a:sym typeface="Calibri"/>
              </a:rPr>
              <a:t>https://dart.dev</a:t>
            </a:r>
            <a:endParaRPr sz="2000" dirty="0">
              <a:solidFill>
                <a:schemeClr val="dk1"/>
              </a:solidFill>
              <a:latin typeface="Calibri"/>
              <a:ea typeface="Calibri"/>
              <a:cs typeface="Calibri"/>
              <a:sym typeface="Calibri"/>
            </a:endParaRPr>
          </a:p>
        </p:txBody>
      </p:sp>
      <p:sp>
        <p:nvSpPr>
          <p:cNvPr id="275" name="Google Shape;275;g117040352ea_0_0"/>
          <p:cNvSpPr txBox="1"/>
          <p:nvPr/>
        </p:nvSpPr>
        <p:spPr>
          <a:xfrm>
            <a:off x="565525" y="448525"/>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dirty="0" err="1">
                <a:solidFill>
                  <a:srgbClr val="EA4E60"/>
                </a:solidFill>
                <a:latin typeface="Century Gothic"/>
                <a:ea typeface="Century Gothic"/>
                <a:cs typeface="Century Gothic"/>
                <a:sym typeface="Century Gothic"/>
              </a:rPr>
              <a:t>Introdução</a:t>
            </a:r>
            <a:endParaRPr sz="4000" b="0" i="0" u="none" strike="noStrike" cap="none" dirty="0">
              <a:solidFill>
                <a:srgbClr val="EA4E60"/>
              </a:solidFill>
              <a:latin typeface="Century Gothic"/>
              <a:ea typeface="Century Gothic"/>
              <a:cs typeface="Century Gothic"/>
              <a:sym typeface="Century Gothic"/>
            </a:endParaRPr>
          </a:p>
        </p:txBody>
      </p:sp>
      <p:sp>
        <p:nvSpPr>
          <p:cNvPr id="276" name="Google Shape;276;g117040352ea_0_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6</a:t>
            </a:fld>
            <a:r>
              <a:rPr lang="en-US"/>
              <a:t>]</a:t>
            </a:r>
            <a:endParaRPr/>
          </a:p>
        </p:txBody>
      </p:sp>
    </p:spTree>
    <p:extLst>
      <p:ext uri="{BB962C8B-B14F-4D97-AF65-F5344CB8AC3E}">
        <p14:creationId xmlns:p14="http://schemas.microsoft.com/office/powerpoint/2010/main" val="92794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g117040352ea_0_0"/>
          <p:cNvSpPr txBox="1"/>
          <p:nvPr/>
        </p:nvSpPr>
        <p:spPr>
          <a:xfrm>
            <a:off x="565525" y="1293025"/>
            <a:ext cx="8016900" cy="3456900"/>
          </a:xfrm>
          <a:prstGeom prst="rect">
            <a:avLst/>
          </a:prstGeom>
          <a:noFill/>
          <a:ln>
            <a:noFill/>
          </a:ln>
        </p:spPr>
        <p:txBody>
          <a:bodyPr spcFirstLastPara="1" wrap="square" lIns="91425" tIns="91425" rIns="91425" bIns="91425" anchor="t" anchorCtr="0">
            <a:noAutofit/>
          </a:bodyPr>
          <a:lstStyle/>
          <a:p>
            <a:pPr marL="342900" indent="-342900" algn="just">
              <a:spcBef>
                <a:spcPts val="1800"/>
              </a:spcBef>
              <a:buFont typeface="Arial" panose="020B0604020202020204" pitchFamily="34" charset="0"/>
              <a:buChar char="•"/>
            </a:pPr>
            <a:r>
              <a:rPr lang="pt-BR" sz="2000" dirty="0" err="1">
                <a:solidFill>
                  <a:schemeClr val="dk1"/>
                </a:solidFill>
                <a:latin typeface="Calibri"/>
                <a:ea typeface="Calibri"/>
                <a:cs typeface="Calibri"/>
                <a:sym typeface="Calibri"/>
              </a:rPr>
              <a:t>Dart</a:t>
            </a:r>
            <a:r>
              <a:rPr lang="pt-BR" sz="2000" dirty="0">
                <a:solidFill>
                  <a:schemeClr val="dk1"/>
                </a:solidFill>
                <a:latin typeface="Calibri"/>
                <a:ea typeface="Calibri"/>
                <a:cs typeface="Calibri"/>
                <a:sym typeface="Calibri"/>
              </a:rPr>
              <a:t> é uma linguagem muito parecida com o a linguagem C, com isso ela lembra muito Java, C#, Javascript e PHP.</a:t>
            </a:r>
          </a:p>
          <a:p>
            <a:pPr marL="342900" marR="0" lvl="0" indent="-342900" algn="just"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Linguagem fortemente </a:t>
            </a:r>
            <a:r>
              <a:rPr lang="pt-BR" sz="2000" dirty="0" err="1">
                <a:solidFill>
                  <a:schemeClr val="dk1"/>
                </a:solidFill>
                <a:latin typeface="Calibri"/>
                <a:ea typeface="Calibri"/>
                <a:cs typeface="Calibri"/>
                <a:sym typeface="Calibri"/>
              </a:rPr>
              <a:t>tipada</a:t>
            </a:r>
            <a:r>
              <a:rPr lang="pt-BR" sz="2000" dirty="0">
                <a:solidFill>
                  <a:schemeClr val="dk1"/>
                </a:solidFill>
                <a:latin typeface="Calibri"/>
                <a:ea typeface="Calibri"/>
                <a:cs typeface="Calibri"/>
                <a:sym typeface="Calibri"/>
              </a:rPr>
              <a:t>, mas que possibilita o uso também de tipos dinâmicos</a:t>
            </a:r>
          </a:p>
          <a:p>
            <a:pPr marL="342900" marR="0" lvl="0" indent="-342900" algn="just"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Orientada a objetos</a:t>
            </a:r>
            <a:endParaRPr lang="en-US" sz="2000" dirty="0">
              <a:solidFill>
                <a:schemeClr val="dk1"/>
              </a:solidFill>
              <a:latin typeface="Calibri"/>
              <a:ea typeface="Calibri"/>
              <a:cs typeface="Calibri"/>
              <a:sym typeface="Calibri"/>
            </a:endParaRPr>
          </a:p>
          <a:p>
            <a:pPr marL="342900" indent="-342900" algn="just">
              <a:spcBef>
                <a:spcPts val="1800"/>
              </a:spcBef>
              <a:buFont typeface="Arial" panose="020B0604020202020204" pitchFamily="34" charset="0"/>
              <a:buChar char="•"/>
            </a:pPr>
            <a:r>
              <a:rPr lang="en-US" sz="2000" dirty="0" err="1">
                <a:solidFill>
                  <a:schemeClr val="dk1"/>
                </a:solidFill>
                <a:latin typeface="Calibri"/>
                <a:ea typeface="Calibri"/>
                <a:cs typeface="Calibri"/>
                <a:sym typeface="Calibri"/>
              </a:rPr>
              <a:t>DartPad</a:t>
            </a:r>
            <a:r>
              <a:rPr lang="en-US" sz="2000" dirty="0">
                <a:solidFill>
                  <a:schemeClr val="dk1"/>
                </a:solidFill>
                <a:latin typeface="Calibri"/>
                <a:ea typeface="Calibri"/>
                <a:cs typeface="Calibri"/>
                <a:sym typeface="Calibri"/>
              </a:rPr>
              <a:t> (https://dartpad.dartlang.org/)</a:t>
            </a:r>
          </a:p>
          <a:p>
            <a:pPr marL="342900" marR="0" lvl="0" indent="-342900" algn="just" rtl="0">
              <a:lnSpc>
                <a:spcPct val="100000"/>
              </a:lnSpc>
              <a:spcBef>
                <a:spcPts val="1800"/>
              </a:spcBef>
              <a:spcAft>
                <a:spcPts val="0"/>
              </a:spcAft>
              <a:buFont typeface="Arial" panose="020B0604020202020204" pitchFamily="34" charset="0"/>
              <a:buChar char="•"/>
            </a:pPr>
            <a:endParaRPr lang="pt-BR" sz="2000" dirty="0">
              <a:solidFill>
                <a:schemeClr val="dk1"/>
              </a:solidFill>
              <a:latin typeface="Calibri"/>
              <a:ea typeface="Calibri"/>
              <a:cs typeface="Calibri"/>
              <a:sym typeface="Calibri"/>
            </a:endParaRPr>
          </a:p>
          <a:p>
            <a:pPr marL="342900" marR="0" lvl="0" indent="-342900" algn="just" rtl="0">
              <a:lnSpc>
                <a:spcPct val="100000"/>
              </a:lnSpc>
              <a:spcBef>
                <a:spcPts val="1800"/>
              </a:spcBef>
              <a:spcAft>
                <a:spcPts val="0"/>
              </a:spcAft>
              <a:buFont typeface="Arial" panose="020B0604020202020204" pitchFamily="34" charset="0"/>
              <a:buChar char="•"/>
            </a:pPr>
            <a:endParaRPr sz="2000" dirty="0">
              <a:solidFill>
                <a:schemeClr val="dk1"/>
              </a:solidFill>
              <a:latin typeface="Calibri"/>
              <a:ea typeface="Calibri"/>
              <a:cs typeface="Calibri"/>
              <a:sym typeface="Calibri"/>
            </a:endParaRPr>
          </a:p>
        </p:txBody>
      </p:sp>
      <p:sp>
        <p:nvSpPr>
          <p:cNvPr id="275" name="Google Shape;275;g117040352ea_0_0"/>
          <p:cNvSpPr txBox="1"/>
          <p:nvPr/>
        </p:nvSpPr>
        <p:spPr>
          <a:xfrm>
            <a:off x="565525" y="448525"/>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dirty="0" err="1">
                <a:solidFill>
                  <a:srgbClr val="EA4E60"/>
                </a:solidFill>
                <a:latin typeface="Century Gothic"/>
                <a:ea typeface="Century Gothic"/>
                <a:cs typeface="Century Gothic"/>
                <a:sym typeface="Century Gothic"/>
              </a:rPr>
              <a:t>Introdução</a:t>
            </a:r>
            <a:endParaRPr sz="4000" b="0" i="0" u="none" strike="noStrike" cap="none" dirty="0">
              <a:solidFill>
                <a:srgbClr val="EA4E60"/>
              </a:solidFill>
              <a:latin typeface="Century Gothic"/>
              <a:ea typeface="Century Gothic"/>
              <a:cs typeface="Century Gothic"/>
              <a:sym typeface="Century Gothic"/>
            </a:endParaRPr>
          </a:p>
        </p:txBody>
      </p:sp>
      <p:sp>
        <p:nvSpPr>
          <p:cNvPr id="276" name="Google Shape;276;g117040352ea_0_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7</a:t>
            </a:fld>
            <a:r>
              <a:rPr lang="en-US"/>
              <a:t>]</a:t>
            </a:r>
            <a:endParaRPr/>
          </a:p>
        </p:txBody>
      </p:sp>
    </p:spTree>
    <p:extLst>
      <p:ext uri="{BB962C8B-B14F-4D97-AF65-F5344CB8AC3E}">
        <p14:creationId xmlns:p14="http://schemas.microsoft.com/office/powerpoint/2010/main" val="195531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g117040352ea_0_0"/>
          <p:cNvSpPr txBox="1"/>
          <p:nvPr/>
        </p:nvSpPr>
        <p:spPr>
          <a:xfrm>
            <a:off x="565525" y="1293025"/>
            <a:ext cx="8016900" cy="3456900"/>
          </a:xfrm>
          <a:prstGeom prst="rect">
            <a:avLst/>
          </a:prstGeom>
          <a:noFill/>
          <a:ln>
            <a:noFill/>
          </a:ln>
        </p:spPr>
        <p:txBody>
          <a:bodyPr spcFirstLastPara="1" wrap="square" lIns="91425" tIns="91425" rIns="91425" bIns="91425" anchor="t" anchorCtr="0">
            <a:noAutofit/>
          </a:bodyPr>
          <a:lstStyle/>
          <a:p>
            <a:pPr marL="342900" marR="0" lvl="0" indent="-342900" algn="just"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Pode ser compilada de duas formas diferentes: </a:t>
            </a:r>
            <a:r>
              <a:rPr lang="en-US" sz="2000" dirty="0">
                <a:solidFill>
                  <a:schemeClr val="dk1"/>
                </a:solidFill>
                <a:latin typeface="Calibri"/>
                <a:ea typeface="Calibri"/>
                <a:cs typeface="Calibri"/>
                <a:sym typeface="Calibri"/>
              </a:rPr>
              <a:t>ahead-of-time (AOT) e just-in-time (JIT)</a:t>
            </a:r>
          </a:p>
          <a:p>
            <a:pPr marL="342900" marR="0" lvl="0" indent="-342900" algn="just" rtl="0">
              <a:lnSpc>
                <a:spcPct val="100000"/>
              </a:lnSpc>
              <a:spcBef>
                <a:spcPts val="1800"/>
              </a:spcBef>
              <a:spcAft>
                <a:spcPts val="0"/>
              </a:spcAft>
              <a:buFont typeface="Arial" panose="020B0604020202020204" pitchFamily="34" charset="0"/>
              <a:buChar char="•"/>
            </a:pPr>
            <a:r>
              <a:rPr lang="en-US" sz="2000" dirty="0">
                <a:solidFill>
                  <a:schemeClr val="dk1"/>
                </a:solidFill>
                <a:latin typeface="Calibri"/>
                <a:ea typeface="Calibri"/>
                <a:cs typeface="Calibri"/>
                <a:sym typeface="Calibri"/>
              </a:rPr>
              <a:t>ahead-of-time: </a:t>
            </a:r>
            <a:r>
              <a:rPr lang="pt-BR" sz="2000" dirty="0">
                <a:solidFill>
                  <a:schemeClr val="dk1"/>
                </a:solidFill>
                <a:latin typeface="Calibri"/>
                <a:ea typeface="Calibri"/>
                <a:cs typeface="Calibri"/>
                <a:sym typeface="Calibri"/>
              </a:rPr>
              <a:t>quando</a:t>
            </a:r>
            <a:r>
              <a:rPr lang="en-US" sz="2000" dirty="0">
                <a:solidFill>
                  <a:schemeClr val="dk1"/>
                </a:solidFill>
                <a:latin typeface="Calibri"/>
                <a:ea typeface="Calibri"/>
                <a:cs typeface="Calibri"/>
                <a:sym typeface="Calibri"/>
              </a:rPr>
              <a:t> o Código </a:t>
            </a:r>
            <a:r>
              <a:rPr lang="en-US" sz="2000" dirty="0" err="1">
                <a:solidFill>
                  <a:schemeClr val="dk1"/>
                </a:solidFill>
                <a:latin typeface="Calibri"/>
                <a:ea typeface="Calibri"/>
                <a:cs typeface="Calibri"/>
                <a:sym typeface="Calibri"/>
              </a:rPr>
              <a:t>já</a:t>
            </a:r>
            <a:r>
              <a:rPr lang="en-US" sz="2000" dirty="0">
                <a:solidFill>
                  <a:schemeClr val="dk1"/>
                </a:solidFill>
                <a:latin typeface="Calibri"/>
                <a:ea typeface="Calibri"/>
                <a:cs typeface="Calibri"/>
                <a:sym typeface="Calibri"/>
              </a:rPr>
              <a:t> é </a:t>
            </a:r>
            <a:r>
              <a:rPr lang="en-US" sz="2000" dirty="0" err="1">
                <a:solidFill>
                  <a:schemeClr val="dk1"/>
                </a:solidFill>
                <a:latin typeface="Calibri"/>
                <a:ea typeface="Calibri"/>
                <a:cs typeface="Calibri"/>
                <a:sym typeface="Calibri"/>
              </a:rPr>
              <a:t>compilado</a:t>
            </a:r>
            <a:r>
              <a:rPr lang="en-US" sz="2000" dirty="0">
                <a:solidFill>
                  <a:schemeClr val="dk1"/>
                </a:solidFill>
                <a:latin typeface="Calibri"/>
                <a:ea typeface="Calibri"/>
                <a:cs typeface="Calibri"/>
                <a:sym typeface="Calibri"/>
              </a:rPr>
              <a:t> para a </a:t>
            </a:r>
            <a:r>
              <a:rPr lang="en-US" sz="2000" dirty="0" err="1">
                <a:solidFill>
                  <a:schemeClr val="dk1"/>
                </a:solidFill>
                <a:latin typeface="Calibri"/>
                <a:ea typeface="Calibri"/>
                <a:cs typeface="Calibri"/>
                <a:sym typeface="Calibri"/>
              </a:rPr>
              <a:t>linguagem</a:t>
            </a:r>
            <a:r>
              <a:rPr lang="en-US" sz="2000" dirty="0">
                <a:solidFill>
                  <a:schemeClr val="dk1"/>
                </a:solidFill>
                <a:latin typeface="Calibri"/>
                <a:ea typeface="Calibri"/>
                <a:cs typeface="Calibri"/>
                <a:sym typeface="Calibri"/>
              </a:rPr>
              <a:t> </a:t>
            </a:r>
            <a:r>
              <a:rPr lang="en-US" sz="2000" dirty="0" err="1">
                <a:solidFill>
                  <a:schemeClr val="dk1"/>
                </a:solidFill>
                <a:latin typeface="Calibri"/>
                <a:ea typeface="Calibri"/>
                <a:cs typeface="Calibri"/>
                <a:sym typeface="Calibri"/>
              </a:rPr>
              <a:t>nativa</a:t>
            </a:r>
            <a:r>
              <a:rPr lang="en-US" sz="2000" dirty="0">
                <a:solidFill>
                  <a:schemeClr val="dk1"/>
                </a:solidFill>
                <a:latin typeface="Calibri"/>
                <a:ea typeface="Calibri"/>
                <a:cs typeface="Calibri"/>
                <a:sym typeface="Calibri"/>
              </a:rPr>
              <a:t>, </a:t>
            </a:r>
            <a:r>
              <a:rPr lang="en-US" sz="2000" dirty="0" err="1">
                <a:solidFill>
                  <a:schemeClr val="dk1"/>
                </a:solidFill>
                <a:latin typeface="Calibri"/>
                <a:ea typeface="Calibri"/>
                <a:cs typeface="Calibri"/>
                <a:sym typeface="Calibri"/>
              </a:rPr>
              <a:t>possibilitando</a:t>
            </a:r>
            <a:r>
              <a:rPr lang="en-US" sz="2000" dirty="0">
                <a:solidFill>
                  <a:schemeClr val="dk1"/>
                </a:solidFill>
                <a:latin typeface="Calibri"/>
                <a:ea typeface="Calibri"/>
                <a:cs typeface="Calibri"/>
                <a:sym typeface="Calibri"/>
              </a:rPr>
              <a:t> </a:t>
            </a:r>
            <a:r>
              <a:rPr lang="en-US" sz="2000" dirty="0" err="1">
                <a:solidFill>
                  <a:schemeClr val="dk1"/>
                </a:solidFill>
                <a:latin typeface="Calibri"/>
                <a:ea typeface="Calibri"/>
                <a:cs typeface="Calibri"/>
                <a:sym typeface="Calibri"/>
              </a:rPr>
              <a:t>uma</a:t>
            </a:r>
            <a:r>
              <a:rPr lang="en-US" sz="2000" dirty="0">
                <a:solidFill>
                  <a:schemeClr val="dk1"/>
                </a:solidFill>
                <a:latin typeface="Calibri"/>
                <a:ea typeface="Calibri"/>
                <a:cs typeface="Calibri"/>
                <a:sym typeface="Calibri"/>
              </a:rPr>
              <a:t> </a:t>
            </a:r>
            <a:r>
              <a:rPr lang="en-US" sz="2000" dirty="0" err="1">
                <a:solidFill>
                  <a:schemeClr val="dk1"/>
                </a:solidFill>
                <a:latin typeface="Calibri"/>
                <a:ea typeface="Calibri"/>
                <a:cs typeface="Calibri"/>
                <a:sym typeface="Calibri"/>
              </a:rPr>
              <a:t>alta</a:t>
            </a:r>
            <a:r>
              <a:rPr lang="en-US" sz="2000" dirty="0">
                <a:solidFill>
                  <a:schemeClr val="dk1"/>
                </a:solidFill>
                <a:latin typeface="Calibri"/>
                <a:ea typeface="Calibri"/>
                <a:cs typeface="Calibri"/>
                <a:sym typeface="Calibri"/>
              </a:rPr>
              <a:t> performance</a:t>
            </a:r>
          </a:p>
          <a:p>
            <a:pPr marL="342900" marR="0" lvl="0" indent="-342900" algn="just" rtl="0">
              <a:lnSpc>
                <a:spcPct val="100000"/>
              </a:lnSpc>
              <a:spcBef>
                <a:spcPts val="1800"/>
              </a:spcBef>
              <a:spcAft>
                <a:spcPts val="0"/>
              </a:spcAft>
              <a:buFont typeface="Arial" panose="020B0604020202020204" pitchFamily="34" charset="0"/>
              <a:buChar char="•"/>
            </a:pPr>
            <a:r>
              <a:rPr lang="en-US" sz="2000" dirty="0">
                <a:solidFill>
                  <a:schemeClr val="dk1"/>
                </a:solidFill>
                <a:latin typeface="Calibri"/>
                <a:ea typeface="Calibri"/>
                <a:cs typeface="Calibri"/>
                <a:sym typeface="Calibri"/>
              </a:rPr>
              <a:t>just-in-time: </a:t>
            </a:r>
            <a:r>
              <a:rPr lang="en-US" sz="2000" dirty="0" err="1">
                <a:solidFill>
                  <a:schemeClr val="dk1"/>
                </a:solidFill>
                <a:latin typeface="Calibri"/>
                <a:ea typeface="Calibri"/>
                <a:cs typeface="Calibri"/>
                <a:sym typeface="Calibri"/>
              </a:rPr>
              <a:t>código</a:t>
            </a:r>
            <a:r>
              <a:rPr lang="en-US" sz="2000" dirty="0">
                <a:solidFill>
                  <a:schemeClr val="dk1"/>
                </a:solidFill>
                <a:latin typeface="Calibri"/>
                <a:ea typeface="Calibri"/>
                <a:cs typeface="Calibri"/>
                <a:sym typeface="Calibri"/>
              </a:rPr>
              <a:t> é </a:t>
            </a:r>
            <a:r>
              <a:rPr lang="en-US" sz="2000" dirty="0" err="1">
                <a:solidFill>
                  <a:schemeClr val="dk1"/>
                </a:solidFill>
                <a:latin typeface="Calibri"/>
                <a:ea typeface="Calibri"/>
                <a:cs typeface="Calibri"/>
                <a:sym typeface="Calibri"/>
              </a:rPr>
              <a:t>compilado</a:t>
            </a:r>
            <a:r>
              <a:rPr lang="en-US" sz="2000" dirty="0">
                <a:solidFill>
                  <a:schemeClr val="dk1"/>
                </a:solidFill>
                <a:latin typeface="Calibri"/>
                <a:ea typeface="Calibri"/>
                <a:cs typeface="Calibri"/>
                <a:sym typeface="Calibri"/>
              </a:rPr>
              <a:t> com a </a:t>
            </a:r>
            <a:r>
              <a:rPr lang="en-US" sz="2000" dirty="0" err="1">
                <a:solidFill>
                  <a:schemeClr val="dk1"/>
                </a:solidFill>
                <a:latin typeface="Calibri"/>
                <a:ea typeface="Calibri"/>
                <a:cs typeface="Calibri"/>
                <a:sym typeface="Calibri"/>
              </a:rPr>
              <a:t>aplicação</a:t>
            </a:r>
            <a:r>
              <a:rPr lang="en-US" sz="2000" dirty="0">
                <a:solidFill>
                  <a:schemeClr val="dk1"/>
                </a:solidFill>
                <a:latin typeface="Calibri"/>
                <a:ea typeface="Calibri"/>
                <a:cs typeface="Calibri"/>
                <a:sym typeface="Calibri"/>
              </a:rPr>
              <a:t> em </a:t>
            </a:r>
            <a:r>
              <a:rPr lang="en-US" sz="2000" dirty="0" err="1">
                <a:solidFill>
                  <a:schemeClr val="dk1"/>
                </a:solidFill>
                <a:latin typeface="Calibri"/>
                <a:ea typeface="Calibri"/>
                <a:cs typeface="Calibri"/>
                <a:sym typeface="Calibri"/>
              </a:rPr>
              <a:t>execusão</a:t>
            </a:r>
            <a:r>
              <a:rPr lang="en-US" sz="2000" dirty="0">
                <a:solidFill>
                  <a:schemeClr val="dk1"/>
                </a:solidFill>
                <a:latin typeface="Calibri"/>
                <a:ea typeface="Calibri"/>
                <a:cs typeface="Calibri"/>
                <a:sym typeface="Calibri"/>
              </a:rPr>
              <a:t>, </a:t>
            </a:r>
            <a:r>
              <a:rPr lang="en-US" sz="2000" dirty="0" err="1">
                <a:solidFill>
                  <a:schemeClr val="dk1"/>
                </a:solidFill>
                <a:latin typeface="Calibri"/>
                <a:ea typeface="Calibri"/>
                <a:cs typeface="Calibri"/>
                <a:sym typeface="Calibri"/>
              </a:rPr>
              <a:t>possibilidtando</a:t>
            </a:r>
            <a:r>
              <a:rPr lang="en-US" sz="2000" dirty="0">
                <a:solidFill>
                  <a:schemeClr val="dk1"/>
                </a:solidFill>
                <a:latin typeface="Calibri"/>
                <a:ea typeface="Calibri"/>
                <a:cs typeface="Calibri"/>
                <a:sym typeface="Calibri"/>
              </a:rPr>
              <a:t> o hot-reload</a:t>
            </a:r>
          </a:p>
        </p:txBody>
      </p:sp>
      <p:sp>
        <p:nvSpPr>
          <p:cNvPr id="275" name="Google Shape;275;g117040352ea_0_0"/>
          <p:cNvSpPr txBox="1"/>
          <p:nvPr/>
        </p:nvSpPr>
        <p:spPr>
          <a:xfrm>
            <a:off x="565525" y="448525"/>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dirty="0" err="1">
                <a:solidFill>
                  <a:srgbClr val="EA4E60"/>
                </a:solidFill>
                <a:latin typeface="Century Gothic"/>
                <a:ea typeface="Century Gothic"/>
                <a:cs typeface="Century Gothic"/>
                <a:sym typeface="Century Gothic"/>
              </a:rPr>
              <a:t>Compilado</a:t>
            </a:r>
            <a:r>
              <a:rPr lang="en-US" sz="4000" b="1" dirty="0">
                <a:solidFill>
                  <a:srgbClr val="EA4E60"/>
                </a:solidFill>
                <a:latin typeface="Century Gothic"/>
                <a:ea typeface="Century Gothic"/>
                <a:cs typeface="Century Gothic"/>
                <a:sym typeface="Century Gothic"/>
              </a:rPr>
              <a:t> x </a:t>
            </a:r>
            <a:r>
              <a:rPr lang="en-US" sz="4000" b="1" dirty="0" err="1">
                <a:solidFill>
                  <a:srgbClr val="EA4E60"/>
                </a:solidFill>
                <a:latin typeface="Century Gothic"/>
                <a:ea typeface="Century Gothic"/>
                <a:cs typeface="Century Gothic"/>
                <a:sym typeface="Century Gothic"/>
              </a:rPr>
              <a:t>Interpretado</a:t>
            </a:r>
            <a:endParaRPr sz="4000" b="0" i="0" u="none" strike="noStrike" cap="none" dirty="0">
              <a:solidFill>
                <a:srgbClr val="EA4E60"/>
              </a:solidFill>
              <a:latin typeface="Century Gothic"/>
              <a:ea typeface="Century Gothic"/>
              <a:cs typeface="Century Gothic"/>
              <a:sym typeface="Century Gothic"/>
            </a:endParaRPr>
          </a:p>
        </p:txBody>
      </p:sp>
      <p:sp>
        <p:nvSpPr>
          <p:cNvPr id="276" name="Google Shape;276;g117040352ea_0_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8</a:t>
            </a:fld>
            <a:r>
              <a:rPr lang="en-US"/>
              <a:t>]</a:t>
            </a:r>
            <a:endParaRPr/>
          </a:p>
        </p:txBody>
      </p:sp>
    </p:spTree>
    <p:extLst>
      <p:ext uri="{BB962C8B-B14F-4D97-AF65-F5344CB8AC3E}">
        <p14:creationId xmlns:p14="http://schemas.microsoft.com/office/powerpoint/2010/main" val="489341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g117040352ea_0_0"/>
          <p:cNvSpPr txBox="1"/>
          <p:nvPr/>
        </p:nvSpPr>
        <p:spPr>
          <a:xfrm>
            <a:off x="565525" y="1293025"/>
            <a:ext cx="8016900" cy="3456900"/>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Console</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REST</a:t>
            </a:r>
          </a:p>
          <a:p>
            <a:pPr marL="342900" marR="0" lvl="0" indent="-342900" algn="l" rtl="0">
              <a:lnSpc>
                <a:spcPct val="100000"/>
              </a:lnSpc>
              <a:spcBef>
                <a:spcPts val="1800"/>
              </a:spcBef>
              <a:spcAft>
                <a:spcPts val="0"/>
              </a:spcAft>
              <a:buFont typeface="Arial" panose="020B0604020202020204" pitchFamily="34" charset="0"/>
              <a:buChar char="•"/>
            </a:pPr>
            <a:r>
              <a:rPr lang="pt-BR" sz="2000" dirty="0" err="1">
                <a:solidFill>
                  <a:schemeClr val="dk1"/>
                </a:solidFill>
                <a:latin typeface="Calibri"/>
                <a:ea typeface="Calibri"/>
                <a:cs typeface="Calibri"/>
                <a:sym typeface="Calibri"/>
              </a:rPr>
              <a:t>WebSocket</a:t>
            </a:r>
            <a:endParaRPr lang="pt-BR" sz="2000" dirty="0">
              <a:solidFill>
                <a:schemeClr val="dk1"/>
              </a:solidFill>
              <a:latin typeface="Calibri"/>
              <a:ea typeface="Calibri"/>
              <a:cs typeface="Calibri"/>
              <a:sym typeface="Calibri"/>
            </a:endParaRP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Flutter</a:t>
            </a:r>
            <a:endParaRPr sz="2000" dirty="0">
              <a:solidFill>
                <a:schemeClr val="dk1"/>
              </a:solidFill>
              <a:latin typeface="Calibri"/>
              <a:ea typeface="Calibri"/>
              <a:cs typeface="Calibri"/>
              <a:sym typeface="Calibri"/>
            </a:endParaRPr>
          </a:p>
        </p:txBody>
      </p:sp>
      <p:sp>
        <p:nvSpPr>
          <p:cNvPr id="275" name="Google Shape;275;g117040352ea_0_0"/>
          <p:cNvSpPr txBox="1"/>
          <p:nvPr/>
        </p:nvSpPr>
        <p:spPr>
          <a:xfrm>
            <a:off x="565525" y="448525"/>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dirty="0" err="1">
                <a:solidFill>
                  <a:srgbClr val="EA4E60"/>
                </a:solidFill>
                <a:latin typeface="Century Gothic"/>
                <a:ea typeface="Century Gothic"/>
                <a:cs typeface="Century Gothic"/>
                <a:sym typeface="Century Gothic"/>
              </a:rPr>
              <a:t>Aplicabilidade</a:t>
            </a:r>
            <a:r>
              <a:rPr lang="en-US" sz="4000" b="1" dirty="0">
                <a:solidFill>
                  <a:srgbClr val="EA4E60"/>
                </a:solidFill>
                <a:latin typeface="Century Gothic"/>
                <a:ea typeface="Century Gothic"/>
                <a:cs typeface="Century Gothic"/>
                <a:sym typeface="Century Gothic"/>
              </a:rPr>
              <a:t> do Dart</a:t>
            </a:r>
            <a:endParaRPr sz="4000" b="0" i="0" u="none" strike="noStrike" cap="none" dirty="0">
              <a:solidFill>
                <a:srgbClr val="EA4E60"/>
              </a:solidFill>
              <a:latin typeface="Century Gothic"/>
              <a:ea typeface="Century Gothic"/>
              <a:cs typeface="Century Gothic"/>
              <a:sym typeface="Century Gothic"/>
            </a:endParaRPr>
          </a:p>
        </p:txBody>
      </p:sp>
      <p:sp>
        <p:nvSpPr>
          <p:cNvPr id="276" name="Google Shape;276;g117040352ea_0_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9</a:t>
            </a:fld>
            <a:r>
              <a:rPr lang="en-US"/>
              <a:t>]</a:t>
            </a:r>
            <a:endParaRPr/>
          </a:p>
        </p:txBody>
      </p:sp>
    </p:spTree>
    <p:extLst>
      <p:ext uri="{BB962C8B-B14F-4D97-AF65-F5344CB8AC3E}">
        <p14:creationId xmlns:p14="http://schemas.microsoft.com/office/powerpoint/2010/main" val="155659608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851b35d3-0456-4d6a-bc2f-da927e91d158">
      <Terms xmlns="http://schemas.microsoft.com/office/infopath/2007/PartnerControls"/>
    </lcf76f155ced4ddcb4097134ff3c332f>
    <TaxCatchAll xmlns="19483571-f922-4e8e-9c1c-26f0a225213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01E48B58A68BE64E9120D347E3E06B3A" ma:contentTypeVersion="15" ma:contentTypeDescription="Criar um novo documento." ma:contentTypeScope="" ma:versionID="7c0ccc726ae28f708e0175e129be31c3">
  <xsd:schema xmlns:xsd="http://www.w3.org/2001/XMLSchema" xmlns:xs="http://www.w3.org/2001/XMLSchema" xmlns:p="http://schemas.microsoft.com/office/2006/metadata/properties" xmlns:ns2="851b35d3-0456-4d6a-bc2f-da927e91d158" xmlns:ns3="19483571-f922-4e8e-9c1c-26f0a2252132" targetNamespace="http://schemas.microsoft.com/office/2006/metadata/properties" ma:root="true" ma:fieldsID="d9ff9744655f1bd0d00e7c58f08632b7" ns2:_="" ns3:_="">
    <xsd:import namespace="851b35d3-0456-4d6a-bc2f-da927e91d158"/>
    <xsd:import namespace="19483571-f922-4e8e-9c1c-26f0a225213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1b35d3-0456-4d6a-bc2f-da927e91d15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lcf76f155ced4ddcb4097134ff3c332f" ma:index="20" nillable="true" ma:taxonomy="true" ma:internalName="lcf76f155ced4ddcb4097134ff3c332f" ma:taxonomyFieldName="MediaServiceImageTags" ma:displayName="Etiquetas de Imagem" ma:readOnly="false" ma:fieldId="{5cf76f15-5ced-4ddc-b409-7134ff3c332f}" ma:taxonomyMulti="true" ma:sspId="44a7fbd4-9dae-4371-bb8c-f658cfc5cb1c" ma:termSetId="09814cd3-568e-fe90-9814-8d621ff8fb84" ma:anchorId="fba54fb3-c3e1-fe81-a776-ca4b69148c4d" ma:open="true" ma:isKeyword="false">
      <xsd:complexType>
        <xsd:sequence>
          <xsd:element ref="pc:Terms" minOccurs="0" maxOccurs="1"/>
        </xsd:sequence>
      </xsd:complexType>
    </xsd:element>
    <xsd:element name="MediaServiceOCR" ma:index="22"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9483571-f922-4e8e-9c1c-26f0a2252132" elementFormDefault="qualified">
    <xsd:import namespace="http://schemas.microsoft.com/office/2006/documentManagement/types"/>
    <xsd:import namespace="http://schemas.microsoft.com/office/infopath/2007/PartnerControls"/>
    <xsd:element name="SharedWithUsers" ma:index="10" nillable="true" ma:displayName="Partilhado Com"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hes de Partilhado Com" ma:internalName="SharedWithDetails" ma:readOnly="true">
      <xsd:simpleType>
        <xsd:restriction base="dms:Note">
          <xsd:maxLength value="255"/>
        </xsd:restriction>
      </xsd:simpleType>
    </xsd:element>
    <xsd:element name="TaxCatchAll" ma:index="21" nillable="true" ma:displayName="Taxonomy Catch All Column" ma:hidden="true" ma:list="{a4ca5b0e-bf34-4fb2-bc21-1657b419a556}" ma:internalName="TaxCatchAll" ma:showField="CatchAllData" ma:web="19483571-f922-4e8e-9c1c-26f0a225213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C136C09-EEF4-40EC-8CB0-659FAB9EEF2E}">
  <ds:schemaRefs>
    <ds:schemaRef ds:uri="http://schemas.microsoft.com/sharepoint/v3/contenttype/forms"/>
  </ds:schemaRefs>
</ds:datastoreItem>
</file>

<file path=customXml/itemProps2.xml><?xml version="1.0" encoding="utf-8"?>
<ds:datastoreItem xmlns:ds="http://schemas.openxmlformats.org/officeDocument/2006/customXml" ds:itemID="{2022FBF4-0123-44FF-AA17-B5EF7850F6F1}">
  <ds:schemaRefs>
    <ds:schemaRef ds:uri="http://schemas.microsoft.com/office/2006/metadata/properties"/>
    <ds:schemaRef ds:uri="http://schemas.microsoft.com/office/infopath/2007/PartnerControls"/>
    <ds:schemaRef ds:uri="851b35d3-0456-4d6a-bc2f-da927e91d158"/>
    <ds:schemaRef ds:uri="19483571-f922-4e8e-9c1c-26f0a2252132"/>
  </ds:schemaRefs>
</ds:datastoreItem>
</file>

<file path=customXml/itemProps3.xml><?xml version="1.0" encoding="utf-8"?>
<ds:datastoreItem xmlns:ds="http://schemas.openxmlformats.org/officeDocument/2006/customXml" ds:itemID="{56FA549E-BC02-4B07-B268-51E2253E9D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51b35d3-0456-4d6a-bc2f-da927e91d158"/>
    <ds:schemaRef ds:uri="19483571-f922-4e8e-9c1c-26f0a225213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2542</TotalTime>
  <Words>953</Words>
  <Application>Microsoft Office PowerPoint</Application>
  <PresentationFormat>Apresentação na tela (16:9)</PresentationFormat>
  <Paragraphs>253</Paragraphs>
  <Slides>38</Slides>
  <Notes>38</Notes>
  <HiddenSlides>0</HiddenSlides>
  <MMClips>0</MMClips>
  <ScaleCrop>false</ScaleCrop>
  <HeadingPairs>
    <vt:vector size="4" baseType="variant">
      <vt:variant>
        <vt:lpstr>Tema</vt:lpstr>
      </vt:variant>
      <vt:variant>
        <vt:i4>1</vt:i4>
      </vt:variant>
      <vt:variant>
        <vt:lpstr>Títulos de slides</vt:lpstr>
      </vt:variant>
      <vt:variant>
        <vt:i4>38</vt:i4>
      </vt:variant>
    </vt:vector>
  </HeadingPairs>
  <TitlesOfParts>
    <vt:vector size="39" baseType="lpstr">
      <vt:lpstr>Simple Light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Larissa Mestieri</dc:creator>
  <cp:lastModifiedBy>Danilo Perez</cp:lastModifiedBy>
  <cp:revision>115</cp:revision>
  <dcterms:modified xsi:type="dcterms:W3CDTF">2023-06-03T00:05:56Z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0x01010001E48B58A68BE64E9120D347E3E06B3A</vt:lpwstr>
  </property>
</Properties>
</file>