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0" r:id="rId2"/>
  </p:sldMasterIdLst>
  <p:notesMasterIdLst>
    <p:notesMasterId r:id="rId32"/>
  </p:notesMasterIdLst>
  <p:handoutMasterIdLst>
    <p:handoutMasterId r:id="rId33"/>
  </p:handoutMasterIdLst>
  <p:sldIdLst>
    <p:sldId id="11400" r:id="rId3"/>
    <p:sldId id="1777" r:id="rId4"/>
    <p:sldId id="11352" r:id="rId5"/>
    <p:sldId id="11353" r:id="rId6"/>
    <p:sldId id="1782" r:id="rId7"/>
    <p:sldId id="11380" r:id="rId8"/>
    <p:sldId id="11214" r:id="rId9"/>
    <p:sldId id="11381" r:id="rId10"/>
    <p:sldId id="11241" r:id="rId11"/>
    <p:sldId id="11382" r:id="rId12"/>
    <p:sldId id="11243" r:id="rId13"/>
    <p:sldId id="11383" r:id="rId14"/>
    <p:sldId id="11245" r:id="rId15"/>
    <p:sldId id="11185" r:id="rId16"/>
    <p:sldId id="1783" r:id="rId17"/>
    <p:sldId id="11236" r:id="rId18"/>
    <p:sldId id="256" r:id="rId19"/>
    <p:sldId id="293" r:id="rId20"/>
    <p:sldId id="314" r:id="rId21"/>
    <p:sldId id="315" r:id="rId22"/>
    <p:sldId id="308" r:id="rId23"/>
    <p:sldId id="316" r:id="rId24"/>
    <p:sldId id="282" r:id="rId25"/>
    <p:sldId id="317" r:id="rId26"/>
    <p:sldId id="318" r:id="rId27"/>
    <p:sldId id="319" r:id="rId28"/>
    <p:sldId id="11239" r:id="rId29"/>
    <p:sldId id="11237" r:id="rId30"/>
    <p:sldId id="11238" r:id="rId31"/>
  </p:sldIdLst>
  <p:sldSz cx="9144000" cy="6858000" type="screen4x3"/>
  <p:notesSz cx="6858000" cy="9144000"/>
  <p:custShowLst>
    <p:custShow name="Bradesco anterior" id="0">
      <p:sldLst/>
    </p:custShow>
    <p:custShow name="Ikea" id="1">
      <p:sldLst/>
    </p:custShow>
    <p:custShow name="Southwest" id="2">
      <p:sldLst/>
    </p:custShow>
    <p:custShow name="Zara" id="3">
      <p:sldLst/>
    </p:custShow>
    <p:custShow name="BMW" id="4">
      <p:sldLst/>
    </p:custShow>
    <p:custShow name="Seis Nove" id="5">
      <p:sldLst/>
    </p:custShow>
    <p:custShow name="Estrutura setor" id="6">
      <p:sldLst/>
    </p:custShow>
    <p:custShow name="Questões" id="7">
      <p:sldLst/>
    </p:custShow>
    <p:custShow name="Bibliografia" id="8">
      <p:sldLst/>
    </p:custShow>
    <p:custShow name="Estratégias" id="9">
      <p:sldLst/>
    </p:custShow>
    <p:custShow name="Disney" id="10">
      <p:sldLst/>
    </p:custShow>
    <p:custShow name="Google" id="11">
      <p:sldLst/>
    </p:custShow>
    <p:custShow name="Microsoft" id="12">
      <p:sldLst/>
    </p:custShow>
    <p:custShow name="Nestlé" id="13">
      <p:sldLst/>
    </p:custShow>
    <p:custShow name="P&amp;G" id="14">
      <p:sldLst/>
    </p:custShow>
    <p:custShow name="Fiat" id="15">
      <p:sldLst/>
    </p:custShow>
    <p:custShow name="Bradesco" id="16">
      <p:sldLst/>
    </p:custShow>
    <p:custShow name="Gestão ágil" id="17">
      <p:sldLst/>
    </p:custShow>
    <p:custShow name="Do pensamento à ação" id="18">
      <p:sldLst/>
    </p:custShow>
    <p:custShow name="Pensamento Estratégico" id="19">
      <p:sldLst/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6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maia" initials="lm" lastIdx="0" clrIdx="0"/>
  <p:cmAuthor id="2" name="luca maia" initials="lm [2]" lastIdx="0" clrIdx="1"/>
  <p:cmAuthor id="3" name="luca maia" initials="lm [3]" lastIdx="0" clrIdx="2"/>
  <p:cmAuthor id="4" name="luca maia" initials="lm [4]" lastIdx="0" clrIdx="3"/>
  <p:cmAuthor id="5" name="luca maia" initials="lm [5]" lastIdx="0" clrIdx="4"/>
  <p:cmAuthor id="6" name="luca maia" initials="lm [6]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41C6"/>
    <a:srgbClr val="FF7288"/>
    <a:srgbClr val="FBE5D6"/>
    <a:srgbClr val="B7FFED"/>
    <a:srgbClr val="466E2C"/>
    <a:srgbClr val="30E455"/>
    <a:srgbClr val="8FEFF0"/>
    <a:srgbClr val="86EFF0"/>
    <a:srgbClr val="75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4"/>
    <p:restoredTop sz="86377"/>
  </p:normalViewPr>
  <p:slideViewPr>
    <p:cSldViewPr snapToGrid="0" snapToObjects="1">
      <p:cViewPr varScale="1">
        <p:scale>
          <a:sx n="72" d="100"/>
          <a:sy n="72" d="100"/>
        </p:scale>
        <p:origin x="1542" y="66"/>
      </p:cViewPr>
      <p:guideLst>
        <p:guide pos="226"/>
        <p:guide orient="horz" pos="1253"/>
      </p:guideLst>
    </p:cSldViewPr>
  </p:slideViewPr>
  <p:outlineViewPr>
    <p:cViewPr>
      <p:scale>
        <a:sx n="33" d="100"/>
        <a:sy n="33" d="100"/>
      </p:scale>
      <p:origin x="0" y="-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F150B-C5A2-4744-86F7-9AB9EA24B1B5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87459-E510-0949-AE67-A4BB6C097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30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0A07F-1ADD-9441-9F1B-3F7E74C8DF0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3263-7CDC-0746-9DD5-F0BAEA5AC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9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3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12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7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784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392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250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081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978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176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026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31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93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57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04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1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78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89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36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206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12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7">
            <a:extLst>
              <a:ext uri="{FF2B5EF4-FFF2-40B4-BE49-F238E27FC236}">
                <a16:creationId xmlns:a16="http://schemas.microsoft.com/office/drawing/2014/main" id="{A322DA38-BFA2-DD4F-B185-02800FFB2A7D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23" name="Imagem 1">
              <a:extLst>
                <a:ext uri="{FF2B5EF4-FFF2-40B4-BE49-F238E27FC236}">
                  <a16:creationId xmlns:a16="http://schemas.microsoft.com/office/drawing/2014/main" id="{7A4099D0-FA82-C640-9A68-7397E764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24" name="Picture 9" descr="mba.png">
              <a:extLst>
                <a:ext uri="{FF2B5EF4-FFF2-40B4-BE49-F238E27FC236}">
                  <a16:creationId xmlns:a16="http://schemas.microsoft.com/office/drawing/2014/main" id="{0B1CF777-C3E6-A04B-9503-C8D46E6E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8CC2CA-CA07-32F2-DCF5-D6FD6461DAC1}"/>
              </a:ext>
            </a:extLst>
          </p:cNvPr>
          <p:cNvSpPr txBox="1"/>
          <p:nvPr userDrawn="1"/>
        </p:nvSpPr>
        <p:spPr>
          <a:xfrm>
            <a:off x="272475" y="188547"/>
            <a:ext cx="4557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Data-driven &amp; AI Business Strategies</a:t>
            </a:r>
            <a:endParaRPr lang="pt-BR" sz="2200" b="1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Arial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55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a e 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2288333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1250" y="1062165"/>
            <a:ext cx="3754100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451" y="1143000"/>
            <a:ext cx="371475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2741" y="2555878"/>
            <a:ext cx="371475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  <a:latin typeface="+mj-lt"/>
              </a:defRPr>
            </a:lvl1pPr>
            <a:lvl2pPr marL="342900" indent="0">
              <a:lnSpc>
                <a:spcPct val="15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  <a:latin typeface="+mj-lt"/>
              </a:defRPr>
            </a:lvl2pPr>
            <a:lvl3pPr marL="685800" indent="0">
              <a:lnSpc>
                <a:spcPct val="15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  <a:latin typeface="+mj-lt"/>
              </a:defRPr>
            </a:lvl3pPr>
            <a:lvl4pPr marL="1028700" indent="0">
              <a:lnSpc>
                <a:spcPct val="15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  <a:latin typeface="+mj-lt"/>
              </a:defRPr>
            </a:lvl4pPr>
            <a:lvl5pPr marL="1371600" indent="0">
              <a:lnSpc>
                <a:spcPct val="15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65293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4043" y="457200"/>
            <a:ext cx="8455914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8335" y="3513223"/>
            <a:ext cx="6511623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4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71874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ó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8" name="Espaço Reservado para Imagem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32578" y="1965960"/>
            <a:ext cx="17145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825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00025" lvl="0" indent="-200025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33322" y="4311688"/>
            <a:ext cx="17145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5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433322" y="4773703"/>
            <a:ext cx="1714500" cy="1005840"/>
          </a:xfrm>
        </p:spPr>
        <p:txBody>
          <a:bodyPr rtlCol="0"/>
          <a:lstStyle>
            <a:lvl1pPr marL="0" indent="0" algn="ctr">
              <a:lnSpc>
                <a:spcPts val="1500"/>
              </a:lnSpc>
              <a:spcBef>
                <a:spcPts val="0"/>
              </a:spcBef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9" name="Espaço Reservado para Imagem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713938" y="1965960"/>
            <a:ext cx="17145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825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00025" lvl="0" indent="-200025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17036" y="4311688"/>
            <a:ext cx="17145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5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17036" y="4773703"/>
            <a:ext cx="1714500" cy="1005840"/>
          </a:xfrm>
        </p:spPr>
        <p:txBody>
          <a:bodyPr rtlCol="0"/>
          <a:lstStyle>
            <a:lvl1pPr marL="0" indent="0" algn="ctr">
              <a:lnSpc>
                <a:spcPts val="1500"/>
              </a:lnSpc>
              <a:spcBef>
                <a:spcPts val="0"/>
              </a:spcBef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0" name="Espaço Reservado para Imagem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995298" y="1965960"/>
            <a:ext cx="17145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825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00025" lvl="0" indent="-200025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93892" y="4311688"/>
            <a:ext cx="17145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5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93892" y="4773703"/>
            <a:ext cx="1714500" cy="1005840"/>
          </a:xfrm>
        </p:spPr>
        <p:txBody>
          <a:bodyPr rtlCol="0"/>
          <a:lstStyle>
            <a:lvl1pPr marL="0" indent="0" algn="ctr">
              <a:lnSpc>
                <a:spcPts val="1500"/>
              </a:lnSpc>
              <a:spcBef>
                <a:spcPts val="0"/>
              </a:spcBef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Data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628650" y="6356353"/>
            <a:ext cx="20574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11476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1555" y="365128"/>
            <a:ext cx="7644986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71555" y="1853548"/>
            <a:ext cx="3429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71555" y="2505075"/>
            <a:ext cx="3429000" cy="3200400"/>
          </a:xfrm>
        </p:spPr>
        <p:txBody>
          <a:bodyPr rtlCol="0">
            <a:normAutofit/>
          </a:bodyPr>
          <a:lstStyle>
            <a:lvl1pPr>
              <a:lnSpc>
                <a:spcPts val="1950"/>
              </a:lnSpc>
              <a:defRPr sz="1200"/>
            </a:lvl1pPr>
            <a:lvl2pPr>
              <a:lnSpc>
                <a:spcPts val="1950"/>
              </a:lnSpc>
              <a:defRPr sz="1200"/>
            </a:lvl2pPr>
            <a:lvl3pPr>
              <a:lnSpc>
                <a:spcPts val="1950"/>
              </a:lnSpc>
              <a:defRPr sz="1200"/>
            </a:lvl3pPr>
            <a:lvl4pPr>
              <a:lnSpc>
                <a:spcPts val="1950"/>
              </a:lnSpc>
              <a:defRPr sz="1200"/>
            </a:lvl4pPr>
            <a:lvl5pPr>
              <a:lnSpc>
                <a:spcPts val="1950"/>
              </a:lnSpc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870864" y="1853548"/>
            <a:ext cx="3429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870864" y="2505075"/>
            <a:ext cx="3429000" cy="3200400"/>
          </a:xfrm>
        </p:spPr>
        <p:txBody>
          <a:bodyPr rtlCol="0">
            <a:normAutofit/>
          </a:bodyPr>
          <a:lstStyle>
            <a:lvl1pPr>
              <a:lnSpc>
                <a:spcPts val="1950"/>
              </a:lnSpc>
              <a:defRPr sz="1200"/>
            </a:lvl1pPr>
            <a:lvl2pPr>
              <a:lnSpc>
                <a:spcPts val="1950"/>
              </a:lnSpc>
              <a:defRPr sz="1200"/>
            </a:lvl2pPr>
            <a:lvl3pPr>
              <a:lnSpc>
                <a:spcPts val="1950"/>
              </a:lnSpc>
              <a:defRPr sz="1200"/>
            </a:lvl3pPr>
            <a:lvl4pPr>
              <a:lnSpc>
                <a:spcPts val="1950"/>
              </a:lnSpc>
              <a:defRPr sz="1200"/>
            </a:lvl4pPr>
            <a:lvl5pPr>
              <a:lnSpc>
                <a:spcPts val="1950"/>
              </a:lnSpc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43" y="5943600"/>
            <a:ext cx="9141714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79378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143" y="4572000"/>
            <a:ext cx="9141714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para adicionar imagem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3729" y="1696392"/>
            <a:ext cx="2407748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24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695" y="2750698"/>
            <a:ext cx="20574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7471" y="1696389"/>
            <a:ext cx="2407158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24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161" y="2750698"/>
            <a:ext cx="20574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11573" y="1696389"/>
            <a:ext cx="2407158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24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82848" y="2750698"/>
            <a:ext cx="20574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2710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49945" y="2207455"/>
            <a:ext cx="1013858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9945" y="3559605"/>
            <a:ext cx="1014985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49945" y="4905756"/>
            <a:ext cx="1014986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 rtl="0"/>
            <a:r>
              <a:rPr lang="pt-BR" noProof="0"/>
              <a:t>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028700" y="2202883"/>
            <a:ext cx="829818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28700" y="3555033"/>
            <a:ext cx="829818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28700" y="4901184"/>
            <a:ext cx="829818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59786" y="2207455"/>
            <a:ext cx="27432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350" dirty="0">
                <a:solidFill>
                  <a:schemeClr val="tx1"/>
                </a:solidFill>
              </a:defRPr>
            </a:lvl1pPr>
          </a:lstStyle>
          <a:p>
            <a:pPr marL="200025" lvl="0" indent="-200025" algn="ctr" rtl="0"/>
            <a:r>
              <a:rPr lang="pt-BR" noProof="0"/>
              <a:t>Cabeçalho da Seção</a:t>
            </a:r>
          </a:p>
        </p:txBody>
      </p:sp>
      <p:sp>
        <p:nvSpPr>
          <p:cNvPr id="24" name="Espaço Reservado para Texto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859786" y="3559605"/>
            <a:ext cx="27432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350" dirty="0">
                <a:solidFill>
                  <a:schemeClr val="tx1"/>
                </a:solidFill>
              </a:defRPr>
            </a:lvl1pPr>
          </a:lstStyle>
          <a:p>
            <a:pPr marL="200025" lvl="0" indent="-200025" algn="ctr" rtl="0"/>
            <a:r>
              <a:rPr lang="pt-BR" noProof="0"/>
              <a:t>Cabeçalho da Seção</a:t>
            </a:r>
          </a:p>
        </p:txBody>
      </p:sp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786" y="4905756"/>
            <a:ext cx="27432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350" dirty="0">
                <a:solidFill>
                  <a:schemeClr val="tx1"/>
                </a:solidFill>
              </a:defRPr>
            </a:lvl1pPr>
          </a:lstStyle>
          <a:p>
            <a:pPr marL="200025" lvl="0" indent="-200025" algn="ctr" rtl="0"/>
            <a:r>
              <a:rPr lang="pt-BR" noProof="0"/>
              <a:t>Cabeçalho da Seção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602986" y="2207455"/>
            <a:ext cx="27432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5602986" y="3559605"/>
            <a:ext cx="27432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5602986" y="4905756"/>
            <a:ext cx="27432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7" name="Espaço Reservado para Data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628650" y="6356353"/>
            <a:ext cx="20574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0906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44" y="2232908"/>
            <a:ext cx="164592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9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546" y="3494402"/>
            <a:ext cx="164592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9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3049" y="3494402"/>
            <a:ext cx="164592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9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4744" y="5287722"/>
            <a:ext cx="164592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9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943" y="2586939"/>
            <a:ext cx="8007988" cy="2637195"/>
            <a:chOff x="767923" y="2586939"/>
            <a:chExt cx="10677317" cy="2637195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sz="1350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sz="1350" noProof="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sz="1350" noProof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sz="1350" noProof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sz="1350" noProof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7" name="Espaço Reservado para Data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3"/>
            <a:ext cx="20574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89155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426525"/>
            <a:ext cx="78867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2458260"/>
            <a:ext cx="24003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695" y="3191259"/>
            <a:ext cx="24003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68956" y="2458260"/>
            <a:ext cx="24003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70148" y="3191259"/>
            <a:ext cx="24003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14952" y="2458260"/>
            <a:ext cx="24003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17336" y="3191259"/>
            <a:ext cx="24003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104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365128"/>
            <a:ext cx="78867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3888" y="1426525"/>
            <a:ext cx="78867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9829" y="2071688"/>
            <a:ext cx="37719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15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9829" y="2641555"/>
            <a:ext cx="3771900" cy="34747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850606" y="2071688"/>
            <a:ext cx="37719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15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850606" y="2641555"/>
            <a:ext cx="3771900" cy="34747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61213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93926" y="2304291"/>
            <a:ext cx="116586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2700"/>
              </a:spcBef>
              <a:buNone/>
              <a:defRPr sz="825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do item</a:t>
            </a:r>
          </a:p>
        </p:txBody>
      </p:sp>
      <p:sp>
        <p:nvSpPr>
          <p:cNvPr id="38" name="Espaço Reservado para Texto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5799" y="3354712"/>
            <a:ext cx="548640" cy="457200"/>
          </a:xfrm>
        </p:spPr>
        <p:txBody>
          <a:bodyPr rtlCol="0" anchor="ctr"/>
          <a:lstStyle>
            <a:lvl1pPr marL="0" indent="0" algn="ctr">
              <a:buNone/>
              <a:defRPr sz="105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47447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0" name="Espaço Reservado para Texto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6541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5635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729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4" name="Espaço Reservado para Texto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3823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5" name="Espaço Reservado para Texto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2917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2011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8" name="Espaço Reservado para Texto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61105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9" name="Espaço Reservado para Texto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0199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9293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8387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1" name="Espaço Reservado para Texto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74814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5800" y="4292468"/>
            <a:ext cx="548640" cy="457200"/>
          </a:xfrm>
        </p:spPr>
        <p:txBody>
          <a:bodyPr rtlCol="0" anchor="ctr"/>
          <a:lstStyle>
            <a:lvl1pPr marL="0" indent="0" algn="ctr">
              <a:buNone/>
              <a:defRPr sz="105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77436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3" name="Espaço Reservado para Texto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068202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658967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5" name="Espaço Reservado para Texto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9732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40497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7" name="Espaço Reservado para Texto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31263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22028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12793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1" name="Espaço Reservado para Texto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203558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9" name="Espaço Reservado para Texto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794324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2" name="Espaço Reservado para Texto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85089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3" name="Espaço Reservado para Texto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75854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05334" y="4069080"/>
            <a:ext cx="774954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ço Reservado para Data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628650" y="6356353"/>
            <a:ext cx="20574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7375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0EFE1390-D8B7-FD46-BCCC-5989C70D6768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4" name="Imagem 1">
              <a:extLst>
                <a:ext uri="{FF2B5EF4-FFF2-40B4-BE49-F238E27FC236}">
                  <a16:creationId xmlns:a16="http://schemas.microsoft.com/office/drawing/2014/main" id="{4B30580A-3CC8-D840-BD1E-5ECA588E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5" name="Picture 9" descr="mba.png">
              <a:extLst>
                <a:ext uri="{FF2B5EF4-FFF2-40B4-BE49-F238E27FC236}">
                  <a16:creationId xmlns:a16="http://schemas.microsoft.com/office/drawing/2014/main" id="{01B52A33-F609-C145-8233-F7313CC65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685928"/>
            <a:ext cx="7886700" cy="409705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37462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equi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1636" y="1718402"/>
            <a:ext cx="17145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36" y="5359802"/>
            <a:ext cx="17145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+mj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636" y="5743008"/>
            <a:ext cx="17145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050">
                <a:latin typeface="+mn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15527" y="1718798"/>
            <a:ext cx="17145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15527" y="5360198"/>
            <a:ext cx="17145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+mj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15527" y="5743404"/>
            <a:ext cx="17145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050">
                <a:latin typeface="+mn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29418" y="1718402"/>
            <a:ext cx="17145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9418" y="5360198"/>
            <a:ext cx="17145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+mj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29418" y="5743404"/>
            <a:ext cx="17145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050">
                <a:latin typeface="+mn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3784" y="1718798"/>
            <a:ext cx="17145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3784" y="5360198"/>
            <a:ext cx="17145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+mj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33784" y="5743404"/>
            <a:ext cx="17145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050">
                <a:latin typeface="+mn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9517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equi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1636" y="1717141"/>
            <a:ext cx="17145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36" y="3323013"/>
            <a:ext cx="17145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50">
                <a:latin typeface="+mj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636" y="3610807"/>
            <a:ext cx="17145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900">
                <a:latin typeface="+mn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15527" y="1717537"/>
            <a:ext cx="17145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15527" y="3323409"/>
            <a:ext cx="17145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50">
                <a:latin typeface="+mj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15527" y="3611203"/>
            <a:ext cx="17145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900">
                <a:latin typeface="+mn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29418" y="1717141"/>
            <a:ext cx="17145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9418" y="3323013"/>
            <a:ext cx="17145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50">
                <a:latin typeface="+mj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29418" y="3610807"/>
            <a:ext cx="17145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900">
                <a:latin typeface="+mn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3784" y="1717141"/>
            <a:ext cx="17145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3784" y="3323013"/>
            <a:ext cx="17145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50">
                <a:latin typeface="+mj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33784" y="3610807"/>
            <a:ext cx="17145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900">
                <a:latin typeface="+mn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4" name="Espaço Reservado para Imagem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93914" y="4131915"/>
            <a:ext cx="17145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5" name="Espaço Reservado para Texto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93914" y="5737787"/>
            <a:ext cx="17145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50">
                <a:latin typeface="+mj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6" name="Espaço Reservado para Texto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3914" y="6025581"/>
            <a:ext cx="17145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900">
                <a:latin typeface="+mn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7" name="Espaço Reservado para Imagem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807805" y="4132311"/>
            <a:ext cx="17145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8" name="Espaço Reservado para Texto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807805" y="5738183"/>
            <a:ext cx="17145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50">
                <a:latin typeface="+mj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807805" y="6025977"/>
            <a:ext cx="17145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900">
                <a:latin typeface="+mn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0" name="Espaço Reservado para Imagem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21696" y="4131915"/>
            <a:ext cx="17145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21696" y="5737787"/>
            <a:ext cx="17145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50">
                <a:latin typeface="+mj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2" name="Espaço Reservado para Texto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1696" y="6025581"/>
            <a:ext cx="17145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900">
                <a:latin typeface="+mn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3" name="Espaço Reservado para Imagem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35587" y="4131915"/>
            <a:ext cx="17145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5587" y="5737787"/>
            <a:ext cx="17145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050">
                <a:latin typeface="+mj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435587" y="6025581"/>
            <a:ext cx="17145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900">
                <a:latin typeface="+mn-lt"/>
              </a:defRPr>
            </a:lvl1pPr>
            <a:lvl2pPr marL="342900" indent="0">
              <a:buNone/>
              <a:defRPr sz="1050">
                <a:latin typeface="+mj-lt"/>
              </a:defRPr>
            </a:lvl2pPr>
            <a:lvl3pPr marL="685800" indent="0">
              <a:buNone/>
              <a:defRPr sz="1050">
                <a:latin typeface="+mj-lt"/>
              </a:defRPr>
            </a:lvl3pPr>
            <a:lvl4pPr marL="1028700" indent="0">
              <a:buNone/>
              <a:defRPr sz="1050">
                <a:latin typeface="+mj-lt"/>
              </a:defRPr>
            </a:lvl4pPr>
            <a:lvl5pPr marL="1371600" indent="0">
              <a:buNone/>
              <a:defRPr sz="105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29026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53132" y="1859777"/>
            <a:ext cx="1364742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35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3978" y="3444752"/>
            <a:ext cx="154305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150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5860" y="4110604"/>
            <a:ext cx="154305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 b="1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10" name="Espaço Reservado para Texto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5860" y="4483110"/>
            <a:ext cx="154305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8" name="Espaço Reservado para Conteúdo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2894615" y="1859777"/>
            <a:ext cx="1364742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35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05461" y="3444752"/>
            <a:ext cx="154305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150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17344" y="4110604"/>
            <a:ext cx="154305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 b="1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2" name="Espaço Reservado para Texto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17344" y="4483110"/>
            <a:ext cx="154305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9" name="Espaço Reservado para Conteúdo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912335" y="1859777"/>
            <a:ext cx="1364742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35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23181" y="3444752"/>
            <a:ext cx="154305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150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5" name="Espaço Reservado para Texto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181" y="4110604"/>
            <a:ext cx="154305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 b="1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23181" y="4483110"/>
            <a:ext cx="154305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42" name="Espaço Reservado para Conteúdo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948451" y="1859777"/>
            <a:ext cx="1364742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35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8" name="Espaço Reservado para Texto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59297" y="3444752"/>
            <a:ext cx="154305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150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9" name="Espaço Reservado para Texto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59297" y="4110604"/>
            <a:ext cx="154305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 b="1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40" name="Espaço Reservado para Texto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59297" y="4483110"/>
            <a:ext cx="154305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963" y="1792708"/>
            <a:ext cx="178308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446" y="1800729"/>
            <a:ext cx="178308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03166" y="1800728"/>
            <a:ext cx="178308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39282" y="1820778"/>
            <a:ext cx="178308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27420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2288333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1250" y="1062165"/>
            <a:ext cx="3754100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451" y="1143000"/>
            <a:ext cx="371475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2741" y="2555878"/>
            <a:ext cx="371475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195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>
              <a:lnSpc>
                <a:spcPts val="195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685800" indent="0">
              <a:lnSpc>
                <a:spcPts val="195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028700" indent="0">
              <a:lnSpc>
                <a:spcPts val="195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371600" indent="0">
              <a:lnSpc>
                <a:spcPts val="195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9186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69" y="4689888"/>
            <a:ext cx="3771900" cy="1371600"/>
          </a:xfrm>
        </p:spPr>
        <p:txBody>
          <a:bodyPr rtlCol="0" anchor="ctr" anchorCtr="0">
            <a:normAutofit/>
          </a:bodyPr>
          <a:lstStyle>
            <a:lvl1pPr algn="ctr">
              <a:defRPr sz="33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4044" y="390524"/>
            <a:ext cx="4227957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1" y="390524"/>
            <a:ext cx="4227957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5569" y="4687863"/>
            <a:ext cx="37719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500"/>
              </a:lnSpc>
              <a:buNone/>
              <a:defRPr sz="1200"/>
            </a:lvl1pPr>
            <a:lvl2pPr marL="342900" indent="0">
              <a:lnSpc>
                <a:spcPts val="1500"/>
              </a:lnSpc>
              <a:buNone/>
              <a:defRPr sz="1200"/>
            </a:lvl2pPr>
            <a:lvl3pPr marL="685800" indent="0">
              <a:lnSpc>
                <a:spcPts val="1500"/>
              </a:lnSpc>
              <a:spcBef>
                <a:spcPts val="0"/>
              </a:spcBef>
              <a:buNone/>
              <a:defRPr sz="1200"/>
            </a:lvl3pPr>
            <a:lvl4pPr marL="1028700" indent="0">
              <a:lnSpc>
                <a:spcPts val="1500"/>
              </a:lnSpc>
              <a:buNone/>
              <a:defRPr sz="1200"/>
            </a:lvl4pPr>
            <a:lvl5pPr marL="1371600" indent="0">
              <a:lnSpc>
                <a:spcPts val="1500"/>
              </a:lnSpc>
              <a:buNone/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2182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4043" y="390527"/>
            <a:ext cx="8455914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69" y="4689888"/>
            <a:ext cx="3771900" cy="1371600"/>
          </a:xfrm>
        </p:spPr>
        <p:txBody>
          <a:bodyPr rtlCol="0" anchor="ctr" anchorCtr="0">
            <a:normAutofit/>
          </a:bodyPr>
          <a:lstStyle>
            <a:lvl1pPr algn="ctr">
              <a:defRPr sz="33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5569" y="4687863"/>
            <a:ext cx="37719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350"/>
              </a:lnSpc>
              <a:buNone/>
              <a:defRPr sz="1200"/>
            </a:lvl1pPr>
            <a:lvl2pPr marL="342900" indent="0">
              <a:lnSpc>
                <a:spcPts val="1350"/>
              </a:lnSpc>
              <a:buNone/>
              <a:defRPr sz="1200"/>
            </a:lvl2pPr>
            <a:lvl3pPr marL="685800" indent="0">
              <a:lnSpc>
                <a:spcPts val="1350"/>
              </a:lnSpc>
              <a:spcBef>
                <a:spcPts val="0"/>
              </a:spcBef>
              <a:buNone/>
              <a:defRPr sz="1200"/>
            </a:lvl3pPr>
            <a:lvl4pPr marL="1028700" indent="0">
              <a:lnSpc>
                <a:spcPts val="1350"/>
              </a:lnSpc>
              <a:buNone/>
              <a:defRPr sz="1200"/>
            </a:lvl4pPr>
            <a:lvl5pPr marL="1371600" indent="0">
              <a:lnSpc>
                <a:spcPts val="1350"/>
              </a:lnSpc>
              <a:buNone/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02586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02620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9061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2" y="1719628"/>
            <a:ext cx="2475137" cy="554038"/>
          </a:xfrm>
        </p:spPr>
        <p:txBody>
          <a:bodyPr rtlCol="0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2332652"/>
            <a:ext cx="2474576" cy="3529013"/>
          </a:xfrm>
        </p:spPr>
        <p:txBody>
          <a:bodyPr rtlCol="0">
            <a:normAutofit/>
          </a:bodyPr>
          <a:lstStyle>
            <a:lvl1pPr marL="214313" indent="-214313"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1638" y="1719628"/>
            <a:ext cx="2475137" cy="554038"/>
          </a:xfrm>
        </p:spPr>
        <p:txBody>
          <a:bodyPr rtlCol="0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1918" y="2332652"/>
            <a:ext cx="2474576" cy="3529013"/>
          </a:xfrm>
        </p:spPr>
        <p:txBody>
          <a:bodyPr rtlCol="0">
            <a:normAutofit/>
          </a:bodyPr>
          <a:lstStyle>
            <a:lvl1pPr marL="214313" indent="-214313"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4624" y="1719628"/>
            <a:ext cx="2475137" cy="554038"/>
          </a:xfrm>
        </p:spPr>
        <p:txBody>
          <a:bodyPr rtlCol="0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5185" y="2332652"/>
            <a:ext cx="2474576" cy="3529013"/>
          </a:xfrm>
        </p:spPr>
        <p:txBody>
          <a:bodyPr rtlCol="0">
            <a:normAutofit/>
          </a:bodyPr>
          <a:lstStyle>
            <a:lvl1pPr marL="214313" indent="-214313"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1160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">
            <a:extLst>
              <a:ext uri="{FF2B5EF4-FFF2-40B4-BE49-F238E27FC236}">
                <a16:creationId xmlns:a16="http://schemas.microsoft.com/office/drawing/2014/main" id="{715EE5AE-C599-3742-8405-9B7C58C22159}"/>
              </a:ext>
            </a:extLst>
          </p:cNvPr>
          <p:cNvSpPr/>
          <p:nvPr userDrawn="1"/>
        </p:nvSpPr>
        <p:spPr>
          <a:xfrm>
            <a:off x="409614" y="800986"/>
            <a:ext cx="8339770" cy="5653791"/>
          </a:xfrm>
          <a:custGeom>
            <a:avLst/>
            <a:gdLst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179211 w 300315"/>
              <a:gd name="connsiteY4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0 w 300315"/>
              <a:gd name="connsiteY4" fmla="*/ 0 h 141288"/>
              <a:gd name="connsiteX0" fmla="*/ 0 w 300315"/>
              <a:gd name="connsiteY0" fmla="*/ 0 h 141053"/>
              <a:gd name="connsiteX1" fmla="*/ 0 w 300315"/>
              <a:gd name="connsiteY1" fmla="*/ 141053 h 141053"/>
              <a:gd name="connsiteX2" fmla="*/ 300315 w 300315"/>
              <a:gd name="connsiteY2" fmla="*/ 141053 h 141053"/>
              <a:gd name="connsiteX3" fmla="*/ 300315 w 300315"/>
              <a:gd name="connsiteY3" fmla="*/ 70 h 141053"/>
              <a:gd name="connsiteX4" fmla="*/ 0 w 300315"/>
              <a:gd name="connsiteY4" fmla="*/ 0 h 14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15" h="141053" extrusionOk="0">
                <a:moveTo>
                  <a:pt x="0" y="0"/>
                </a:moveTo>
                <a:lnTo>
                  <a:pt x="0" y="141053"/>
                </a:lnTo>
                <a:lnTo>
                  <a:pt x="300315" y="141053"/>
                </a:lnTo>
                <a:lnTo>
                  <a:pt x="300315" y="70"/>
                </a:lnTo>
                <a:lnTo>
                  <a:pt x="0" y="0"/>
                </a:lnTo>
                <a:close/>
              </a:path>
            </a:pathLst>
          </a:custGeom>
          <a:noFill/>
          <a:ln w="76200" cap="flat" cmpd="sng">
            <a:solidFill>
              <a:schemeClr val="bg2">
                <a:lumMod val="9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lang="pt-BR" sz="135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1F28C056-70BE-0C40-AAA0-4D47E7DA0F94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4" name="Imagem 1">
              <a:extLst>
                <a:ext uri="{FF2B5EF4-FFF2-40B4-BE49-F238E27FC236}">
                  <a16:creationId xmlns:a16="http://schemas.microsoft.com/office/drawing/2014/main" id="{E21A881B-F4EE-D34D-8B44-9B2D00417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5" name="Picture 9" descr="mba.png">
              <a:extLst>
                <a:ext uri="{FF2B5EF4-FFF2-40B4-BE49-F238E27FC236}">
                  <a16:creationId xmlns:a16="http://schemas.microsoft.com/office/drawing/2014/main" id="{4A028E83-F536-B747-A7FE-00326DB4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56F004-DE17-1096-7062-4187023B94D8}"/>
              </a:ext>
            </a:extLst>
          </p:cNvPr>
          <p:cNvSpPr txBox="1"/>
          <p:nvPr userDrawn="1"/>
        </p:nvSpPr>
        <p:spPr>
          <a:xfrm>
            <a:off x="272475" y="188547"/>
            <a:ext cx="4557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Data-driven &amp; AI Business Strategies</a:t>
            </a:r>
            <a:endParaRPr lang="pt-BR" sz="2200" b="1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63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13001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7391" y="987428"/>
            <a:ext cx="4629150" cy="4873625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62127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7567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81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4043" y="457200"/>
            <a:ext cx="8455914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9475" y="1008063"/>
            <a:ext cx="3840480" cy="2054388"/>
          </a:xfrm>
        </p:spPr>
        <p:txBody>
          <a:bodyPr rtlCol="0" anchor="b">
            <a:normAutofit/>
          </a:bodyPr>
          <a:lstStyle>
            <a:lvl1pPr algn="r">
              <a:defRPr sz="4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74228" y="3105166"/>
            <a:ext cx="2375727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6636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88333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6050" y="365128"/>
            <a:ext cx="5465826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43000" y="1941230"/>
            <a:ext cx="6858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8336" y="4407408"/>
            <a:ext cx="5465826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lnSpc>
                <a:spcPts val="165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 algn="ctr">
              <a:lnSpc>
                <a:spcPts val="165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 algn="ctr">
              <a:lnSpc>
                <a:spcPts val="165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 algn="ctr">
              <a:lnSpc>
                <a:spcPts val="165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7587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016" y="365128"/>
            <a:ext cx="748995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31519" y="1912336"/>
            <a:ext cx="30861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30419" y="1874838"/>
            <a:ext cx="30861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31519" y="2388253"/>
            <a:ext cx="3086100" cy="914400"/>
          </a:xfrm>
        </p:spPr>
        <p:txBody>
          <a:bodyPr rtlCol="0">
            <a:noAutofit/>
          </a:bodyPr>
          <a:lstStyle>
            <a:lvl1pPr marL="0" indent="0">
              <a:lnSpc>
                <a:spcPts val="1950"/>
              </a:lnSpc>
              <a:buNone/>
              <a:defRPr sz="1200"/>
            </a:lvl1pPr>
            <a:lvl2pPr marL="342900" indent="0">
              <a:lnSpc>
                <a:spcPts val="1950"/>
              </a:lnSpc>
              <a:buNone/>
              <a:defRPr sz="1200"/>
            </a:lvl2pPr>
            <a:lvl3pPr marL="685800" indent="0">
              <a:lnSpc>
                <a:spcPts val="1950"/>
              </a:lnSpc>
              <a:buNone/>
              <a:defRPr sz="1200"/>
            </a:lvl3pPr>
            <a:lvl4pPr marL="1028700" indent="0">
              <a:lnSpc>
                <a:spcPts val="1950"/>
              </a:lnSpc>
              <a:buNone/>
              <a:defRPr sz="1200"/>
            </a:lvl4pPr>
            <a:lvl5pPr marL="1371600" indent="0">
              <a:lnSpc>
                <a:spcPts val="1950"/>
              </a:lnSpc>
              <a:buNone/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0419" y="2337741"/>
            <a:ext cx="3086100" cy="914400"/>
          </a:xfrm>
        </p:spPr>
        <p:txBody>
          <a:bodyPr rtlCol="0">
            <a:noAutofit/>
          </a:bodyPr>
          <a:lstStyle>
            <a:lvl1pPr marL="0" indent="0">
              <a:lnSpc>
                <a:spcPts val="1950"/>
              </a:lnSpc>
              <a:buNone/>
              <a:defRPr sz="1200"/>
            </a:lvl1pPr>
            <a:lvl2pPr marL="342900" indent="0">
              <a:lnSpc>
                <a:spcPts val="1950"/>
              </a:lnSpc>
              <a:buNone/>
              <a:defRPr sz="1200"/>
            </a:lvl2pPr>
            <a:lvl3pPr marL="685800" indent="0">
              <a:lnSpc>
                <a:spcPts val="1950"/>
              </a:lnSpc>
              <a:buNone/>
              <a:defRPr sz="1200"/>
            </a:lvl3pPr>
            <a:lvl4pPr marL="1028700" indent="0">
              <a:lnSpc>
                <a:spcPts val="1950"/>
              </a:lnSpc>
              <a:buNone/>
              <a:defRPr sz="1200"/>
            </a:lvl4pPr>
            <a:lvl5pPr marL="1371600" indent="0">
              <a:lnSpc>
                <a:spcPts val="1950"/>
              </a:lnSpc>
              <a:buNone/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139015" y="3608720"/>
            <a:ext cx="30861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915" y="3571222"/>
            <a:ext cx="30861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9015" y="4084637"/>
            <a:ext cx="3086100" cy="914400"/>
          </a:xfrm>
        </p:spPr>
        <p:txBody>
          <a:bodyPr rtlCol="0">
            <a:noAutofit/>
          </a:bodyPr>
          <a:lstStyle>
            <a:lvl1pPr marL="0" indent="0">
              <a:lnSpc>
                <a:spcPts val="1950"/>
              </a:lnSpc>
              <a:buNone/>
              <a:defRPr sz="1200"/>
            </a:lvl1pPr>
            <a:lvl2pPr marL="342900" indent="0">
              <a:lnSpc>
                <a:spcPts val="1950"/>
              </a:lnSpc>
              <a:buNone/>
              <a:defRPr sz="1200"/>
            </a:lvl2pPr>
            <a:lvl3pPr marL="685800" indent="0">
              <a:lnSpc>
                <a:spcPts val="1950"/>
              </a:lnSpc>
              <a:buNone/>
              <a:defRPr sz="1200"/>
            </a:lvl3pPr>
            <a:lvl4pPr marL="1028700" indent="0">
              <a:lnSpc>
                <a:spcPts val="1950"/>
              </a:lnSpc>
              <a:buNone/>
              <a:defRPr sz="1200"/>
            </a:lvl4pPr>
            <a:lvl5pPr marL="1371600" indent="0">
              <a:lnSpc>
                <a:spcPts val="1950"/>
              </a:lnSpc>
              <a:buNone/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915" y="4034125"/>
            <a:ext cx="3086100" cy="914400"/>
          </a:xfrm>
        </p:spPr>
        <p:txBody>
          <a:bodyPr rtlCol="0">
            <a:noAutofit/>
          </a:bodyPr>
          <a:lstStyle>
            <a:lvl1pPr marL="0" indent="0">
              <a:lnSpc>
                <a:spcPts val="1950"/>
              </a:lnSpc>
              <a:buNone/>
              <a:defRPr sz="1200"/>
            </a:lvl1pPr>
            <a:lvl2pPr marL="342900" indent="0">
              <a:lnSpc>
                <a:spcPts val="1950"/>
              </a:lnSpc>
              <a:buNone/>
              <a:defRPr sz="1200"/>
            </a:lvl2pPr>
            <a:lvl3pPr marL="685800" indent="0">
              <a:lnSpc>
                <a:spcPts val="1950"/>
              </a:lnSpc>
              <a:buNone/>
              <a:defRPr sz="1200"/>
            </a:lvl3pPr>
            <a:lvl4pPr marL="1028700" indent="0">
              <a:lnSpc>
                <a:spcPts val="1950"/>
              </a:lnSpc>
              <a:buNone/>
              <a:defRPr sz="1200"/>
            </a:lvl4pPr>
            <a:lvl5pPr marL="1371600" indent="0">
              <a:lnSpc>
                <a:spcPts val="1950"/>
              </a:lnSpc>
              <a:buNone/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43" y="5943600"/>
            <a:ext cx="9141714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0621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3501" y="365128"/>
            <a:ext cx="3451739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43500" y="1691640"/>
            <a:ext cx="294894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43500" y="2093976"/>
            <a:ext cx="3429000" cy="530352"/>
          </a:xfrm>
        </p:spPr>
        <p:txBody>
          <a:bodyPr rtlCol="0">
            <a:noAutofit/>
          </a:bodyPr>
          <a:lstStyle>
            <a:lvl1pPr marL="0" indent="0">
              <a:lnSpc>
                <a:spcPts val="1500"/>
              </a:lnSpc>
              <a:buNone/>
              <a:defRPr sz="1050"/>
            </a:lvl1pPr>
            <a:lvl2pPr marL="342900" indent="0">
              <a:lnSpc>
                <a:spcPts val="1500"/>
              </a:lnSpc>
              <a:buNone/>
              <a:defRPr sz="1050"/>
            </a:lvl2pPr>
            <a:lvl3pPr marL="685800" indent="0">
              <a:lnSpc>
                <a:spcPts val="1500"/>
              </a:lnSpc>
              <a:buNone/>
              <a:defRPr sz="1050"/>
            </a:lvl3pPr>
            <a:lvl4pPr marL="1028700" indent="0">
              <a:lnSpc>
                <a:spcPts val="1500"/>
              </a:lnSpc>
              <a:buNone/>
              <a:defRPr sz="1050"/>
            </a:lvl4pPr>
            <a:lvl5pPr marL="1371600" indent="0">
              <a:lnSpc>
                <a:spcPts val="1500"/>
              </a:lnSpc>
              <a:buNone/>
              <a:defRPr sz="105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43500" y="2962656"/>
            <a:ext cx="294894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3500" y="3310128"/>
            <a:ext cx="3429000" cy="530352"/>
          </a:xfrm>
        </p:spPr>
        <p:txBody>
          <a:bodyPr rtlCol="0">
            <a:noAutofit/>
          </a:bodyPr>
          <a:lstStyle>
            <a:lvl1pPr marL="0" indent="0">
              <a:lnSpc>
                <a:spcPts val="1500"/>
              </a:lnSpc>
              <a:buNone/>
              <a:defRPr sz="1050"/>
            </a:lvl1pPr>
            <a:lvl2pPr marL="342900" indent="0">
              <a:lnSpc>
                <a:spcPts val="1500"/>
              </a:lnSpc>
              <a:buNone/>
              <a:defRPr sz="1050"/>
            </a:lvl2pPr>
            <a:lvl3pPr marL="685800" indent="0">
              <a:lnSpc>
                <a:spcPts val="1500"/>
              </a:lnSpc>
              <a:buNone/>
              <a:defRPr sz="1050"/>
            </a:lvl3pPr>
            <a:lvl4pPr marL="1028700" indent="0">
              <a:lnSpc>
                <a:spcPts val="1500"/>
              </a:lnSpc>
              <a:buNone/>
              <a:defRPr sz="1050"/>
            </a:lvl4pPr>
            <a:lvl5pPr marL="1371600" indent="0">
              <a:lnSpc>
                <a:spcPts val="1500"/>
              </a:lnSpc>
              <a:buNone/>
              <a:defRPr sz="105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52766" y="3931920"/>
            <a:ext cx="294894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Texto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52766" y="4270248"/>
            <a:ext cx="3429000" cy="530352"/>
          </a:xfrm>
        </p:spPr>
        <p:txBody>
          <a:bodyPr rtlCol="0">
            <a:noAutofit/>
          </a:bodyPr>
          <a:lstStyle>
            <a:lvl1pPr marL="0" indent="0">
              <a:lnSpc>
                <a:spcPts val="1500"/>
              </a:lnSpc>
              <a:buNone/>
              <a:defRPr sz="1050"/>
            </a:lvl1pPr>
            <a:lvl2pPr marL="342900" indent="0">
              <a:lnSpc>
                <a:spcPts val="1500"/>
              </a:lnSpc>
              <a:buNone/>
              <a:defRPr sz="1050"/>
            </a:lvl2pPr>
            <a:lvl3pPr marL="685800" indent="0">
              <a:lnSpc>
                <a:spcPts val="1500"/>
              </a:lnSpc>
              <a:buNone/>
              <a:defRPr sz="1050"/>
            </a:lvl3pPr>
            <a:lvl4pPr marL="1028700" indent="0">
              <a:lnSpc>
                <a:spcPts val="1500"/>
              </a:lnSpc>
              <a:buNone/>
              <a:defRPr sz="1050"/>
            </a:lvl4pPr>
            <a:lvl5pPr marL="1371600" indent="0">
              <a:lnSpc>
                <a:spcPts val="1500"/>
              </a:lnSpc>
              <a:buNone/>
              <a:defRPr sz="105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52766" y="4855464"/>
            <a:ext cx="294894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Texto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2766" y="5193792"/>
            <a:ext cx="3429000" cy="530352"/>
          </a:xfrm>
        </p:spPr>
        <p:txBody>
          <a:bodyPr rtlCol="0">
            <a:noAutofit/>
          </a:bodyPr>
          <a:lstStyle>
            <a:lvl1pPr marL="0" indent="0">
              <a:lnSpc>
                <a:spcPts val="1500"/>
              </a:lnSpc>
              <a:buNone/>
              <a:defRPr sz="1050"/>
            </a:lvl1pPr>
            <a:lvl2pPr marL="342900" indent="0">
              <a:lnSpc>
                <a:spcPts val="1500"/>
              </a:lnSpc>
              <a:buNone/>
              <a:defRPr sz="1050"/>
            </a:lvl2pPr>
            <a:lvl3pPr marL="685800" indent="0">
              <a:lnSpc>
                <a:spcPts val="1500"/>
              </a:lnSpc>
              <a:buNone/>
              <a:defRPr sz="1050"/>
            </a:lvl3pPr>
            <a:lvl4pPr marL="1028700" indent="0">
              <a:lnSpc>
                <a:spcPts val="1500"/>
              </a:lnSpc>
              <a:buNone/>
              <a:defRPr sz="1050"/>
            </a:lvl4pPr>
            <a:lvl5pPr marL="1371600" indent="0">
              <a:lnSpc>
                <a:spcPts val="1500"/>
              </a:lnSpc>
              <a:buNone/>
              <a:defRPr sz="105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1" y="6356353"/>
            <a:ext cx="258603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7549" y="6356353"/>
            <a:ext cx="6858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1922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531" y="0"/>
            <a:ext cx="4571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442" y="365128"/>
            <a:ext cx="4039559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0788" y="1566525"/>
            <a:ext cx="2551176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2442" y="1893053"/>
            <a:ext cx="17145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593130" y="1893053"/>
            <a:ext cx="17145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2442" y="2368970"/>
            <a:ext cx="1714500" cy="1371600"/>
          </a:xfrm>
        </p:spPr>
        <p:txBody>
          <a:bodyPr rtlCol="0">
            <a:noAutofit/>
          </a:bodyPr>
          <a:lstStyle>
            <a:lvl1pPr marL="0" indent="0">
              <a:lnSpc>
                <a:spcPts val="1500"/>
              </a:lnSpc>
              <a:buNone/>
              <a:defRPr sz="1050"/>
            </a:lvl1pPr>
            <a:lvl2pPr marL="342900" indent="0">
              <a:lnSpc>
                <a:spcPts val="1500"/>
              </a:lnSpc>
              <a:buNone/>
              <a:defRPr sz="1050"/>
            </a:lvl2pPr>
            <a:lvl3pPr marL="685800" indent="0">
              <a:lnSpc>
                <a:spcPts val="1500"/>
              </a:lnSpc>
              <a:buNone/>
              <a:defRPr sz="1050"/>
            </a:lvl3pPr>
            <a:lvl4pPr marL="1028700" indent="0">
              <a:lnSpc>
                <a:spcPts val="1500"/>
              </a:lnSpc>
              <a:buNone/>
              <a:defRPr sz="1050"/>
            </a:lvl4pPr>
            <a:lvl5pPr marL="1371600" indent="0">
              <a:lnSpc>
                <a:spcPts val="1500"/>
              </a:lnSpc>
              <a:buNone/>
              <a:defRPr sz="105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3130" y="2355956"/>
            <a:ext cx="1714500" cy="1371600"/>
          </a:xfrm>
        </p:spPr>
        <p:txBody>
          <a:bodyPr rtlCol="0">
            <a:noAutofit/>
          </a:bodyPr>
          <a:lstStyle>
            <a:lvl1pPr marL="0" indent="0">
              <a:lnSpc>
                <a:spcPts val="1500"/>
              </a:lnSpc>
              <a:buNone/>
              <a:defRPr sz="1050"/>
            </a:lvl1pPr>
            <a:lvl2pPr marL="342900" indent="0">
              <a:lnSpc>
                <a:spcPts val="1500"/>
              </a:lnSpc>
              <a:buNone/>
              <a:defRPr sz="1050"/>
            </a:lvl2pPr>
            <a:lvl3pPr marL="685800" indent="0">
              <a:lnSpc>
                <a:spcPts val="1500"/>
              </a:lnSpc>
              <a:buNone/>
              <a:defRPr sz="1050"/>
            </a:lvl3pPr>
            <a:lvl4pPr marL="1028700" indent="0">
              <a:lnSpc>
                <a:spcPts val="1500"/>
              </a:lnSpc>
              <a:buNone/>
              <a:defRPr sz="1050"/>
            </a:lvl4pPr>
            <a:lvl5pPr marL="1371600" indent="0">
              <a:lnSpc>
                <a:spcPts val="1500"/>
              </a:lnSpc>
              <a:buNone/>
              <a:defRPr sz="105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39938" y="3843877"/>
            <a:ext cx="17145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00626" y="3843877"/>
            <a:ext cx="17145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1500" b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938" y="4319794"/>
            <a:ext cx="1714500" cy="1371600"/>
          </a:xfrm>
        </p:spPr>
        <p:txBody>
          <a:bodyPr rtlCol="0">
            <a:noAutofit/>
          </a:bodyPr>
          <a:lstStyle>
            <a:lvl1pPr marL="0" indent="0">
              <a:lnSpc>
                <a:spcPts val="1500"/>
              </a:lnSpc>
              <a:buNone/>
              <a:defRPr sz="1050"/>
            </a:lvl1pPr>
            <a:lvl2pPr marL="342900" indent="0">
              <a:lnSpc>
                <a:spcPts val="1500"/>
              </a:lnSpc>
              <a:buNone/>
              <a:defRPr sz="1050"/>
            </a:lvl2pPr>
            <a:lvl3pPr marL="685800" indent="0">
              <a:lnSpc>
                <a:spcPts val="1500"/>
              </a:lnSpc>
              <a:buNone/>
              <a:defRPr sz="1050"/>
            </a:lvl3pPr>
            <a:lvl4pPr marL="1028700" indent="0">
              <a:lnSpc>
                <a:spcPts val="1500"/>
              </a:lnSpc>
              <a:buNone/>
              <a:defRPr sz="1050"/>
            </a:lvl4pPr>
            <a:lvl5pPr marL="1371600" indent="0">
              <a:lnSpc>
                <a:spcPts val="1500"/>
              </a:lnSpc>
              <a:buNone/>
              <a:defRPr sz="105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00626" y="4306780"/>
            <a:ext cx="1714500" cy="1371600"/>
          </a:xfrm>
        </p:spPr>
        <p:txBody>
          <a:bodyPr rtlCol="0">
            <a:noAutofit/>
          </a:bodyPr>
          <a:lstStyle>
            <a:lvl1pPr marL="0" indent="0">
              <a:lnSpc>
                <a:spcPts val="1500"/>
              </a:lnSpc>
              <a:buNone/>
              <a:defRPr sz="1050"/>
            </a:lvl1pPr>
            <a:lvl2pPr marL="342900" indent="0">
              <a:lnSpc>
                <a:spcPts val="1500"/>
              </a:lnSpc>
              <a:buNone/>
              <a:defRPr sz="1050"/>
            </a:lvl2pPr>
            <a:lvl3pPr marL="685800" indent="0">
              <a:lnSpc>
                <a:spcPts val="1500"/>
              </a:lnSpc>
              <a:buNone/>
              <a:defRPr sz="1050"/>
            </a:lvl3pPr>
            <a:lvl4pPr marL="1028700" indent="0">
              <a:lnSpc>
                <a:spcPts val="1500"/>
              </a:lnSpc>
              <a:buNone/>
              <a:defRPr sz="1050"/>
            </a:lvl4pPr>
            <a:lvl5pPr marL="1371600" indent="0">
              <a:lnSpc>
                <a:spcPts val="1500"/>
              </a:lnSpc>
              <a:buNone/>
              <a:defRPr sz="105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3"/>
            <a:ext cx="1385888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1" y="6356353"/>
            <a:ext cx="258603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3" name="Espaço Reservado para o Número do Slide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7549" y="6356353"/>
            <a:ext cx="6858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2857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1528050180,&quot;Placement&quot;:&quot;Footer&quot;,&quot;Top&quot;:519.343,&quot;Left&quot;:0.0,&quot;SlideWidth&quot;:720,&quot;SlideHeight&quot;:540}">
            <a:extLst>
              <a:ext uri="{FF2B5EF4-FFF2-40B4-BE49-F238E27FC236}">
                <a16:creationId xmlns:a16="http://schemas.microsoft.com/office/drawing/2014/main" id="{F2EF19D2-7443-1FA4-86ED-49ADF707CC62}"/>
              </a:ext>
            </a:extLst>
          </p:cNvPr>
          <p:cNvSpPr txBox="1"/>
          <p:nvPr userDrawn="1"/>
        </p:nvSpPr>
        <p:spPr>
          <a:xfrm>
            <a:off x="0" y="6595656"/>
            <a:ext cx="134883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0316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89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MSIPCMContentMarking" descr="{&quot;HashCode&quot;:-1528050180,&quot;Placement&quot;:&quot;Footer&quot;,&quot;Top&quot;:519.343,&quot;Left&quot;:0.0,&quot;SlideWidth&quot;:720,&quot;SlideHeight&quot;:540}">
            <a:extLst>
              <a:ext uri="{FF2B5EF4-FFF2-40B4-BE49-F238E27FC236}">
                <a16:creationId xmlns:a16="http://schemas.microsoft.com/office/drawing/2014/main" id="{DC45258F-9D9E-A29D-8249-A65A7A000CA5}"/>
              </a:ext>
            </a:extLst>
          </p:cNvPr>
          <p:cNvSpPr txBox="1"/>
          <p:nvPr userDrawn="1"/>
        </p:nvSpPr>
        <p:spPr>
          <a:xfrm>
            <a:off x="0" y="6595656"/>
            <a:ext cx="134883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594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1440">
          <p15:clr>
            <a:srgbClr val="F26B43"/>
          </p15:clr>
        </p15:guide>
        <p15:guide id="4" pos="4320">
          <p15:clr>
            <a:srgbClr val="F26B43"/>
          </p15:clr>
        </p15:guide>
        <p15:guide id="5" pos="5436">
          <p15:clr>
            <a:srgbClr val="F26B43"/>
          </p15:clr>
        </p15:guide>
        <p15:guide id="6" pos="3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upo 19">
            <a:extLst>
              <a:ext uri="{FF2B5EF4-FFF2-40B4-BE49-F238E27FC236}">
                <a16:creationId xmlns:a16="http://schemas.microsoft.com/office/drawing/2014/main" id="{FA3E3B1B-EDC6-4644-82E1-1A15B7A046E6}"/>
              </a:ext>
            </a:extLst>
          </p:cNvPr>
          <p:cNvGrpSpPr/>
          <p:nvPr/>
        </p:nvGrpSpPr>
        <p:grpSpPr>
          <a:xfrm>
            <a:off x="5273162" y="4565222"/>
            <a:ext cx="478129" cy="255602"/>
            <a:chOff x="5273162" y="4565222"/>
            <a:chExt cx="478129" cy="255602"/>
          </a:xfrm>
        </p:grpSpPr>
        <p:sp>
          <p:nvSpPr>
            <p:cNvPr id="396" name="Retângulo com Único Canto Aparado 395">
              <a:extLst>
                <a:ext uri="{FF2B5EF4-FFF2-40B4-BE49-F238E27FC236}">
                  <a16:creationId xmlns:a16="http://schemas.microsoft.com/office/drawing/2014/main" id="{0061D642-CEA3-B541-822D-0C07E302D05E}"/>
                </a:ext>
              </a:extLst>
            </p:cNvPr>
            <p:cNvSpPr/>
            <p:nvPr/>
          </p:nvSpPr>
          <p:spPr>
            <a:xfrm>
              <a:off x="5337183" y="4590088"/>
              <a:ext cx="350086" cy="216720"/>
            </a:xfrm>
            <a:prstGeom prst="snip1Rect">
              <a:avLst>
                <a:gd name="adj" fmla="val 37206"/>
              </a:avLst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397" name="Retângulo 396">
              <a:extLst>
                <a:ext uri="{FF2B5EF4-FFF2-40B4-BE49-F238E27FC236}">
                  <a16:creationId xmlns:a16="http://schemas.microsoft.com/office/drawing/2014/main" id="{7A201143-79C4-AB4F-BD02-D512B013BCAA}"/>
                </a:ext>
              </a:extLst>
            </p:cNvPr>
            <p:cNvSpPr/>
            <p:nvPr/>
          </p:nvSpPr>
          <p:spPr>
            <a:xfrm>
              <a:off x="5273162" y="4565222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Pj n</a:t>
              </a:r>
            </a:p>
          </p:txBody>
        </p:sp>
      </p:grpSp>
      <p:grpSp>
        <p:nvGrpSpPr>
          <p:cNvPr id="398" name="Grupo 18">
            <a:extLst>
              <a:ext uri="{FF2B5EF4-FFF2-40B4-BE49-F238E27FC236}">
                <a16:creationId xmlns:a16="http://schemas.microsoft.com/office/drawing/2014/main" id="{4E4B5D10-AF69-F345-A3FA-F1E6D129C141}"/>
              </a:ext>
            </a:extLst>
          </p:cNvPr>
          <p:cNvGrpSpPr/>
          <p:nvPr/>
        </p:nvGrpSpPr>
        <p:grpSpPr>
          <a:xfrm>
            <a:off x="5273162" y="3865880"/>
            <a:ext cx="478129" cy="255602"/>
            <a:chOff x="5273162" y="3865880"/>
            <a:chExt cx="478129" cy="255602"/>
          </a:xfrm>
        </p:grpSpPr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0566B17C-FAA1-0F42-B035-77239838E263}"/>
                </a:ext>
              </a:extLst>
            </p:cNvPr>
            <p:cNvSpPr/>
            <p:nvPr/>
          </p:nvSpPr>
          <p:spPr>
            <a:xfrm>
              <a:off x="5326620" y="3893775"/>
              <a:ext cx="371213" cy="204869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00" name="Retângulo 399">
              <a:extLst>
                <a:ext uri="{FF2B5EF4-FFF2-40B4-BE49-F238E27FC236}">
                  <a16:creationId xmlns:a16="http://schemas.microsoft.com/office/drawing/2014/main" id="{75D94982-AA9A-4243-AB5D-58FB66A71A62}"/>
                </a:ext>
              </a:extLst>
            </p:cNvPr>
            <p:cNvSpPr/>
            <p:nvPr/>
          </p:nvSpPr>
          <p:spPr>
            <a:xfrm>
              <a:off x="5273162" y="3865880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OE</a:t>
              </a:r>
              <a:r>
                <a:rPr lang="pt-BR" sz="1200" b="1" dirty="0">
                  <a:solidFill>
                    <a:schemeClr val="accent2">
                      <a:lumMod val="75000"/>
                    </a:schemeClr>
                  </a:solidFill>
                  <a:ea typeface="Nunito Sans"/>
                  <a:cs typeface="Nunito Sans"/>
                </a:rPr>
                <a:t> </a:t>
              </a:r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n</a:t>
              </a:r>
            </a:p>
          </p:txBody>
        </p:sp>
      </p:grpSp>
      <p:cxnSp>
        <p:nvCxnSpPr>
          <p:cNvPr id="401" name="Conector de Seta Reta 400">
            <a:extLst>
              <a:ext uri="{FF2B5EF4-FFF2-40B4-BE49-F238E27FC236}">
                <a16:creationId xmlns:a16="http://schemas.microsoft.com/office/drawing/2014/main" id="{58EF960F-B0CD-084F-B0B1-CAE5D52E5438}"/>
              </a:ext>
            </a:extLst>
          </p:cNvPr>
          <p:cNvCxnSpPr/>
          <p:nvPr/>
        </p:nvCxnSpPr>
        <p:spPr>
          <a:xfrm flipV="1">
            <a:off x="5512226" y="4154330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Grupo 14">
            <a:extLst>
              <a:ext uri="{FF2B5EF4-FFF2-40B4-BE49-F238E27FC236}">
                <a16:creationId xmlns:a16="http://schemas.microsoft.com/office/drawing/2014/main" id="{0307D93D-448E-0C4D-B3F7-9812CE237A75}"/>
              </a:ext>
            </a:extLst>
          </p:cNvPr>
          <p:cNvGrpSpPr/>
          <p:nvPr/>
        </p:nvGrpSpPr>
        <p:grpSpPr>
          <a:xfrm>
            <a:off x="3415893" y="2940879"/>
            <a:ext cx="478129" cy="255602"/>
            <a:chOff x="3415893" y="2940879"/>
            <a:chExt cx="478129" cy="255602"/>
          </a:xfrm>
        </p:grpSpPr>
        <p:sp>
          <p:nvSpPr>
            <p:cNvPr id="403" name="Retângulo com Único Canto Aparado 402">
              <a:extLst>
                <a:ext uri="{FF2B5EF4-FFF2-40B4-BE49-F238E27FC236}">
                  <a16:creationId xmlns:a16="http://schemas.microsoft.com/office/drawing/2014/main" id="{C9F8D30A-D251-1F4E-8E74-1277312DEDB0}"/>
                </a:ext>
              </a:extLst>
            </p:cNvPr>
            <p:cNvSpPr/>
            <p:nvPr/>
          </p:nvSpPr>
          <p:spPr>
            <a:xfrm>
              <a:off x="3479914" y="2965745"/>
              <a:ext cx="350086" cy="216720"/>
            </a:xfrm>
            <a:prstGeom prst="snip1Rect">
              <a:avLst>
                <a:gd name="adj" fmla="val 37206"/>
              </a:avLst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04" name="Retângulo 403">
              <a:extLst>
                <a:ext uri="{FF2B5EF4-FFF2-40B4-BE49-F238E27FC236}">
                  <a16:creationId xmlns:a16="http://schemas.microsoft.com/office/drawing/2014/main" id="{8296A1F9-E950-BF49-86D1-E18BE1D1E71A}"/>
                </a:ext>
              </a:extLst>
            </p:cNvPr>
            <p:cNvSpPr/>
            <p:nvPr/>
          </p:nvSpPr>
          <p:spPr>
            <a:xfrm>
              <a:off x="3415893" y="2940879"/>
              <a:ext cx="478129" cy="255602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Pj 1</a:t>
              </a:r>
            </a:p>
          </p:txBody>
        </p:sp>
      </p:grpSp>
      <p:grpSp>
        <p:nvGrpSpPr>
          <p:cNvPr id="405" name="Grupo 17">
            <a:extLst>
              <a:ext uri="{FF2B5EF4-FFF2-40B4-BE49-F238E27FC236}">
                <a16:creationId xmlns:a16="http://schemas.microsoft.com/office/drawing/2014/main" id="{102FB5C6-FC69-324C-B40B-8FBDC2FB9217}"/>
              </a:ext>
            </a:extLst>
          </p:cNvPr>
          <p:cNvGrpSpPr/>
          <p:nvPr/>
        </p:nvGrpSpPr>
        <p:grpSpPr>
          <a:xfrm>
            <a:off x="3415893" y="2241537"/>
            <a:ext cx="478129" cy="255602"/>
            <a:chOff x="3415893" y="2241537"/>
            <a:chExt cx="478129" cy="255602"/>
          </a:xfrm>
        </p:grpSpPr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81E24ADC-76EE-084E-81B8-DD18D5FEE41B}"/>
                </a:ext>
              </a:extLst>
            </p:cNvPr>
            <p:cNvSpPr/>
            <p:nvPr/>
          </p:nvSpPr>
          <p:spPr>
            <a:xfrm>
              <a:off x="3469351" y="2269432"/>
              <a:ext cx="371213" cy="204869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07" name="Retângulo 406">
              <a:extLst>
                <a:ext uri="{FF2B5EF4-FFF2-40B4-BE49-F238E27FC236}">
                  <a16:creationId xmlns:a16="http://schemas.microsoft.com/office/drawing/2014/main" id="{C1996398-4A70-C342-AB36-8DB3FC55EE2C}"/>
                </a:ext>
              </a:extLst>
            </p:cNvPr>
            <p:cNvSpPr/>
            <p:nvPr/>
          </p:nvSpPr>
          <p:spPr>
            <a:xfrm>
              <a:off x="3415893" y="2241537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OE 1</a:t>
              </a:r>
            </a:p>
          </p:txBody>
        </p:sp>
      </p:grpSp>
      <p:cxnSp>
        <p:nvCxnSpPr>
          <p:cNvPr id="408" name="Conector de Seta Reta 407">
            <a:extLst>
              <a:ext uri="{FF2B5EF4-FFF2-40B4-BE49-F238E27FC236}">
                <a16:creationId xmlns:a16="http://schemas.microsoft.com/office/drawing/2014/main" id="{E72CBE30-7BA1-7344-BF47-204A222F66EF}"/>
              </a:ext>
            </a:extLst>
          </p:cNvPr>
          <p:cNvCxnSpPr/>
          <p:nvPr/>
        </p:nvCxnSpPr>
        <p:spPr>
          <a:xfrm flipV="1">
            <a:off x="3654957" y="2529987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Grupo 13">
            <a:extLst>
              <a:ext uri="{FF2B5EF4-FFF2-40B4-BE49-F238E27FC236}">
                <a16:creationId xmlns:a16="http://schemas.microsoft.com/office/drawing/2014/main" id="{1DD6FDEB-6D94-BF4C-84D9-7B2066C82450}"/>
              </a:ext>
            </a:extLst>
          </p:cNvPr>
          <p:cNvGrpSpPr/>
          <p:nvPr/>
        </p:nvGrpSpPr>
        <p:grpSpPr>
          <a:xfrm>
            <a:off x="5273162" y="2940879"/>
            <a:ext cx="478129" cy="255602"/>
            <a:chOff x="5273162" y="2940879"/>
            <a:chExt cx="478129" cy="255602"/>
          </a:xfrm>
        </p:grpSpPr>
        <p:sp>
          <p:nvSpPr>
            <p:cNvPr id="410" name="Retângulo com Único Canto Aparado 409">
              <a:extLst>
                <a:ext uri="{FF2B5EF4-FFF2-40B4-BE49-F238E27FC236}">
                  <a16:creationId xmlns:a16="http://schemas.microsoft.com/office/drawing/2014/main" id="{9B6CDCE3-8826-3440-9154-ED730B944F56}"/>
                </a:ext>
              </a:extLst>
            </p:cNvPr>
            <p:cNvSpPr/>
            <p:nvPr/>
          </p:nvSpPr>
          <p:spPr>
            <a:xfrm>
              <a:off x="5337183" y="2965745"/>
              <a:ext cx="350086" cy="216720"/>
            </a:xfrm>
            <a:prstGeom prst="snip1Rect">
              <a:avLst>
                <a:gd name="adj" fmla="val 37206"/>
              </a:avLst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11" name="Retângulo 410">
              <a:extLst>
                <a:ext uri="{FF2B5EF4-FFF2-40B4-BE49-F238E27FC236}">
                  <a16:creationId xmlns:a16="http://schemas.microsoft.com/office/drawing/2014/main" id="{EA91A4BF-672A-1842-AF6F-855AC9DF8294}"/>
                </a:ext>
              </a:extLst>
            </p:cNvPr>
            <p:cNvSpPr/>
            <p:nvPr/>
          </p:nvSpPr>
          <p:spPr>
            <a:xfrm>
              <a:off x="5273162" y="2940879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Pj</a:t>
              </a:r>
              <a:r>
                <a:rPr lang="pt-BR" sz="1200" b="1" dirty="0">
                  <a:solidFill>
                    <a:schemeClr val="accent2">
                      <a:lumMod val="75000"/>
                    </a:schemeClr>
                  </a:solidFill>
                  <a:ea typeface="Nunito Sans"/>
                  <a:cs typeface="Nunito Sans"/>
                </a:rPr>
                <a:t> 2</a:t>
              </a:r>
            </a:p>
          </p:txBody>
        </p:sp>
      </p:grpSp>
      <p:grpSp>
        <p:nvGrpSpPr>
          <p:cNvPr id="412" name="Grupo 16">
            <a:extLst>
              <a:ext uri="{FF2B5EF4-FFF2-40B4-BE49-F238E27FC236}">
                <a16:creationId xmlns:a16="http://schemas.microsoft.com/office/drawing/2014/main" id="{F5270C59-17F7-2F47-A224-0AF0CBE1A9F2}"/>
              </a:ext>
            </a:extLst>
          </p:cNvPr>
          <p:cNvGrpSpPr/>
          <p:nvPr/>
        </p:nvGrpSpPr>
        <p:grpSpPr>
          <a:xfrm>
            <a:off x="5273162" y="2241537"/>
            <a:ext cx="478129" cy="255602"/>
            <a:chOff x="5273162" y="2241537"/>
            <a:chExt cx="478129" cy="255602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5F630B6-7C09-3F4A-BAE2-C1ED6CFC175E}"/>
                </a:ext>
              </a:extLst>
            </p:cNvPr>
            <p:cNvSpPr/>
            <p:nvPr/>
          </p:nvSpPr>
          <p:spPr>
            <a:xfrm>
              <a:off x="5326620" y="2269432"/>
              <a:ext cx="371213" cy="204869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14" name="Retângulo 413">
              <a:extLst>
                <a:ext uri="{FF2B5EF4-FFF2-40B4-BE49-F238E27FC236}">
                  <a16:creationId xmlns:a16="http://schemas.microsoft.com/office/drawing/2014/main" id="{65C1E743-6968-3E40-936B-75672C8BDED9}"/>
                </a:ext>
              </a:extLst>
            </p:cNvPr>
            <p:cNvSpPr/>
            <p:nvPr/>
          </p:nvSpPr>
          <p:spPr>
            <a:xfrm>
              <a:off x="5273162" y="2241537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OE 2</a:t>
              </a:r>
            </a:p>
          </p:txBody>
        </p:sp>
      </p:grpSp>
      <p:cxnSp>
        <p:nvCxnSpPr>
          <p:cNvPr id="415" name="Conector de Seta Reta 414">
            <a:extLst>
              <a:ext uri="{FF2B5EF4-FFF2-40B4-BE49-F238E27FC236}">
                <a16:creationId xmlns:a16="http://schemas.microsoft.com/office/drawing/2014/main" id="{9613AC64-F6BB-D145-9A29-BCF77F82ABC9}"/>
              </a:ext>
            </a:extLst>
          </p:cNvPr>
          <p:cNvCxnSpPr/>
          <p:nvPr/>
        </p:nvCxnSpPr>
        <p:spPr>
          <a:xfrm flipV="1">
            <a:off x="5512226" y="2529987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hape 9"/>
          <p:cNvSpPr/>
          <p:nvPr/>
        </p:nvSpPr>
        <p:spPr>
          <a:xfrm>
            <a:off x="409576" y="800985"/>
            <a:ext cx="8339770" cy="5653791"/>
          </a:xfrm>
          <a:custGeom>
            <a:avLst/>
            <a:gdLst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179211 w 300315"/>
              <a:gd name="connsiteY4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0 w 300315"/>
              <a:gd name="connsiteY4" fmla="*/ 0 h 141288"/>
              <a:gd name="connsiteX0" fmla="*/ 0 w 300315"/>
              <a:gd name="connsiteY0" fmla="*/ 0 h 141053"/>
              <a:gd name="connsiteX1" fmla="*/ 0 w 300315"/>
              <a:gd name="connsiteY1" fmla="*/ 141053 h 141053"/>
              <a:gd name="connsiteX2" fmla="*/ 300315 w 300315"/>
              <a:gd name="connsiteY2" fmla="*/ 141053 h 141053"/>
              <a:gd name="connsiteX3" fmla="*/ 300315 w 300315"/>
              <a:gd name="connsiteY3" fmla="*/ 70 h 141053"/>
              <a:gd name="connsiteX4" fmla="*/ 0 w 300315"/>
              <a:gd name="connsiteY4" fmla="*/ 0 h 14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15" h="141053" extrusionOk="0">
                <a:moveTo>
                  <a:pt x="0" y="0"/>
                </a:moveTo>
                <a:lnTo>
                  <a:pt x="0" y="141053"/>
                </a:lnTo>
                <a:lnTo>
                  <a:pt x="300315" y="141053"/>
                </a:lnTo>
                <a:lnTo>
                  <a:pt x="300315" y="70"/>
                </a:lnTo>
                <a:lnTo>
                  <a:pt x="0" y="0"/>
                </a:lnTo>
                <a:close/>
              </a:path>
            </a:pathLst>
          </a:custGeom>
          <a:noFill/>
          <a:ln w="76200" cap="flat" cmpd="sng">
            <a:solidFill>
              <a:schemeClr val="bg2">
                <a:lumMod val="9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lang="pt-BR" sz="135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4" name="Trapezoide 253"/>
          <p:cNvSpPr/>
          <p:nvPr/>
        </p:nvSpPr>
        <p:spPr>
          <a:xfrm>
            <a:off x="2675384" y="5490223"/>
            <a:ext cx="3808154" cy="143063"/>
          </a:xfrm>
          <a:prstGeom prst="trapezoid">
            <a:avLst>
              <a:gd name="adj" fmla="val 779499"/>
            </a:avLst>
          </a:prstGeom>
          <a:solidFill>
            <a:srgbClr val="FBE5D6"/>
          </a:solidFill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lang="pt-BR" sz="1400" dirty="0"/>
          </a:p>
        </p:txBody>
      </p:sp>
      <p:sp>
        <p:nvSpPr>
          <p:cNvPr id="255" name="Trapezoide 254"/>
          <p:cNvSpPr/>
          <p:nvPr/>
        </p:nvSpPr>
        <p:spPr>
          <a:xfrm rot="10800000">
            <a:off x="2675384" y="1622474"/>
            <a:ext cx="3808154" cy="143063"/>
          </a:xfrm>
          <a:prstGeom prst="trapezoid">
            <a:avLst>
              <a:gd name="adj" fmla="val 779499"/>
            </a:avLst>
          </a:prstGeom>
          <a:solidFill>
            <a:srgbClr val="FBE5D6"/>
          </a:solidFill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5766702" y="1576206"/>
            <a:ext cx="2869685" cy="1334414"/>
            <a:chOff x="5766702" y="1576206"/>
            <a:chExt cx="2869685" cy="1334414"/>
          </a:xfrm>
        </p:grpSpPr>
        <p:sp>
          <p:nvSpPr>
            <p:cNvPr id="73" name="Shape 9"/>
            <p:cNvSpPr>
              <a:spLocks/>
            </p:cNvSpPr>
            <p:nvPr/>
          </p:nvSpPr>
          <p:spPr>
            <a:xfrm>
              <a:off x="7245817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E0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rgbClr val="FFD7DD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FFD7DD"/>
                  </a:solidFill>
                </a:rPr>
                <a:t>T</a:t>
              </a:r>
            </a:p>
          </p:txBody>
        </p:sp>
        <p:sp>
          <p:nvSpPr>
            <p:cNvPr id="63" name="Shape 9"/>
            <p:cNvSpPr>
              <a:spLocks/>
            </p:cNvSpPr>
            <p:nvPr/>
          </p:nvSpPr>
          <p:spPr>
            <a:xfrm>
              <a:off x="5766702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FAD0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rgbClr val="C9FAD0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D0FFDA"/>
                  </a:solidFill>
                </a:rPr>
                <a:t>O</a:t>
              </a:r>
            </a:p>
          </p:txBody>
        </p:sp>
        <p:grpSp>
          <p:nvGrpSpPr>
            <p:cNvPr id="314" name="Grupo 313"/>
            <p:cNvGrpSpPr/>
            <p:nvPr/>
          </p:nvGrpSpPr>
          <p:grpSpPr>
            <a:xfrm>
              <a:off x="6894303" y="1576206"/>
              <a:ext cx="513653" cy="362847"/>
              <a:chOff x="-827831" y="1544708"/>
              <a:chExt cx="513653" cy="362847"/>
            </a:xfrm>
          </p:grpSpPr>
          <p:sp>
            <p:nvSpPr>
              <p:cNvPr id="315" name="Shape 85"/>
              <p:cNvSpPr/>
              <p:nvPr/>
            </p:nvSpPr>
            <p:spPr>
              <a:xfrm>
                <a:off x="-691915" y="1601872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6" name="Grupo 315"/>
              <p:cNvGrpSpPr/>
              <p:nvPr/>
            </p:nvGrpSpPr>
            <p:grpSpPr>
              <a:xfrm>
                <a:off x="-827831" y="1544708"/>
                <a:ext cx="513653" cy="362847"/>
                <a:chOff x="-824482" y="1544708"/>
                <a:chExt cx="513653" cy="362847"/>
              </a:xfrm>
            </p:grpSpPr>
            <p:sp>
              <p:nvSpPr>
                <p:cNvPr id="317" name="Retângulo 316"/>
                <p:cNvSpPr/>
                <p:nvPr/>
              </p:nvSpPr>
              <p:spPr>
                <a:xfrm>
                  <a:off x="-715590" y="1661334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</a:rPr>
                    <a:t>T</a:t>
                  </a:r>
                </a:p>
              </p:txBody>
            </p:sp>
            <p:sp>
              <p:nvSpPr>
                <p:cNvPr id="318" name="Retângulo 317"/>
                <p:cNvSpPr/>
                <p:nvPr/>
              </p:nvSpPr>
              <p:spPr>
                <a:xfrm>
                  <a:off x="-824482" y="1661332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  <a:sym typeface="Lato Light"/>
                    </a:rPr>
                    <a:t>O</a:t>
                  </a:r>
                  <a:endParaRPr lang="pt-BR" sz="1000" b="1" dirty="0">
                    <a:solidFill>
                      <a:srgbClr val="D82042"/>
                    </a:solidFill>
                  </a:endParaRPr>
                </a:p>
              </p:txBody>
            </p:sp>
            <p:sp>
              <p:nvSpPr>
                <p:cNvPr id="319" name="Retângulo 318"/>
                <p:cNvSpPr/>
                <p:nvPr/>
              </p:nvSpPr>
              <p:spPr>
                <a:xfrm>
                  <a:off x="-715590" y="1544708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  <a:sym typeface="Lato Light"/>
                    </a:rPr>
                    <a:t>W</a:t>
                  </a:r>
                  <a:endParaRPr lang="pt-BR" sz="1000" b="1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20" name="Retângulo 319"/>
                <p:cNvSpPr/>
                <p:nvPr/>
              </p:nvSpPr>
              <p:spPr>
                <a:xfrm>
                  <a:off x="-824482" y="1544709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  <a:sym typeface="Lato Light"/>
                    </a:rPr>
                    <a:t>S</a:t>
                  </a:r>
                  <a:endParaRPr lang="pt-BR" sz="1000" b="1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21" name="Grupo 20"/>
          <p:cNvGrpSpPr/>
          <p:nvPr/>
        </p:nvGrpSpPr>
        <p:grpSpPr>
          <a:xfrm>
            <a:off x="522536" y="1576206"/>
            <a:ext cx="2869684" cy="1334414"/>
            <a:chOff x="522536" y="1576206"/>
            <a:chExt cx="2869684" cy="1334414"/>
          </a:xfrm>
        </p:grpSpPr>
        <p:sp>
          <p:nvSpPr>
            <p:cNvPr id="70" name="Shape 9"/>
            <p:cNvSpPr>
              <a:spLocks/>
            </p:cNvSpPr>
            <p:nvPr/>
          </p:nvSpPr>
          <p:spPr>
            <a:xfrm>
              <a:off x="2001650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0AA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ECDBA5"/>
                  </a:solidFill>
                </a:rPr>
                <a:t>W</a:t>
              </a:r>
            </a:p>
          </p:txBody>
        </p:sp>
        <p:sp>
          <p:nvSpPr>
            <p:cNvPr id="64" name="Shape 9"/>
            <p:cNvSpPr>
              <a:spLocks/>
            </p:cNvSpPr>
            <p:nvPr/>
          </p:nvSpPr>
          <p:spPr>
            <a:xfrm>
              <a:off x="522536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FCED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DEF1DE"/>
                  </a:solidFill>
                </a:rPr>
                <a:t>S</a:t>
              </a:r>
            </a:p>
          </p:txBody>
        </p:sp>
        <p:grpSp>
          <p:nvGrpSpPr>
            <p:cNvPr id="322" name="Grupo 321"/>
            <p:cNvGrpSpPr/>
            <p:nvPr/>
          </p:nvGrpSpPr>
          <p:grpSpPr>
            <a:xfrm>
              <a:off x="1647040" y="1576206"/>
              <a:ext cx="513653" cy="362847"/>
              <a:chOff x="-827831" y="1544708"/>
              <a:chExt cx="513653" cy="362847"/>
            </a:xfrm>
          </p:grpSpPr>
          <p:sp>
            <p:nvSpPr>
              <p:cNvPr id="323" name="Shape 85"/>
              <p:cNvSpPr/>
              <p:nvPr/>
            </p:nvSpPr>
            <p:spPr>
              <a:xfrm>
                <a:off x="-691915" y="1601872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4" name="Grupo 323"/>
              <p:cNvGrpSpPr/>
              <p:nvPr/>
            </p:nvGrpSpPr>
            <p:grpSpPr>
              <a:xfrm>
                <a:off x="-827831" y="1544708"/>
                <a:ext cx="513653" cy="362847"/>
                <a:chOff x="-824482" y="1544708"/>
                <a:chExt cx="513653" cy="362847"/>
              </a:xfrm>
            </p:grpSpPr>
            <p:sp>
              <p:nvSpPr>
                <p:cNvPr id="325" name="Retângulo 324"/>
                <p:cNvSpPr/>
                <p:nvPr/>
              </p:nvSpPr>
              <p:spPr>
                <a:xfrm>
                  <a:off x="-715590" y="1661334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</a:rPr>
                    <a:t>T</a:t>
                  </a:r>
                </a:p>
              </p:txBody>
            </p:sp>
            <p:sp>
              <p:nvSpPr>
                <p:cNvPr id="326" name="Retângulo 325"/>
                <p:cNvSpPr/>
                <p:nvPr/>
              </p:nvSpPr>
              <p:spPr>
                <a:xfrm>
                  <a:off x="-824482" y="1661332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  <a:sym typeface="Lato Light"/>
                    </a:rPr>
                    <a:t>O</a:t>
                  </a:r>
                  <a:endParaRPr lang="pt-BR" sz="1000" b="1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28" name="Retângulo 327"/>
                <p:cNvSpPr/>
                <p:nvPr/>
              </p:nvSpPr>
              <p:spPr>
                <a:xfrm>
                  <a:off x="-715590" y="1544708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  <a:sym typeface="Lato Light"/>
                    </a:rPr>
                    <a:t>W</a:t>
                  </a:r>
                  <a:endParaRPr lang="pt-BR" sz="1000" b="1" dirty="0">
                    <a:solidFill>
                      <a:srgbClr val="D82042"/>
                    </a:solidFill>
                  </a:endParaRPr>
                </a:p>
              </p:txBody>
            </p:sp>
            <p:sp>
              <p:nvSpPr>
                <p:cNvPr id="329" name="Retângulo 328"/>
                <p:cNvSpPr/>
                <p:nvPr/>
              </p:nvSpPr>
              <p:spPr>
                <a:xfrm>
                  <a:off x="-824482" y="1544709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  <a:sym typeface="Lato Light"/>
                    </a:rPr>
                    <a:t>S</a:t>
                  </a:r>
                  <a:endParaRPr lang="pt-BR" sz="1000" b="1" dirty="0">
                    <a:solidFill>
                      <a:srgbClr val="D82042"/>
                    </a:solidFill>
                  </a:endParaRPr>
                </a:p>
              </p:txBody>
            </p:sp>
          </p:grpSp>
        </p:grpSp>
      </p:grpSp>
      <p:sp>
        <p:nvSpPr>
          <p:cNvPr id="330" name="CaixaDeTexto 329"/>
          <p:cNvSpPr txBox="1"/>
          <p:nvPr/>
        </p:nvSpPr>
        <p:spPr>
          <a:xfrm>
            <a:off x="7634385" y="1534054"/>
            <a:ext cx="10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00"/>
              </a:spcAft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Ambiente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734940B-BB70-224D-91B0-77FF28B48DE4}"/>
              </a:ext>
            </a:extLst>
          </p:cNvPr>
          <p:cNvGrpSpPr/>
          <p:nvPr/>
        </p:nvGrpSpPr>
        <p:grpSpPr>
          <a:xfrm>
            <a:off x="5697801" y="3193709"/>
            <a:ext cx="2938587" cy="2432010"/>
            <a:chOff x="5697801" y="3193709"/>
            <a:chExt cx="2938587" cy="2432010"/>
          </a:xfrm>
        </p:grpSpPr>
        <p:grpSp>
          <p:nvGrpSpPr>
            <p:cNvPr id="345" name="Grupo 913">
              <a:extLst>
                <a:ext uri="{FF2B5EF4-FFF2-40B4-BE49-F238E27FC236}">
                  <a16:creationId xmlns:a16="http://schemas.microsoft.com/office/drawing/2014/main" id="{03801BD3-47E5-C542-9B51-74D662783183}"/>
                </a:ext>
              </a:extLst>
            </p:cNvPr>
            <p:cNvGrpSpPr/>
            <p:nvPr/>
          </p:nvGrpSpPr>
          <p:grpSpPr>
            <a:xfrm>
              <a:off x="5697801" y="3193709"/>
              <a:ext cx="1013550" cy="1151423"/>
              <a:chOff x="5697800" y="3193708"/>
              <a:chExt cx="1013550" cy="1151423"/>
            </a:xfrm>
          </p:grpSpPr>
          <p:sp>
            <p:nvSpPr>
              <p:cNvPr id="346" name="Shape 9">
                <a:extLst>
                  <a:ext uri="{FF2B5EF4-FFF2-40B4-BE49-F238E27FC236}">
                    <a16:creationId xmlns:a16="http://schemas.microsoft.com/office/drawing/2014/main" id="{1BC3340B-D91B-FD41-BCF5-386F910095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66702" y="3237421"/>
                <a:ext cx="944648" cy="1107710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9FF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dirty="0"/>
              </a:p>
            </p:txBody>
          </p:sp>
          <p:sp>
            <p:nvSpPr>
              <p:cNvPr id="347" name="Retângulo 346">
                <a:extLst>
                  <a:ext uri="{FF2B5EF4-FFF2-40B4-BE49-F238E27FC236}">
                    <a16:creationId xmlns:a16="http://schemas.microsoft.com/office/drawing/2014/main" id="{A8E120C4-A19E-DF4D-9B53-A8347E5F7CD1}"/>
                  </a:ext>
                </a:extLst>
              </p:cNvPr>
              <p:cNvSpPr/>
              <p:nvPr/>
            </p:nvSpPr>
            <p:spPr>
              <a:xfrm>
                <a:off x="5697800" y="3193708"/>
                <a:ext cx="79701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Novos entrantes</a:t>
                </a:r>
              </a:p>
            </p:txBody>
          </p:sp>
        </p:grpSp>
        <p:grpSp>
          <p:nvGrpSpPr>
            <p:cNvPr id="348" name="Grupo 916">
              <a:extLst>
                <a:ext uri="{FF2B5EF4-FFF2-40B4-BE49-F238E27FC236}">
                  <a16:creationId xmlns:a16="http://schemas.microsoft.com/office/drawing/2014/main" id="{FAE858D2-718E-9A49-B002-A6FA9FCD85BD}"/>
                </a:ext>
              </a:extLst>
            </p:cNvPr>
            <p:cNvGrpSpPr/>
            <p:nvPr/>
          </p:nvGrpSpPr>
          <p:grpSpPr>
            <a:xfrm>
              <a:off x="7625026" y="3196884"/>
              <a:ext cx="1011362" cy="1148248"/>
              <a:chOff x="7625025" y="3196883"/>
              <a:chExt cx="1011362" cy="1148248"/>
            </a:xfrm>
          </p:grpSpPr>
          <p:sp>
            <p:nvSpPr>
              <p:cNvPr id="349" name="Shape 9">
                <a:extLst>
                  <a:ext uri="{FF2B5EF4-FFF2-40B4-BE49-F238E27FC236}">
                    <a16:creationId xmlns:a16="http://schemas.microsoft.com/office/drawing/2014/main" id="{0236A8AE-A602-5B48-8651-6FE68107C1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91739" y="3237421"/>
                <a:ext cx="944648" cy="1107710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9FF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dirty="0"/>
              </a:p>
            </p:txBody>
          </p:sp>
          <p:sp>
            <p:nvSpPr>
              <p:cNvPr id="350" name="Retângulo 349">
                <a:extLst>
                  <a:ext uri="{FF2B5EF4-FFF2-40B4-BE49-F238E27FC236}">
                    <a16:creationId xmlns:a16="http://schemas.microsoft.com/office/drawing/2014/main" id="{DD58F11C-4307-0C4E-B8D7-BF42A78E41DA}"/>
                  </a:ext>
                </a:extLst>
              </p:cNvPr>
              <p:cNvSpPr/>
              <p:nvPr/>
            </p:nvSpPr>
            <p:spPr>
              <a:xfrm>
                <a:off x="7625025" y="3196883"/>
                <a:ext cx="95571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Produtos substitutos</a:t>
                </a:r>
              </a:p>
            </p:txBody>
          </p:sp>
        </p:grpSp>
        <p:grpSp>
          <p:nvGrpSpPr>
            <p:cNvPr id="351" name="Grupo 914">
              <a:extLst>
                <a:ext uri="{FF2B5EF4-FFF2-40B4-BE49-F238E27FC236}">
                  <a16:creationId xmlns:a16="http://schemas.microsoft.com/office/drawing/2014/main" id="{AEE0721D-6DE5-384F-AB5E-A022741A27B8}"/>
                </a:ext>
              </a:extLst>
            </p:cNvPr>
            <p:cNvGrpSpPr/>
            <p:nvPr/>
          </p:nvGrpSpPr>
          <p:grpSpPr>
            <a:xfrm>
              <a:off x="5697801" y="4317659"/>
              <a:ext cx="1011362" cy="1138580"/>
              <a:chOff x="7625025" y="4317658"/>
              <a:chExt cx="1011362" cy="1138580"/>
            </a:xfrm>
          </p:grpSpPr>
          <p:sp>
            <p:nvSpPr>
              <p:cNvPr id="352" name="Shape 9">
                <a:extLst>
                  <a:ext uri="{FF2B5EF4-FFF2-40B4-BE49-F238E27FC236}">
                    <a16:creationId xmlns:a16="http://schemas.microsoft.com/office/drawing/2014/main" id="{5E6E4DE7-5D92-C449-8C1A-11D16352ED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91739" y="4362451"/>
                <a:ext cx="944648" cy="10937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F2FD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b="1" dirty="0"/>
              </a:p>
            </p:txBody>
          </p:sp>
          <p:sp>
            <p:nvSpPr>
              <p:cNvPr id="353" name="Retângulo 352">
                <a:extLst>
                  <a:ext uri="{FF2B5EF4-FFF2-40B4-BE49-F238E27FC236}">
                    <a16:creationId xmlns:a16="http://schemas.microsoft.com/office/drawing/2014/main" id="{F3E961D7-B6EE-AF42-8073-5985D40A7A73}"/>
                  </a:ext>
                </a:extLst>
              </p:cNvPr>
              <p:cNvSpPr/>
              <p:nvPr/>
            </p:nvSpPr>
            <p:spPr>
              <a:xfrm>
                <a:off x="7625025" y="4317658"/>
                <a:ext cx="68961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Fornecedores</a:t>
                </a:r>
              </a:p>
            </p:txBody>
          </p:sp>
        </p:grpSp>
        <p:grpSp>
          <p:nvGrpSpPr>
            <p:cNvPr id="354" name="Agrupar 353">
              <a:extLst>
                <a:ext uri="{FF2B5EF4-FFF2-40B4-BE49-F238E27FC236}">
                  <a16:creationId xmlns:a16="http://schemas.microsoft.com/office/drawing/2014/main" id="{383ECAD3-EC7E-C948-8988-EE609C00CB9C}"/>
                </a:ext>
              </a:extLst>
            </p:cNvPr>
            <p:cNvGrpSpPr/>
            <p:nvPr/>
          </p:nvGrpSpPr>
          <p:grpSpPr>
            <a:xfrm>
              <a:off x="6666176" y="4317659"/>
              <a:ext cx="1011362" cy="1138580"/>
              <a:chOff x="6666176" y="4317659"/>
              <a:chExt cx="1011362" cy="1138580"/>
            </a:xfrm>
          </p:grpSpPr>
          <p:sp>
            <p:nvSpPr>
              <p:cNvPr id="355" name="Shape 9">
                <a:extLst>
                  <a:ext uri="{FF2B5EF4-FFF2-40B4-BE49-F238E27FC236}">
                    <a16:creationId xmlns:a16="http://schemas.microsoft.com/office/drawing/2014/main" id="{75A5ADF8-5EC8-8349-98B8-151EC8C72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32890" y="4362452"/>
                <a:ext cx="944648" cy="10937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strike="sngStrike" dirty="0"/>
              </a:p>
            </p:txBody>
          </p:sp>
          <p:sp>
            <p:nvSpPr>
              <p:cNvPr id="356" name="Retângulo 355">
                <a:extLst>
                  <a:ext uri="{FF2B5EF4-FFF2-40B4-BE49-F238E27FC236}">
                    <a16:creationId xmlns:a16="http://schemas.microsoft.com/office/drawing/2014/main" id="{8AD07250-48E1-9944-88AC-167E306DE1C4}"/>
                  </a:ext>
                </a:extLst>
              </p:cNvPr>
              <p:cNvSpPr/>
              <p:nvPr/>
            </p:nvSpPr>
            <p:spPr>
              <a:xfrm>
                <a:off x="6666176" y="4317659"/>
                <a:ext cx="68159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Concorrentes</a:t>
                </a:r>
              </a:p>
            </p:txBody>
          </p:sp>
        </p:grpSp>
        <p:grpSp>
          <p:nvGrpSpPr>
            <p:cNvPr id="357" name="Grupo 914">
              <a:extLst>
                <a:ext uri="{FF2B5EF4-FFF2-40B4-BE49-F238E27FC236}">
                  <a16:creationId xmlns:a16="http://schemas.microsoft.com/office/drawing/2014/main" id="{BCD479A2-A4E9-B748-94EE-359DDE25A06D}"/>
                </a:ext>
              </a:extLst>
            </p:cNvPr>
            <p:cNvGrpSpPr/>
            <p:nvPr/>
          </p:nvGrpSpPr>
          <p:grpSpPr>
            <a:xfrm>
              <a:off x="7625026" y="4317659"/>
              <a:ext cx="1011362" cy="1138580"/>
              <a:chOff x="7625025" y="4317658"/>
              <a:chExt cx="1011362" cy="1138580"/>
            </a:xfrm>
          </p:grpSpPr>
          <p:sp>
            <p:nvSpPr>
              <p:cNvPr id="358" name="Shape 9">
                <a:extLst>
                  <a:ext uri="{FF2B5EF4-FFF2-40B4-BE49-F238E27FC236}">
                    <a16:creationId xmlns:a16="http://schemas.microsoft.com/office/drawing/2014/main" id="{F6B9D3A9-D5BD-A44D-B105-4995AC57A8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91739" y="4362451"/>
                <a:ext cx="944648" cy="10937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F2FD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b="1" dirty="0"/>
              </a:p>
            </p:txBody>
          </p:sp>
          <p:sp>
            <p:nvSpPr>
              <p:cNvPr id="359" name="Retângulo 358">
                <a:extLst>
                  <a:ext uri="{FF2B5EF4-FFF2-40B4-BE49-F238E27FC236}">
                    <a16:creationId xmlns:a16="http://schemas.microsoft.com/office/drawing/2014/main" id="{D709AD13-8DB3-D743-87B6-EFAC94C8C881}"/>
                  </a:ext>
                </a:extLst>
              </p:cNvPr>
              <p:cNvSpPr/>
              <p:nvPr/>
            </p:nvSpPr>
            <p:spPr>
              <a:xfrm>
                <a:off x="7625025" y="4317658"/>
                <a:ext cx="48122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Clientes</a:t>
                </a:r>
              </a:p>
            </p:txBody>
          </p:sp>
        </p:grpSp>
        <p:grpSp>
          <p:nvGrpSpPr>
            <p:cNvPr id="360" name="Agrupar 359">
              <a:extLst>
                <a:ext uri="{FF2B5EF4-FFF2-40B4-BE49-F238E27FC236}">
                  <a16:creationId xmlns:a16="http://schemas.microsoft.com/office/drawing/2014/main" id="{9EB80908-F894-0C40-983B-D642758EA8C3}"/>
                </a:ext>
              </a:extLst>
            </p:cNvPr>
            <p:cNvGrpSpPr/>
            <p:nvPr/>
          </p:nvGrpSpPr>
          <p:grpSpPr>
            <a:xfrm>
              <a:off x="6675353" y="3196904"/>
              <a:ext cx="995447" cy="1146496"/>
              <a:chOff x="6675353" y="3196904"/>
              <a:chExt cx="995447" cy="1146496"/>
            </a:xfrm>
          </p:grpSpPr>
          <p:sp>
            <p:nvSpPr>
              <p:cNvPr id="361" name="Shape 9">
                <a:extLst>
                  <a:ext uri="{FF2B5EF4-FFF2-40B4-BE49-F238E27FC236}">
                    <a16:creationId xmlns:a16="http://schemas.microsoft.com/office/drawing/2014/main" id="{28AF9B0B-877C-044C-BF39-14A721F6B7E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34164" y="3241155"/>
                <a:ext cx="936636" cy="11022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dirty="0"/>
              </a:p>
            </p:txBody>
          </p:sp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id="{42A8BFBC-575D-9944-8C33-D21D7364481D}"/>
                  </a:ext>
                </a:extLst>
              </p:cNvPr>
              <p:cNvSpPr/>
              <p:nvPr/>
            </p:nvSpPr>
            <p:spPr>
              <a:xfrm>
                <a:off x="6675353" y="3196904"/>
                <a:ext cx="93326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Órgãos Reguladores</a:t>
                </a:r>
              </a:p>
            </p:txBody>
          </p:sp>
        </p:grpSp>
        <p:grpSp>
          <p:nvGrpSpPr>
            <p:cNvPr id="199" name="Grupo 11">
              <a:extLst>
                <a:ext uri="{FF2B5EF4-FFF2-40B4-BE49-F238E27FC236}">
                  <a16:creationId xmlns:a16="http://schemas.microsoft.com/office/drawing/2014/main" id="{B33E74A4-3504-6045-84AA-854CA7C31EC3}"/>
                </a:ext>
              </a:extLst>
            </p:cNvPr>
            <p:cNvGrpSpPr/>
            <p:nvPr/>
          </p:nvGrpSpPr>
          <p:grpSpPr>
            <a:xfrm>
              <a:off x="7086682" y="5377200"/>
              <a:ext cx="248519" cy="248519"/>
              <a:chOff x="7455748" y="5377200"/>
              <a:chExt cx="248519" cy="248519"/>
            </a:xfrm>
          </p:grpSpPr>
          <p:sp>
            <p:nvSpPr>
              <p:cNvPr id="200" name="Shape 85">
                <a:extLst>
                  <a:ext uri="{FF2B5EF4-FFF2-40B4-BE49-F238E27FC236}">
                    <a16:creationId xmlns:a16="http://schemas.microsoft.com/office/drawing/2014/main" id="{9602B502-CD55-2840-8268-8D2626422934}"/>
                  </a:ext>
                </a:extLst>
              </p:cNvPr>
              <p:cNvSpPr/>
              <p:nvPr/>
            </p:nvSpPr>
            <p:spPr>
              <a:xfrm>
                <a:off x="7455748" y="5377200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Shape 822">
                <a:extLst>
                  <a:ext uri="{FF2B5EF4-FFF2-40B4-BE49-F238E27FC236}">
                    <a16:creationId xmlns:a16="http://schemas.microsoft.com/office/drawing/2014/main" id="{247C3B4F-56DF-6948-8853-3AB79446BDF6}"/>
                  </a:ext>
                </a:extLst>
              </p:cNvPr>
              <p:cNvGrpSpPr/>
              <p:nvPr/>
            </p:nvGrpSpPr>
            <p:grpSpPr>
              <a:xfrm rot="21592908">
                <a:off x="7492821" y="5417820"/>
                <a:ext cx="174372" cy="167269"/>
                <a:chOff x="5233532" y="4954470"/>
                <a:chExt cx="538273" cy="516349"/>
              </a:xfrm>
            </p:grpSpPr>
            <p:sp>
              <p:nvSpPr>
                <p:cNvPr id="202" name="Shape 823">
                  <a:extLst>
                    <a:ext uri="{FF2B5EF4-FFF2-40B4-BE49-F238E27FC236}">
                      <a16:creationId xmlns:a16="http://schemas.microsoft.com/office/drawing/2014/main" id="{2F7A9351-EE33-4D42-9007-BD314F17EC30}"/>
                    </a:ext>
                  </a:extLst>
                </p:cNvPr>
                <p:cNvSpPr/>
                <p:nvPr/>
              </p:nvSpPr>
              <p:spPr>
                <a:xfrm>
                  <a:off x="5637830" y="4954470"/>
                  <a:ext cx="89525" cy="89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81" h="3581" fill="none" extrusionOk="0">
                      <a:moveTo>
                        <a:pt x="1023" y="3410"/>
                      </a:moveTo>
                      <a:lnTo>
                        <a:pt x="1023" y="3410"/>
                      </a:lnTo>
                      <a:lnTo>
                        <a:pt x="1193" y="3483"/>
                      </a:lnTo>
                      <a:lnTo>
                        <a:pt x="1388" y="3532"/>
                      </a:lnTo>
                      <a:lnTo>
                        <a:pt x="1583" y="3556"/>
                      </a:lnTo>
                      <a:lnTo>
                        <a:pt x="1778" y="3581"/>
                      </a:lnTo>
                      <a:lnTo>
                        <a:pt x="1778" y="3581"/>
                      </a:lnTo>
                      <a:lnTo>
                        <a:pt x="1973" y="3556"/>
                      </a:lnTo>
                      <a:lnTo>
                        <a:pt x="2143" y="3532"/>
                      </a:lnTo>
                      <a:lnTo>
                        <a:pt x="2314" y="3508"/>
                      </a:lnTo>
                      <a:lnTo>
                        <a:pt x="2484" y="3435"/>
                      </a:lnTo>
                      <a:lnTo>
                        <a:pt x="2630" y="3361"/>
                      </a:lnTo>
                      <a:lnTo>
                        <a:pt x="2776" y="3264"/>
                      </a:lnTo>
                      <a:lnTo>
                        <a:pt x="2923" y="3167"/>
                      </a:lnTo>
                      <a:lnTo>
                        <a:pt x="3044" y="3045"/>
                      </a:lnTo>
                      <a:lnTo>
                        <a:pt x="3166" y="2923"/>
                      </a:lnTo>
                      <a:lnTo>
                        <a:pt x="3264" y="2801"/>
                      </a:lnTo>
                      <a:lnTo>
                        <a:pt x="3361" y="2631"/>
                      </a:lnTo>
                      <a:lnTo>
                        <a:pt x="3434" y="2485"/>
                      </a:lnTo>
                      <a:lnTo>
                        <a:pt x="3483" y="2314"/>
                      </a:lnTo>
                      <a:lnTo>
                        <a:pt x="3531" y="2144"/>
                      </a:lnTo>
                      <a:lnTo>
                        <a:pt x="3556" y="1973"/>
                      </a:lnTo>
                      <a:lnTo>
                        <a:pt x="3580" y="1803"/>
                      </a:lnTo>
                      <a:lnTo>
                        <a:pt x="3580" y="1803"/>
                      </a:lnTo>
                      <a:lnTo>
                        <a:pt x="3556" y="1608"/>
                      </a:lnTo>
                      <a:lnTo>
                        <a:pt x="3531" y="1437"/>
                      </a:lnTo>
                      <a:lnTo>
                        <a:pt x="3483" y="1267"/>
                      </a:lnTo>
                      <a:lnTo>
                        <a:pt x="3434" y="1096"/>
                      </a:lnTo>
                      <a:lnTo>
                        <a:pt x="3361" y="950"/>
                      </a:lnTo>
                      <a:lnTo>
                        <a:pt x="3264" y="804"/>
                      </a:lnTo>
                      <a:lnTo>
                        <a:pt x="3166" y="658"/>
                      </a:lnTo>
                      <a:lnTo>
                        <a:pt x="3044" y="536"/>
                      </a:lnTo>
                      <a:lnTo>
                        <a:pt x="2923" y="414"/>
                      </a:lnTo>
                      <a:lnTo>
                        <a:pt x="2776" y="317"/>
                      </a:lnTo>
                      <a:lnTo>
                        <a:pt x="2630" y="220"/>
                      </a:lnTo>
                      <a:lnTo>
                        <a:pt x="2484" y="147"/>
                      </a:lnTo>
                      <a:lnTo>
                        <a:pt x="2314" y="98"/>
                      </a:lnTo>
                      <a:lnTo>
                        <a:pt x="2143" y="49"/>
                      </a:lnTo>
                      <a:lnTo>
                        <a:pt x="1973" y="25"/>
                      </a:lnTo>
                      <a:lnTo>
                        <a:pt x="1778" y="0"/>
                      </a:lnTo>
                      <a:lnTo>
                        <a:pt x="1778" y="0"/>
                      </a:lnTo>
                      <a:lnTo>
                        <a:pt x="1607" y="25"/>
                      </a:lnTo>
                      <a:lnTo>
                        <a:pt x="1437" y="49"/>
                      </a:lnTo>
                      <a:lnTo>
                        <a:pt x="1266" y="98"/>
                      </a:lnTo>
                      <a:lnTo>
                        <a:pt x="1096" y="147"/>
                      </a:lnTo>
                      <a:lnTo>
                        <a:pt x="925" y="220"/>
                      </a:lnTo>
                      <a:lnTo>
                        <a:pt x="779" y="317"/>
                      </a:lnTo>
                      <a:lnTo>
                        <a:pt x="658" y="414"/>
                      </a:lnTo>
                      <a:lnTo>
                        <a:pt x="536" y="536"/>
                      </a:lnTo>
                      <a:lnTo>
                        <a:pt x="414" y="658"/>
                      </a:lnTo>
                      <a:lnTo>
                        <a:pt x="317" y="804"/>
                      </a:lnTo>
                      <a:lnTo>
                        <a:pt x="219" y="950"/>
                      </a:lnTo>
                      <a:lnTo>
                        <a:pt x="146" y="1096"/>
                      </a:lnTo>
                      <a:lnTo>
                        <a:pt x="73" y="1267"/>
                      </a:lnTo>
                      <a:lnTo>
                        <a:pt x="49" y="1437"/>
                      </a:lnTo>
                      <a:lnTo>
                        <a:pt x="24" y="1608"/>
                      </a:lnTo>
                      <a:lnTo>
                        <a:pt x="0" y="1803"/>
                      </a:lnTo>
                      <a:lnTo>
                        <a:pt x="0" y="1803"/>
                      </a:lnTo>
                      <a:lnTo>
                        <a:pt x="24" y="2071"/>
                      </a:lnTo>
                      <a:lnTo>
                        <a:pt x="97" y="2339"/>
                      </a:lnTo>
                      <a:lnTo>
                        <a:pt x="195" y="2582"/>
                      </a:lnTo>
                      <a:lnTo>
                        <a:pt x="317" y="280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3" name="Shape 824">
                  <a:extLst>
                    <a:ext uri="{FF2B5EF4-FFF2-40B4-BE49-F238E27FC236}">
                      <a16:creationId xmlns:a16="http://schemas.microsoft.com/office/drawing/2014/main" id="{EF782DA8-5BE5-7D4D-B3F2-13BB87B597C2}"/>
                    </a:ext>
                  </a:extLst>
                </p:cNvPr>
                <p:cNvSpPr/>
                <p:nvPr/>
              </p:nvSpPr>
              <p:spPr>
                <a:xfrm>
                  <a:off x="5323030" y="4980643"/>
                  <a:ext cx="88925" cy="88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7" h="3557" fill="none" extrusionOk="0">
                      <a:moveTo>
                        <a:pt x="3191" y="2850"/>
                      </a:moveTo>
                      <a:lnTo>
                        <a:pt x="3191" y="2850"/>
                      </a:lnTo>
                      <a:lnTo>
                        <a:pt x="3313" y="2680"/>
                      </a:lnTo>
                      <a:lnTo>
                        <a:pt x="3410" y="2509"/>
                      </a:lnTo>
                      <a:lnTo>
                        <a:pt x="3483" y="2314"/>
                      </a:lnTo>
                      <a:lnTo>
                        <a:pt x="3532" y="2095"/>
                      </a:lnTo>
                      <a:lnTo>
                        <a:pt x="3532" y="2095"/>
                      </a:lnTo>
                      <a:lnTo>
                        <a:pt x="3556" y="1925"/>
                      </a:lnTo>
                      <a:lnTo>
                        <a:pt x="3556" y="1730"/>
                      </a:lnTo>
                      <a:lnTo>
                        <a:pt x="3556" y="1559"/>
                      </a:lnTo>
                      <a:lnTo>
                        <a:pt x="3508" y="1389"/>
                      </a:lnTo>
                      <a:lnTo>
                        <a:pt x="3459" y="1218"/>
                      </a:lnTo>
                      <a:lnTo>
                        <a:pt x="3410" y="1072"/>
                      </a:lnTo>
                      <a:lnTo>
                        <a:pt x="3337" y="902"/>
                      </a:lnTo>
                      <a:lnTo>
                        <a:pt x="3240" y="756"/>
                      </a:lnTo>
                      <a:lnTo>
                        <a:pt x="3142" y="634"/>
                      </a:lnTo>
                      <a:lnTo>
                        <a:pt x="3021" y="512"/>
                      </a:lnTo>
                      <a:lnTo>
                        <a:pt x="2899" y="390"/>
                      </a:lnTo>
                      <a:lnTo>
                        <a:pt x="2753" y="293"/>
                      </a:lnTo>
                      <a:lnTo>
                        <a:pt x="2606" y="196"/>
                      </a:lnTo>
                      <a:lnTo>
                        <a:pt x="2436" y="122"/>
                      </a:lnTo>
                      <a:lnTo>
                        <a:pt x="2266" y="74"/>
                      </a:lnTo>
                      <a:lnTo>
                        <a:pt x="2095" y="25"/>
                      </a:lnTo>
                      <a:lnTo>
                        <a:pt x="2095" y="25"/>
                      </a:lnTo>
                      <a:lnTo>
                        <a:pt x="1925" y="1"/>
                      </a:lnTo>
                      <a:lnTo>
                        <a:pt x="1730" y="1"/>
                      </a:lnTo>
                      <a:lnTo>
                        <a:pt x="1559" y="1"/>
                      </a:lnTo>
                      <a:lnTo>
                        <a:pt x="1389" y="25"/>
                      </a:lnTo>
                      <a:lnTo>
                        <a:pt x="1218" y="74"/>
                      </a:lnTo>
                      <a:lnTo>
                        <a:pt x="1072" y="147"/>
                      </a:lnTo>
                      <a:lnTo>
                        <a:pt x="902" y="220"/>
                      </a:lnTo>
                      <a:lnTo>
                        <a:pt x="756" y="317"/>
                      </a:lnTo>
                      <a:lnTo>
                        <a:pt x="634" y="415"/>
                      </a:lnTo>
                      <a:lnTo>
                        <a:pt x="512" y="537"/>
                      </a:lnTo>
                      <a:lnTo>
                        <a:pt x="390" y="658"/>
                      </a:lnTo>
                      <a:lnTo>
                        <a:pt x="293" y="804"/>
                      </a:lnTo>
                      <a:lnTo>
                        <a:pt x="195" y="951"/>
                      </a:lnTo>
                      <a:lnTo>
                        <a:pt x="122" y="1097"/>
                      </a:lnTo>
                      <a:lnTo>
                        <a:pt x="74" y="1267"/>
                      </a:lnTo>
                      <a:lnTo>
                        <a:pt x="25" y="1462"/>
                      </a:lnTo>
                      <a:lnTo>
                        <a:pt x="25" y="1462"/>
                      </a:lnTo>
                      <a:lnTo>
                        <a:pt x="1" y="1633"/>
                      </a:lnTo>
                      <a:lnTo>
                        <a:pt x="1" y="1803"/>
                      </a:lnTo>
                      <a:lnTo>
                        <a:pt x="1" y="1998"/>
                      </a:lnTo>
                      <a:lnTo>
                        <a:pt x="25" y="2168"/>
                      </a:lnTo>
                      <a:lnTo>
                        <a:pt x="74" y="2339"/>
                      </a:lnTo>
                      <a:lnTo>
                        <a:pt x="147" y="2485"/>
                      </a:lnTo>
                      <a:lnTo>
                        <a:pt x="220" y="2655"/>
                      </a:lnTo>
                      <a:lnTo>
                        <a:pt x="317" y="2777"/>
                      </a:lnTo>
                      <a:lnTo>
                        <a:pt x="415" y="2923"/>
                      </a:lnTo>
                      <a:lnTo>
                        <a:pt x="536" y="3045"/>
                      </a:lnTo>
                      <a:lnTo>
                        <a:pt x="658" y="3167"/>
                      </a:lnTo>
                      <a:lnTo>
                        <a:pt x="804" y="3264"/>
                      </a:lnTo>
                      <a:lnTo>
                        <a:pt x="950" y="3362"/>
                      </a:lnTo>
                      <a:lnTo>
                        <a:pt x="1096" y="3435"/>
                      </a:lnTo>
                      <a:lnTo>
                        <a:pt x="1267" y="3483"/>
                      </a:lnTo>
                      <a:lnTo>
                        <a:pt x="1462" y="3532"/>
                      </a:lnTo>
                      <a:lnTo>
                        <a:pt x="1462" y="3532"/>
                      </a:lnTo>
                      <a:lnTo>
                        <a:pt x="1705" y="3557"/>
                      </a:lnTo>
                      <a:lnTo>
                        <a:pt x="1973" y="3557"/>
                      </a:lnTo>
                      <a:lnTo>
                        <a:pt x="2217" y="3508"/>
                      </a:lnTo>
                      <a:lnTo>
                        <a:pt x="2460" y="3435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4" name="Shape 825">
                  <a:extLst>
                    <a:ext uri="{FF2B5EF4-FFF2-40B4-BE49-F238E27FC236}">
                      <a16:creationId xmlns:a16="http://schemas.microsoft.com/office/drawing/2014/main" id="{B9BA62B3-602A-9F47-9E12-D68C49B476B5}"/>
                    </a:ext>
                  </a:extLst>
                </p:cNvPr>
                <p:cNvSpPr/>
                <p:nvPr/>
              </p:nvSpPr>
              <p:spPr>
                <a:xfrm>
                  <a:off x="5233532" y="5255244"/>
                  <a:ext cx="89525" cy="89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81" h="3581" fill="none" extrusionOk="0">
                      <a:moveTo>
                        <a:pt x="3215" y="707"/>
                      </a:moveTo>
                      <a:lnTo>
                        <a:pt x="3215" y="707"/>
                      </a:lnTo>
                      <a:lnTo>
                        <a:pt x="3093" y="585"/>
                      </a:lnTo>
                      <a:lnTo>
                        <a:pt x="2972" y="464"/>
                      </a:lnTo>
                      <a:lnTo>
                        <a:pt x="2850" y="342"/>
                      </a:lnTo>
                      <a:lnTo>
                        <a:pt x="2679" y="244"/>
                      </a:lnTo>
                      <a:lnTo>
                        <a:pt x="2679" y="244"/>
                      </a:lnTo>
                      <a:lnTo>
                        <a:pt x="2533" y="171"/>
                      </a:lnTo>
                      <a:lnTo>
                        <a:pt x="2363" y="98"/>
                      </a:lnTo>
                      <a:lnTo>
                        <a:pt x="2192" y="50"/>
                      </a:lnTo>
                      <a:lnTo>
                        <a:pt x="2022" y="25"/>
                      </a:lnTo>
                      <a:lnTo>
                        <a:pt x="1851" y="1"/>
                      </a:lnTo>
                      <a:lnTo>
                        <a:pt x="1681" y="25"/>
                      </a:lnTo>
                      <a:lnTo>
                        <a:pt x="1510" y="25"/>
                      </a:lnTo>
                      <a:lnTo>
                        <a:pt x="1340" y="74"/>
                      </a:lnTo>
                      <a:lnTo>
                        <a:pt x="1169" y="123"/>
                      </a:lnTo>
                      <a:lnTo>
                        <a:pt x="1023" y="196"/>
                      </a:lnTo>
                      <a:lnTo>
                        <a:pt x="877" y="269"/>
                      </a:lnTo>
                      <a:lnTo>
                        <a:pt x="731" y="366"/>
                      </a:lnTo>
                      <a:lnTo>
                        <a:pt x="585" y="488"/>
                      </a:lnTo>
                      <a:lnTo>
                        <a:pt x="463" y="610"/>
                      </a:lnTo>
                      <a:lnTo>
                        <a:pt x="341" y="731"/>
                      </a:lnTo>
                      <a:lnTo>
                        <a:pt x="244" y="902"/>
                      </a:lnTo>
                      <a:lnTo>
                        <a:pt x="244" y="902"/>
                      </a:lnTo>
                      <a:lnTo>
                        <a:pt x="171" y="1048"/>
                      </a:lnTo>
                      <a:lnTo>
                        <a:pt x="98" y="1219"/>
                      </a:lnTo>
                      <a:lnTo>
                        <a:pt x="49" y="1389"/>
                      </a:lnTo>
                      <a:lnTo>
                        <a:pt x="25" y="1560"/>
                      </a:lnTo>
                      <a:lnTo>
                        <a:pt x="0" y="1730"/>
                      </a:lnTo>
                      <a:lnTo>
                        <a:pt x="0" y="1900"/>
                      </a:lnTo>
                      <a:lnTo>
                        <a:pt x="25" y="2071"/>
                      </a:lnTo>
                      <a:lnTo>
                        <a:pt x="73" y="2241"/>
                      </a:lnTo>
                      <a:lnTo>
                        <a:pt x="122" y="2412"/>
                      </a:lnTo>
                      <a:lnTo>
                        <a:pt x="195" y="2558"/>
                      </a:lnTo>
                      <a:lnTo>
                        <a:pt x="268" y="2729"/>
                      </a:lnTo>
                      <a:lnTo>
                        <a:pt x="366" y="2850"/>
                      </a:lnTo>
                      <a:lnTo>
                        <a:pt x="463" y="2996"/>
                      </a:lnTo>
                      <a:lnTo>
                        <a:pt x="609" y="3118"/>
                      </a:lnTo>
                      <a:lnTo>
                        <a:pt x="731" y="3240"/>
                      </a:lnTo>
                      <a:lnTo>
                        <a:pt x="901" y="3337"/>
                      </a:lnTo>
                      <a:lnTo>
                        <a:pt x="901" y="3337"/>
                      </a:lnTo>
                      <a:lnTo>
                        <a:pt x="1048" y="3410"/>
                      </a:lnTo>
                      <a:lnTo>
                        <a:pt x="1218" y="3484"/>
                      </a:lnTo>
                      <a:lnTo>
                        <a:pt x="1389" y="3532"/>
                      </a:lnTo>
                      <a:lnTo>
                        <a:pt x="1559" y="3557"/>
                      </a:lnTo>
                      <a:lnTo>
                        <a:pt x="1730" y="3581"/>
                      </a:lnTo>
                      <a:lnTo>
                        <a:pt x="1900" y="3581"/>
                      </a:lnTo>
                      <a:lnTo>
                        <a:pt x="2071" y="3557"/>
                      </a:lnTo>
                      <a:lnTo>
                        <a:pt x="2241" y="3508"/>
                      </a:lnTo>
                      <a:lnTo>
                        <a:pt x="2411" y="3459"/>
                      </a:lnTo>
                      <a:lnTo>
                        <a:pt x="2558" y="3410"/>
                      </a:lnTo>
                      <a:lnTo>
                        <a:pt x="2704" y="3313"/>
                      </a:lnTo>
                      <a:lnTo>
                        <a:pt x="2850" y="3216"/>
                      </a:lnTo>
                      <a:lnTo>
                        <a:pt x="2996" y="3118"/>
                      </a:lnTo>
                      <a:lnTo>
                        <a:pt x="3118" y="2996"/>
                      </a:lnTo>
                      <a:lnTo>
                        <a:pt x="3240" y="2850"/>
                      </a:lnTo>
                      <a:lnTo>
                        <a:pt x="3337" y="2704"/>
                      </a:lnTo>
                      <a:lnTo>
                        <a:pt x="3337" y="2704"/>
                      </a:lnTo>
                      <a:lnTo>
                        <a:pt x="3459" y="2412"/>
                      </a:lnTo>
                      <a:lnTo>
                        <a:pt x="3532" y="2144"/>
                      </a:lnTo>
                      <a:lnTo>
                        <a:pt x="3581" y="1852"/>
                      </a:lnTo>
                      <a:lnTo>
                        <a:pt x="3556" y="1560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5" name="Shape 826">
                  <a:extLst>
                    <a:ext uri="{FF2B5EF4-FFF2-40B4-BE49-F238E27FC236}">
                      <a16:creationId xmlns:a16="http://schemas.microsoft.com/office/drawing/2014/main" id="{DAB2EC37-69A3-9C44-A0C8-E7F8E2A471C3}"/>
                    </a:ext>
                  </a:extLst>
                </p:cNvPr>
                <p:cNvSpPr/>
                <p:nvPr/>
              </p:nvSpPr>
              <p:spPr>
                <a:xfrm>
                  <a:off x="5453334" y="5382493"/>
                  <a:ext cx="88925" cy="883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7" h="3533" fill="none" extrusionOk="0">
                      <a:moveTo>
                        <a:pt x="1389" y="1"/>
                      </a:moveTo>
                      <a:lnTo>
                        <a:pt x="1389" y="1"/>
                      </a:lnTo>
                      <a:lnTo>
                        <a:pt x="1194" y="50"/>
                      </a:lnTo>
                      <a:lnTo>
                        <a:pt x="999" y="147"/>
                      </a:lnTo>
                      <a:lnTo>
                        <a:pt x="804" y="245"/>
                      </a:lnTo>
                      <a:lnTo>
                        <a:pt x="634" y="366"/>
                      </a:lnTo>
                      <a:lnTo>
                        <a:pt x="634" y="366"/>
                      </a:lnTo>
                      <a:lnTo>
                        <a:pt x="488" y="488"/>
                      </a:lnTo>
                      <a:lnTo>
                        <a:pt x="390" y="634"/>
                      </a:lnTo>
                      <a:lnTo>
                        <a:pt x="268" y="780"/>
                      </a:lnTo>
                      <a:lnTo>
                        <a:pt x="195" y="926"/>
                      </a:lnTo>
                      <a:lnTo>
                        <a:pt x="122" y="1073"/>
                      </a:lnTo>
                      <a:lnTo>
                        <a:pt x="74" y="1243"/>
                      </a:lnTo>
                      <a:lnTo>
                        <a:pt x="25" y="1414"/>
                      </a:lnTo>
                      <a:lnTo>
                        <a:pt x="0" y="1584"/>
                      </a:lnTo>
                      <a:lnTo>
                        <a:pt x="0" y="1755"/>
                      </a:lnTo>
                      <a:lnTo>
                        <a:pt x="0" y="1925"/>
                      </a:lnTo>
                      <a:lnTo>
                        <a:pt x="25" y="2096"/>
                      </a:lnTo>
                      <a:lnTo>
                        <a:pt x="74" y="2266"/>
                      </a:lnTo>
                      <a:lnTo>
                        <a:pt x="122" y="2412"/>
                      </a:lnTo>
                      <a:lnTo>
                        <a:pt x="195" y="2583"/>
                      </a:lnTo>
                      <a:lnTo>
                        <a:pt x="293" y="2729"/>
                      </a:lnTo>
                      <a:lnTo>
                        <a:pt x="415" y="2875"/>
                      </a:lnTo>
                      <a:lnTo>
                        <a:pt x="415" y="2875"/>
                      </a:lnTo>
                      <a:lnTo>
                        <a:pt x="536" y="3021"/>
                      </a:lnTo>
                      <a:lnTo>
                        <a:pt x="658" y="3143"/>
                      </a:lnTo>
                      <a:lnTo>
                        <a:pt x="804" y="3240"/>
                      </a:lnTo>
                      <a:lnTo>
                        <a:pt x="950" y="3313"/>
                      </a:lnTo>
                      <a:lnTo>
                        <a:pt x="1121" y="3386"/>
                      </a:lnTo>
                      <a:lnTo>
                        <a:pt x="1267" y="3459"/>
                      </a:lnTo>
                      <a:lnTo>
                        <a:pt x="1437" y="3484"/>
                      </a:lnTo>
                      <a:lnTo>
                        <a:pt x="1608" y="3508"/>
                      </a:lnTo>
                      <a:lnTo>
                        <a:pt x="1778" y="3532"/>
                      </a:lnTo>
                      <a:lnTo>
                        <a:pt x="1949" y="3508"/>
                      </a:lnTo>
                      <a:lnTo>
                        <a:pt x="2119" y="3484"/>
                      </a:lnTo>
                      <a:lnTo>
                        <a:pt x="2290" y="3435"/>
                      </a:lnTo>
                      <a:lnTo>
                        <a:pt x="2460" y="3386"/>
                      </a:lnTo>
                      <a:lnTo>
                        <a:pt x="2606" y="3313"/>
                      </a:lnTo>
                      <a:lnTo>
                        <a:pt x="2777" y="3216"/>
                      </a:lnTo>
                      <a:lnTo>
                        <a:pt x="2923" y="3118"/>
                      </a:lnTo>
                      <a:lnTo>
                        <a:pt x="2923" y="3118"/>
                      </a:lnTo>
                      <a:lnTo>
                        <a:pt x="3045" y="2997"/>
                      </a:lnTo>
                      <a:lnTo>
                        <a:pt x="3167" y="2851"/>
                      </a:lnTo>
                      <a:lnTo>
                        <a:pt x="3264" y="2704"/>
                      </a:lnTo>
                      <a:lnTo>
                        <a:pt x="3361" y="2558"/>
                      </a:lnTo>
                      <a:lnTo>
                        <a:pt x="3435" y="2412"/>
                      </a:lnTo>
                      <a:lnTo>
                        <a:pt x="3483" y="2242"/>
                      </a:lnTo>
                      <a:lnTo>
                        <a:pt x="3532" y="2071"/>
                      </a:lnTo>
                      <a:lnTo>
                        <a:pt x="3556" y="1901"/>
                      </a:lnTo>
                      <a:lnTo>
                        <a:pt x="3556" y="1730"/>
                      </a:lnTo>
                      <a:lnTo>
                        <a:pt x="3556" y="1560"/>
                      </a:lnTo>
                      <a:lnTo>
                        <a:pt x="3532" y="1389"/>
                      </a:lnTo>
                      <a:lnTo>
                        <a:pt x="3483" y="1219"/>
                      </a:lnTo>
                      <a:lnTo>
                        <a:pt x="3410" y="1048"/>
                      </a:lnTo>
                      <a:lnTo>
                        <a:pt x="3337" y="902"/>
                      </a:lnTo>
                      <a:lnTo>
                        <a:pt x="3264" y="756"/>
                      </a:lnTo>
                      <a:lnTo>
                        <a:pt x="3142" y="610"/>
                      </a:lnTo>
                      <a:lnTo>
                        <a:pt x="3142" y="610"/>
                      </a:lnTo>
                      <a:lnTo>
                        <a:pt x="2972" y="415"/>
                      </a:lnTo>
                      <a:lnTo>
                        <a:pt x="2753" y="245"/>
                      </a:lnTo>
                      <a:lnTo>
                        <a:pt x="2533" y="123"/>
                      </a:lnTo>
                      <a:lnTo>
                        <a:pt x="2314" y="50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6" name="Shape 827">
                  <a:extLst>
                    <a:ext uri="{FF2B5EF4-FFF2-40B4-BE49-F238E27FC236}">
                      <a16:creationId xmlns:a16="http://schemas.microsoft.com/office/drawing/2014/main" id="{0774A574-4767-DA43-886A-960F506030F0}"/>
                    </a:ext>
                  </a:extLst>
                </p:cNvPr>
                <p:cNvSpPr/>
                <p:nvPr/>
              </p:nvSpPr>
              <p:spPr>
                <a:xfrm>
                  <a:off x="5682880" y="5188895"/>
                  <a:ext cx="88925" cy="89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7" h="3581" fill="none" extrusionOk="0">
                      <a:moveTo>
                        <a:pt x="0" y="2022"/>
                      </a:moveTo>
                      <a:lnTo>
                        <a:pt x="0" y="2022"/>
                      </a:lnTo>
                      <a:lnTo>
                        <a:pt x="25" y="2216"/>
                      </a:lnTo>
                      <a:lnTo>
                        <a:pt x="98" y="2411"/>
                      </a:lnTo>
                      <a:lnTo>
                        <a:pt x="98" y="2411"/>
                      </a:lnTo>
                      <a:lnTo>
                        <a:pt x="171" y="2557"/>
                      </a:lnTo>
                      <a:lnTo>
                        <a:pt x="244" y="2728"/>
                      </a:lnTo>
                      <a:lnTo>
                        <a:pt x="341" y="2874"/>
                      </a:lnTo>
                      <a:lnTo>
                        <a:pt x="463" y="2996"/>
                      </a:lnTo>
                      <a:lnTo>
                        <a:pt x="585" y="3118"/>
                      </a:lnTo>
                      <a:lnTo>
                        <a:pt x="707" y="3239"/>
                      </a:lnTo>
                      <a:lnTo>
                        <a:pt x="853" y="3337"/>
                      </a:lnTo>
                      <a:lnTo>
                        <a:pt x="999" y="3410"/>
                      </a:lnTo>
                      <a:lnTo>
                        <a:pt x="1169" y="3483"/>
                      </a:lnTo>
                      <a:lnTo>
                        <a:pt x="1340" y="3532"/>
                      </a:lnTo>
                      <a:lnTo>
                        <a:pt x="1510" y="3556"/>
                      </a:lnTo>
                      <a:lnTo>
                        <a:pt x="1681" y="3580"/>
                      </a:lnTo>
                      <a:lnTo>
                        <a:pt x="1851" y="3580"/>
                      </a:lnTo>
                      <a:lnTo>
                        <a:pt x="2022" y="3556"/>
                      </a:lnTo>
                      <a:lnTo>
                        <a:pt x="2192" y="3532"/>
                      </a:lnTo>
                      <a:lnTo>
                        <a:pt x="2363" y="3459"/>
                      </a:lnTo>
                      <a:lnTo>
                        <a:pt x="2363" y="3459"/>
                      </a:lnTo>
                      <a:lnTo>
                        <a:pt x="2533" y="3410"/>
                      </a:lnTo>
                      <a:lnTo>
                        <a:pt x="2704" y="3312"/>
                      </a:lnTo>
                      <a:lnTo>
                        <a:pt x="2850" y="3215"/>
                      </a:lnTo>
                      <a:lnTo>
                        <a:pt x="2972" y="3093"/>
                      </a:lnTo>
                      <a:lnTo>
                        <a:pt x="3093" y="2971"/>
                      </a:lnTo>
                      <a:lnTo>
                        <a:pt x="3215" y="2850"/>
                      </a:lnTo>
                      <a:lnTo>
                        <a:pt x="3288" y="2704"/>
                      </a:lnTo>
                      <a:lnTo>
                        <a:pt x="3386" y="2557"/>
                      </a:lnTo>
                      <a:lnTo>
                        <a:pt x="3434" y="2387"/>
                      </a:lnTo>
                      <a:lnTo>
                        <a:pt x="3483" y="2216"/>
                      </a:lnTo>
                      <a:lnTo>
                        <a:pt x="3532" y="2070"/>
                      </a:lnTo>
                      <a:lnTo>
                        <a:pt x="3556" y="1875"/>
                      </a:lnTo>
                      <a:lnTo>
                        <a:pt x="3556" y="1705"/>
                      </a:lnTo>
                      <a:lnTo>
                        <a:pt x="3532" y="1534"/>
                      </a:lnTo>
                      <a:lnTo>
                        <a:pt x="3507" y="1364"/>
                      </a:lnTo>
                      <a:lnTo>
                        <a:pt x="3434" y="1194"/>
                      </a:lnTo>
                      <a:lnTo>
                        <a:pt x="3434" y="1194"/>
                      </a:lnTo>
                      <a:lnTo>
                        <a:pt x="3361" y="1023"/>
                      </a:lnTo>
                      <a:lnTo>
                        <a:pt x="3288" y="853"/>
                      </a:lnTo>
                      <a:lnTo>
                        <a:pt x="3191" y="706"/>
                      </a:lnTo>
                      <a:lnTo>
                        <a:pt x="3069" y="585"/>
                      </a:lnTo>
                      <a:lnTo>
                        <a:pt x="2947" y="463"/>
                      </a:lnTo>
                      <a:lnTo>
                        <a:pt x="2825" y="341"/>
                      </a:lnTo>
                      <a:lnTo>
                        <a:pt x="2679" y="268"/>
                      </a:lnTo>
                      <a:lnTo>
                        <a:pt x="2533" y="171"/>
                      </a:lnTo>
                      <a:lnTo>
                        <a:pt x="2363" y="122"/>
                      </a:lnTo>
                      <a:lnTo>
                        <a:pt x="2192" y="73"/>
                      </a:lnTo>
                      <a:lnTo>
                        <a:pt x="2022" y="24"/>
                      </a:lnTo>
                      <a:lnTo>
                        <a:pt x="1851" y="24"/>
                      </a:lnTo>
                      <a:lnTo>
                        <a:pt x="1681" y="0"/>
                      </a:lnTo>
                      <a:lnTo>
                        <a:pt x="1510" y="24"/>
                      </a:lnTo>
                      <a:lnTo>
                        <a:pt x="1340" y="73"/>
                      </a:lnTo>
                      <a:lnTo>
                        <a:pt x="1169" y="122"/>
                      </a:lnTo>
                      <a:lnTo>
                        <a:pt x="1169" y="122"/>
                      </a:lnTo>
                      <a:lnTo>
                        <a:pt x="974" y="195"/>
                      </a:lnTo>
                      <a:lnTo>
                        <a:pt x="804" y="292"/>
                      </a:lnTo>
                      <a:lnTo>
                        <a:pt x="658" y="390"/>
                      </a:lnTo>
                      <a:lnTo>
                        <a:pt x="512" y="512"/>
                      </a:lnTo>
                      <a:lnTo>
                        <a:pt x="390" y="658"/>
                      </a:lnTo>
                      <a:lnTo>
                        <a:pt x="293" y="804"/>
                      </a:lnTo>
                      <a:lnTo>
                        <a:pt x="195" y="950"/>
                      </a:lnTo>
                      <a:lnTo>
                        <a:pt x="122" y="1120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7" name="Shape 828">
                  <a:extLst>
                    <a:ext uri="{FF2B5EF4-FFF2-40B4-BE49-F238E27FC236}">
                      <a16:creationId xmlns:a16="http://schemas.microsoft.com/office/drawing/2014/main" id="{32785459-B977-0D48-B4A6-16D377C72D05}"/>
                    </a:ext>
                  </a:extLst>
                </p:cNvPr>
                <p:cNvSpPr/>
                <p:nvPr/>
              </p:nvSpPr>
              <p:spPr>
                <a:xfrm>
                  <a:off x="5411930" y="5110945"/>
                  <a:ext cx="188775" cy="1894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51" h="7576" fill="none" extrusionOk="0">
                      <a:moveTo>
                        <a:pt x="0" y="3776"/>
                      </a:moveTo>
                      <a:lnTo>
                        <a:pt x="0" y="3776"/>
                      </a:lnTo>
                      <a:lnTo>
                        <a:pt x="25" y="3410"/>
                      </a:lnTo>
                      <a:lnTo>
                        <a:pt x="73" y="3021"/>
                      </a:lnTo>
                      <a:lnTo>
                        <a:pt x="171" y="2655"/>
                      </a:lnTo>
                      <a:lnTo>
                        <a:pt x="293" y="2314"/>
                      </a:lnTo>
                      <a:lnTo>
                        <a:pt x="463" y="1973"/>
                      </a:lnTo>
                      <a:lnTo>
                        <a:pt x="658" y="1681"/>
                      </a:lnTo>
                      <a:lnTo>
                        <a:pt x="877" y="1389"/>
                      </a:lnTo>
                      <a:lnTo>
                        <a:pt x="1121" y="1121"/>
                      </a:lnTo>
                      <a:lnTo>
                        <a:pt x="1389" y="877"/>
                      </a:lnTo>
                      <a:lnTo>
                        <a:pt x="1656" y="658"/>
                      </a:lnTo>
                      <a:lnTo>
                        <a:pt x="1973" y="463"/>
                      </a:lnTo>
                      <a:lnTo>
                        <a:pt x="2314" y="293"/>
                      </a:lnTo>
                      <a:lnTo>
                        <a:pt x="2655" y="171"/>
                      </a:lnTo>
                      <a:lnTo>
                        <a:pt x="3020" y="74"/>
                      </a:lnTo>
                      <a:lnTo>
                        <a:pt x="3386" y="25"/>
                      </a:lnTo>
                      <a:lnTo>
                        <a:pt x="3775" y="1"/>
                      </a:lnTo>
                      <a:lnTo>
                        <a:pt x="3775" y="1"/>
                      </a:lnTo>
                      <a:lnTo>
                        <a:pt x="4165" y="25"/>
                      </a:lnTo>
                      <a:lnTo>
                        <a:pt x="4555" y="74"/>
                      </a:lnTo>
                      <a:lnTo>
                        <a:pt x="4896" y="171"/>
                      </a:lnTo>
                      <a:lnTo>
                        <a:pt x="5261" y="293"/>
                      </a:lnTo>
                      <a:lnTo>
                        <a:pt x="5578" y="463"/>
                      </a:lnTo>
                      <a:lnTo>
                        <a:pt x="5894" y="658"/>
                      </a:lnTo>
                      <a:lnTo>
                        <a:pt x="6186" y="877"/>
                      </a:lnTo>
                      <a:lnTo>
                        <a:pt x="6454" y="1121"/>
                      </a:lnTo>
                      <a:lnTo>
                        <a:pt x="6698" y="1389"/>
                      </a:lnTo>
                      <a:lnTo>
                        <a:pt x="6917" y="1681"/>
                      </a:lnTo>
                      <a:lnTo>
                        <a:pt x="7112" y="1973"/>
                      </a:lnTo>
                      <a:lnTo>
                        <a:pt x="7258" y="2314"/>
                      </a:lnTo>
                      <a:lnTo>
                        <a:pt x="7404" y="2655"/>
                      </a:lnTo>
                      <a:lnTo>
                        <a:pt x="7477" y="3021"/>
                      </a:lnTo>
                      <a:lnTo>
                        <a:pt x="7550" y="3410"/>
                      </a:lnTo>
                      <a:lnTo>
                        <a:pt x="7550" y="3776"/>
                      </a:lnTo>
                      <a:lnTo>
                        <a:pt x="7550" y="3776"/>
                      </a:lnTo>
                      <a:lnTo>
                        <a:pt x="7550" y="4165"/>
                      </a:lnTo>
                      <a:lnTo>
                        <a:pt x="7477" y="4555"/>
                      </a:lnTo>
                      <a:lnTo>
                        <a:pt x="7404" y="4920"/>
                      </a:lnTo>
                      <a:lnTo>
                        <a:pt x="7258" y="5261"/>
                      </a:lnTo>
                      <a:lnTo>
                        <a:pt x="7112" y="5578"/>
                      </a:lnTo>
                      <a:lnTo>
                        <a:pt x="6917" y="5895"/>
                      </a:lnTo>
                      <a:lnTo>
                        <a:pt x="6698" y="6187"/>
                      </a:lnTo>
                      <a:lnTo>
                        <a:pt x="6454" y="6455"/>
                      </a:lnTo>
                      <a:lnTo>
                        <a:pt x="6186" y="6698"/>
                      </a:lnTo>
                      <a:lnTo>
                        <a:pt x="5894" y="6917"/>
                      </a:lnTo>
                      <a:lnTo>
                        <a:pt x="5578" y="7112"/>
                      </a:lnTo>
                      <a:lnTo>
                        <a:pt x="5261" y="7258"/>
                      </a:lnTo>
                      <a:lnTo>
                        <a:pt x="4896" y="7405"/>
                      </a:lnTo>
                      <a:lnTo>
                        <a:pt x="4555" y="7478"/>
                      </a:lnTo>
                      <a:lnTo>
                        <a:pt x="4165" y="7551"/>
                      </a:lnTo>
                      <a:lnTo>
                        <a:pt x="3775" y="7575"/>
                      </a:lnTo>
                      <a:lnTo>
                        <a:pt x="3775" y="7575"/>
                      </a:lnTo>
                      <a:lnTo>
                        <a:pt x="3386" y="7551"/>
                      </a:lnTo>
                      <a:lnTo>
                        <a:pt x="3020" y="7478"/>
                      </a:lnTo>
                      <a:lnTo>
                        <a:pt x="2655" y="7405"/>
                      </a:lnTo>
                      <a:lnTo>
                        <a:pt x="2314" y="7258"/>
                      </a:lnTo>
                      <a:lnTo>
                        <a:pt x="1973" y="7112"/>
                      </a:lnTo>
                      <a:lnTo>
                        <a:pt x="1656" y="6917"/>
                      </a:lnTo>
                      <a:lnTo>
                        <a:pt x="1389" y="6698"/>
                      </a:lnTo>
                      <a:lnTo>
                        <a:pt x="1121" y="6455"/>
                      </a:lnTo>
                      <a:lnTo>
                        <a:pt x="877" y="6187"/>
                      </a:lnTo>
                      <a:lnTo>
                        <a:pt x="658" y="5895"/>
                      </a:lnTo>
                      <a:lnTo>
                        <a:pt x="463" y="5578"/>
                      </a:lnTo>
                      <a:lnTo>
                        <a:pt x="293" y="5261"/>
                      </a:lnTo>
                      <a:lnTo>
                        <a:pt x="171" y="4920"/>
                      </a:lnTo>
                      <a:lnTo>
                        <a:pt x="73" y="4555"/>
                      </a:lnTo>
                      <a:lnTo>
                        <a:pt x="25" y="4165"/>
                      </a:lnTo>
                      <a:lnTo>
                        <a:pt x="0" y="3776"/>
                      </a:lnTo>
                      <a:lnTo>
                        <a:pt x="0" y="377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8" name="Shape 829">
                  <a:extLst>
                    <a:ext uri="{FF2B5EF4-FFF2-40B4-BE49-F238E27FC236}">
                      <a16:creationId xmlns:a16="http://schemas.microsoft.com/office/drawing/2014/main" id="{8FF648F5-D81F-C244-B477-A9C1446E92DC}"/>
                    </a:ext>
                  </a:extLst>
                </p:cNvPr>
                <p:cNvSpPr/>
                <p:nvPr/>
              </p:nvSpPr>
              <p:spPr>
                <a:xfrm>
                  <a:off x="5367480" y="5025094"/>
                  <a:ext cx="81600" cy="105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64" h="4239" fill="none" extrusionOk="0">
                      <a:moveTo>
                        <a:pt x="0" y="1"/>
                      </a:moveTo>
                      <a:lnTo>
                        <a:pt x="3264" y="4238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9" name="Shape 830">
                  <a:extLst>
                    <a:ext uri="{FF2B5EF4-FFF2-40B4-BE49-F238E27FC236}">
                      <a16:creationId xmlns:a16="http://schemas.microsoft.com/office/drawing/2014/main" id="{FF1A46FD-25E4-CA48-B38A-4B3E55E77128}"/>
                    </a:ext>
                  </a:extLst>
                </p:cNvPr>
                <p:cNvSpPr/>
                <p:nvPr/>
              </p:nvSpPr>
              <p:spPr>
                <a:xfrm>
                  <a:off x="5567805" y="4999520"/>
                  <a:ext cx="115100" cy="13397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04" h="5359" fill="none" extrusionOk="0">
                      <a:moveTo>
                        <a:pt x="0" y="5359"/>
                      </a:moveTo>
                      <a:lnTo>
                        <a:pt x="460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0" name="Shape 831">
                  <a:extLst>
                    <a:ext uri="{FF2B5EF4-FFF2-40B4-BE49-F238E27FC236}">
                      <a16:creationId xmlns:a16="http://schemas.microsoft.com/office/drawing/2014/main" id="{AEF98C82-CF17-A744-A75C-A3271F1011FA}"/>
                    </a:ext>
                  </a:extLst>
                </p:cNvPr>
                <p:cNvSpPr/>
                <p:nvPr/>
              </p:nvSpPr>
              <p:spPr>
                <a:xfrm>
                  <a:off x="5600082" y="5217492"/>
                  <a:ext cx="127275" cy="16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91" h="659" fill="none" extrusionOk="0">
                      <a:moveTo>
                        <a:pt x="5090" y="65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1" name="Shape 832">
                  <a:extLst>
                    <a:ext uri="{FF2B5EF4-FFF2-40B4-BE49-F238E27FC236}">
                      <a16:creationId xmlns:a16="http://schemas.microsoft.com/office/drawing/2014/main" id="{B95D2CBD-E3B0-2F40-B3A2-BE86748F7C95}"/>
                    </a:ext>
                  </a:extLst>
                </p:cNvPr>
                <p:cNvSpPr/>
                <p:nvPr/>
              </p:nvSpPr>
              <p:spPr>
                <a:xfrm>
                  <a:off x="5497778" y="5299695"/>
                  <a:ext cx="4900" cy="126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6" h="5067" fill="none" extrusionOk="0">
                      <a:moveTo>
                        <a:pt x="0" y="5067"/>
                      </a:moveTo>
                      <a:lnTo>
                        <a:pt x="19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2" name="Shape 833">
                  <a:extLst>
                    <a:ext uri="{FF2B5EF4-FFF2-40B4-BE49-F238E27FC236}">
                      <a16:creationId xmlns:a16="http://schemas.microsoft.com/office/drawing/2014/main" id="{1E955BF9-0533-6943-9352-2A2E0ED9C4E3}"/>
                    </a:ext>
                  </a:extLst>
                </p:cNvPr>
                <p:cNvSpPr/>
                <p:nvPr/>
              </p:nvSpPr>
              <p:spPr>
                <a:xfrm>
                  <a:off x="5277975" y="5241825"/>
                  <a:ext cx="141275" cy="58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51" h="2340" fill="none" extrusionOk="0">
                      <a:moveTo>
                        <a:pt x="0" y="2339"/>
                      </a:moveTo>
                      <a:lnTo>
                        <a:pt x="565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BB76A0F-51B1-2746-97D7-D76C79ED3159}"/>
              </a:ext>
            </a:extLst>
          </p:cNvPr>
          <p:cNvGrpSpPr/>
          <p:nvPr/>
        </p:nvGrpSpPr>
        <p:grpSpPr>
          <a:xfrm>
            <a:off x="466847" y="3439435"/>
            <a:ext cx="3520392" cy="2018037"/>
            <a:chOff x="466847" y="3439435"/>
            <a:chExt cx="3520392" cy="2018037"/>
          </a:xfrm>
        </p:grpSpPr>
        <p:grpSp>
          <p:nvGrpSpPr>
            <p:cNvPr id="24" name="Grupo 23"/>
            <p:cNvGrpSpPr/>
            <p:nvPr/>
          </p:nvGrpSpPr>
          <p:grpSpPr>
            <a:xfrm>
              <a:off x="479143" y="3735829"/>
              <a:ext cx="3064767" cy="232145"/>
              <a:chOff x="479143" y="3735829"/>
              <a:chExt cx="3064767" cy="232145"/>
            </a:xfrm>
          </p:grpSpPr>
          <p:sp>
            <p:nvSpPr>
              <p:cNvPr id="32" name="Shape 9"/>
              <p:cNvSpPr>
                <a:spLocks/>
              </p:cNvSpPr>
              <p:nvPr/>
            </p:nvSpPr>
            <p:spPr>
              <a:xfrm>
                <a:off x="522535" y="3735829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63" name="Retângulo 262"/>
              <p:cNvSpPr/>
              <p:nvPr/>
            </p:nvSpPr>
            <p:spPr>
              <a:xfrm>
                <a:off x="479143" y="3763285"/>
                <a:ext cx="68800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Gestão de RH</a:t>
                </a: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479143" y="3950610"/>
              <a:ext cx="3064767" cy="307777"/>
              <a:chOff x="479143" y="3950610"/>
              <a:chExt cx="3064767" cy="307777"/>
            </a:xfrm>
          </p:grpSpPr>
          <p:sp>
            <p:nvSpPr>
              <p:cNvPr id="33" name="Shape 9"/>
              <p:cNvSpPr>
                <a:spLocks/>
              </p:cNvSpPr>
              <p:nvPr/>
            </p:nvSpPr>
            <p:spPr>
              <a:xfrm>
                <a:off x="522535" y="3992582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64" name="Retângulo 263"/>
              <p:cNvSpPr/>
              <p:nvPr/>
            </p:nvSpPr>
            <p:spPr>
              <a:xfrm>
                <a:off x="479143" y="3950610"/>
                <a:ext cx="83527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Desenvolvimento tecnológico</a:t>
                </a:r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479143" y="3439435"/>
              <a:ext cx="3064767" cy="307777"/>
              <a:chOff x="479143" y="3439435"/>
              <a:chExt cx="3064767" cy="307777"/>
            </a:xfrm>
          </p:grpSpPr>
          <p:sp>
            <p:nvSpPr>
              <p:cNvPr id="261" name="Shape 9"/>
              <p:cNvSpPr>
                <a:spLocks/>
              </p:cNvSpPr>
              <p:nvPr/>
            </p:nvSpPr>
            <p:spPr>
              <a:xfrm>
                <a:off x="522535" y="3479077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65" name="Retângulo 264"/>
              <p:cNvSpPr/>
              <p:nvPr/>
            </p:nvSpPr>
            <p:spPr>
              <a:xfrm>
                <a:off x="479143" y="3439435"/>
                <a:ext cx="7088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Infraestrutura</a:t>
                </a:r>
              </a:p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gerencial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2898897" y="4458534"/>
              <a:ext cx="728084" cy="998938"/>
              <a:chOff x="2898897" y="4458534"/>
              <a:chExt cx="728084" cy="998938"/>
            </a:xfrm>
          </p:grpSpPr>
          <p:sp>
            <p:nvSpPr>
              <p:cNvPr id="39" name="Shape 9"/>
              <p:cNvSpPr>
                <a:spLocks/>
              </p:cNvSpPr>
              <p:nvPr/>
            </p:nvSpPr>
            <p:spPr>
              <a:xfrm>
                <a:off x="2965414" y="4506085"/>
                <a:ext cx="582671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53" name="Retângulo 252"/>
              <p:cNvSpPr/>
              <p:nvPr/>
            </p:nvSpPr>
            <p:spPr>
              <a:xfrm>
                <a:off x="2898897" y="4458534"/>
                <a:ext cx="728084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Ser. pós venda</a:t>
                </a: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2286122" y="4458534"/>
              <a:ext cx="729687" cy="998938"/>
              <a:chOff x="2286122" y="4458534"/>
              <a:chExt cx="729687" cy="998938"/>
            </a:xfrm>
          </p:grpSpPr>
          <p:sp>
            <p:nvSpPr>
              <p:cNvPr id="38" name="Shape 9"/>
              <p:cNvSpPr>
                <a:spLocks/>
              </p:cNvSpPr>
              <p:nvPr/>
            </p:nvSpPr>
            <p:spPr>
              <a:xfrm>
                <a:off x="2350525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83" name="Retângulo 282"/>
              <p:cNvSpPr/>
              <p:nvPr/>
            </p:nvSpPr>
            <p:spPr>
              <a:xfrm>
                <a:off x="2286122" y="4458534"/>
                <a:ext cx="72968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Mktg e vendas</a:t>
                </a: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1686047" y="4458534"/>
              <a:ext cx="640136" cy="998938"/>
              <a:chOff x="1686047" y="4458534"/>
              <a:chExt cx="640136" cy="998938"/>
            </a:xfrm>
          </p:grpSpPr>
          <p:sp>
            <p:nvSpPr>
              <p:cNvPr id="37" name="Shape 9"/>
              <p:cNvSpPr>
                <a:spLocks/>
              </p:cNvSpPr>
              <p:nvPr/>
            </p:nvSpPr>
            <p:spPr>
              <a:xfrm>
                <a:off x="1741661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95" name="Retângulo 294"/>
              <p:cNvSpPr/>
              <p:nvPr/>
            </p:nvSpPr>
            <p:spPr>
              <a:xfrm>
                <a:off x="1686047" y="4458534"/>
                <a:ext cx="5549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Log. saída</a:t>
                </a:r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466847" y="4458534"/>
              <a:ext cx="652743" cy="998938"/>
              <a:chOff x="466847" y="4458534"/>
              <a:chExt cx="652743" cy="998938"/>
            </a:xfrm>
          </p:grpSpPr>
          <p:sp>
            <p:nvSpPr>
              <p:cNvPr id="40" name="Shape 9"/>
              <p:cNvSpPr>
                <a:spLocks/>
              </p:cNvSpPr>
              <p:nvPr/>
            </p:nvSpPr>
            <p:spPr>
              <a:xfrm>
                <a:off x="523933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97" name="Retângulo 296"/>
              <p:cNvSpPr/>
              <p:nvPr/>
            </p:nvSpPr>
            <p:spPr>
              <a:xfrm>
                <a:off x="466847" y="4458534"/>
                <a:ext cx="65274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Log. entrada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1073272" y="4458534"/>
              <a:ext cx="644046" cy="998938"/>
              <a:chOff x="1073272" y="4458534"/>
              <a:chExt cx="644046" cy="998938"/>
            </a:xfrm>
          </p:grpSpPr>
          <p:sp>
            <p:nvSpPr>
              <p:cNvPr id="36" name="Shape 9"/>
              <p:cNvSpPr>
                <a:spLocks/>
              </p:cNvSpPr>
              <p:nvPr/>
            </p:nvSpPr>
            <p:spPr>
              <a:xfrm>
                <a:off x="1132796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99" name="Retângulo 298"/>
              <p:cNvSpPr/>
              <p:nvPr/>
            </p:nvSpPr>
            <p:spPr>
              <a:xfrm>
                <a:off x="1073272" y="4458534"/>
                <a:ext cx="580608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Operações</a:t>
                </a:r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3485178" y="3499861"/>
              <a:ext cx="502061" cy="1947367"/>
              <a:chOff x="3485178" y="3499861"/>
              <a:chExt cx="502061" cy="1947367"/>
            </a:xfrm>
          </p:grpSpPr>
          <p:sp>
            <p:nvSpPr>
              <p:cNvPr id="41" name="Pentágono 36"/>
              <p:cNvSpPr/>
              <p:nvPr/>
            </p:nvSpPr>
            <p:spPr>
              <a:xfrm>
                <a:off x="3568252" y="3499861"/>
                <a:ext cx="329565" cy="1947367"/>
              </a:xfrm>
              <a:custGeom>
                <a:avLst/>
                <a:gdLst>
                  <a:gd name="connsiteX0" fmla="*/ 0 w 1365662"/>
                  <a:gd name="connsiteY0" fmla="*/ 0 h 1576645"/>
                  <a:gd name="connsiteX1" fmla="*/ 682831 w 1365662"/>
                  <a:gd name="connsiteY1" fmla="*/ 0 h 1576645"/>
                  <a:gd name="connsiteX2" fmla="*/ 1365662 w 1365662"/>
                  <a:gd name="connsiteY2" fmla="*/ 788323 h 1576645"/>
                  <a:gd name="connsiteX3" fmla="*/ 682831 w 1365662"/>
                  <a:gd name="connsiteY3" fmla="*/ 1576645 h 1576645"/>
                  <a:gd name="connsiteX4" fmla="*/ 0 w 1365662"/>
                  <a:gd name="connsiteY4" fmla="*/ 1576645 h 1576645"/>
                  <a:gd name="connsiteX5" fmla="*/ 0 w 1365662"/>
                  <a:gd name="connsiteY5" fmla="*/ 0 h 1576645"/>
                  <a:gd name="connsiteX0" fmla="*/ 0 w 1365662"/>
                  <a:gd name="connsiteY0" fmla="*/ 1576645 h 1576645"/>
                  <a:gd name="connsiteX1" fmla="*/ 682831 w 1365662"/>
                  <a:gd name="connsiteY1" fmla="*/ 0 h 1576645"/>
                  <a:gd name="connsiteX2" fmla="*/ 1365662 w 1365662"/>
                  <a:gd name="connsiteY2" fmla="*/ 788323 h 1576645"/>
                  <a:gd name="connsiteX3" fmla="*/ 682831 w 1365662"/>
                  <a:gd name="connsiteY3" fmla="*/ 1576645 h 1576645"/>
                  <a:gd name="connsiteX4" fmla="*/ 0 w 1365662"/>
                  <a:gd name="connsiteY4" fmla="*/ 1576645 h 1576645"/>
                  <a:gd name="connsiteX0" fmla="*/ 0 w 682831"/>
                  <a:gd name="connsiteY0" fmla="*/ 1576645 h 1576645"/>
                  <a:gd name="connsiteX1" fmla="*/ 0 w 682831"/>
                  <a:gd name="connsiteY1" fmla="*/ 0 h 1576645"/>
                  <a:gd name="connsiteX2" fmla="*/ 682831 w 682831"/>
                  <a:gd name="connsiteY2" fmla="*/ 788323 h 1576645"/>
                  <a:gd name="connsiteX3" fmla="*/ 0 w 682831"/>
                  <a:gd name="connsiteY3" fmla="*/ 1576645 h 157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2831" h="1576645">
                    <a:moveTo>
                      <a:pt x="0" y="1576645"/>
                    </a:moveTo>
                    <a:lnTo>
                      <a:pt x="0" y="0"/>
                    </a:lnTo>
                    <a:lnTo>
                      <a:pt x="682831" y="788323"/>
                    </a:lnTo>
                    <a:lnTo>
                      <a:pt x="0" y="1576645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1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4" name="Retângulo 303"/>
              <p:cNvSpPr/>
              <p:nvPr/>
            </p:nvSpPr>
            <p:spPr>
              <a:xfrm>
                <a:off x="3485178" y="4366413"/>
                <a:ext cx="50206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dirty="0">
                    <a:solidFill>
                      <a:schemeClr val="accent5">
                        <a:lumMod val="75000"/>
                      </a:schemeClr>
                    </a:solidFill>
                  </a:rPr>
                  <a:t>Margem</a:t>
                </a: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479143" y="4207785"/>
              <a:ext cx="3064767" cy="307777"/>
              <a:chOff x="479143" y="4207785"/>
              <a:chExt cx="3064767" cy="307777"/>
            </a:xfrm>
          </p:grpSpPr>
          <p:sp>
            <p:nvSpPr>
              <p:cNvPr id="34" name="Shape 9"/>
              <p:cNvSpPr>
                <a:spLocks/>
              </p:cNvSpPr>
              <p:nvPr/>
            </p:nvSpPr>
            <p:spPr>
              <a:xfrm>
                <a:off x="522535" y="4249333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311" name="Retângulo 310"/>
              <p:cNvSpPr/>
              <p:nvPr/>
            </p:nvSpPr>
            <p:spPr>
              <a:xfrm>
                <a:off x="479143" y="4207785"/>
                <a:ext cx="8262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Adm. da cadeia de fornecimento</a:t>
                </a:r>
                <a:endParaRPr lang="pt-BR" sz="7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16" name="Agrupar 215">
            <a:extLst>
              <a:ext uri="{FF2B5EF4-FFF2-40B4-BE49-F238E27FC236}">
                <a16:creationId xmlns:a16="http://schemas.microsoft.com/office/drawing/2014/main" id="{C43230E2-E566-6445-963E-6B7D49A3967C}"/>
              </a:ext>
            </a:extLst>
          </p:cNvPr>
          <p:cNvGrpSpPr/>
          <p:nvPr/>
        </p:nvGrpSpPr>
        <p:grpSpPr>
          <a:xfrm>
            <a:off x="3879308" y="5624585"/>
            <a:ext cx="4757079" cy="717094"/>
            <a:chOff x="3879308" y="5624585"/>
            <a:chExt cx="4757079" cy="717094"/>
          </a:xfrm>
        </p:grpSpPr>
        <p:sp>
          <p:nvSpPr>
            <p:cNvPr id="217" name="Shape 9">
              <a:extLst>
                <a:ext uri="{FF2B5EF4-FFF2-40B4-BE49-F238E27FC236}">
                  <a16:creationId xmlns:a16="http://schemas.microsoft.com/office/drawing/2014/main" id="{DAA5DCA3-ACB5-9645-8AF1-738DF459C8DA}"/>
                </a:ext>
              </a:extLst>
            </p:cNvPr>
            <p:cNvSpPr/>
            <p:nvPr/>
          </p:nvSpPr>
          <p:spPr>
            <a:xfrm>
              <a:off x="3906885" y="5663063"/>
              <a:ext cx="4729502" cy="678616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47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r>
                <a:rPr lang="pt-BR" sz="1300" dirty="0"/>
                <a:t>              </a:t>
              </a:r>
            </a:p>
          </p:txBody>
        </p:sp>
        <p:grpSp>
          <p:nvGrpSpPr>
            <p:cNvPr id="218" name="Grupo 995">
              <a:extLst>
                <a:ext uri="{FF2B5EF4-FFF2-40B4-BE49-F238E27FC236}">
                  <a16:creationId xmlns:a16="http://schemas.microsoft.com/office/drawing/2014/main" id="{ED07BDA3-5C9F-8048-ACF7-6864A36DF03A}"/>
                </a:ext>
              </a:extLst>
            </p:cNvPr>
            <p:cNvGrpSpPr/>
            <p:nvPr/>
          </p:nvGrpSpPr>
          <p:grpSpPr>
            <a:xfrm>
              <a:off x="4013912" y="5850557"/>
              <a:ext cx="429749" cy="429749"/>
              <a:chOff x="-614649" y="5787497"/>
              <a:chExt cx="429749" cy="429749"/>
            </a:xfrm>
          </p:grpSpPr>
          <p:sp>
            <p:nvSpPr>
              <p:cNvPr id="220" name="Shape 85">
                <a:extLst>
                  <a:ext uri="{FF2B5EF4-FFF2-40B4-BE49-F238E27FC236}">
                    <a16:creationId xmlns:a16="http://schemas.microsoft.com/office/drawing/2014/main" id="{CA53E422-39E8-7140-BFA1-0A5D82BC1EDB}"/>
                  </a:ext>
                </a:extLst>
              </p:cNvPr>
              <p:cNvSpPr/>
              <p:nvPr/>
            </p:nvSpPr>
            <p:spPr>
              <a:xfrm>
                <a:off x="-614649" y="5787497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21" name="Shape 468">
                <a:extLst>
                  <a:ext uri="{FF2B5EF4-FFF2-40B4-BE49-F238E27FC236}">
                    <a16:creationId xmlns:a16="http://schemas.microsoft.com/office/drawing/2014/main" id="{21C35197-FECE-B848-8ADC-A316A78482B4}"/>
                  </a:ext>
                </a:extLst>
              </p:cNvPr>
              <p:cNvGrpSpPr/>
              <p:nvPr/>
            </p:nvGrpSpPr>
            <p:grpSpPr>
              <a:xfrm>
                <a:off x="-552188" y="5853913"/>
                <a:ext cx="304827" cy="296916"/>
                <a:chOff x="5916675" y="927975"/>
                <a:chExt cx="516350" cy="502950"/>
              </a:xfrm>
            </p:grpSpPr>
            <p:sp>
              <p:nvSpPr>
                <p:cNvPr id="222" name="Shape 469">
                  <a:extLst>
                    <a:ext uri="{FF2B5EF4-FFF2-40B4-BE49-F238E27FC236}">
                      <a16:creationId xmlns:a16="http://schemas.microsoft.com/office/drawing/2014/main" id="{4A8D6EAE-D1D8-5444-8B5B-C16BC735C6CA}"/>
                    </a:ext>
                  </a:extLst>
                </p:cNvPr>
                <p:cNvSpPr/>
                <p:nvPr/>
              </p:nvSpPr>
              <p:spPr>
                <a:xfrm>
                  <a:off x="5916675" y="927975"/>
                  <a:ext cx="516350" cy="5029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654" h="20118" fill="none" extrusionOk="0">
                      <a:moveTo>
                        <a:pt x="20654" y="10059"/>
                      </a:moveTo>
                      <a:lnTo>
                        <a:pt x="18486" y="8183"/>
                      </a:lnTo>
                      <a:lnTo>
                        <a:pt x="19631" y="5577"/>
                      </a:lnTo>
                      <a:lnTo>
                        <a:pt x="16879" y="4847"/>
                      </a:lnTo>
                      <a:lnTo>
                        <a:pt x="16757" y="1997"/>
                      </a:lnTo>
                      <a:lnTo>
                        <a:pt x="13956" y="2509"/>
                      </a:lnTo>
                      <a:lnTo>
                        <a:pt x="12616" y="0"/>
                      </a:lnTo>
                      <a:lnTo>
                        <a:pt x="10327" y="1681"/>
                      </a:lnTo>
                      <a:lnTo>
                        <a:pt x="8038" y="0"/>
                      </a:lnTo>
                      <a:lnTo>
                        <a:pt x="6698" y="2509"/>
                      </a:lnTo>
                      <a:lnTo>
                        <a:pt x="3897" y="1997"/>
                      </a:lnTo>
                      <a:lnTo>
                        <a:pt x="3776" y="4847"/>
                      </a:lnTo>
                      <a:lnTo>
                        <a:pt x="1023" y="5577"/>
                      </a:lnTo>
                      <a:lnTo>
                        <a:pt x="2168" y="8183"/>
                      </a:lnTo>
                      <a:lnTo>
                        <a:pt x="1" y="10059"/>
                      </a:lnTo>
                      <a:lnTo>
                        <a:pt x="2168" y="11934"/>
                      </a:lnTo>
                      <a:lnTo>
                        <a:pt x="1023" y="14540"/>
                      </a:lnTo>
                      <a:lnTo>
                        <a:pt x="3776" y="15271"/>
                      </a:lnTo>
                      <a:lnTo>
                        <a:pt x="3897" y="18120"/>
                      </a:lnTo>
                      <a:lnTo>
                        <a:pt x="6698" y="17609"/>
                      </a:lnTo>
                      <a:lnTo>
                        <a:pt x="8038" y="20117"/>
                      </a:lnTo>
                      <a:lnTo>
                        <a:pt x="10327" y="18437"/>
                      </a:lnTo>
                      <a:lnTo>
                        <a:pt x="12616" y="20117"/>
                      </a:lnTo>
                      <a:lnTo>
                        <a:pt x="13956" y="17609"/>
                      </a:lnTo>
                      <a:lnTo>
                        <a:pt x="16757" y="18120"/>
                      </a:lnTo>
                      <a:lnTo>
                        <a:pt x="16879" y="15271"/>
                      </a:lnTo>
                      <a:lnTo>
                        <a:pt x="19631" y="14540"/>
                      </a:lnTo>
                      <a:lnTo>
                        <a:pt x="18486" y="11934"/>
                      </a:lnTo>
                      <a:lnTo>
                        <a:pt x="20654" y="10059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3" name="Shape 470">
                  <a:extLst>
                    <a:ext uri="{FF2B5EF4-FFF2-40B4-BE49-F238E27FC236}">
                      <a16:creationId xmlns:a16="http://schemas.microsoft.com/office/drawing/2014/main" id="{80DDA18C-E6D3-DE42-B3DD-19420DDA1471}"/>
                    </a:ext>
                  </a:extLst>
                </p:cNvPr>
                <p:cNvSpPr/>
                <p:nvPr/>
              </p:nvSpPr>
              <p:spPr>
                <a:xfrm>
                  <a:off x="6006800" y="1011375"/>
                  <a:ext cx="336125" cy="3361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45" h="13445" fill="none" extrusionOk="0">
                      <a:moveTo>
                        <a:pt x="6722" y="13445"/>
                      </a:moveTo>
                      <a:lnTo>
                        <a:pt x="6722" y="13445"/>
                      </a:lnTo>
                      <a:lnTo>
                        <a:pt x="6381" y="13420"/>
                      </a:lnTo>
                      <a:lnTo>
                        <a:pt x="6040" y="13396"/>
                      </a:lnTo>
                      <a:lnTo>
                        <a:pt x="5699" y="13347"/>
                      </a:lnTo>
                      <a:lnTo>
                        <a:pt x="5383" y="13299"/>
                      </a:lnTo>
                      <a:lnTo>
                        <a:pt x="5042" y="13226"/>
                      </a:lnTo>
                      <a:lnTo>
                        <a:pt x="4725" y="13128"/>
                      </a:lnTo>
                      <a:lnTo>
                        <a:pt x="4408" y="13031"/>
                      </a:lnTo>
                      <a:lnTo>
                        <a:pt x="4116" y="12909"/>
                      </a:lnTo>
                      <a:lnTo>
                        <a:pt x="3824" y="12763"/>
                      </a:lnTo>
                      <a:lnTo>
                        <a:pt x="3532" y="12617"/>
                      </a:lnTo>
                      <a:lnTo>
                        <a:pt x="3239" y="12471"/>
                      </a:lnTo>
                      <a:lnTo>
                        <a:pt x="2971" y="12276"/>
                      </a:lnTo>
                      <a:lnTo>
                        <a:pt x="2703" y="12105"/>
                      </a:lnTo>
                      <a:lnTo>
                        <a:pt x="2460" y="11910"/>
                      </a:lnTo>
                      <a:lnTo>
                        <a:pt x="2216" y="11691"/>
                      </a:lnTo>
                      <a:lnTo>
                        <a:pt x="1973" y="11472"/>
                      </a:lnTo>
                      <a:lnTo>
                        <a:pt x="1754" y="11228"/>
                      </a:lnTo>
                      <a:lnTo>
                        <a:pt x="1534" y="10985"/>
                      </a:lnTo>
                      <a:lnTo>
                        <a:pt x="1340" y="10741"/>
                      </a:lnTo>
                      <a:lnTo>
                        <a:pt x="1169" y="10473"/>
                      </a:lnTo>
                      <a:lnTo>
                        <a:pt x="974" y="10206"/>
                      </a:lnTo>
                      <a:lnTo>
                        <a:pt x="828" y="9913"/>
                      </a:lnTo>
                      <a:lnTo>
                        <a:pt x="682" y="9621"/>
                      </a:lnTo>
                      <a:lnTo>
                        <a:pt x="536" y="9329"/>
                      </a:lnTo>
                      <a:lnTo>
                        <a:pt x="414" y="9036"/>
                      </a:lnTo>
                      <a:lnTo>
                        <a:pt x="317" y="8720"/>
                      </a:lnTo>
                      <a:lnTo>
                        <a:pt x="219" y="8403"/>
                      </a:lnTo>
                      <a:lnTo>
                        <a:pt x="146" y="8062"/>
                      </a:lnTo>
                      <a:lnTo>
                        <a:pt x="98" y="7746"/>
                      </a:lnTo>
                      <a:lnTo>
                        <a:pt x="49" y="7405"/>
                      </a:lnTo>
                      <a:lnTo>
                        <a:pt x="24" y="7064"/>
                      </a:lnTo>
                      <a:lnTo>
                        <a:pt x="0" y="6723"/>
                      </a:lnTo>
                      <a:lnTo>
                        <a:pt x="0" y="6723"/>
                      </a:lnTo>
                      <a:lnTo>
                        <a:pt x="24" y="6382"/>
                      </a:lnTo>
                      <a:lnTo>
                        <a:pt x="49" y="6041"/>
                      </a:lnTo>
                      <a:lnTo>
                        <a:pt x="98" y="5700"/>
                      </a:lnTo>
                      <a:lnTo>
                        <a:pt x="146" y="5383"/>
                      </a:lnTo>
                      <a:lnTo>
                        <a:pt x="219" y="5042"/>
                      </a:lnTo>
                      <a:lnTo>
                        <a:pt x="317" y="4726"/>
                      </a:lnTo>
                      <a:lnTo>
                        <a:pt x="414" y="4409"/>
                      </a:lnTo>
                      <a:lnTo>
                        <a:pt x="536" y="4117"/>
                      </a:lnTo>
                      <a:lnTo>
                        <a:pt x="682" y="3825"/>
                      </a:lnTo>
                      <a:lnTo>
                        <a:pt x="828" y="3532"/>
                      </a:lnTo>
                      <a:lnTo>
                        <a:pt x="974" y="3240"/>
                      </a:lnTo>
                      <a:lnTo>
                        <a:pt x="1169" y="2972"/>
                      </a:lnTo>
                      <a:lnTo>
                        <a:pt x="1340" y="2704"/>
                      </a:lnTo>
                      <a:lnTo>
                        <a:pt x="1534" y="2461"/>
                      </a:lnTo>
                      <a:lnTo>
                        <a:pt x="1754" y="2217"/>
                      </a:lnTo>
                      <a:lnTo>
                        <a:pt x="1973" y="1974"/>
                      </a:lnTo>
                      <a:lnTo>
                        <a:pt x="2216" y="1754"/>
                      </a:lnTo>
                      <a:lnTo>
                        <a:pt x="2460" y="1535"/>
                      </a:lnTo>
                      <a:lnTo>
                        <a:pt x="2703" y="1340"/>
                      </a:lnTo>
                      <a:lnTo>
                        <a:pt x="2971" y="1170"/>
                      </a:lnTo>
                      <a:lnTo>
                        <a:pt x="3239" y="975"/>
                      </a:lnTo>
                      <a:lnTo>
                        <a:pt x="3532" y="829"/>
                      </a:lnTo>
                      <a:lnTo>
                        <a:pt x="3824" y="683"/>
                      </a:lnTo>
                      <a:lnTo>
                        <a:pt x="4116" y="537"/>
                      </a:lnTo>
                      <a:lnTo>
                        <a:pt x="4408" y="415"/>
                      </a:lnTo>
                      <a:lnTo>
                        <a:pt x="4725" y="317"/>
                      </a:lnTo>
                      <a:lnTo>
                        <a:pt x="5042" y="220"/>
                      </a:lnTo>
                      <a:lnTo>
                        <a:pt x="5383" y="147"/>
                      </a:lnTo>
                      <a:lnTo>
                        <a:pt x="5699" y="98"/>
                      </a:lnTo>
                      <a:lnTo>
                        <a:pt x="6040" y="49"/>
                      </a:lnTo>
                      <a:lnTo>
                        <a:pt x="6381" y="25"/>
                      </a:lnTo>
                      <a:lnTo>
                        <a:pt x="6722" y="1"/>
                      </a:lnTo>
                      <a:lnTo>
                        <a:pt x="6722" y="1"/>
                      </a:lnTo>
                      <a:lnTo>
                        <a:pt x="7063" y="25"/>
                      </a:lnTo>
                      <a:lnTo>
                        <a:pt x="7404" y="49"/>
                      </a:lnTo>
                      <a:lnTo>
                        <a:pt x="7745" y="98"/>
                      </a:lnTo>
                      <a:lnTo>
                        <a:pt x="8062" y="147"/>
                      </a:lnTo>
                      <a:lnTo>
                        <a:pt x="8403" y="220"/>
                      </a:lnTo>
                      <a:lnTo>
                        <a:pt x="8719" y="317"/>
                      </a:lnTo>
                      <a:lnTo>
                        <a:pt x="9036" y="415"/>
                      </a:lnTo>
                      <a:lnTo>
                        <a:pt x="9328" y="537"/>
                      </a:lnTo>
                      <a:lnTo>
                        <a:pt x="9620" y="683"/>
                      </a:lnTo>
                      <a:lnTo>
                        <a:pt x="9913" y="829"/>
                      </a:lnTo>
                      <a:lnTo>
                        <a:pt x="10205" y="975"/>
                      </a:lnTo>
                      <a:lnTo>
                        <a:pt x="10473" y="1170"/>
                      </a:lnTo>
                      <a:lnTo>
                        <a:pt x="10741" y="1340"/>
                      </a:lnTo>
                      <a:lnTo>
                        <a:pt x="10984" y="1535"/>
                      </a:lnTo>
                      <a:lnTo>
                        <a:pt x="11228" y="1754"/>
                      </a:lnTo>
                      <a:lnTo>
                        <a:pt x="11471" y="1974"/>
                      </a:lnTo>
                      <a:lnTo>
                        <a:pt x="11690" y="2217"/>
                      </a:lnTo>
                      <a:lnTo>
                        <a:pt x="11910" y="2461"/>
                      </a:lnTo>
                      <a:lnTo>
                        <a:pt x="12105" y="2704"/>
                      </a:lnTo>
                      <a:lnTo>
                        <a:pt x="12275" y="2972"/>
                      </a:lnTo>
                      <a:lnTo>
                        <a:pt x="12470" y="3240"/>
                      </a:lnTo>
                      <a:lnTo>
                        <a:pt x="12616" y="3532"/>
                      </a:lnTo>
                      <a:lnTo>
                        <a:pt x="12762" y="3825"/>
                      </a:lnTo>
                      <a:lnTo>
                        <a:pt x="12908" y="4117"/>
                      </a:lnTo>
                      <a:lnTo>
                        <a:pt x="13030" y="4409"/>
                      </a:lnTo>
                      <a:lnTo>
                        <a:pt x="13127" y="4726"/>
                      </a:lnTo>
                      <a:lnTo>
                        <a:pt x="13225" y="5042"/>
                      </a:lnTo>
                      <a:lnTo>
                        <a:pt x="13298" y="5383"/>
                      </a:lnTo>
                      <a:lnTo>
                        <a:pt x="13347" y="5700"/>
                      </a:lnTo>
                      <a:lnTo>
                        <a:pt x="13395" y="6041"/>
                      </a:lnTo>
                      <a:lnTo>
                        <a:pt x="13420" y="6382"/>
                      </a:lnTo>
                      <a:lnTo>
                        <a:pt x="13444" y="6723"/>
                      </a:lnTo>
                      <a:lnTo>
                        <a:pt x="13444" y="6723"/>
                      </a:lnTo>
                      <a:lnTo>
                        <a:pt x="13420" y="7064"/>
                      </a:lnTo>
                      <a:lnTo>
                        <a:pt x="13395" y="7405"/>
                      </a:lnTo>
                      <a:lnTo>
                        <a:pt x="13347" y="7746"/>
                      </a:lnTo>
                      <a:lnTo>
                        <a:pt x="13298" y="8062"/>
                      </a:lnTo>
                      <a:lnTo>
                        <a:pt x="13225" y="8403"/>
                      </a:lnTo>
                      <a:lnTo>
                        <a:pt x="13127" y="8720"/>
                      </a:lnTo>
                      <a:lnTo>
                        <a:pt x="13030" y="9036"/>
                      </a:lnTo>
                      <a:lnTo>
                        <a:pt x="12908" y="9329"/>
                      </a:lnTo>
                      <a:lnTo>
                        <a:pt x="12762" y="9621"/>
                      </a:lnTo>
                      <a:lnTo>
                        <a:pt x="12616" y="9913"/>
                      </a:lnTo>
                      <a:lnTo>
                        <a:pt x="12470" y="10206"/>
                      </a:lnTo>
                      <a:lnTo>
                        <a:pt x="12275" y="10473"/>
                      </a:lnTo>
                      <a:lnTo>
                        <a:pt x="12105" y="10741"/>
                      </a:lnTo>
                      <a:lnTo>
                        <a:pt x="11910" y="10985"/>
                      </a:lnTo>
                      <a:lnTo>
                        <a:pt x="11690" y="11228"/>
                      </a:lnTo>
                      <a:lnTo>
                        <a:pt x="11471" y="11472"/>
                      </a:lnTo>
                      <a:lnTo>
                        <a:pt x="11228" y="11691"/>
                      </a:lnTo>
                      <a:lnTo>
                        <a:pt x="10984" y="11910"/>
                      </a:lnTo>
                      <a:lnTo>
                        <a:pt x="10741" y="12105"/>
                      </a:lnTo>
                      <a:lnTo>
                        <a:pt x="10473" y="12276"/>
                      </a:lnTo>
                      <a:lnTo>
                        <a:pt x="10205" y="12471"/>
                      </a:lnTo>
                      <a:lnTo>
                        <a:pt x="9913" y="12617"/>
                      </a:lnTo>
                      <a:lnTo>
                        <a:pt x="9620" y="12763"/>
                      </a:lnTo>
                      <a:lnTo>
                        <a:pt x="9328" y="12909"/>
                      </a:lnTo>
                      <a:lnTo>
                        <a:pt x="9036" y="13031"/>
                      </a:lnTo>
                      <a:lnTo>
                        <a:pt x="8719" y="13128"/>
                      </a:lnTo>
                      <a:lnTo>
                        <a:pt x="8403" y="13226"/>
                      </a:lnTo>
                      <a:lnTo>
                        <a:pt x="8062" y="13299"/>
                      </a:lnTo>
                      <a:lnTo>
                        <a:pt x="7745" y="13347"/>
                      </a:lnTo>
                      <a:lnTo>
                        <a:pt x="7404" y="13396"/>
                      </a:lnTo>
                      <a:lnTo>
                        <a:pt x="7063" y="13420"/>
                      </a:lnTo>
                      <a:lnTo>
                        <a:pt x="6722" y="13445"/>
                      </a:lnTo>
                      <a:lnTo>
                        <a:pt x="6722" y="1344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CD098FFD-CCF8-F241-93E4-7B1DEF2D5BC8}"/>
                </a:ext>
              </a:extLst>
            </p:cNvPr>
            <p:cNvSpPr/>
            <p:nvPr/>
          </p:nvSpPr>
          <p:spPr>
            <a:xfrm>
              <a:off x="3879308" y="5624585"/>
              <a:ext cx="72118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pt-BR" sz="1000" b="1" dirty="0">
                  <a:solidFill>
                    <a:srgbClr val="C00000"/>
                  </a:solidFill>
                </a:rPr>
                <a:t>Propósito</a:t>
              </a:r>
            </a:p>
          </p:txBody>
        </p:sp>
      </p:grpSp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C3FBDE1A-70AF-8748-BB50-49E2BC06E4DD}"/>
              </a:ext>
            </a:extLst>
          </p:cNvPr>
          <p:cNvGrpSpPr/>
          <p:nvPr/>
        </p:nvGrpSpPr>
        <p:grpSpPr>
          <a:xfrm>
            <a:off x="522537" y="2988840"/>
            <a:ext cx="2869683" cy="402417"/>
            <a:chOff x="522537" y="2988840"/>
            <a:chExt cx="2869683" cy="402417"/>
          </a:xfrm>
        </p:grpSpPr>
        <p:sp>
          <p:nvSpPr>
            <p:cNvPr id="225" name="Shape 9">
              <a:extLst>
                <a:ext uri="{FF2B5EF4-FFF2-40B4-BE49-F238E27FC236}">
                  <a16:creationId xmlns:a16="http://schemas.microsoft.com/office/drawing/2014/main" id="{BDC13417-1ADE-434D-94A9-59DA253FDB17}"/>
                </a:ext>
              </a:extLst>
            </p:cNvPr>
            <p:cNvSpPr/>
            <p:nvPr/>
          </p:nvSpPr>
          <p:spPr>
            <a:xfrm>
              <a:off x="522537" y="2988840"/>
              <a:ext cx="2869683" cy="402417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F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lang="pt-BR" sz="800" dirty="0">
                <a:ea typeface="Nunito Sans"/>
                <a:cs typeface="Nunito Sans"/>
              </a:endParaRPr>
            </a:p>
          </p:txBody>
        </p:sp>
        <p:grpSp>
          <p:nvGrpSpPr>
            <p:cNvPr id="226" name="Grupo 1026">
              <a:extLst>
                <a:ext uri="{FF2B5EF4-FFF2-40B4-BE49-F238E27FC236}">
                  <a16:creationId xmlns:a16="http://schemas.microsoft.com/office/drawing/2014/main" id="{D3CFD3E7-0284-E24C-9374-0F2DBB12E634}"/>
                </a:ext>
              </a:extLst>
            </p:cNvPr>
            <p:cNvGrpSpPr/>
            <p:nvPr/>
          </p:nvGrpSpPr>
          <p:grpSpPr>
            <a:xfrm>
              <a:off x="530976" y="3069253"/>
              <a:ext cx="449858" cy="248519"/>
              <a:chOff x="630246" y="3058617"/>
              <a:chExt cx="449858" cy="248519"/>
            </a:xfrm>
          </p:grpSpPr>
          <p:sp>
            <p:nvSpPr>
              <p:cNvPr id="227" name="Shape 85">
                <a:extLst>
                  <a:ext uri="{FF2B5EF4-FFF2-40B4-BE49-F238E27FC236}">
                    <a16:creationId xmlns:a16="http://schemas.microsoft.com/office/drawing/2014/main" id="{B1CBD045-41F9-294A-BDD5-F1FCA6BCFDF2}"/>
                  </a:ext>
                </a:extLst>
              </p:cNvPr>
              <p:cNvSpPr/>
              <p:nvPr/>
            </p:nvSpPr>
            <p:spPr>
              <a:xfrm>
                <a:off x="730916" y="3058617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8" name="Retângulo 227">
                <a:extLst>
                  <a:ext uri="{FF2B5EF4-FFF2-40B4-BE49-F238E27FC236}">
                    <a16:creationId xmlns:a16="http://schemas.microsoft.com/office/drawing/2014/main" id="{15DA44A8-555F-3442-9F27-E248C39EE07A}"/>
                  </a:ext>
                </a:extLst>
              </p:cNvPr>
              <p:cNvSpPr/>
              <p:nvPr/>
            </p:nvSpPr>
            <p:spPr>
              <a:xfrm>
                <a:off x="630246" y="3059766"/>
                <a:ext cx="4498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b="1" dirty="0">
                    <a:solidFill>
                      <a:srgbClr val="D82042"/>
                    </a:solidFill>
                    <a:sym typeface="Lato Light"/>
                  </a:rPr>
                  <a:t>FCS</a:t>
                </a:r>
                <a:endParaRPr lang="pt-BR" sz="1000" b="1" dirty="0">
                  <a:solidFill>
                    <a:srgbClr val="D82042"/>
                  </a:solidFill>
                </a:endParaRPr>
              </a:p>
            </p:txBody>
          </p:sp>
        </p:grpSp>
      </p:grp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D88722D5-9864-E646-90A4-E33477DF0A46}"/>
              </a:ext>
            </a:extLst>
          </p:cNvPr>
          <p:cNvGrpSpPr/>
          <p:nvPr/>
        </p:nvGrpSpPr>
        <p:grpSpPr>
          <a:xfrm>
            <a:off x="5775325" y="2952836"/>
            <a:ext cx="2861062" cy="248519"/>
            <a:chOff x="5775325" y="2952836"/>
            <a:chExt cx="2861062" cy="248519"/>
          </a:xfrm>
        </p:grpSpPr>
        <p:sp>
          <p:nvSpPr>
            <p:cNvPr id="230" name="Shape 9">
              <a:extLst>
                <a:ext uri="{FF2B5EF4-FFF2-40B4-BE49-F238E27FC236}">
                  <a16:creationId xmlns:a16="http://schemas.microsoft.com/office/drawing/2014/main" id="{BB704FF1-5DE8-A740-B28D-7F2EAB6C1744}"/>
                </a:ext>
              </a:extLst>
            </p:cNvPr>
            <p:cNvSpPr/>
            <p:nvPr/>
          </p:nvSpPr>
          <p:spPr>
            <a:xfrm>
              <a:off x="5775325" y="2990613"/>
              <a:ext cx="2861062" cy="172964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9FF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800" dirty="0"/>
            </a:p>
          </p:txBody>
        </p:sp>
        <p:grpSp>
          <p:nvGrpSpPr>
            <p:cNvPr id="231" name="Grupo 1019">
              <a:extLst>
                <a:ext uri="{FF2B5EF4-FFF2-40B4-BE49-F238E27FC236}">
                  <a16:creationId xmlns:a16="http://schemas.microsoft.com/office/drawing/2014/main" id="{843B984F-9CC1-7242-BDB4-819B137D8CB9}"/>
                </a:ext>
              </a:extLst>
            </p:cNvPr>
            <p:cNvGrpSpPr/>
            <p:nvPr/>
          </p:nvGrpSpPr>
          <p:grpSpPr>
            <a:xfrm>
              <a:off x="5969063" y="2952836"/>
              <a:ext cx="248519" cy="248519"/>
              <a:chOff x="5863933" y="2965535"/>
              <a:chExt cx="248519" cy="248519"/>
            </a:xfrm>
          </p:grpSpPr>
          <p:sp>
            <p:nvSpPr>
              <p:cNvPr id="233" name="Shape 85">
                <a:extLst>
                  <a:ext uri="{FF2B5EF4-FFF2-40B4-BE49-F238E27FC236}">
                    <a16:creationId xmlns:a16="http://schemas.microsoft.com/office/drawing/2014/main" id="{06DBDC01-1177-DC4A-A4BB-075ABE4211E9}"/>
                  </a:ext>
                </a:extLst>
              </p:cNvPr>
              <p:cNvSpPr/>
              <p:nvPr/>
            </p:nvSpPr>
            <p:spPr>
              <a:xfrm>
                <a:off x="5863933" y="2965535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34" name="Grupo 1021">
                <a:extLst>
                  <a:ext uri="{FF2B5EF4-FFF2-40B4-BE49-F238E27FC236}">
                    <a16:creationId xmlns:a16="http://schemas.microsoft.com/office/drawing/2014/main" id="{68E663DD-3C35-634E-9249-49173DD9A399}"/>
                  </a:ext>
                </a:extLst>
              </p:cNvPr>
              <p:cNvGrpSpPr/>
              <p:nvPr/>
            </p:nvGrpSpPr>
            <p:grpSpPr>
              <a:xfrm rot="11736">
                <a:off x="5895688" y="3006723"/>
                <a:ext cx="185008" cy="166143"/>
                <a:chOff x="623905" y="670447"/>
                <a:chExt cx="757202" cy="679994"/>
              </a:xfrm>
            </p:grpSpPr>
            <p:sp>
              <p:nvSpPr>
                <p:cNvPr id="235" name="Shape 444">
                  <a:extLst>
                    <a:ext uri="{FF2B5EF4-FFF2-40B4-BE49-F238E27FC236}">
                      <a16:creationId xmlns:a16="http://schemas.microsoft.com/office/drawing/2014/main" id="{1DF5AD44-9F4D-3D41-9779-F2677FE2B7F0}"/>
                    </a:ext>
                  </a:extLst>
                </p:cNvPr>
                <p:cNvSpPr/>
                <p:nvPr/>
              </p:nvSpPr>
              <p:spPr>
                <a:xfrm flipH="1">
                  <a:off x="623905" y="773239"/>
                  <a:ext cx="757202" cy="1974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3874" fill="none" extrusionOk="0">
                      <a:moveTo>
                        <a:pt x="2095" y="1"/>
                      </a:moveTo>
                      <a:lnTo>
                        <a:pt x="13932" y="1"/>
                      </a:lnTo>
                      <a:lnTo>
                        <a:pt x="13932" y="1"/>
                      </a:lnTo>
                      <a:lnTo>
                        <a:pt x="14126" y="25"/>
                      </a:lnTo>
                      <a:lnTo>
                        <a:pt x="14297" y="74"/>
                      </a:lnTo>
                      <a:lnTo>
                        <a:pt x="14467" y="147"/>
                      </a:lnTo>
                      <a:lnTo>
                        <a:pt x="14589" y="269"/>
                      </a:lnTo>
                      <a:lnTo>
                        <a:pt x="14711" y="415"/>
                      </a:lnTo>
                      <a:lnTo>
                        <a:pt x="14784" y="561"/>
                      </a:lnTo>
                      <a:lnTo>
                        <a:pt x="14857" y="732"/>
                      </a:lnTo>
                      <a:lnTo>
                        <a:pt x="14857" y="926"/>
                      </a:lnTo>
                      <a:lnTo>
                        <a:pt x="14857" y="2948"/>
                      </a:lnTo>
                      <a:lnTo>
                        <a:pt x="14857" y="2948"/>
                      </a:lnTo>
                      <a:lnTo>
                        <a:pt x="14857" y="3143"/>
                      </a:lnTo>
                      <a:lnTo>
                        <a:pt x="14784" y="3313"/>
                      </a:lnTo>
                      <a:lnTo>
                        <a:pt x="14711" y="3459"/>
                      </a:lnTo>
                      <a:lnTo>
                        <a:pt x="14589" y="3605"/>
                      </a:lnTo>
                      <a:lnTo>
                        <a:pt x="14467" y="3703"/>
                      </a:lnTo>
                      <a:lnTo>
                        <a:pt x="14297" y="3800"/>
                      </a:lnTo>
                      <a:lnTo>
                        <a:pt x="14126" y="3849"/>
                      </a:lnTo>
                      <a:lnTo>
                        <a:pt x="13932" y="3873"/>
                      </a:lnTo>
                      <a:lnTo>
                        <a:pt x="2095" y="3873"/>
                      </a:lnTo>
                      <a:lnTo>
                        <a:pt x="1" y="1925"/>
                      </a:lnTo>
                      <a:lnTo>
                        <a:pt x="2095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6" name="Shape 445">
                  <a:extLst>
                    <a:ext uri="{FF2B5EF4-FFF2-40B4-BE49-F238E27FC236}">
                      <a16:creationId xmlns:a16="http://schemas.microsoft.com/office/drawing/2014/main" id="{46565F93-4017-404F-A2DD-5C1F36AE68DA}"/>
                    </a:ext>
                  </a:extLst>
                </p:cNvPr>
                <p:cNvSpPr/>
                <p:nvPr/>
              </p:nvSpPr>
              <p:spPr>
                <a:xfrm flipH="1">
                  <a:off x="927998" y="670447"/>
                  <a:ext cx="89440" cy="101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55" h="1998" fill="none" extrusionOk="0">
                      <a:moveTo>
                        <a:pt x="1754" y="1998"/>
                      </a:moveTo>
                      <a:lnTo>
                        <a:pt x="1754" y="585"/>
                      </a:lnTo>
                      <a:lnTo>
                        <a:pt x="1754" y="585"/>
                      </a:lnTo>
                      <a:lnTo>
                        <a:pt x="1754" y="464"/>
                      </a:lnTo>
                      <a:lnTo>
                        <a:pt x="1730" y="366"/>
                      </a:lnTo>
                      <a:lnTo>
                        <a:pt x="1657" y="269"/>
                      </a:lnTo>
                      <a:lnTo>
                        <a:pt x="1584" y="171"/>
                      </a:lnTo>
                      <a:lnTo>
                        <a:pt x="1511" y="98"/>
                      </a:lnTo>
                      <a:lnTo>
                        <a:pt x="1413" y="49"/>
                      </a:lnTo>
                      <a:lnTo>
                        <a:pt x="1291" y="25"/>
                      </a:lnTo>
                      <a:lnTo>
                        <a:pt x="1194" y="1"/>
                      </a:lnTo>
                      <a:lnTo>
                        <a:pt x="561" y="1"/>
                      </a:lnTo>
                      <a:lnTo>
                        <a:pt x="561" y="1"/>
                      </a:lnTo>
                      <a:lnTo>
                        <a:pt x="463" y="25"/>
                      </a:lnTo>
                      <a:lnTo>
                        <a:pt x="342" y="49"/>
                      </a:lnTo>
                      <a:lnTo>
                        <a:pt x="244" y="98"/>
                      </a:lnTo>
                      <a:lnTo>
                        <a:pt x="171" y="171"/>
                      </a:lnTo>
                      <a:lnTo>
                        <a:pt x="98" y="269"/>
                      </a:lnTo>
                      <a:lnTo>
                        <a:pt x="25" y="366"/>
                      </a:lnTo>
                      <a:lnTo>
                        <a:pt x="1" y="464"/>
                      </a:lnTo>
                      <a:lnTo>
                        <a:pt x="1" y="585"/>
                      </a:lnTo>
                      <a:lnTo>
                        <a:pt x="1" y="1998"/>
                      </a:lnTo>
                      <a:lnTo>
                        <a:pt x="1754" y="19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7" name="Shape 446">
                  <a:extLst>
                    <a:ext uri="{FF2B5EF4-FFF2-40B4-BE49-F238E27FC236}">
                      <a16:creationId xmlns:a16="http://schemas.microsoft.com/office/drawing/2014/main" id="{F8F5FCEF-5630-BB46-8FBF-51E1E712C6ED}"/>
                    </a:ext>
                  </a:extLst>
                </p:cNvPr>
                <p:cNvSpPr/>
                <p:nvPr/>
              </p:nvSpPr>
              <p:spPr>
                <a:xfrm flipH="1">
                  <a:off x="927998" y="970616"/>
                  <a:ext cx="89440" cy="37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55" h="7453" fill="none" extrusionOk="0">
                      <a:moveTo>
                        <a:pt x="1" y="0"/>
                      </a:moveTo>
                      <a:lnTo>
                        <a:pt x="1" y="7453"/>
                      </a:lnTo>
                      <a:lnTo>
                        <a:pt x="1754" y="7453"/>
                      </a:lnTo>
                      <a:lnTo>
                        <a:pt x="175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32" name="Retângulo 231">
              <a:extLst>
                <a:ext uri="{FF2B5EF4-FFF2-40B4-BE49-F238E27FC236}">
                  <a16:creationId xmlns:a16="http://schemas.microsoft.com/office/drawing/2014/main" id="{BE7B46E2-8DEE-4248-8E4C-3DA43AC7179C}"/>
                </a:ext>
              </a:extLst>
            </p:cNvPr>
            <p:cNvSpPr/>
            <p:nvPr/>
          </p:nvSpPr>
          <p:spPr>
            <a:xfrm>
              <a:off x="6161141" y="2969373"/>
              <a:ext cx="70913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pt-BR" sz="800" b="1" dirty="0">
                  <a:solidFill>
                    <a:srgbClr val="C00000"/>
                  </a:solidFill>
                </a:rPr>
                <a:t>Estratégia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A4B4236E-93BC-324D-8F3B-EF74377360FD}"/>
              </a:ext>
            </a:extLst>
          </p:cNvPr>
          <p:cNvGrpSpPr/>
          <p:nvPr/>
        </p:nvGrpSpPr>
        <p:grpSpPr>
          <a:xfrm>
            <a:off x="522536" y="5624585"/>
            <a:ext cx="3347167" cy="717094"/>
            <a:chOff x="522536" y="5624585"/>
            <a:chExt cx="3347167" cy="717094"/>
          </a:xfrm>
        </p:grpSpPr>
        <p:sp>
          <p:nvSpPr>
            <p:cNvPr id="239" name="Shape 9">
              <a:extLst>
                <a:ext uri="{FF2B5EF4-FFF2-40B4-BE49-F238E27FC236}">
                  <a16:creationId xmlns:a16="http://schemas.microsoft.com/office/drawing/2014/main" id="{281DF5D5-C412-9A44-BB3F-0A0AD02682FD}"/>
                </a:ext>
              </a:extLst>
            </p:cNvPr>
            <p:cNvSpPr/>
            <p:nvPr/>
          </p:nvSpPr>
          <p:spPr>
            <a:xfrm>
              <a:off x="522536" y="5663063"/>
              <a:ext cx="3347167" cy="678616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r>
                <a:rPr lang="pt-BR" sz="1300" dirty="0"/>
                <a:t>              </a:t>
              </a:r>
            </a:p>
          </p:txBody>
        </p:sp>
        <p:grpSp>
          <p:nvGrpSpPr>
            <p:cNvPr id="240" name="Grupo 945">
              <a:extLst>
                <a:ext uri="{FF2B5EF4-FFF2-40B4-BE49-F238E27FC236}">
                  <a16:creationId xmlns:a16="http://schemas.microsoft.com/office/drawing/2014/main" id="{07076C2E-F6CE-A64A-B1FD-FC5B21F67661}"/>
                </a:ext>
              </a:extLst>
            </p:cNvPr>
            <p:cNvGrpSpPr/>
            <p:nvPr/>
          </p:nvGrpSpPr>
          <p:grpSpPr>
            <a:xfrm>
              <a:off x="640921" y="5850557"/>
              <a:ext cx="429749" cy="429749"/>
              <a:chOff x="-623323" y="1392168"/>
              <a:chExt cx="429749" cy="429749"/>
            </a:xfrm>
          </p:grpSpPr>
          <p:sp>
            <p:nvSpPr>
              <p:cNvPr id="242" name="Shape 85">
                <a:extLst>
                  <a:ext uri="{FF2B5EF4-FFF2-40B4-BE49-F238E27FC236}">
                    <a16:creationId xmlns:a16="http://schemas.microsoft.com/office/drawing/2014/main" id="{FF70C5BA-BF45-9040-AFC5-1CB37ACFD129}"/>
                  </a:ext>
                </a:extLst>
              </p:cNvPr>
              <p:cNvSpPr/>
              <p:nvPr/>
            </p:nvSpPr>
            <p:spPr>
              <a:xfrm>
                <a:off x="-623323" y="1392168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43" name="Grupo 947">
                <a:extLst>
                  <a:ext uri="{FF2B5EF4-FFF2-40B4-BE49-F238E27FC236}">
                    <a16:creationId xmlns:a16="http://schemas.microsoft.com/office/drawing/2014/main" id="{273A17F5-00D2-3945-93EB-548814AFAD9B}"/>
                  </a:ext>
                </a:extLst>
              </p:cNvPr>
              <p:cNvGrpSpPr/>
              <p:nvPr/>
            </p:nvGrpSpPr>
            <p:grpSpPr>
              <a:xfrm>
                <a:off x="-498629" y="1480415"/>
                <a:ext cx="180362" cy="260812"/>
                <a:chOff x="740861" y="720629"/>
                <a:chExt cx="453995" cy="72890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44" name="Shape 779">
                  <a:extLst>
                    <a:ext uri="{FF2B5EF4-FFF2-40B4-BE49-F238E27FC236}">
                      <a16:creationId xmlns:a16="http://schemas.microsoft.com/office/drawing/2014/main" id="{671FE811-EE4E-0E43-816F-BF7D9821BC19}"/>
                    </a:ext>
                  </a:extLst>
                </p:cNvPr>
                <p:cNvSpPr/>
                <p:nvPr/>
              </p:nvSpPr>
              <p:spPr>
                <a:xfrm>
                  <a:off x="877484" y="1313111"/>
                  <a:ext cx="180750" cy="6195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5" name="Shape 781">
                  <a:extLst>
                    <a:ext uri="{FF2B5EF4-FFF2-40B4-BE49-F238E27FC236}">
                      <a16:creationId xmlns:a16="http://schemas.microsoft.com/office/drawing/2014/main" id="{BC8366DF-6A78-9444-8CDD-71FE77B32C08}"/>
                    </a:ext>
                  </a:extLst>
                </p:cNvPr>
                <p:cNvSpPr/>
                <p:nvPr/>
              </p:nvSpPr>
              <p:spPr>
                <a:xfrm>
                  <a:off x="877484" y="1373762"/>
                  <a:ext cx="180750" cy="757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6" name="Shape 782">
                  <a:extLst>
                    <a:ext uri="{FF2B5EF4-FFF2-40B4-BE49-F238E27FC236}">
                      <a16:creationId xmlns:a16="http://schemas.microsoft.com/office/drawing/2014/main" id="{94A5CBFD-60AE-A846-A25E-A9DFF7B9CE17}"/>
                    </a:ext>
                  </a:extLst>
                </p:cNvPr>
                <p:cNvSpPr/>
                <p:nvPr/>
              </p:nvSpPr>
              <p:spPr>
                <a:xfrm>
                  <a:off x="858092" y="969138"/>
                  <a:ext cx="62459" cy="2948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7" name="Shape 783">
                  <a:extLst>
                    <a:ext uri="{FF2B5EF4-FFF2-40B4-BE49-F238E27FC236}">
                      <a16:creationId xmlns:a16="http://schemas.microsoft.com/office/drawing/2014/main" id="{598049BD-2309-2E48-9C89-15B34D55D95F}"/>
                    </a:ext>
                  </a:extLst>
                </p:cNvPr>
                <p:cNvSpPr/>
                <p:nvPr/>
              </p:nvSpPr>
              <p:spPr>
                <a:xfrm>
                  <a:off x="740861" y="720629"/>
                  <a:ext cx="453995" cy="5433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8" name="Shape 784">
                  <a:extLst>
                    <a:ext uri="{FF2B5EF4-FFF2-40B4-BE49-F238E27FC236}">
                      <a16:creationId xmlns:a16="http://schemas.microsoft.com/office/drawing/2014/main" id="{3FCEBB2E-9EE8-D84C-9531-ED9F7A848288}"/>
                    </a:ext>
                  </a:extLst>
                </p:cNvPr>
                <p:cNvSpPr/>
                <p:nvPr/>
              </p:nvSpPr>
              <p:spPr>
                <a:xfrm>
                  <a:off x="1015166" y="969138"/>
                  <a:ext cx="62459" cy="2948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9" name="Shape 785">
                  <a:extLst>
                    <a:ext uri="{FF2B5EF4-FFF2-40B4-BE49-F238E27FC236}">
                      <a16:creationId xmlns:a16="http://schemas.microsoft.com/office/drawing/2014/main" id="{1E47A506-405E-F441-9ECF-79401B5F1C98}"/>
                    </a:ext>
                  </a:extLst>
                </p:cNvPr>
                <p:cNvSpPr/>
                <p:nvPr/>
              </p:nvSpPr>
              <p:spPr>
                <a:xfrm>
                  <a:off x="888217" y="958405"/>
                  <a:ext cx="159283" cy="344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6" name="Shape 786">
                  <a:extLst>
                    <a:ext uri="{FF2B5EF4-FFF2-40B4-BE49-F238E27FC236}">
                      <a16:creationId xmlns:a16="http://schemas.microsoft.com/office/drawing/2014/main" id="{AE59F20D-39C3-8640-B3DA-02F89AE2A9D3}"/>
                    </a:ext>
                  </a:extLst>
                </p:cNvPr>
                <p:cNvSpPr/>
                <p:nvPr/>
              </p:nvSpPr>
              <p:spPr>
                <a:xfrm>
                  <a:off x="877484" y="1268224"/>
                  <a:ext cx="180750" cy="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41" name="Retângulo 240">
              <a:extLst>
                <a:ext uri="{FF2B5EF4-FFF2-40B4-BE49-F238E27FC236}">
                  <a16:creationId xmlns:a16="http://schemas.microsoft.com/office/drawing/2014/main" id="{5927F09C-5333-BA4D-A3AF-B930CC7B9E7D}"/>
                </a:ext>
              </a:extLst>
            </p:cNvPr>
            <p:cNvSpPr/>
            <p:nvPr/>
          </p:nvSpPr>
          <p:spPr>
            <a:xfrm>
              <a:off x="547553" y="5624585"/>
              <a:ext cx="6249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pt-BR" sz="1000" b="1" dirty="0">
                  <a:solidFill>
                    <a:srgbClr val="C00000"/>
                  </a:solidFill>
                </a:rPr>
                <a:t>Valores</a:t>
              </a:r>
            </a:p>
          </p:txBody>
        </p:sp>
      </p:grpSp>
      <p:grpSp>
        <p:nvGrpSpPr>
          <p:cNvPr id="257" name="Agrupar 256">
            <a:extLst>
              <a:ext uri="{FF2B5EF4-FFF2-40B4-BE49-F238E27FC236}">
                <a16:creationId xmlns:a16="http://schemas.microsoft.com/office/drawing/2014/main" id="{4EC5FB01-C461-AA42-8EE5-749BBFF7140B}"/>
              </a:ext>
            </a:extLst>
          </p:cNvPr>
          <p:cNvGrpSpPr/>
          <p:nvPr/>
        </p:nvGrpSpPr>
        <p:grpSpPr>
          <a:xfrm>
            <a:off x="522535" y="865561"/>
            <a:ext cx="8113852" cy="724509"/>
            <a:chOff x="522535" y="865561"/>
            <a:chExt cx="8113852" cy="724509"/>
          </a:xfrm>
        </p:grpSpPr>
        <p:sp>
          <p:nvSpPr>
            <p:cNvPr id="258" name="Shape 9">
              <a:extLst>
                <a:ext uri="{FF2B5EF4-FFF2-40B4-BE49-F238E27FC236}">
                  <a16:creationId xmlns:a16="http://schemas.microsoft.com/office/drawing/2014/main" id="{364471EC-DFF5-E643-93DA-2B3003EDE35E}"/>
                </a:ext>
              </a:extLst>
            </p:cNvPr>
            <p:cNvSpPr/>
            <p:nvPr/>
          </p:nvSpPr>
          <p:spPr>
            <a:xfrm>
              <a:off x="522535" y="911454"/>
              <a:ext cx="8113852" cy="678616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300" dirty="0"/>
            </a:p>
          </p:txBody>
        </p:sp>
        <p:grpSp>
          <p:nvGrpSpPr>
            <p:cNvPr id="259" name="Grupo 987">
              <a:extLst>
                <a:ext uri="{FF2B5EF4-FFF2-40B4-BE49-F238E27FC236}">
                  <a16:creationId xmlns:a16="http://schemas.microsoft.com/office/drawing/2014/main" id="{956D4213-B6E7-F049-A8C9-DD8BECBE6E0D}"/>
                </a:ext>
              </a:extLst>
            </p:cNvPr>
            <p:cNvGrpSpPr/>
            <p:nvPr/>
          </p:nvGrpSpPr>
          <p:grpSpPr>
            <a:xfrm>
              <a:off x="638995" y="1081793"/>
              <a:ext cx="429749" cy="429749"/>
              <a:chOff x="-623323" y="35824"/>
              <a:chExt cx="429749" cy="429749"/>
            </a:xfrm>
          </p:grpSpPr>
          <p:sp>
            <p:nvSpPr>
              <p:cNvPr id="262" name="Shape 85">
                <a:extLst>
                  <a:ext uri="{FF2B5EF4-FFF2-40B4-BE49-F238E27FC236}">
                    <a16:creationId xmlns:a16="http://schemas.microsoft.com/office/drawing/2014/main" id="{3B374752-056B-924D-82A0-1D602DAA85F3}"/>
                  </a:ext>
                </a:extLst>
              </p:cNvPr>
              <p:cNvSpPr/>
              <p:nvPr/>
            </p:nvSpPr>
            <p:spPr>
              <a:xfrm>
                <a:off x="-623323" y="35824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7" name="Shape 435">
                <a:extLst>
                  <a:ext uri="{FF2B5EF4-FFF2-40B4-BE49-F238E27FC236}">
                    <a16:creationId xmlns:a16="http://schemas.microsoft.com/office/drawing/2014/main" id="{7ADFFAA6-7834-B34E-8201-D19C7772A33C}"/>
                  </a:ext>
                </a:extLst>
              </p:cNvPr>
              <p:cNvSpPr/>
              <p:nvPr/>
            </p:nvSpPr>
            <p:spPr>
              <a:xfrm>
                <a:off x="-577884" y="78322"/>
                <a:ext cx="338870" cy="344752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14906" fill="none" extrusionOk="0">
                    <a:moveTo>
                      <a:pt x="16172" y="0"/>
                    </a:moveTo>
                    <a:lnTo>
                      <a:pt x="780" y="0"/>
                    </a:lnTo>
                    <a:lnTo>
                      <a:pt x="780" y="0"/>
                    </a:lnTo>
                    <a:lnTo>
                      <a:pt x="634" y="25"/>
                    </a:lnTo>
                    <a:lnTo>
                      <a:pt x="488" y="73"/>
                    </a:lnTo>
                    <a:lnTo>
                      <a:pt x="341" y="146"/>
                    </a:lnTo>
                    <a:lnTo>
                      <a:pt x="220" y="244"/>
                    </a:lnTo>
                    <a:lnTo>
                      <a:pt x="122" y="341"/>
                    </a:lnTo>
                    <a:lnTo>
                      <a:pt x="74" y="487"/>
                    </a:lnTo>
                    <a:lnTo>
                      <a:pt x="25" y="634"/>
                    </a:lnTo>
                    <a:lnTo>
                      <a:pt x="0" y="780"/>
                    </a:lnTo>
                    <a:lnTo>
                      <a:pt x="0" y="14126"/>
                    </a:lnTo>
                    <a:lnTo>
                      <a:pt x="0" y="14126"/>
                    </a:lnTo>
                    <a:lnTo>
                      <a:pt x="25" y="14272"/>
                    </a:lnTo>
                    <a:lnTo>
                      <a:pt x="74" y="14418"/>
                    </a:lnTo>
                    <a:lnTo>
                      <a:pt x="122" y="14565"/>
                    </a:lnTo>
                    <a:lnTo>
                      <a:pt x="220" y="14662"/>
                    </a:lnTo>
                    <a:lnTo>
                      <a:pt x="341" y="14759"/>
                    </a:lnTo>
                    <a:lnTo>
                      <a:pt x="488" y="14832"/>
                    </a:lnTo>
                    <a:lnTo>
                      <a:pt x="634" y="14881"/>
                    </a:lnTo>
                    <a:lnTo>
                      <a:pt x="780" y="14906"/>
                    </a:lnTo>
                    <a:lnTo>
                      <a:pt x="16172" y="14906"/>
                    </a:lnTo>
                    <a:lnTo>
                      <a:pt x="16172" y="14906"/>
                    </a:lnTo>
                    <a:lnTo>
                      <a:pt x="16318" y="14881"/>
                    </a:lnTo>
                    <a:lnTo>
                      <a:pt x="16464" y="14832"/>
                    </a:lnTo>
                    <a:lnTo>
                      <a:pt x="16611" y="14759"/>
                    </a:lnTo>
                    <a:lnTo>
                      <a:pt x="16732" y="14662"/>
                    </a:lnTo>
                    <a:lnTo>
                      <a:pt x="16830" y="14565"/>
                    </a:lnTo>
                    <a:lnTo>
                      <a:pt x="16878" y="14418"/>
                    </a:lnTo>
                    <a:lnTo>
                      <a:pt x="16927" y="14272"/>
                    </a:lnTo>
                    <a:lnTo>
                      <a:pt x="16952" y="14126"/>
                    </a:lnTo>
                    <a:lnTo>
                      <a:pt x="16952" y="780"/>
                    </a:lnTo>
                    <a:lnTo>
                      <a:pt x="16952" y="780"/>
                    </a:lnTo>
                    <a:lnTo>
                      <a:pt x="16927" y="634"/>
                    </a:lnTo>
                    <a:lnTo>
                      <a:pt x="16878" y="487"/>
                    </a:lnTo>
                    <a:lnTo>
                      <a:pt x="16830" y="341"/>
                    </a:lnTo>
                    <a:lnTo>
                      <a:pt x="16732" y="244"/>
                    </a:lnTo>
                    <a:lnTo>
                      <a:pt x="16611" y="146"/>
                    </a:lnTo>
                    <a:lnTo>
                      <a:pt x="16464" y="73"/>
                    </a:lnTo>
                    <a:lnTo>
                      <a:pt x="16318" y="25"/>
                    </a:lnTo>
                    <a:lnTo>
                      <a:pt x="16172" y="0"/>
                    </a:lnTo>
                    <a:lnTo>
                      <a:pt x="1617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268" name="Grupo 990">
                <a:extLst>
                  <a:ext uri="{FF2B5EF4-FFF2-40B4-BE49-F238E27FC236}">
                    <a16:creationId xmlns:a16="http://schemas.microsoft.com/office/drawing/2014/main" id="{DCA11A4C-2D96-8943-B7D5-910F230C7FBC}"/>
                  </a:ext>
                </a:extLst>
              </p:cNvPr>
              <p:cNvGrpSpPr/>
              <p:nvPr/>
            </p:nvGrpSpPr>
            <p:grpSpPr>
              <a:xfrm>
                <a:off x="-544951" y="127347"/>
                <a:ext cx="270064" cy="255185"/>
                <a:chOff x="5453692" y="1054630"/>
                <a:chExt cx="270064" cy="255185"/>
              </a:xfrm>
            </p:grpSpPr>
            <p:sp>
              <p:nvSpPr>
                <p:cNvPr id="284" name="Shape 437">
                  <a:extLst>
                    <a:ext uri="{FF2B5EF4-FFF2-40B4-BE49-F238E27FC236}">
                      <a16:creationId xmlns:a16="http://schemas.microsoft.com/office/drawing/2014/main" id="{836CE210-AB5D-C140-B103-506E2EE19D84}"/>
                    </a:ext>
                  </a:extLst>
                </p:cNvPr>
                <p:cNvSpPr/>
                <p:nvPr/>
              </p:nvSpPr>
              <p:spPr>
                <a:xfrm>
                  <a:off x="5606415" y="1202879"/>
                  <a:ext cx="117341" cy="1069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870" h="4531" fill="none" extrusionOk="0">
                      <a:moveTo>
                        <a:pt x="0" y="2266"/>
                      </a:moveTo>
                      <a:lnTo>
                        <a:pt x="1534" y="244"/>
                      </a:lnTo>
                      <a:lnTo>
                        <a:pt x="1534" y="244"/>
                      </a:lnTo>
                      <a:lnTo>
                        <a:pt x="1632" y="147"/>
                      </a:lnTo>
                      <a:lnTo>
                        <a:pt x="1754" y="50"/>
                      </a:lnTo>
                      <a:lnTo>
                        <a:pt x="1875" y="1"/>
                      </a:lnTo>
                      <a:lnTo>
                        <a:pt x="2022" y="1"/>
                      </a:lnTo>
                      <a:lnTo>
                        <a:pt x="2143" y="1"/>
                      </a:lnTo>
                      <a:lnTo>
                        <a:pt x="2289" y="50"/>
                      </a:lnTo>
                      <a:lnTo>
                        <a:pt x="2411" y="147"/>
                      </a:lnTo>
                      <a:lnTo>
                        <a:pt x="2509" y="244"/>
                      </a:lnTo>
                      <a:lnTo>
                        <a:pt x="5870" y="4531"/>
                      </a:ln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5" name="Shape 438">
                  <a:extLst>
                    <a:ext uri="{FF2B5EF4-FFF2-40B4-BE49-F238E27FC236}">
                      <a16:creationId xmlns:a16="http://schemas.microsoft.com/office/drawing/2014/main" id="{91FB4E38-36FC-4740-B9B9-5CDE81A4F038}"/>
                    </a:ext>
                  </a:extLst>
                </p:cNvPr>
                <p:cNvSpPr/>
                <p:nvPr/>
              </p:nvSpPr>
              <p:spPr>
                <a:xfrm>
                  <a:off x="5453692" y="1140809"/>
                  <a:ext cx="185987" cy="16900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304" h="7161" fill="none" extrusionOk="0">
                      <a:moveTo>
                        <a:pt x="0" y="3995"/>
                      </a:moveTo>
                      <a:lnTo>
                        <a:pt x="2923" y="244"/>
                      </a:lnTo>
                      <a:lnTo>
                        <a:pt x="2923" y="244"/>
                      </a:lnTo>
                      <a:lnTo>
                        <a:pt x="3020" y="147"/>
                      </a:lnTo>
                      <a:lnTo>
                        <a:pt x="3142" y="49"/>
                      </a:lnTo>
                      <a:lnTo>
                        <a:pt x="3264" y="1"/>
                      </a:lnTo>
                      <a:lnTo>
                        <a:pt x="3410" y="1"/>
                      </a:lnTo>
                      <a:lnTo>
                        <a:pt x="3532" y="1"/>
                      </a:lnTo>
                      <a:lnTo>
                        <a:pt x="3678" y="49"/>
                      </a:lnTo>
                      <a:lnTo>
                        <a:pt x="3800" y="147"/>
                      </a:lnTo>
                      <a:lnTo>
                        <a:pt x="3897" y="244"/>
                      </a:lnTo>
                      <a:lnTo>
                        <a:pt x="9304" y="7161"/>
                      </a:ln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6" name="Shape 439">
                  <a:extLst>
                    <a:ext uri="{FF2B5EF4-FFF2-40B4-BE49-F238E27FC236}">
                      <a16:creationId xmlns:a16="http://schemas.microsoft.com/office/drawing/2014/main" id="{0EBFBEC8-3BF3-8C4F-A422-D459F0B53451}"/>
                    </a:ext>
                  </a:extLst>
                </p:cNvPr>
                <p:cNvSpPr/>
                <p:nvPr/>
              </p:nvSpPr>
              <p:spPr>
                <a:xfrm>
                  <a:off x="5609974" y="1054630"/>
                  <a:ext cx="77922" cy="839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98" h="3898" fill="none" extrusionOk="0">
                      <a:moveTo>
                        <a:pt x="1949" y="3897"/>
                      </a:moveTo>
                      <a:lnTo>
                        <a:pt x="1949" y="3897"/>
                      </a:lnTo>
                      <a:lnTo>
                        <a:pt x="1754" y="3897"/>
                      </a:lnTo>
                      <a:lnTo>
                        <a:pt x="1559" y="3873"/>
                      </a:lnTo>
                      <a:lnTo>
                        <a:pt x="1364" y="3824"/>
                      </a:lnTo>
                      <a:lnTo>
                        <a:pt x="1194" y="3751"/>
                      </a:lnTo>
                      <a:lnTo>
                        <a:pt x="1023" y="3678"/>
                      </a:lnTo>
                      <a:lnTo>
                        <a:pt x="853" y="3580"/>
                      </a:lnTo>
                      <a:lnTo>
                        <a:pt x="707" y="3459"/>
                      </a:lnTo>
                      <a:lnTo>
                        <a:pt x="560" y="3337"/>
                      </a:lnTo>
                      <a:lnTo>
                        <a:pt x="439" y="3191"/>
                      </a:lnTo>
                      <a:lnTo>
                        <a:pt x="317" y="3045"/>
                      </a:lnTo>
                      <a:lnTo>
                        <a:pt x="220" y="2874"/>
                      </a:lnTo>
                      <a:lnTo>
                        <a:pt x="146" y="2704"/>
                      </a:lnTo>
                      <a:lnTo>
                        <a:pt x="73" y="2533"/>
                      </a:lnTo>
                      <a:lnTo>
                        <a:pt x="25" y="2338"/>
                      </a:lnTo>
                      <a:lnTo>
                        <a:pt x="0" y="2168"/>
                      </a:lnTo>
                      <a:lnTo>
                        <a:pt x="0" y="1949"/>
                      </a:lnTo>
                      <a:lnTo>
                        <a:pt x="0" y="1949"/>
                      </a:lnTo>
                      <a:lnTo>
                        <a:pt x="0" y="1754"/>
                      </a:lnTo>
                      <a:lnTo>
                        <a:pt x="25" y="1559"/>
                      </a:lnTo>
                      <a:lnTo>
                        <a:pt x="73" y="1389"/>
                      </a:lnTo>
                      <a:lnTo>
                        <a:pt x="146" y="1194"/>
                      </a:lnTo>
                      <a:lnTo>
                        <a:pt x="220" y="1023"/>
                      </a:lnTo>
                      <a:lnTo>
                        <a:pt x="317" y="877"/>
                      </a:lnTo>
                      <a:lnTo>
                        <a:pt x="439" y="707"/>
                      </a:lnTo>
                      <a:lnTo>
                        <a:pt x="560" y="585"/>
                      </a:lnTo>
                      <a:lnTo>
                        <a:pt x="707" y="463"/>
                      </a:lnTo>
                      <a:lnTo>
                        <a:pt x="853" y="341"/>
                      </a:lnTo>
                      <a:lnTo>
                        <a:pt x="1023" y="244"/>
                      </a:lnTo>
                      <a:lnTo>
                        <a:pt x="1194" y="171"/>
                      </a:lnTo>
                      <a:lnTo>
                        <a:pt x="1364" y="98"/>
                      </a:lnTo>
                      <a:lnTo>
                        <a:pt x="1559" y="49"/>
                      </a:lnTo>
                      <a:lnTo>
                        <a:pt x="1754" y="25"/>
                      </a:lnTo>
                      <a:lnTo>
                        <a:pt x="1949" y="0"/>
                      </a:lnTo>
                      <a:lnTo>
                        <a:pt x="1949" y="0"/>
                      </a:lnTo>
                      <a:lnTo>
                        <a:pt x="2144" y="25"/>
                      </a:lnTo>
                      <a:lnTo>
                        <a:pt x="2338" y="49"/>
                      </a:lnTo>
                      <a:lnTo>
                        <a:pt x="2533" y="98"/>
                      </a:lnTo>
                      <a:lnTo>
                        <a:pt x="2704" y="171"/>
                      </a:lnTo>
                      <a:lnTo>
                        <a:pt x="2874" y="244"/>
                      </a:lnTo>
                      <a:lnTo>
                        <a:pt x="3020" y="341"/>
                      </a:lnTo>
                      <a:lnTo>
                        <a:pt x="3191" y="463"/>
                      </a:lnTo>
                      <a:lnTo>
                        <a:pt x="3313" y="585"/>
                      </a:lnTo>
                      <a:lnTo>
                        <a:pt x="3459" y="707"/>
                      </a:lnTo>
                      <a:lnTo>
                        <a:pt x="3556" y="877"/>
                      </a:lnTo>
                      <a:lnTo>
                        <a:pt x="3654" y="1023"/>
                      </a:lnTo>
                      <a:lnTo>
                        <a:pt x="3727" y="1194"/>
                      </a:lnTo>
                      <a:lnTo>
                        <a:pt x="3800" y="1389"/>
                      </a:lnTo>
                      <a:lnTo>
                        <a:pt x="3848" y="1559"/>
                      </a:lnTo>
                      <a:lnTo>
                        <a:pt x="3873" y="1754"/>
                      </a:lnTo>
                      <a:lnTo>
                        <a:pt x="3897" y="1949"/>
                      </a:lnTo>
                      <a:lnTo>
                        <a:pt x="3897" y="1949"/>
                      </a:lnTo>
                      <a:lnTo>
                        <a:pt x="3873" y="2168"/>
                      </a:lnTo>
                      <a:lnTo>
                        <a:pt x="3848" y="2338"/>
                      </a:lnTo>
                      <a:lnTo>
                        <a:pt x="3800" y="2533"/>
                      </a:lnTo>
                      <a:lnTo>
                        <a:pt x="3727" y="2704"/>
                      </a:lnTo>
                      <a:lnTo>
                        <a:pt x="3654" y="2874"/>
                      </a:lnTo>
                      <a:lnTo>
                        <a:pt x="3556" y="3045"/>
                      </a:lnTo>
                      <a:lnTo>
                        <a:pt x="3459" y="3191"/>
                      </a:lnTo>
                      <a:lnTo>
                        <a:pt x="3313" y="3337"/>
                      </a:lnTo>
                      <a:lnTo>
                        <a:pt x="3191" y="3459"/>
                      </a:lnTo>
                      <a:lnTo>
                        <a:pt x="3020" y="3580"/>
                      </a:lnTo>
                      <a:lnTo>
                        <a:pt x="2874" y="3678"/>
                      </a:lnTo>
                      <a:lnTo>
                        <a:pt x="2704" y="3751"/>
                      </a:lnTo>
                      <a:lnTo>
                        <a:pt x="2533" y="3824"/>
                      </a:lnTo>
                      <a:lnTo>
                        <a:pt x="2338" y="3873"/>
                      </a:lnTo>
                      <a:lnTo>
                        <a:pt x="2144" y="3897"/>
                      </a:lnTo>
                      <a:lnTo>
                        <a:pt x="1949" y="3897"/>
                      </a:lnTo>
                      <a:lnTo>
                        <a:pt x="1949" y="3897"/>
                      </a:ln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4E10035C-21E1-4B41-B204-632A70909469}"/>
                </a:ext>
              </a:extLst>
            </p:cNvPr>
            <p:cNvSpPr/>
            <p:nvPr/>
          </p:nvSpPr>
          <p:spPr>
            <a:xfrm>
              <a:off x="609390" y="865561"/>
              <a:ext cx="48895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Visão</a:t>
              </a:r>
            </a:p>
          </p:txBody>
        </p:sp>
      </p:grpSp>
      <p:grpSp>
        <p:nvGrpSpPr>
          <p:cNvPr id="287" name="Agrupar 286">
            <a:extLst>
              <a:ext uri="{FF2B5EF4-FFF2-40B4-BE49-F238E27FC236}">
                <a16:creationId xmlns:a16="http://schemas.microsoft.com/office/drawing/2014/main" id="{0563FAA7-E3EB-C945-9BDD-AE534AB4CAA2}"/>
              </a:ext>
            </a:extLst>
          </p:cNvPr>
          <p:cNvGrpSpPr/>
          <p:nvPr/>
        </p:nvGrpSpPr>
        <p:grpSpPr>
          <a:xfrm>
            <a:off x="3906884" y="1795317"/>
            <a:ext cx="1345154" cy="3665129"/>
            <a:chOff x="3906884" y="1795317"/>
            <a:chExt cx="1345154" cy="3665129"/>
          </a:xfrm>
        </p:grpSpPr>
        <p:sp>
          <p:nvSpPr>
            <p:cNvPr id="290" name="Shape 9">
              <a:extLst>
                <a:ext uri="{FF2B5EF4-FFF2-40B4-BE49-F238E27FC236}">
                  <a16:creationId xmlns:a16="http://schemas.microsoft.com/office/drawing/2014/main" id="{56D07B67-70F8-034D-9B72-EFDCA97CDF41}"/>
                </a:ext>
              </a:extLst>
            </p:cNvPr>
            <p:cNvSpPr/>
            <p:nvPr/>
          </p:nvSpPr>
          <p:spPr>
            <a:xfrm>
              <a:off x="3906884" y="1795317"/>
              <a:ext cx="1345154" cy="3665129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5D6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300" dirty="0"/>
            </a:p>
          </p:txBody>
        </p:sp>
        <p:grpSp>
          <p:nvGrpSpPr>
            <p:cNvPr id="291" name="Grupo 956">
              <a:extLst>
                <a:ext uri="{FF2B5EF4-FFF2-40B4-BE49-F238E27FC236}">
                  <a16:creationId xmlns:a16="http://schemas.microsoft.com/office/drawing/2014/main" id="{DBA51BA7-CBB9-DC41-A530-7C8497A7AC6B}"/>
                </a:ext>
              </a:extLst>
            </p:cNvPr>
            <p:cNvGrpSpPr/>
            <p:nvPr/>
          </p:nvGrpSpPr>
          <p:grpSpPr>
            <a:xfrm>
              <a:off x="4364587" y="2027219"/>
              <a:ext cx="429749" cy="429749"/>
              <a:chOff x="-623323" y="704042"/>
              <a:chExt cx="429749" cy="429749"/>
            </a:xfrm>
          </p:grpSpPr>
          <p:sp>
            <p:nvSpPr>
              <p:cNvPr id="336" name="Shape 85">
                <a:extLst>
                  <a:ext uri="{FF2B5EF4-FFF2-40B4-BE49-F238E27FC236}">
                    <a16:creationId xmlns:a16="http://schemas.microsoft.com/office/drawing/2014/main" id="{ED18351D-41A7-5240-AABC-1550D4DA9352}"/>
                  </a:ext>
                </a:extLst>
              </p:cNvPr>
              <p:cNvSpPr/>
              <p:nvPr/>
            </p:nvSpPr>
            <p:spPr>
              <a:xfrm>
                <a:off x="-623323" y="704042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7" name="Grupo 958">
                <a:extLst>
                  <a:ext uri="{FF2B5EF4-FFF2-40B4-BE49-F238E27FC236}">
                    <a16:creationId xmlns:a16="http://schemas.microsoft.com/office/drawing/2014/main" id="{68B9873E-66F8-2940-8B44-B7F619CF5EFC}"/>
                  </a:ext>
                </a:extLst>
              </p:cNvPr>
              <p:cNvGrpSpPr/>
              <p:nvPr/>
            </p:nvGrpSpPr>
            <p:grpSpPr>
              <a:xfrm>
                <a:off x="-552447" y="790493"/>
                <a:ext cx="287998" cy="256845"/>
                <a:chOff x="6070336" y="1753475"/>
                <a:chExt cx="387932" cy="34597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38" name="Shape 701">
                  <a:extLst>
                    <a:ext uri="{FF2B5EF4-FFF2-40B4-BE49-F238E27FC236}">
                      <a16:creationId xmlns:a16="http://schemas.microsoft.com/office/drawing/2014/main" id="{6DD793EB-2911-664E-AE07-049B736BC174}"/>
                    </a:ext>
                  </a:extLst>
                </p:cNvPr>
                <p:cNvSpPr/>
                <p:nvPr/>
              </p:nvSpPr>
              <p:spPr>
                <a:xfrm>
                  <a:off x="6199289" y="1754000"/>
                  <a:ext cx="129500" cy="3454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3" h="16440" fill="none" extrusionOk="0">
                      <a:moveTo>
                        <a:pt x="6162" y="3118"/>
                      </a:moveTo>
                      <a:lnTo>
                        <a:pt x="0" y="0"/>
                      </a:lnTo>
                      <a:lnTo>
                        <a:pt x="0" y="13322"/>
                      </a:lnTo>
                      <a:lnTo>
                        <a:pt x="6162" y="16440"/>
                      </a:lnTo>
                      <a:lnTo>
                        <a:pt x="6162" y="3118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9" name="Shape 702">
                  <a:extLst>
                    <a:ext uri="{FF2B5EF4-FFF2-40B4-BE49-F238E27FC236}">
                      <a16:creationId xmlns:a16="http://schemas.microsoft.com/office/drawing/2014/main" id="{B59EDACC-A707-864A-B728-80734A36C7B1}"/>
                    </a:ext>
                  </a:extLst>
                </p:cNvPr>
                <p:cNvSpPr/>
                <p:nvPr/>
              </p:nvSpPr>
              <p:spPr>
                <a:xfrm>
                  <a:off x="6070336" y="1753475"/>
                  <a:ext cx="128974" cy="3413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38" h="16246" fill="none" extrusionOk="0">
                      <a:moveTo>
                        <a:pt x="6137" y="1"/>
                      </a:moveTo>
                      <a:lnTo>
                        <a:pt x="536" y="2850"/>
                      </a:lnTo>
                      <a:lnTo>
                        <a:pt x="536" y="2850"/>
                      </a:lnTo>
                      <a:lnTo>
                        <a:pt x="414" y="2899"/>
                      </a:lnTo>
                      <a:lnTo>
                        <a:pt x="317" y="2997"/>
                      </a:lnTo>
                      <a:lnTo>
                        <a:pt x="219" y="3094"/>
                      </a:lnTo>
                      <a:lnTo>
                        <a:pt x="146" y="3216"/>
                      </a:lnTo>
                      <a:lnTo>
                        <a:pt x="73" y="3313"/>
                      </a:lnTo>
                      <a:lnTo>
                        <a:pt x="24" y="3435"/>
                      </a:lnTo>
                      <a:lnTo>
                        <a:pt x="0" y="3557"/>
                      </a:lnTo>
                      <a:lnTo>
                        <a:pt x="0" y="3679"/>
                      </a:lnTo>
                      <a:lnTo>
                        <a:pt x="0" y="15880"/>
                      </a:lnTo>
                      <a:lnTo>
                        <a:pt x="0" y="15880"/>
                      </a:lnTo>
                      <a:lnTo>
                        <a:pt x="0" y="16002"/>
                      </a:lnTo>
                      <a:lnTo>
                        <a:pt x="49" y="16075"/>
                      </a:lnTo>
                      <a:lnTo>
                        <a:pt x="97" y="16148"/>
                      </a:lnTo>
                      <a:lnTo>
                        <a:pt x="170" y="16197"/>
                      </a:lnTo>
                      <a:lnTo>
                        <a:pt x="244" y="16221"/>
                      </a:lnTo>
                      <a:lnTo>
                        <a:pt x="341" y="16246"/>
                      </a:lnTo>
                      <a:lnTo>
                        <a:pt x="463" y="16221"/>
                      </a:lnTo>
                      <a:lnTo>
                        <a:pt x="560" y="16173"/>
                      </a:lnTo>
                      <a:lnTo>
                        <a:pt x="6137" y="13323"/>
                      </a:lnTo>
                      <a:lnTo>
                        <a:pt x="6137" y="1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0" name="Shape 703">
                  <a:extLst>
                    <a:ext uri="{FF2B5EF4-FFF2-40B4-BE49-F238E27FC236}">
                      <a16:creationId xmlns:a16="http://schemas.microsoft.com/office/drawing/2014/main" id="{56F600CE-B3F5-F74F-AA21-FFAD963B66C5}"/>
                    </a:ext>
                  </a:extLst>
                </p:cNvPr>
                <p:cNvSpPr/>
                <p:nvPr/>
              </p:nvSpPr>
              <p:spPr>
                <a:xfrm>
                  <a:off x="6328768" y="1758098"/>
                  <a:ext cx="129500" cy="3408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3" h="16221" fill="none" extrusionOk="0">
                      <a:moveTo>
                        <a:pt x="5578" y="49"/>
                      </a:moveTo>
                      <a:lnTo>
                        <a:pt x="0" y="2898"/>
                      </a:lnTo>
                      <a:lnTo>
                        <a:pt x="0" y="16221"/>
                      </a:lnTo>
                      <a:lnTo>
                        <a:pt x="5626" y="13371"/>
                      </a:lnTo>
                      <a:lnTo>
                        <a:pt x="5626" y="13371"/>
                      </a:lnTo>
                      <a:lnTo>
                        <a:pt x="5724" y="13322"/>
                      </a:lnTo>
                      <a:lnTo>
                        <a:pt x="5845" y="13225"/>
                      </a:lnTo>
                      <a:lnTo>
                        <a:pt x="5918" y="13127"/>
                      </a:lnTo>
                      <a:lnTo>
                        <a:pt x="6016" y="13030"/>
                      </a:lnTo>
                      <a:lnTo>
                        <a:pt x="6065" y="12908"/>
                      </a:lnTo>
                      <a:lnTo>
                        <a:pt x="6113" y="12786"/>
                      </a:lnTo>
                      <a:lnTo>
                        <a:pt x="6138" y="12665"/>
                      </a:lnTo>
                      <a:lnTo>
                        <a:pt x="6162" y="12543"/>
                      </a:lnTo>
                      <a:lnTo>
                        <a:pt x="6162" y="341"/>
                      </a:lnTo>
                      <a:lnTo>
                        <a:pt x="6162" y="341"/>
                      </a:lnTo>
                      <a:lnTo>
                        <a:pt x="6138" y="219"/>
                      </a:lnTo>
                      <a:lnTo>
                        <a:pt x="6113" y="146"/>
                      </a:lnTo>
                      <a:lnTo>
                        <a:pt x="6065" y="73"/>
                      </a:lnTo>
                      <a:lnTo>
                        <a:pt x="5992" y="24"/>
                      </a:lnTo>
                      <a:lnTo>
                        <a:pt x="5894" y="0"/>
                      </a:lnTo>
                      <a:lnTo>
                        <a:pt x="5797" y="0"/>
                      </a:lnTo>
                      <a:lnTo>
                        <a:pt x="5699" y="0"/>
                      </a:lnTo>
                      <a:lnTo>
                        <a:pt x="5578" y="49"/>
                      </a:lnTo>
                      <a:lnTo>
                        <a:pt x="5578" y="49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1" name="Shape 704">
                  <a:extLst>
                    <a:ext uri="{FF2B5EF4-FFF2-40B4-BE49-F238E27FC236}">
                      <a16:creationId xmlns:a16="http://schemas.microsoft.com/office/drawing/2014/main" id="{45C805A6-99CF-EF4E-B449-0D47CCF389C4}"/>
                    </a:ext>
                  </a:extLst>
                </p:cNvPr>
                <p:cNvSpPr/>
                <p:nvPr/>
              </p:nvSpPr>
              <p:spPr>
                <a:xfrm>
                  <a:off x="6379934" y="1871691"/>
                  <a:ext cx="38915" cy="220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52" h="1049" fill="none" extrusionOk="0">
                      <a:moveTo>
                        <a:pt x="1" y="1"/>
                      </a:moveTo>
                      <a:lnTo>
                        <a:pt x="1852" y="1048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2" name="Shape 705">
                  <a:extLst>
                    <a:ext uri="{FF2B5EF4-FFF2-40B4-BE49-F238E27FC236}">
                      <a16:creationId xmlns:a16="http://schemas.microsoft.com/office/drawing/2014/main" id="{CD1E5719-AD24-8A40-B91A-2DF129F9CD77}"/>
                    </a:ext>
                  </a:extLst>
                </p:cNvPr>
                <p:cNvSpPr/>
                <p:nvPr/>
              </p:nvSpPr>
              <p:spPr>
                <a:xfrm>
                  <a:off x="6380459" y="1849691"/>
                  <a:ext cx="37885" cy="660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3" h="3143" fill="none" extrusionOk="0">
                      <a:moveTo>
                        <a:pt x="1802" y="1"/>
                      </a:moveTo>
                      <a:lnTo>
                        <a:pt x="0" y="3142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3" name="Shape 706">
                  <a:extLst>
                    <a:ext uri="{FF2B5EF4-FFF2-40B4-BE49-F238E27FC236}">
                      <a16:creationId xmlns:a16="http://schemas.microsoft.com/office/drawing/2014/main" id="{F796FAD7-B86C-5E48-B67C-06D9239B892E}"/>
                    </a:ext>
                  </a:extLst>
                </p:cNvPr>
                <p:cNvSpPr/>
                <p:nvPr/>
              </p:nvSpPr>
              <p:spPr>
                <a:xfrm>
                  <a:off x="6104607" y="1996064"/>
                  <a:ext cx="21" cy="51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244" fill="none" extrusionOk="0">
                      <a:moveTo>
                        <a:pt x="1" y="244"/>
                      </a:moveTo>
                      <a:lnTo>
                        <a:pt x="1" y="244"/>
                      </a:lnTo>
                      <a:lnTo>
                        <a:pt x="1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4" name="Shape 707">
                  <a:extLst>
                    <a:ext uri="{FF2B5EF4-FFF2-40B4-BE49-F238E27FC236}">
                      <a16:creationId xmlns:a16="http://schemas.microsoft.com/office/drawing/2014/main" id="{F3066AE5-B8CE-664A-A938-FE19972EEFAF}"/>
                    </a:ext>
                  </a:extLst>
                </p:cNvPr>
                <p:cNvSpPr/>
                <p:nvPr/>
              </p:nvSpPr>
              <p:spPr>
                <a:xfrm>
                  <a:off x="6106667" y="1969441"/>
                  <a:ext cx="1555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488" fill="none" extrusionOk="0">
                      <a:moveTo>
                        <a:pt x="0" y="488"/>
                      </a:moveTo>
                      <a:lnTo>
                        <a:pt x="73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3" name="Shape 708">
                  <a:extLst>
                    <a:ext uri="{FF2B5EF4-FFF2-40B4-BE49-F238E27FC236}">
                      <a16:creationId xmlns:a16="http://schemas.microsoft.com/office/drawing/2014/main" id="{63EC16E6-7091-7E4C-A206-59D2A62F738C}"/>
                    </a:ext>
                  </a:extLst>
                </p:cNvPr>
                <p:cNvSpPr/>
                <p:nvPr/>
              </p:nvSpPr>
              <p:spPr>
                <a:xfrm>
                  <a:off x="6111268" y="1943344"/>
                  <a:ext cx="3089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" h="488" fill="none" extrusionOk="0">
                      <a:moveTo>
                        <a:pt x="0" y="488"/>
                      </a:moveTo>
                      <a:lnTo>
                        <a:pt x="98" y="147"/>
                      </a:lnTo>
                      <a:lnTo>
                        <a:pt x="147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4" name="Shape 709">
                  <a:extLst>
                    <a:ext uri="{FF2B5EF4-FFF2-40B4-BE49-F238E27FC236}">
                      <a16:creationId xmlns:a16="http://schemas.microsoft.com/office/drawing/2014/main" id="{864DCB13-8A3A-E642-8F89-BCC7D496201D}"/>
                    </a:ext>
                  </a:extLst>
                </p:cNvPr>
                <p:cNvSpPr/>
                <p:nvPr/>
              </p:nvSpPr>
              <p:spPr>
                <a:xfrm>
                  <a:off x="6119463" y="1918780"/>
                  <a:ext cx="4097" cy="92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5" h="439" fill="none" extrusionOk="0">
                      <a:moveTo>
                        <a:pt x="0" y="439"/>
                      </a:moveTo>
                      <a:lnTo>
                        <a:pt x="195" y="25"/>
                      </a:lnTo>
                      <a:lnTo>
                        <a:pt x="195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5" name="Shape 710">
                  <a:extLst>
                    <a:ext uri="{FF2B5EF4-FFF2-40B4-BE49-F238E27FC236}">
                      <a16:creationId xmlns:a16="http://schemas.microsoft.com/office/drawing/2014/main" id="{46B24D9B-9136-E143-A31C-B409358673BB}"/>
                    </a:ext>
                  </a:extLst>
                </p:cNvPr>
                <p:cNvSpPr/>
                <p:nvPr/>
              </p:nvSpPr>
              <p:spPr>
                <a:xfrm>
                  <a:off x="6131734" y="1896255"/>
                  <a:ext cx="6157" cy="82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3" h="391" fill="none" extrusionOk="0">
                      <a:moveTo>
                        <a:pt x="1" y="391"/>
                      </a:moveTo>
                      <a:lnTo>
                        <a:pt x="74" y="269"/>
                      </a:lnTo>
                      <a:lnTo>
                        <a:pt x="293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6" name="Shape 711">
                  <a:extLst>
                    <a:ext uri="{FF2B5EF4-FFF2-40B4-BE49-F238E27FC236}">
                      <a16:creationId xmlns:a16="http://schemas.microsoft.com/office/drawing/2014/main" id="{F2FC37E4-C41F-6C4C-983D-18B928D8A836}"/>
                    </a:ext>
                  </a:extLst>
                </p:cNvPr>
                <p:cNvSpPr/>
                <p:nvPr/>
              </p:nvSpPr>
              <p:spPr>
                <a:xfrm>
                  <a:off x="6149133" y="1878856"/>
                  <a:ext cx="8720" cy="56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5" h="269" fill="none" extrusionOk="0">
                      <a:moveTo>
                        <a:pt x="1" y="269"/>
                      </a:moveTo>
                      <a:lnTo>
                        <a:pt x="25" y="244"/>
                      </a:lnTo>
                      <a:lnTo>
                        <a:pt x="220" y="123"/>
                      </a:lnTo>
                      <a:lnTo>
                        <a:pt x="415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7" name="Shape 712">
                  <a:extLst>
                    <a:ext uri="{FF2B5EF4-FFF2-40B4-BE49-F238E27FC236}">
                      <a16:creationId xmlns:a16="http://schemas.microsoft.com/office/drawing/2014/main" id="{2FF031AB-EE5D-3E41-A9D6-929309970EF5}"/>
                    </a:ext>
                  </a:extLst>
                </p:cNvPr>
                <p:cNvSpPr/>
                <p:nvPr/>
              </p:nvSpPr>
              <p:spPr>
                <a:xfrm>
                  <a:off x="6172667" y="1870157"/>
                  <a:ext cx="9750" cy="20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4" h="99" fill="none" extrusionOk="0">
                      <a:moveTo>
                        <a:pt x="1" y="98"/>
                      </a:moveTo>
                      <a:lnTo>
                        <a:pt x="220" y="50"/>
                      </a:lnTo>
                      <a:lnTo>
                        <a:pt x="464" y="1"/>
                      </a:lnTo>
                      <a:lnTo>
                        <a:pt x="464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8" name="Shape 713">
                  <a:extLst>
                    <a:ext uri="{FF2B5EF4-FFF2-40B4-BE49-F238E27FC236}">
                      <a16:creationId xmlns:a16="http://schemas.microsoft.com/office/drawing/2014/main" id="{AAD8D440-0D8D-1947-B1A0-FD5C894C32CA}"/>
                    </a:ext>
                  </a:extLst>
                </p:cNvPr>
                <p:cNvSpPr/>
                <p:nvPr/>
              </p:nvSpPr>
              <p:spPr>
                <a:xfrm>
                  <a:off x="6198785" y="1869653"/>
                  <a:ext cx="10254" cy="15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8" h="74" fill="none" extrusionOk="0">
                      <a:moveTo>
                        <a:pt x="0" y="0"/>
                      </a:moveTo>
                      <a:lnTo>
                        <a:pt x="146" y="0"/>
                      </a:lnTo>
                      <a:lnTo>
                        <a:pt x="463" y="74"/>
                      </a:lnTo>
                      <a:lnTo>
                        <a:pt x="487" y="74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9" name="Shape 714">
                  <a:extLst>
                    <a:ext uri="{FF2B5EF4-FFF2-40B4-BE49-F238E27FC236}">
                      <a16:creationId xmlns:a16="http://schemas.microsoft.com/office/drawing/2014/main" id="{093BDD42-1935-0E4C-B39E-E7EEFA7A0D99}"/>
                    </a:ext>
                  </a:extLst>
                </p:cNvPr>
                <p:cNvSpPr/>
                <p:nvPr/>
              </p:nvSpPr>
              <p:spPr>
                <a:xfrm>
                  <a:off x="6223853" y="1878352"/>
                  <a:ext cx="7691" cy="66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6" h="318" fill="none" extrusionOk="0">
                      <a:moveTo>
                        <a:pt x="0" y="1"/>
                      </a:moveTo>
                      <a:lnTo>
                        <a:pt x="98" y="74"/>
                      </a:lnTo>
                      <a:lnTo>
                        <a:pt x="317" y="268"/>
                      </a:lnTo>
                      <a:lnTo>
                        <a:pt x="366" y="317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0" name="Shape 715">
                  <a:extLst>
                    <a:ext uri="{FF2B5EF4-FFF2-40B4-BE49-F238E27FC236}">
                      <a16:creationId xmlns:a16="http://schemas.microsoft.com/office/drawing/2014/main" id="{5A825DBB-1A06-0D49-A9E9-91356F68BD57}"/>
                    </a:ext>
                  </a:extLst>
                </p:cNvPr>
                <p:cNvSpPr/>
                <p:nvPr/>
              </p:nvSpPr>
              <p:spPr>
                <a:xfrm>
                  <a:off x="6240747" y="1898314"/>
                  <a:ext cx="4118" cy="92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6" h="439" fill="none" extrusionOk="0">
                      <a:moveTo>
                        <a:pt x="0" y="0"/>
                      </a:moveTo>
                      <a:lnTo>
                        <a:pt x="25" y="73"/>
                      </a:lnTo>
                      <a:lnTo>
                        <a:pt x="171" y="366"/>
                      </a:lnTo>
                      <a:lnTo>
                        <a:pt x="195" y="439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1" name="Shape 716">
                  <a:extLst>
                    <a:ext uri="{FF2B5EF4-FFF2-40B4-BE49-F238E27FC236}">
                      <a16:creationId xmlns:a16="http://schemas.microsoft.com/office/drawing/2014/main" id="{032BE221-7596-E34B-A91A-3542071ADCD2}"/>
                    </a:ext>
                  </a:extLst>
                </p:cNvPr>
                <p:cNvSpPr/>
                <p:nvPr/>
              </p:nvSpPr>
              <p:spPr>
                <a:xfrm>
                  <a:off x="6250455" y="1922877"/>
                  <a:ext cx="3110" cy="9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64" fill="none" extrusionOk="0">
                      <a:moveTo>
                        <a:pt x="1" y="0"/>
                      </a:moveTo>
                      <a:lnTo>
                        <a:pt x="147" y="463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2" name="Shape 717">
                  <a:extLst>
                    <a:ext uri="{FF2B5EF4-FFF2-40B4-BE49-F238E27FC236}">
                      <a16:creationId xmlns:a16="http://schemas.microsoft.com/office/drawing/2014/main" id="{32EE5568-21A1-114C-9BB1-6E9D73D850E5}"/>
                    </a:ext>
                  </a:extLst>
                </p:cNvPr>
                <p:cNvSpPr/>
                <p:nvPr/>
              </p:nvSpPr>
              <p:spPr>
                <a:xfrm>
                  <a:off x="6258145" y="1948471"/>
                  <a:ext cx="3089" cy="97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" h="463" fill="none" extrusionOk="0">
                      <a:moveTo>
                        <a:pt x="0" y="0"/>
                      </a:moveTo>
                      <a:lnTo>
                        <a:pt x="146" y="463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3" name="Shape 718">
                  <a:extLst>
                    <a:ext uri="{FF2B5EF4-FFF2-40B4-BE49-F238E27FC236}">
                      <a16:creationId xmlns:a16="http://schemas.microsoft.com/office/drawing/2014/main" id="{D3A804EB-7860-EA45-9F1B-B2751F5467F4}"/>
                    </a:ext>
                  </a:extLst>
                </p:cNvPr>
                <p:cNvSpPr/>
                <p:nvPr/>
              </p:nvSpPr>
              <p:spPr>
                <a:xfrm>
                  <a:off x="6266319" y="1974043"/>
                  <a:ext cx="4118" cy="92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6" h="440" fill="none" extrusionOk="0">
                      <a:moveTo>
                        <a:pt x="1" y="1"/>
                      </a:moveTo>
                      <a:lnTo>
                        <a:pt x="50" y="123"/>
                      </a:lnTo>
                      <a:lnTo>
                        <a:pt x="196" y="415"/>
                      </a:lnTo>
                      <a:lnTo>
                        <a:pt x="196" y="439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4" name="Shape 719">
                  <a:extLst>
                    <a:ext uri="{FF2B5EF4-FFF2-40B4-BE49-F238E27FC236}">
                      <a16:creationId xmlns:a16="http://schemas.microsoft.com/office/drawing/2014/main" id="{D6053B0C-F4B9-894C-99E0-709F35926ACB}"/>
                    </a:ext>
                  </a:extLst>
                </p:cNvPr>
                <p:cNvSpPr/>
                <p:nvPr/>
              </p:nvSpPr>
              <p:spPr>
                <a:xfrm>
                  <a:off x="6278611" y="1997598"/>
                  <a:ext cx="6157" cy="76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3" h="366" fill="none" extrusionOk="0">
                      <a:moveTo>
                        <a:pt x="0" y="0"/>
                      </a:moveTo>
                      <a:lnTo>
                        <a:pt x="98" y="146"/>
                      </a:lnTo>
                      <a:lnTo>
                        <a:pt x="293" y="366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5" name="Shape 720">
                  <a:extLst>
                    <a:ext uri="{FF2B5EF4-FFF2-40B4-BE49-F238E27FC236}">
                      <a16:creationId xmlns:a16="http://schemas.microsoft.com/office/drawing/2014/main" id="{F4B4CB18-F35F-7349-BA5F-23ACCA810979}"/>
                    </a:ext>
                  </a:extLst>
                </p:cNvPr>
                <p:cNvSpPr/>
                <p:nvPr/>
              </p:nvSpPr>
              <p:spPr>
                <a:xfrm>
                  <a:off x="6298048" y="2015500"/>
                  <a:ext cx="9245" cy="41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0" h="196" fill="none" extrusionOk="0">
                      <a:moveTo>
                        <a:pt x="1" y="1"/>
                      </a:moveTo>
                      <a:lnTo>
                        <a:pt x="171" y="98"/>
                      </a:lnTo>
                      <a:lnTo>
                        <a:pt x="439" y="195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6" name="Shape 721">
                  <a:extLst>
                    <a:ext uri="{FF2B5EF4-FFF2-40B4-BE49-F238E27FC236}">
                      <a16:creationId xmlns:a16="http://schemas.microsoft.com/office/drawing/2014/main" id="{D95839B7-90DD-0E4B-90B0-C1E1D1991857}"/>
                    </a:ext>
                  </a:extLst>
                </p:cNvPr>
                <p:cNvSpPr/>
                <p:nvPr/>
              </p:nvSpPr>
              <p:spPr>
                <a:xfrm>
                  <a:off x="6323137" y="2022161"/>
                  <a:ext cx="10254" cy="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8" h="25" fill="none" extrusionOk="0">
                      <a:moveTo>
                        <a:pt x="0" y="0"/>
                      </a:moveTo>
                      <a:lnTo>
                        <a:pt x="49" y="25"/>
                      </a:lnTo>
                      <a:lnTo>
                        <a:pt x="487" y="0"/>
                      </a:lnTo>
                      <a:lnTo>
                        <a:pt x="487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7" name="Shape 722">
                  <a:extLst>
                    <a:ext uri="{FF2B5EF4-FFF2-40B4-BE49-F238E27FC236}">
                      <a16:creationId xmlns:a16="http://schemas.microsoft.com/office/drawing/2014/main" id="{B17A5A56-E108-A042-88E5-C3E9B13AAA91}"/>
                    </a:ext>
                  </a:extLst>
                </p:cNvPr>
                <p:cNvSpPr/>
                <p:nvPr/>
              </p:nvSpPr>
              <p:spPr>
                <a:xfrm>
                  <a:off x="6349739" y="2018064"/>
                  <a:ext cx="9750" cy="25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4" h="123" fill="none" extrusionOk="0">
                      <a:moveTo>
                        <a:pt x="1" y="122"/>
                      </a:moveTo>
                      <a:lnTo>
                        <a:pt x="196" y="73"/>
                      </a:lnTo>
                      <a:lnTo>
                        <a:pt x="464" y="0"/>
                      </a:lnTo>
                      <a:lnTo>
                        <a:pt x="464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8" name="Shape 723">
                  <a:extLst>
                    <a:ext uri="{FF2B5EF4-FFF2-40B4-BE49-F238E27FC236}">
                      <a16:creationId xmlns:a16="http://schemas.microsoft.com/office/drawing/2014/main" id="{521A3629-106E-EE48-BCCB-19C83907E0CE}"/>
                    </a:ext>
                  </a:extLst>
                </p:cNvPr>
                <p:cNvSpPr/>
                <p:nvPr/>
              </p:nvSpPr>
              <p:spPr>
                <a:xfrm>
                  <a:off x="6374828" y="2006297"/>
                  <a:ext cx="8720" cy="56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5" h="269" fill="none" extrusionOk="0">
                      <a:moveTo>
                        <a:pt x="0" y="268"/>
                      </a:moveTo>
                      <a:lnTo>
                        <a:pt x="195" y="146"/>
                      </a:lnTo>
                      <a:lnTo>
                        <a:pt x="390" y="0"/>
                      </a:lnTo>
                      <a:lnTo>
                        <a:pt x="414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9" name="Shape 724">
                  <a:extLst>
                    <a:ext uri="{FF2B5EF4-FFF2-40B4-BE49-F238E27FC236}">
                      <a16:creationId xmlns:a16="http://schemas.microsoft.com/office/drawing/2014/main" id="{FE98BEEC-89F7-1947-B570-D1F03C9393A7}"/>
                    </a:ext>
                  </a:extLst>
                </p:cNvPr>
                <p:cNvSpPr/>
                <p:nvPr/>
              </p:nvSpPr>
              <p:spPr>
                <a:xfrm>
                  <a:off x="6394789" y="1985831"/>
                  <a:ext cx="5127" cy="87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4" h="415" fill="none" extrusionOk="0">
                      <a:moveTo>
                        <a:pt x="0" y="414"/>
                      </a:moveTo>
                      <a:lnTo>
                        <a:pt x="24" y="365"/>
                      </a:lnTo>
                      <a:lnTo>
                        <a:pt x="146" y="195"/>
                      </a:lnTo>
                      <a:lnTo>
                        <a:pt x="244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0" name="Shape 725">
                  <a:extLst>
                    <a:ext uri="{FF2B5EF4-FFF2-40B4-BE49-F238E27FC236}">
                      <a16:creationId xmlns:a16="http://schemas.microsoft.com/office/drawing/2014/main" id="{D43755DD-E150-2E4C-B9EB-D53A49EDC0CE}"/>
                    </a:ext>
                  </a:extLst>
                </p:cNvPr>
                <p:cNvSpPr/>
                <p:nvPr/>
              </p:nvSpPr>
              <p:spPr>
                <a:xfrm>
                  <a:off x="6405527" y="1960238"/>
                  <a:ext cx="2059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488" fill="none" extrusionOk="0">
                      <a:moveTo>
                        <a:pt x="0" y="487"/>
                      </a:moveTo>
                      <a:lnTo>
                        <a:pt x="49" y="293"/>
                      </a:lnTo>
                      <a:lnTo>
                        <a:pt x="98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1" name="Shape 726">
                  <a:extLst>
                    <a:ext uri="{FF2B5EF4-FFF2-40B4-BE49-F238E27FC236}">
                      <a16:creationId xmlns:a16="http://schemas.microsoft.com/office/drawing/2014/main" id="{1FD3372D-BF0D-A54A-9B17-0F64506C44D2}"/>
                    </a:ext>
                  </a:extLst>
                </p:cNvPr>
                <p:cNvSpPr/>
                <p:nvPr/>
              </p:nvSpPr>
              <p:spPr>
                <a:xfrm>
                  <a:off x="6408090" y="1933615"/>
                  <a:ext cx="525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488" fill="none" extrusionOk="0">
                      <a:moveTo>
                        <a:pt x="25" y="488"/>
                      </a:moveTo>
                      <a:lnTo>
                        <a:pt x="25" y="464"/>
                      </a:lnTo>
                      <a:lnTo>
                        <a:pt x="25" y="123"/>
                      </a:lnTo>
                      <a:lnTo>
                        <a:pt x="0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2" name="Shape 727">
                  <a:extLst>
                    <a:ext uri="{FF2B5EF4-FFF2-40B4-BE49-F238E27FC236}">
                      <a16:creationId xmlns:a16="http://schemas.microsoft.com/office/drawing/2014/main" id="{BE543368-C78F-D041-BE52-18248E4B2890}"/>
                    </a:ext>
                  </a:extLst>
                </p:cNvPr>
                <p:cNvSpPr/>
                <p:nvPr/>
              </p:nvSpPr>
              <p:spPr>
                <a:xfrm>
                  <a:off x="6404497" y="1911110"/>
                  <a:ext cx="1051" cy="51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" h="244" fill="none" extrusionOk="0">
                      <a:moveTo>
                        <a:pt x="49" y="244"/>
                      </a:moveTo>
                      <a:lnTo>
                        <a:pt x="49" y="244"/>
                      </a:lnTo>
                      <a:lnTo>
                        <a:pt x="1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335" name="Retângulo 334">
              <a:extLst>
                <a:ext uri="{FF2B5EF4-FFF2-40B4-BE49-F238E27FC236}">
                  <a16:creationId xmlns:a16="http://schemas.microsoft.com/office/drawing/2014/main" id="{D80375D1-DF60-7842-96F3-D02863C03508}"/>
                </a:ext>
              </a:extLst>
            </p:cNvPr>
            <p:cNvSpPr/>
            <p:nvPr/>
          </p:nvSpPr>
          <p:spPr>
            <a:xfrm>
              <a:off x="4266459" y="1811097"/>
              <a:ext cx="62600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Missão</a:t>
              </a:r>
            </a:p>
          </p:txBody>
        </p:sp>
      </p:grpSp>
      <p:sp>
        <p:nvSpPr>
          <p:cNvPr id="251" name="Retângulo 250">
            <a:extLst>
              <a:ext uri="{FF2B5EF4-FFF2-40B4-BE49-F238E27FC236}">
                <a16:creationId xmlns:a16="http://schemas.microsoft.com/office/drawing/2014/main" id="{E4D34871-A826-9645-B208-65346B87FE58}"/>
              </a:ext>
            </a:extLst>
          </p:cNvPr>
          <p:cNvSpPr/>
          <p:nvPr/>
        </p:nvSpPr>
        <p:spPr>
          <a:xfrm>
            <a:off x="4471837" y="5863872"/>
            <a:ext cx="41622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Pavimentamos o acessos aos seus sonhos.</a:t>
            </a:r>
          </a:p>
        </p:txBody>
      </p:sp>
      <p:sp>
        <p:nvSpPr>
          <p:cNvPr id="252" name="Retângulo 251">
            <a:extLst>
              <a:ext uri="{FF2B5EF4-FFF2-40B4-BE49-F238E27FC236}">
                <a16:creationId xmlns:a16="http://schemas.microsoft.com/office/drawing/2014/main" id="{1FD086FD-5057-3649-A1E1-6D9E60B327B4}"/>
              </a:ext>
            </a:extLst>
          </p:cNvPr>
          <p:cNvSpPr/>
          <p:nvPr/>
        </p:nvSpPr>
        <p:spPr>
          <a:xfrm>
            <a:off x="1103604" y="1019930"/>
            <a:ext cx="7530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spc="-20" dirty="0"/>
              <a:t>Ser a principal referência na democratização do acesso a soluções financeiras inteligentes, </a:t>
            </a:r>
          </a:p>
          <a:p>
            <a:pPr algn="ctr"/>
            <a:r>
              <a:rPr lang="pt-BR" sz="1200" b="1" spc="-20" dirty="0"/>
              <a:t>permitindo a todos alcançarem o sucesso e materializarem os seus sonhos.</a:t>
            </a:r>
          </a:p>
        </p:txBody>
      </p:sp>
      <p:sp>
        <p:nvSpPr>
          <p:cNvPr id="266" name="Retângulo 265">
            <a:extLst>
              <a:ext uri="{FF2B5EF4-FFF2-40B4-BE49-F238E27FC236}">
                <a16:creationId xmlns:a16="http://schemas.microsoft.com/office/drawing/2014/main" id="{EB68AA45-3F93-884F-902E-C9FDE4A7188F}"/>
              </a:ext>
            </a:extLst>
          </p:cNvPr>
          <p:cNvSpPr/>
          <p:nvPr/>
        </p:nvSpPr>
        <p:spPr>
          <a:xfrm>
            <a:off x="3937970" y="2720451"/>
            <a:ext cx="13026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spc="-20" dirty="0"/>
              <a:t>Viabilizar soluções financeiras inteligentes e </a:t>
            </a:r>
            <a:r>
              <a:rPr lang="en-BR" sz="1200" b="1" spc="-20" dirty="0"/>
              <a:t>personalizadas</a:t>
            </a:r>
            <a:r>
              <a:rPr lang="pt-BR" sz="1200" b="1" spc="-20" dirty="0"/>
              <a:t>, </a:t>
            </a:r>
            <a:r>
              <a:rPr lang="pt-BR" sz="1200" b="1" spc="-30" dirty="0"/>
              <a:t>para que as pessoas, muito além de uma maior rentabilidade, </a:t>
            </a:r>
            <a:r>
              <a:rPr lang="pt-BR" sz="1200" b="1" spc="-20" dirty="0"/>
              <a:t>possam realizar seus projetos e </a:t>
            </a:r>
            <a:r>
              <a:rPr lang="en-BR" sz="1200" b="1" spc="-20" dirty="0"/>
              <a:t>satisfazer suas necessidades</a:t>
            </a:r>
            <a:r>
              <a:rPr lang="pt-BR" sz="1200" b="1" dirty="0"/>
              <a:t>.</a:t>
            </a: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2C4A4D4C-0F3B-D54F-9417-362C8B6BF1CE}"/>
              </a:ext>
            </a:extLst>
          </p:cNvPr>
          <p:cNvSpPr/>
          <p:nvPr/>
        </p:nvSpPr>
        <p:spPr>
          <a:xfrm>
            <a:off x="1103604" y="5627478"/>
            <a:ext cx="2766099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90000"/>
              </a:lnSpc>
            </a:pPr>
            <a:r>
              <a:rPr lang="pt-PT" sz="1200" dirty="0"/>
              <a:t>1. </a:t>
            </a:r>
            <a:r>
              <a:rPr lang="pt-PT" sz="1200" b="1" dirty="0"/>
              <a:t>Segurança</a:t>
            </a:r>
            <a:endParaRPr lang="pt-BR" sz="1200" b="1" dirty="0"/>
          </a:p>
          <a:p>
            <a:pPr fontAlgn="ctr">
              <a:lnSpc>
                <a:spcPct val="90000"/>
              </a:lnSpc>
            </a:pPr>
            <a:r>
              <a:rPr lang="pt-BR" sz="1200" dirty="0"/>
              <a:t>2. </a:t>
            </a:r>
            <a:r>
              <a:rPr lang="pt-PT" sz="1200" b="1" dirty="0"/>
              <a:t>Transparência</a:t>
            </a:r>
            <a:endParaRPr lang="pt-BR" sz="1200" b="1" dirty="0"/>
          </a:p>
          <a:p>
            <a:pPr fontAlgn="ctr">
              <a:lnSpc>
                <a:spcPct val="90000"/>
              </a:lnSpc>
            </a:pPr>
            <a:r>
              <a:rPr lang="pt-BR" sz="1200" dirty="0"/>
              <a:t>3. </a:t>
            </a:r>
            <a:r>
              <a:rPr lang="pt-PT" sz="1200" b="1" dirty="0"/>
              <a:t>Confiança</a:t>
            </a:r>
          </a:p>
          <a:p>
            <a:pPr fontAlgn="ctr">
              <a:lnSpc>
                <a:spcPct val="90000"/>
              </a:lnSpc>
            </a:pPr>
            <a:r>
              <a:rPr lang="pt-PT" sz="1200" dirty="0"/>
              <a:t>4. </a:t>
            </a:r>
            <a:r>
              <a:rPr lang="pt-PT" sz="1200" b="1" dirty="0"/>
              <a:t>Agilidade</a:t>
            </a:r>
          </a:p>
        </p:txBody>
      </p:sp>
      <p:sp>
        <p:nvSpPr>
          <p:cNvPr id="277" name="Retângulo 276">
            <a:extLst>
              <a:ext uri="{FF2B5EF4-FFF2-40B4-BE49-F238E27FC236}">
                <a16:creationId xmlns:a16="http://schemas.microsoft.com/office/drawing/2014/main" id="{FB71B05E-26A3-534F-8578-41A3ECD2CFC8}"/>
              </a:ext>
            </a:extLst>
          </p:cNvPr>
          <p:cNvSpPr/>
          <p:nvPr/>
        </p:nvSpPr>
        <p:spPr>
          <a:xfrm>
            <a:off x="6675353" y="2969373"/>
            <a:ext cx="19587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pt-BR" sz="800" b="1" dirty="0">
                <a:solidFill>
                  <a:schemeClr val="accent5">
                    <a:lumMod val="50000"/>
                  </a:schemeClr>
                </a:solidFill>
              </a:rPr>
              <a:t>Foco em custo</a:t>
            </a:r>
          </a:p>
        </p:txBody>
      </p:sp>
      <p:grpSp>
        <p:nvGrpSpPr>
          <p:cNvPr id="278" name="Agrupar 277">
            <a:extLst>
              <a:ext uri="{FF2B5EF4-FFF2-40B4-BE49-F238E27FC236}">
                <a16:creationId xmlns:a16="http://schemas.microsoft.com/office/drawing/2014/main" id="{78382E02-BEC5-6440-803A-CA452E332F35}"/>
              </a:ext>
            </a:extLst>
          </p:cNvPr>
          <p:cNvGrpSpPr/>
          <p:nvPr/>
        </p:nvGrpSpPr>
        <p:grpSpPr>
          <a:xfrm>
            <a:off x="5726376" y="1754670"/>
            <a:ext cx="3000437" cy="830997"/>
            <a:chOff x="5726376" y="1754670"/>
            <a:chExt cx="3000437" cy="830997"/>
          </a:xfrm>
        </p:grpSpPr>
        <p:sp>
          <p:nvSpPr>
            <p:cNvPr id="279" name="Retângulo 278">
              <a:extLst>
                <a:ext uri="{FF2B5EF4-FFF2-40B4-BE49-F238E27FC236}">
                  <a16:creationId xmlns:a16="http://schemas.microsoft.com/office/drawing/2014/main" id="{B1C1C5BF-06E8-6C47-B2D1-E486A299E5BC}"/>
                </a:ext>
              </a:extLst>
            </p:cNvPr>
            <p:cNvSpPr/>
            <p:nvPr/>
          </p:nvSpPr>
          <p:spPr>
            <a:xfrm>
              <a:off x="7207372" y="1754670"/>
              <a:ext cx="15194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900" indent="-88900" fontAlgn="ctr"/>
              <a:r>
                <a:rPr lang="pt-BR" sz="800" dirty="0"/>
                <a:t>1. Grandes concorrentes no mercado</a:t>
              </a:r>
            </a:p>
            <a:p>
              <a:pPr marL="88900" indent="-88900" fontAlgn="ctr"/>
              <a:r>
                <a:rPr lang="pt-BR" sz="800" dirty="0"/>
                <a:t>2. Ataques cibernéticos</a:t>
              </a:r>
            </a:p>
          </p:txBody>
        </p:sp>
        <p:sp>
          <p:nvSpPr>
            <p:cNvPr id="281" name="Retângulo 280">
              <a:extLst>
                <a:ext uri="{FF2B5EF4-FFF2-40B4-BE49-F238E27FC236}">
                  <a16:creationId xmlns:a16="http://schemas.microsoft.com/office/drawing/2014/main" id="{EB36DE47-BDDC-1845-9A0D-D2955D2772F0}"/>
                </a:ext>
              </a:extLst>
            </p:cNvPr>
            <p:cNvSpPr/>
            <p:nvPr/>
          </p:nvSpPr>
          <p:spPr>
            <a:xfrm>
              <a:off x="5726376" y="1754670"/>
              <a:ext cx="151944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900" indent="-88900" fontAlgn="ctr"/>
              <a:r>
                <a:rPr lang="pt-BR" sz="800" dirty="0"/>
                <a:t>1. Escassez de soluções financeiras para um mercado propício para inovações com AI</a:t>
              </a:r>
            </a:p>
            <a:p>
              <a:pPr marL="88900" indent="-88900" fontAlgn="ctr"/>
              <a:r>
                <a:rPr lang="pt-BR" sz="800" dirty="0"/>
                <a:t>2. Grande mercado em expansão</a:t>
              </a:r>
            </a:p>
          </p:txBody>
        </p:sp>
      </p:grpSp>
      <p:grpSp>
        <p:nvGrpSpPr>
          <p:cNvPr id="293" name="Agrupar 292">
            <a:extLst>
              <a:ext uri="{FF2B5EF4-FFF2-40B4-BE49-F238E27FC236}">
                <a16:creationId xmlns:a16="http://schemas.microsoft.com/office/drawing/2014/main" id="{B9F5BD78-EB58-2E49-B6F5-2411293BBF89}"/>
              </a:ext>
            </a:extLst>
          </p:cNvPr>
          <p:cNvGrpSpPr/>
          <p:nvPr/>
        </p:nvGrpSpPr>
        <p:grpSpPr>
          <a:xfrm>
            <a:off x="9957008" y="2448653"/>
            <a:ext cx="3022462" cy="1330174"/>
            <a:chOff x="5700049" y="3301723"/>
            <a:chExt cx="3022462" cy="1330174"/>
          </a:xfrm>
        </p:grpSpPr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352A96BA-6A71-9B41-9031-E8FDAF8FCE55}"/>
                </a:ext>
              </a:extLst>
            </p:cNvPr>
            <p:cNvSpPr txBox="1"/>
            <p:nvPr/>
          </p:nvSpPr>
          <p:spPr>
            <a:xfrm>
              <a:off x="5703224" y="4416453"/>
              <a:ext cx="109206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</a:t>
              </a:r>
            </a:p>
          </p:txBody>
        </p:sp>
        <p:sp>
          <p:nvSpPr>
            <p:cNvPr id="308" name="CaixaDeTexto 307">
              <a:extLst>
                <a:ext uri="{FF2B5EF4-FFF2-40B4-BE49-F238E27FC236}">
                  <a16:creationId xmlns:a16="http://schemas.microsoft.com/office/drawing/2014/main" id="{B1AFDC8C-E83C-8F46-8836-6FFC7A2E7A0C}"/>
                </a:ext>
              </a:extLst>
            </p:cNvPr>
            <p:cNvSpPr txBox="1"/>
            <p:nvPr/>
          </p:nvSpPr>
          <p:spPr>
            <a:xfrm>
              <a:off x="5700049" y="3301723"/>
              <a:ext cx="109206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</a:t>
              </a:r>
            </a:p>
          </p:txBody>
        </p:sp>
        <p:sp>
          <p:nvSpPr>
            <p:cNvPr id="310" name="CaixaDeTexto 309">
              <a:extLst>
                <a:ext uri="{FF2B5EF4-FFF2-40B4-BE49-F238E27FC236}">
                  <a16:creationId xmlns:a16="http://schemas.microsoft.com/office/drawing/2014/main" id="{C7455716-0450-684C-BB1C-A708D1DC2F22}"/>
                </a:ext>
              </a:extLst>
            </p:cNvPr>
            <p:cNvSpPr txBox="1"/>
            <p:nvPr/>
          </p:nvSpPr>
          <p:spPr>
            <a:xfrm>
              <a:off x="6671599" y="4416453"/>
              <a:ext cx="109206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</a:t>
              </a:r>
            </a:p>
          </p:txBody>
        </p:sp>
        <p:sp>
          <p:nvSpPr>
            <p:cNvPr id="321" name="CaixaDeTexto 320">
              <a:extLst>
                <a:ext uri="{FF2B5EF4-FFF2-40B4-BE49-F238E27FC236}">
                  <a16:creationId xmlns:a16="http://schemas.microsoft.com/office/drawing/2014/main" id="{EAB07391-C10F-3D4F-A1C7-58E4211642D6}"/>
                </a:ext>
              </a:extLst>
            </p:cNvPr>
            <p:cNvSpPr txBox="1"/>
            <p:nvPr/>
          </p:nvSpPr>
          <p:spPr>
            <a:xfrm>
              <a:off x="7630449" y="4416453"/>
              <a:ext cx="109206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</a:t>
              </a:r>
            </a:p>
          </p:txBody>
        </p:sp>
        <p:sp>
          <p:nvSpPr>
            <p:cNvPr id="327" name="CaixaDeTexto 326">
              <a:extLst>
                <a:ext uri="{FF2B5EF4-FFF2-40B4-BE49-F238E27FC236}">
                  <a16:creationId xmlns:a16="http://schemas.microsoft.com/office/drawing/2014/main" id="{8EEE67D4-7CD9-B04F-983D-8B6F15AD55CE}"/>
                </a:ext>
              </a:extLst>
            </p:cNvPr>
            <p:cNvSpPr txBox="1"/>
            <p:nvPr/>
          </p:nvSpPr>
          <p:spPr>
            <a:xfrm>
              <a:off x="6671599" y="3301723"/>
              <a:ext cx="109206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- </a:t>
              </a:r>
            </a:p>
          </p:txBody>
        </p:sp>
        <p:sp>
          <p:nvSpPr>
            <p:cNvPr id="332" name="CaixaDeTexto 331">
              <a:extLst>
                <a:ext uri="{FF2B5EF4-FFF2-40B4-BE49-F238E27FC236}">
                  <a16:creationId xmlns:a16="http://schemas.microsoft.com/office/drawing/2014/main" id="{08953E35-64E5-7341-BE57-8AAAC804EB3F}"/>
                </a:ext>
              </a:extLst>
            </p:cNvPr>
            <p:cNvSpPr txBox="1"/>
            <p:nvPr/>
          </p:nvSpPr>
          <p:spPr>
            <a:xfrm>
              <a:off x="7630449" y="3301723"/>
              <a:ext cx="109206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</a:t>
              </a:r>
            </a:p>
          </p:txBody>
        </p:sp>
      </p:grpSp>
      <p:grpSp>
        <p:nvGrpSpPr>
          <p:cNvPr id="334" name="Agrupar 333">
            <a:extLst>
              <a:ext uri="{FF2B5EF4-FFF2-40B4-BE49-F238E27FC236}">
                <a16:creationId xmlns:a16="http://schemas.microsoft.com/office/drawing/2014/main" id="{F772023B-2EF9-7C4B-87D3-6E6E1FFBF714}"/>
              </a:ext>
            </a:extLst>
          </p:cNvPr>
          <p:cNvGrpSpPr/>
          <p:nvPr/>
        </p:nvGrpSpPr>
        <p:grpSpPr>
          <a:xfrm>
            <a:off x="475584" y="1754670"/>
            <a:ext cx="3000435" cy="1200329"/>
            <a:chOff x="475584" y="1754670"/>
            <a:chExt cx="3000435" cy="1200329"/>
          </a:xfrm>
        </p:grpSpPr>
        <p:sp>
          <p:nvSpPr>
            <p:cNvPr id="383" name="Retângulo 382">
              <a:extLst>
                <a:ext uri="{FF2B5EF4-FFF2-40B4-BE49-F238E27FC236}">
                  <a16:creationId xmlns:a16="http://schemas.microsoft.com/office/drawing/2014/main" id="{1BF523BB-12C1-1B41-B150-FB17CEBE7FE9}"/>
                </a:ext>
              </a:extLst>
            </p:cNvPr>
            <p:cNvSpPr/>
            <p:nvPr/>
          </p:nvSpPr>
          <p:spPr>
            <a:xfrm>
              <a:off x="475584" y="1754670"/>
              <a:ext cx="151944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900" indent="-88900" fontAlgn="ctr"/>
              <a:r>
                <a:rPr lang="pt-PT" sz="800" dirty="0"/>
                <a:t>1. Equipe qualificada, especializada em AI</a:t>
              </a:r>
            </a:p>
            <a:p>
              <a:pPr marL="88900" indent="-88900" fontAlgn="ctr"/>
              <a:r>
                <a:rPr lang="pt-PT" sz="800" dirty="0"/>
                <a:t>2. Utilização eficiente de AI para análises de mercado e solução de problemas financeiros</a:t>
              </a:r>
            </a:p>
            <a:p>
              <a:pPr marL="88900" indent="-88900" fontAlgn="ctr"/>
              <a:r>
                <a:rPr lang="pt-PT" sz="800" dirty="0"/>
                <a:t>3. Flexibilidade para atendimento e criação de produtos personalizados</a:t>
              </a:r>
            </a:p>
          </p:txBody>
        </p:sp>
        <p:sp>
          <p:nvSpPr>
            <p:cNvPr id="384" name="Retângulo 383">
              <a:extLst>
                <a:ext uri="{FF2B5EF4-FFF2-40B4-BE49-F238E27FC236}">
                  <a16:creationId xmlns:a16="http://schemas.microsoft.com/office/drawing/2014/main" id="{74907538-7144-ED4B-B5F8-41A82AA74B1C}"/>
                </a:ext>
              </a:extLst>
            </p:cNvPr>
            <p:cNvSpPr/>
            <p:nvPr/>
          </p:nvSpPr>
          <p:spPr>
            <a:xfrm>
              <a:off x="1956578" y="1754670"/>
              <a:ext cx="15194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900" indent="-88900" fontAlgn="ctr"/>
              <a:r>
                <a:rPr lang="pt-PT" sz="800" dirty="0"/>
                <a:t>1. Capital inicial limitado</a:t>
              </a:r>
            </a:p>
            <a:p>
              <a:pPr marL="88900" indent="-88900" fontAlgn="ctr"/>
              <a:r>
                <a:rPr lang="pt-PT" sz="800" dirty="0"/>
                <a:t>2. Novo no mercado, com marca desconhecida</a:t>
              </a:r>
            </a:p>
          </p:txBody>
        </p:sp>
      </p:grp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7F0404EA-6450-0848-9F05-ABE5DD30D128}"/>
              </a:ext>
            </a:extLst>
          </p:cNvPr>
          <p:cNvSpPr txBox="1"/>
          <p:nvPr/>
        </p:nvSpPr>
        <p:spPr>
          <a:xfrm>
            <a:off x="5481422" y="387759"/>
            <a:ext cx="2356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200" b="1" i="1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Strategic Design</a:t>
            </a:r>
          </a:p>
        </p:txBody>
      </p:sp>
      <p:grpSp>
        <p:nvGrpSpPr>
          <p:cNvPr id="250" name="Agrupar 249">
            <a:extLst>
              <a:ext uri="{FF2B5EF4-FFF2-40B4-BE49-F238E27FC236}">
                <a16:creationId xmlns:a16="http://schemas.microsoft.com/office/drawing/2014/main" id="{4E78D5D7-017E-B044-BAB2-D84582FA63E3}"/>
              </a:ext>
            </a:extLst>
          </p:cNvPr>
          <p:cNvGrpSpPr/>
          <p:nvPr/>
        </p:nvGrpSpPr>
        <p:grpSpPr>
          <a:xfrm>
            <a:off x="6436361" y="657982"/>
            <a:ext cx="2559519" cy="307777"/>
            <a:chOff x="5182227" y="538323"/>
            <a:chExt cx="2559519" cy="307777"/>
          </a:xfrm>
        </p:grpSpPr>
        <p:sp>
          <p:nvSpPr>
            <p:cNvPr id="270" name="Retângulo Arredondado 269">
              <a:extLst>
                <a:ext uri="{FF2B5EF4-FFF2-40B4-BE49-F238E27FC236}">
                  <a16:creationId xmlns:a16="http://schemas.microsoft.com/office/drawing/2014/main" id="{8A395E18-84A5-DF45-9F2C-190024E78F33}"/>
                </a:ext>
              </a:extLst>
            </p:cNvPr>
            <p:cNvSpPr/>
            <p:nvPr/>
          </p:nvSpPr>
          <p:spPr>
            <a:xfrm rot="21218920" flipV="1">
              <a:off x="5262544" y="580265"/>
              <a:ext cx="2398885" cy="2293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71" name="Retângulo 270">
              <a:extLst>
                <a:ext uri="{FF2B5EF4-FFF2-40B4-BE49-F238E27FC236}">
                  <a16:creationId xmlns:a16="http://schemas.microsoft.com/office/drawing/2014/main" id="{6026D405-0FAE-D24D-B1E4-4A8840A7572C}"/>
                </a:ext>
              </a:extLst>
            </p:cNvPr>
            <p:cNvSpPr/>
            <p:nvPr/>
          </p:nvSpPr>
          <p:spPr>
            <a:xfrm rot="21218920">
              <a:off x="5182227" y="538323"/>
              <a:ext cx="25595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Strategic Thinking for Business</a:t>
              </a:r>
              <a:r>
                <a:rPr lang="pt-BR" sz="12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 </a:t>
              </a:r>
            </a:p>
          </p:txBody>
        </p:sp>
      </p:grpSp>
      <p:sp>
        <p:nvSpPr>
          <p:cNvPr id="4" name="CaixaDeTexto 330">
            <a:extLst>
              <a:ext uri="{FF2B5EF4-FFF2-40B4-BE49-F238E27FC236}">
                <a16:creationId xmlns:a16="http://schemas.microsoft.com/office/drawing/2014/main" id="{9DB193DE-8155-8778-CC2B-EDFD578B7EB3}"/>
              </a:ext>
            </a:extLst>
          </p:cNvPr>
          <p:cNvSpPr txBox="1"/>
          <p:nvPr/>
        </p:nvSpPr>
        <p:spPr>
          <a:xfrm>
            <a:off x="422224" y="1534054"/>
            <a:ext cx="147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1400" b="1" spc="-50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Quantum Finance</a:t>
            </a:r>
          </a:p>
        </p:txBody>
      </p:sp>
      <p:cxnSp>
        <p:nvCxnSpPr>
          <p:cNvPr id="5" name="Conector de Seta Reta 400">
            <a:extLst>
              <a:ext uri="{FF2B5EF4-FFF2-40B4-BE49-F238E27FC236}">
                <a16:creationId xmlns:a16="http://schemas.microsoft.com/office/drawing/2014/main" id="{BB21E613-8D7E-D301-41AE-179FDFE8B0E6}"/>
              </a:ext>
            </a:extLst>
          </p:cNvPr>
          <p:cNvCxnSpPr/>
          <p:nvPr/>
        </p:nvCxnSpPr>
        <p:spPr>
          <a:xfrm flipV="1">
            <a:off x="5512226" y="4154330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Agrupar 292">
            <a:extLst>
              <a:ext uri="{FF2B5EF4-FFF2-40B4-BE49-F238E27FC236}">
                <a16:creationId xmlns:a16="http://schemas.microsoft.com/office/drawing/2014/main" id="{4F87DE17-1769-16CC-37EF-5D5633BB2FFC}"/>
              </a:ext>
            </a:extLst>
          </p:cNvPr>
          <p:cNvGrpSpPr/>
          <p:nvPr/>
        </p:nvGrpSpPr>
        <p:grpSpPr>
          <a:xfrm>
            <a:off x="5700049" y="3301723"/>
            <a:ext cx="3022462" cy="2191948"/>
            <a:chOff x="5700049" y="3301723"/>
            <a:chExt cx="3022462" cy="2191948"/>
          </a:xfrm>
        </p:grpSpPr>
        <p:sp>
          <p:nvSpPr>
            <p:cNvPr id="71" name="CaixaDeTexto 306">
              <a:extLst>
                <a:ext uri="{FF2B5EF4-FFF2-40B4-BE49-F238E27FC236}">
                  <a16:creationId xmlns:a16="http://schemas.microsoft.com/office/drawing/2014/main" id="{0A4A4CF3-FC7F-838E-0251-6C9EEF53A996}"/>
                </a:ext>
              </a:extLst>
            </p:cNvPr>
            <p:cNvSpPr txBox="1"/>
            <p:nvPr/>
          </p:nvSpPr>
          <p:spPr>
            <a:xfrm>
              <a:off x="5703224" y="4416453"/>
              <a:ext cx="1092062" cy="107721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Provedores de TI</a:t>
              </a:r>
            </a:p>
            <a:p>
              <a:pPr marL="44450" indent="-44450"/>
              <a:r>
                <a:rPr lang="pt-BR" sz="800" dirty="0"/>
                <a:t>- BNDS/ </a:t>
              </a:r>
              <a:r>
                <a:rPr lang="pt-BR" sz="800" dirty="0" err="1"/>
                <a:t>Bcos</a:t>
              </a:r>
              <a:r>
                <a:rPr lang="pt-BR" sz="800" dirty="0"/>
                <a:t>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interb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.)</a:t>
              </a:r>
            </a:p>
            <a:p>
              <a:pPr marL="44450" indent="-44450"/>
              <a:r>
                <a:rPr lang="pt-BR" sz="800" dirty="0"/>
                <a:t>- B3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(negociação de ativos e títulos)</a:t>
              </a:r>
            </a:p>
            <a:p>
              <a:pPr marL="44450" indent="-44450"/>
              <a:r>
                <a:rPr lang="pt-BR" sz="800" dirty="0"/>
                <a:t>- CIP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(TED, boletos)</a:t>
              </a:r>
            </a:p>
            <a:p>
              <a:pPr marL="44450" indent="-44450"/>
              <a:r>
                <a:rPr lang="pt-BR" sz="800" dirty="0"/>
                <a:t>- Inform. de crédito</a:t>
              </a:r>
            </a:p>
            <a:p>
              <a:pPr marL="44450" indent="-44450"/>
              <a:r>
                <a:rPr lang="pt-BR" sz="800" dirty="0"/>
                <a:t>- Segurança e logística numerário</a:t>
              </a:r>
            </a:p>
          </p:txBody>
        </p:sp>
        <p:sp>
          <p:nvSpPr>
            <p:cNvPr id="72" name="CaixaDeTexto 307">
              <a:extLst>
                <a:ext uri="{FF2B5EF4-FFF2-40B4-BE49-F238E27FC236}">
                  <a16:creationId xmlns:a16="http://schemas.microsoft.com/office/drawing/2014/main" id="{AF6F79AC-C8AC-A793-EA1A-91E3923CBF5B}"/>
                </a:ext>
              </a:extLst>
            </p:cNvPr>
            <p:cNvSpPr txBox="1"/>
            <p:nvPr/>
          </p:nvSpPr>
          <p:spPr>
            <a:xfrm>
              <a:off x="5700049" y="3301723"/>
              <a:ext cx="1092062" cy="107721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46038" indent="-46038"/>
              <a:r>
                <a:rPr lang="pt-BR" sz="800" dirty="0"/>
                <a:t>- Bancos Digitais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Nubank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, Next, Original, C6, Inter, Neon, Modal, 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Digi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+, 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Agibank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Superdigital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, ...)</a:t>
              </a:r>
            </a:p>
            <a:p>
              <a:pPr marL="90488" indent="-90488"/>
              <a:r>
                <a:rPr lang="pt-BR" sz="800" dirty="0"/>
                <a:t>- Banco XP</a:t>
              </a:r>
            </a:p>
            <a:p>
              <a:pPr marL="90488" indent="-90488"/>
              <a:r>
                <a:rPr lang="pt-BR" sz="800" dirty="0"/>
                <a:t>- </a:t>
              </a:r>
              <a:r>
                <a:rPr lang="pt-BR" sz="800" dirty="0" err="1"/>
                <a:t>Sicoob</a:t>
              </a:r>
              <a:r>
                <a:rPr lang="pt-BR" sz="800" dirty="0"/>
                <a:t> </a:t>
              </a:r>
            </a:p>
          </p:txBody>
        </p:sp>
        <p:sp>
          <p:nvSpPr>
            <p:cNvPr id="74" name="CaixaDeTexto 309">
              <a:extLst>
                <a:ext uri="{FF2B5EF4-FFF2-40B4-BE49-F238E27FC236}">
                  <a16:creationId xmlns:a16="http://schemas.microsoft.com/office/drawing/2014/main" id="{42AA1DB5-30E0-5027-65F9-C14A3A9F93CF}"/>
                </a:ext>
              </a:extLst>
            </p:cNvPr>
            <p:cNvSpPr txBox="1"/>
            <p:nvPr/>
          </p:nvSpPr>
          <p:spPr>
            <a:xfrm>
              <a:off x="6671599" y="4416453"/>
              <a:ext cx="1092062" cy="95410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Itaú Unibanco</a:t>
              </a:r>
            </a:p>
            <a:p>
              <a:pPr marL="90488" indent="-90488"/>
              <a:r>
                <a:rPr lang="pt-BR" sz="800" dirty="0"/>
                <a:t>- Banco do Brasil</a:t>
              </a:r>
            </a:p>
            <a:p>
              <a:pPr marL="90488" indent="-90488"/>
              <a:r>
                <a:rPr lang="pt-BR" sz="800" dirty="0"/>
                <a:t>- Bradesco</a:t>
              </a:r>
            </a:p>
            <a:p>
              <a:pPr marL="90488" indent="-90488"/>
              <a:r>
                <a:rPr lang="pt-BR" sz="800" dirty="0"/>
                <a:t>- Caixa Econ. Federal</a:t>
              </a:r>
            </a:p>
            <a:p>
              <a:pPr marL="90488" indent="-90488"/>
              <a:r>
                <a:rPr lang="pt-BR" sz="800" dirty="0"/>
                <a:t>- Santander</a:t>
              </a:r>
            </a:p>
            <a:p>
              <a:pPr marL="90488" indent="-90488"/>
              <a:r>
                <a:rPr lang="pt-BR" sz="800" dirty="0"/>
                <a:t>- BTG Pactual</a:t>
              </a:r>
            </a:p>
            <a:p>
              <a:pPr marL="90488" indent="-90488"/>
              <a:r>
                <a:rPr lang="pt-BR" sz="800" dirty="0"/>
                <a:t>- Banco Safra</a:t>
              </a:r>
            </a:p>
          </p:txBody>
        </p:sp>
        <p:sp>
          <p:nvSpPr>
            <p:cNvPr id="75" name="CaixaDeTexto 320">
              <a:extLst>
                <a:ext uri="{FF2B5EF4-FFF2-40B4-BE49-F238E27FC236}">
                  <a16:creationId xmlns:a16="http://schemas.microsoft.com/office/drawing/2014/main" id="{CF34E60B-F071-3A95-EFA5-604847E6226B}"/>
                </a:ext>
              </a:extLst>
            </p:cNvPr>
            <p:cNvSpPr txBox="1"/>
            <p:nvPr/>
          </p:nvSpPr>
          <p:spPr>
            <a:xfrm>
              <a:off x="7630449" y="4416453"/>
              <a:ext cx="1092062" cy="7078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Pessoas Físicas</a:t>
              </a:r>
            </a:p>
            <a:p>
              <a:pPr marL="90488" indent="-90488"/>
              <a:r>
                <a:rPr lang="pt-BR" sz="800" dirty="0"/>
                <a:t>- Pessoas Jurídicas</a:t>
              </a:r>
            </a:p>
            <a:p>
              <a:pPr marL="90488" indent="-90488"/>
              <a:r>
                <a:rPr lang="pt-BR" sz="800" dirty="0"/>
                <a:t>- Governo</a:t>
              </a:r>
            </a:p>
            <a:p>
              <a:pPr marL="44450" indent="-44450"/>
              <a:r>
                <a:rPr lang="pt-BR" sz="800" dirty="0"/>
                <a:t>- Instituições não governamentais</a:t>
              </a:r>
            </a:p>
          </p:txBody>
        </p:sp>
        <p:sp>
          <p:nvSpPr>
            <p:cNvPr id="76" name="CaixaDeTexto 326">
              <a:extLst>
                <a:ext uri="{FF2B5EF4-FFF2-40B4-BE49-F238E27FC236}">
                  <a16:creationId xmlns:a16="http://schemas.microsoft.com/office/drawing/2014/main" id="{F852B055-0F74-B0D2-F5F4-209A6BBFC9F4}"/>
                </a:ext>
              </a:extLst>
            </p:cNvPr>
            <p:cNvSpPr txBox="1"/>
            <p:nvPr/>
          </p:nvSpPr>
          <p:spPr>
            <a:xfrm>
              <a:off x="6671599" y="3301723"/>
              <a:ext cx="1092062" cy="107721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- BACEN </a:t>
              </a:r>
            </a:p>
            <a:p>
              <a:r>
                <a:rPr lang="pt-BR" sz="800" dirty="0"/>
                <a:t>- PROCON</a:t>
              </a:r>
            </a:p>
            <a:p>
              <a:r>
                <a:rPr lang="pt-BR" sz="800" dirty="0"/>
                <a:t>- CMN</a:t>
              </a:r>
            </a:p>
            <a:p>
              <a:r>
                <a:rPr lang="pt-BR" sz="800" dirty="0"/>
                <a:t>- CVM</a:t>
              </a:r>
            </a:p>
            <a:p>
              <a:r>
                <a:rPr lang="pt-BR" sz="800" dirty="0"/>
                <a:t>- ANPD</a:t>
              </a:r>
            </a:p>
            <a:p>
              <a:r>
                <a:rPr lang="pt-BR" sz="800" dirty="0"/>
                <a:t>- ANBIMA</a:t>
              </a:r>
            </a:p>
            <a:p>
              <a:r>
                <a:rPr lang="pt-BR" sz="800" dirty="0"/>
                <a:t>- SUSEP  </a:t>
              </a:r>
            </a:p>
            <a:p>
              <a:r>
                <a:rPr lang="pt-BR" sz="800" dirty="0"/>
                <a:t>- Receitas Fed. e est.</a:t>
              </a:r>
            </a:p>
          </p:txBody>
        </p:sp>
        <p:sp>
          <p:nvSpPr>
            <p:cNvPr id="77" name="CaixaDeTexto 331">
              <a:extLst>
                <a:ext uri="{FF2B5EF4-FFF2-40B4-BE49-F238E27FC236}">
                  <a16:creationId xmlns:a16="http://schemas.microsoft.com/office/drawing/2014/main" id="{02746563-2FCE-772E-D542-D112A41A1771}"/>
                </a:ext>
              </a:extLst>
            </p:cNvPr>
            <p:cNvSpPr txBox="1"/>
            <p:nvPr/>
          </p:nvSpPr>
          <p:spPr>
            <a:xfrm>
              <a:off x="7630449" y="3301723"/>
              <a:ext cx="1092062" cy="83099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Corretoras</a:t>
              </a:r>
            </a:p>
            <a:p>
              <a:pPr marL="90488" indent="-90488"/>
              <a:r>
                <a:rPr lang="pt-BR" sz="800" dirty="0"/>
                <a:t>- Criptomoedas</a:t>
              </a:r>
              <a:endParaRPr lang="pt-BR" sz="800" spc="-20" dirty="0"/>
            </a:p>
            <a:p>
              <a:pPr marL="90488" indent="-90488"/>
              <a:r>
                <a:rPr lang="pt-BR" sz="800" dirty="0"/>
                <a:t>- Pagamento digital </a:t>
              </a:r>
            </a:p>
            <a:p>
              <a:pPr marL="90488" indent="-90488"/>
              <a:r>
                <a:rPr lang="pt-BR" sz="800" dirty="0"/>
                <a:t>- Empréstimos P2P</a:t>
              </a:r>
            </a:p>
            <a:p>
              <a:pPr marL="90488" indent="-90488"/>
              <a:r>
                <a:rPr lang="pt-BR" sz="800" dirty="0"/>
                <a:t>- Empréstimos online</a:t>
              </a:r>
            </a:p>
            <a:p>
              <a:pPr marL="90488" indent="-90488"/>
              <a:r>
                <a:rPr lang="pt-BR" sz="800" dirty="0"/>
                <a:t>- </a:t>
              </a:r>
              <a:r>
                <a:rPr lang="pt-BR" sz="800" dirty="0" err="1"/>
                <a:t>Crowdfunding</a:t>
              </a:r>
              <a:endParaRPr lang="pt-BR" sz="800" dirty="0"/>
            </a:p>
          </p:txBody>
        </p:sp>
      </p:grpSp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CDECDFD-6078-A9CE-6DED-BEC9A1A6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17" y="3478774"/>
            <a:ext cx="3377496" cy="1976451"/>
          </a:xfrm>
          <a:prstGeom prst="rect">
            <a:avLst/>
          </a:prstGeom>
        </p:spPr>
      </p:pic>
      <p:grpSp>
        <p:nvGrpSpPr>
          <p:cNvPr id="213" name="Grupo 10">
            <a:extLst>
              <a:ext uri="{FF2B5EF4-FFF2-40B4-BE49-F238E27FC236}">
                <a16:creationId xmlns:a16="http://schemas.microsoft.com/office/drawing/2014/main" id="{0E7F5676-8FBB-A74E-92AF-30C4D5BD0224}"/>
              </a:ext>
            </a:extLst>
          </p:cNvPr>
          <p:cNvGrpSpPr/>
          <p:nvPr/>
        </p:nvGrpSpPr>
        <p:grpSpPr>
          <a:xfrm>
            <a:off x="1904980" y="5377200"/>
            <a:ext cx="248519" cy="248519"/>
            <a:chOff x="1513888" y="5377200"/>
            <a:chExt cx="248519" cy="248519"/>
          </a:xfrm>
        </p:grpSpPr>
        <p:sp>
          <p:nvSpPr>
            <p:cNvPr id="214" name="Shape 85">
              <a:extLst>
                <a:ext uri="{FF2B5EF4-FFF2-40B4-BE49-F238E27FC236}">
                  <a16:creationId xmlns:a16="http://schemas.microsoft.com/office/drawing/2014/main" id="{B3DCD48F-7D88-EF42-B788-E305302CCCE2}"/>
                </a:ext>
              </a:extLst>
            </p:cNvPr>
            <p:cNvSpPr/>
            <p:nvPr/>
          </p:nvSpPr>
          <p:spPr>
            <a:xfrm>
              <a:off x="1513888" y="5377200"/>
              <a:ext cx="248519" cy="248519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sz="5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5" name="Shape 495">
              <a:extLst>
                <a:ext uri="{FF2B5EF4-FFF2-40B4-BE49-F238E27FC236}">
                  <a16:creationId xmlns:a16="http://schemas.microsoft.com/office/drawing/2014/main" id="{BF0F90A7-EAF8-7E42-9849-34A14876A209}"/>
                </a:ext>
              </a:extLst>
            </p:cNvPr>
            <p:cNvSpPr/>
            <p:nvPr/>
          </p:nvSpPr>
          <p:spPr>
            <a:xfrm rot="3531">
              <a:off x="1551220" y="5411872"/>
              <a:ext cx="173855" cy="179174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9525" cap="rnd" cmpd="sng">
              <a:solidFill>
                <a:srgbClr val="D8204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92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  <p:bldP spid="251" grpId="0"/>
      <p:bldP spid="252" grpId="0"/>
      <p:bldP spid="266" grpId="0"/>
      <p:bldP spid="269" grpId="0"/>
      <p:bldP spid="2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charset="0"/>
                        </a:rPr>
                        <a:t>Aplicação de Generative AI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Integrar, em 12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Generative AI para </a:t>
                      </a: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interação com o cliente da Quantum Finance</a:t>
                      </a:r>
                      <a:r>
                        <a:rPr lang="pt-BR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analisando as 4 principais soluções do mercado em 1 mês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escolhendo e validando a plataforma a ser utilizada em 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desenvolvendo a aplicação e treinando a AI em 6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testando e implantando a solução em até 1 mês antes do início da operação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3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charset="0"/>
                        </a:rPr>
                        <a:t>Aplicação de Generative AI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50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Criação de área de analytics</a:t>
                      </a:r>
                      <a:endParaRPr lang="pt-BR" sz="1200" b="1" i="0" u="none" strike="noStrike" kern="1200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indent="0" algn="l" fontAlgn="ctr">
                        <a:tabLst/>
                      </a:pP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Estruturar uma área de analytics em em 12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iniciando pela definição dos processos em 6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 infraestrutura necessária em 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realizando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 recrutamento e seleção dos recursos humanos em 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para, nos últimos 2 meses, capacitá-los e aloca-los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200" b="0" i="0" u="none" strike="noStrike" spc="-20" baseline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3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Criação de área de analytics</a:t>
                      </a:r>
                      <a:endParaRPr lang="pt-BR" sz="1200" b="1" i="0" u="none" strike="noStrike" kern="1200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E50EFA02-8295-2043-9867-E087F287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2" y="4735932"/>
            <a:ext cx="754947" cy="700369"/>
          </a:xfrm>
          <a:prstGeom prst="rect">
            <a:avLst/>
          </a:prstGeom>
        </p:spPr>
      </p:pic>
      <p:sp>
        <p:nvSpPr>
          <p:cNvPr id="22" name="Shape 530">
            <a:extLst>
              <a:ext uri="{FF2B5EF4-FFF2-40B4-BE49-F238E27FC236}">
                <a16:creationId xmlns:a16="http://schemas.microsoft.com/office/drawing/2014/main" id="{521194E4-D4C7-FE40-AB4B-CE1CC896502C}"/>
              </a:ext>
            </a:extLst>
          </p:cNvPr>
          <p:cNvSpPr/>
          <p:nvPr/>
        </p:nvSpPr>
        <p:spPr>
          <a:xfrm>
            <a:off x="340634" y="4551515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3B4190B-5700-CF4F-9F27-43C87B324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24" name="Shape 535">
            <a:extLst>
              <a:ext uri="{FF2B5EF4-FFF2-40B4-BE49-F238E27FC236}">
                <a16:creationId xmlns:a16="http://schemas.microsoft.com/office/drawing/2014/main" id="{FE485B59-0D08-1749-9E2A-3B5B9518FAFB}"/>
              </a:ext>
            </a:extLst>
          </p:cNvPr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5" name="Shape 535">
            <a:extLst>
              <a:ext uri="{FF2B5EF4-FFF2-40B4-BE49-F238E27FC236}">
                <a16:creationId xmlns:a16="http://schemas.microsoft.com/office/drawing/2014/main" id="{8CDB18C8-D7CC-EF40-93F2-F9D131D519D8}"/>
              </a:ext>
            </a:extLst>
          </p:cNvPr>
          <p:cNvCxnSpPr/>
          <p:nvPr/>
        </p:nvCxnSpPr>
        <p:spPr>
          <a:xfrm>
            <a:off x="882434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7" name="Shape 536">
            <a:extLst>
              <a:ext uri="{FF2B5EF4-FFF2-40B4-BE49-F238E27FC236}">
                <a16:creationId xmlns:a16="http://schemas.microsoft.com/office/drawing/2014/main" id="{1043AEF7-04C3-304F-B7CF-C857ED6818C0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8" name="Shape 531">
            <a:extLst>
              <a:ext uri="{FF2B5EF4-FFF2-40B4-BE49-F238E27FC236}">
                <a16:creationId xmlns:a16="http://schemas.microsoft.com/office/drawing/2014/main" id="{6C9859BB-76CF-9746-A63E-CC5B90C0A1AA}"/>
              </a:ext>
            </a:extLst>
          </p:cNvPr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1684200" y="4886060"/>
            <a:ext cx="370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Pitch sobre o trabalho proposto</a:t>
            </a:r>
            <a:endParaRPr lang="pt-BR" sz="2000" dirty="0">
              <a:solidFill>
                <a:schemeClr val="bg2">
                  <a:lumMod val="90000"/>
                </a:schemeClr>
              </a:solidFill>
              <a:sym typeface="Lato Light"/>
            </a:endParaRPr>
          </a:p>
        </p:txBody>
      </p:sp>
      <p:grpSp>
        <p:nvGrpSpPr>
          <p:cNvPr id="31" name="Grupo 41">
            <a:extLst>
              <a:ext uri="{FF2B5EF4-FFF2-40B4-BE49-F238E27FC236}">
                <a16:creationId xmlns:a16="http://schemas.microsoft.com/office/drawing/2014/main" id="{20932561-7E0B-BA44-9768-19D48FE750C8}"/>
              </a:ext>
            </a:extLst>
          </p:cNvPr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32" name="Shape 85">
              <a:extLst>
                <a:ext uri="{FF2B5EF4-FFF2-40B4-BE49-F238E27FC236}">
                  <a16:creationId xmlns:a16="http://schemas.microsoft.com/office/drawing/2014/main" id="{B4D09BD0-DE2D-AF47-ACA8-887A65BF54E3}"/>
                </a:ext>
              </a:extLst>
            </p:cNvPr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34" name="Grupo 43">
              <a:extLst>
                <a:ext uri="{FF2B5EF4-FFF2-40B4-BE49-F238E27FC236}">
                  <a16:creationId xmlns:a16="http://schemas.microsoft.com/office/drawing/2014/main" id="{98832FA9-E904-2D45-8CCB-28B291B9D73C}"/>
                </a:ext>
              </a:extLst>
            </p:cNvPr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37" name="Shape 575">
                <a:extLst>
                  <a:ext uri="{FF2B5EF4-FFF2-40B4-BE49-F238E27FC236}">
                    <a16:creationId xmlns:a16="http://schemas.microsoft.com/office/drawing/2014/main" id="{6C92CD2B-3CFD-674A-8159-9A26B3A3578C}"/>
                  </a:ext>
                </a:extLst>
              </p:cNvPr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Shape 576">
                <a:extLst>
                  <a:ext uri="{FF2B5EF4-FFF2-40B4-BE49-F238E27FC236}">
                    <a16:creationId xmlns:a16="http://schemas.microsoft.com/office/drawing/2014/main" id="{4176CE02-89BA-924E-93D0-1871931EC1CE}"/>
                  </a:ext>
                </a:extLst>
              </p:cNvPr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582A21-7AA5-2E4D-BBC3-E293F2F9758C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619B6B8F-5E91-A646-BDBE-8EBD0034D3C4}"/>
              </a:ext>
            </a:extLst>
          </p:cNvPr>
          <p:cNvSpPr/>
          <p:nvPr/>
        </p:nvSpPr>
        <p:spPr>
          <a:xfrm>
            <a:off x="1684200" y="2725864"/>
            <a:ext cx="7101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É chegado o momento de apresentar o trabalho proposto no início da disciplina, correlacionado ao negócio modelado. A declaração estratégica, análise de ambiente e concepção da estratégia do novo negócio trazem subsídios para o pitch que cada grupo deverá preparar e apresentar em três ou, no máximo, cinco minutos.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9FA10DD-B850-A44D-857F-0B0077F50CA1}"/>
              </a:ext>
            </a:extLst>
          </p:cNvPr>
          <p:cNvSpPr/>
          <p:nvPr/>
        </p:nvSpPr>
        <p:spPr>
          <a:xfrm>
            <a:off x="1684200" y="2353135"/>
            <a:ext cx="5687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Apresentação final do trabalho proposto</a:t>
            </a:r>
            <a:endParaRPr lang="pt-BR" sz="2000" dirty="0">
              <a:sym typeface="Lato Light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98B6533-CBD6-580B-CDA2-E825C2B7E852}"/>
              </a:ext>
            </a:extLst>
          </p:cNvPr>
          <p:cNvSpPr txBox="1"/>
          <p:nvPr/>
        </p:nvSpPr>
        <p:spPr>
          <a:xfrm>
            <a:off x="1389750" y="1099392"/>
            <a:ext cx="4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D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o pensamento à ação -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Apresentação final</a:t>
            </a:r>
          </a:p>
        </p:txBody>
      </p:sp>
    </p:spTree>
    <p:extLst>
      <p:ext uri="{BB962C8B-B14F-4D97-AF65-F5344CB8AC3E}">
        <p14:creationId xmlns:p14="http://schemas.microsoft.com/office/powerpoint/2010/main" val="237181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42">
            <a:extLst>
              <a:ext uri="{FF2B5EF4-FFF2-40B4-BE49-F238E27FC236}">
                <a16:creationId xmlns:a16="http://schemas.microsoft.com/office/drawing/2014/main" id="{362C690F-C1DD-E349-AA3A-98D5A336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44" name="Shape 535">
            <a:extLst>
              <a:ext uri="{FF2B5EF4-FFF2-40B4-BE49-F238E27FC236}">
                <a16:creationId xmlns:a16="http://schemas.microsoft.com/office/drawing/2014/main" id="{2EFE9DDB-AA87-D14D-9A76-8AD4D067E22F}"/>
              </a:ext>
            </a:extLst>
          </p:cNvPr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45" name="Shape 531">
            <a:extLst>
              <a:ext uri="{FF2B5EF4-FFF2-40B4-BE49-F238E27FC236}">
                <a16:creationId xmlns:a16="http://schemas.microsoft.com/office/drawing/2014/main" id="{367E0490-C26E-1E43-944D-B8B2901FE57A}"/>
              </a:ext>
            </a:extLst>
          </p:cNvPr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47" name="Shape 536">
            <a:extLst>
              <a:ext uri="{FF2B5EF4-FFF2-40B4-BE49-F238E27FC236}">
                <a16:creationId xmlns:a16="http://schemas.microsoft.com/office/drawing/2014/main" id="{112A8EB3-D5C5-524C-9687-FA597AFAEC58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48" name="Shape 535">
            <a:extLst>
              <a:ext uri="{FF2B5EF4-FFF2-40B4-BE49-F238E27FC236}">
                <a16:creationId xmlns:a16="http://schemas.microsoft.com/office/drawing/2014/main" id="{2A68389B-6B6C-3A4D-AEA4-0898617236C4}"/>
              </a:ext>
            </a:extLst>
          </p:cNvPr>
          <p:cNvCxnSpPr/>
          <p:nvPr/>
        </p:nvCxnSpPr>
        <p:spPr>
          <a:xfrm>
            <a:off x="882434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pic>
        <p:nvPicPr>
          <p:cNvPr id="49" name="Imagem 48">
            <a:extLst>
              <a:ext uri="{FF2B5EF4-FFF2-40B4-BE49-F238E27FC236}">
                <a16:creationId xmlns:a16="http://schemas.microsoft.com/office/drawing/2014/main" id="{E648C0C7-E5E0-1E40-BFA4-08EA5D82F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2" y="4735932"/>
            <a:ext cx="754947" cy="700369"/>
          </a:xfrm>
          <a:prstGeom prst="rect">
            <a:avLst/>
          </a:prstGeom>
        </p:spPr>
      </p:pic>
      <p:sp>
        <p:nvSpPr>
          <p:cNvPr id="50" name="Shape 530">
            <a:extLst>
              <a:ext uri="{FF2B5EF4-FFF2-40B4-BE49-F238E27FC236}">
                <a16:creationId xmlns:a16="http://schemas.microsoft.com/office/drawing/2014/main" id="{C9D419AA-88E4-0440-97EB-834B35F95281}"/>
              </a:ext>
            </a:extLst>
          </p:cNvPr>
          <p:cNvSpPr/>
          <p:nvPr/>
        </p:nvSpPr>
        <p:spPr>
          <a:xfrm>
            <a:off x="340634" y="4551515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1" name="Grupo 41">
            <a:extLst>
              <a:ext uri="{FF2B5EF4-FFF2-40B4-BE49-F238E27FC236}">
                <a16:creationId xmlns:a16="http://schemas.microsoft.com/office/drawing/2014/main" id="{20932561-7E0B-BA44-9768-19D48FE750C8}"/>
              </a:ext>
            </a:extLst>
          </p:cNvPr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32" name="Shape 85">
              <a:extLst>
                <a:ext uri="{FF2B5EF4-FFF2-40B4-BE49-F238E27FC236}">
                  <a16:creationId xmlns:a16="http://schemas.microsoft.com/office/drawing/2014/main" id="{B4D09BD0-DE2D-AF47-ACA8-887A65BF54E3}"/>
                </a:ext>
              </a:extLst>
            </p:cNvPr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34" name="Grupo 43">
              <a:extLst>
                <a:ext uri="{FF2B5EF4-FFF2-40B4-BE49-F238E27FC236}">
                  <a16:creationId xmlns:a16="http://schemas.microsoft.com/office/drawing/2014/main" id="{98832FA9-E904-2D45-8CCB-28B291B9D73C}"/>
                </a:ext>
              </a:extLst>
            </p:cNvPr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37" name="Shape 575">
                <a:extLst>
                  <a:ext uri="{FF2B5EF4-FFF2-40B4-BE49-F238E27FC236}">
                    <a16:creationId xmlns:a16="http://schemas.microsoft.com/office/drawing/2014/main" id="{6C92CD2B-3CFD-674A-8159-9A26B3A3578C}"/>
                  </a:ext>
                </a:extLst>
              </p:cNvPr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Shape 576">
                <a:extLst>
                  <a:ext uri="{FF2B5EF4-FFF2-40B4-BE49-F238E27FC236}">
                    <a16:creationId xmlns:a16="http://schemas.microsoft.com/office/drawing/2014/main" id="{4176CE02-89BA-924E-93D0-1871931EC1CE}"/>
                  </a:ext>
                </a:extLst>
              </p:cNvPr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582A21-7AA5-2E4D-BBC3-E293F2F9758C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4269D48-5879-704B-B542-8C9403C87DF4}"/>
              </a:ext>
            </a:extLst>
          </p:cNvPr>
          <p:cNvSpPr txBox="1"/>
          <p:nvPr/>
        </p:nvSpPr>
        <p:spPr>
          <a:xfrm>
            <a:off x="1389749" y="1099392"/>
            <a:ext cx="26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Conclusão da Dinâmica 11</a:t>
            </a:r>
            <a:endParaRPr lang="pt-BR" alt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2AB934-0B82-E068-4BA9-7B12158350E2}"/>
              </a:ext>
            </a:extLst>
          </p:cNvPr>
          <p:cNvSpPr/>
          <p:nvPr/>
        </p:nvSpPr>
        <p:spPr>
          <a:xfrm>
            <a:off x="1684200" y="4886060"/>
            <a:ext cx="370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Pitch sobre o trabalho proposto</a:t>
            </a:r>
            <a:endParaRPr lang="pt-BR" sz="2000" dirty="0">
              <a:sym typeface="Lato Light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6685379-4927-930A-EF11-BA69737C4A50}"/>
              </a:ext>
            </a:extLst>
          </p:cNvPr>
          <p:cNvSpPr/>
          <p:nvPr/>
        </p:nvSpPr>
        <p:spPr>
          <a:xfrm>
            <a:off x="1684200" y="2725864"/>
            <a:ext cx="7101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D0CECE"/>
                </a:solidFill>
              </a:rPr>
              <a:t>É chegado o momento de apresentar o trabalho proposto no início da disciplina, correlacionado ao negócio modelado. A declaração estratégica, análise de ambiente e concepção da estratégia do novo negócio trazem subsídios para o pitch que cada grupo deverá preparar e apresentar em três ou, no máximo, cinco minutos.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68CFF9B-9B21-7791-2A4E-FD3403F6FC35}"/>
              </a:ext>
            </a:extLst>
          </p:cNvPr>
          <p:cNvSpPr/>
          <p:nvPr/>
        </p:nvSpPr>
        <p:spPr>
          <a:xfrm>
            <a:off x="1684200" y="2353135"/>
            <a:ext cx="5687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D0CECE"/>
                </a:solidFill>
              </a:rPr>
              <a:t>Apresentação final do trabalho proposto</a:t>
            </a:r>
            <a:endParaRPr lang="pt-BR" sz="2000" dirty="0">
              <a:solidFill>
                <a:srgbClr val="D0CECE"/>
              </a:solidFill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25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710409-78FB-BA35-6FFD-CDE98926A4EE}"/>
              </a:ext>
            </a:extLst>
          </p:cNvPr>
          <p:cNvSpPr txBox="1"/>
          <p:nvPr/>
        </p:nvSpPr>
        <p:spPr>
          <a:xfrm>
            <a:off x="272477" y="188547"/>
            <a:ext cx="971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pt-BR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Pitch 1</a:t>
            </a:r>
          </a:p>
        </p:txBody>
      </p:sp>
    </p:spTree>
    <p:extLst>
      <p:ext uri="{BB962C8B-B14F-4D97-AF65-F5344CB8AC3E}">
        <p14:creationId xmlns:p14="http://schemas.microsoft.com/office/powerpoint/2010/main" val="27938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5F27E685-630B-AB18-A44F-9DB8E1AAF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87" y="1212734"/>
            <a:ext cx="5627242" cy="4715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7061" y="1212734"/>
            <a:ext cx="3840480" cy="1540791"/>
          </a:xfrm>
        </p:spPr>
        <p:txBody>
          <a:bodyPr rtlCol="0"/>
          <a:lstStyle/>
          <a:p>
            <a:pPr rtl="0"/>
            <a:r>
              <a:rPr lang="pt-BR" dirty="0"/>
              <a:t>Quantum </a:t>
            </a:r>
            <a:r>
              <a:rPr lang="pt-BR" dirty="0" err="1"/>
              <a:t>Finance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2395" y="3612360"/>
            <a:ext cx="2784650" cy="485755"/>
          </a:xfrm>
        </p:spPr>
        <p:txBody>
          <a:bodyPr rtlCol="0">
            <a:noAutofit/>
          </a:bodyPr>
          <a:lstStyle/>
          <a:p>
            <a:pPr algn="just" rtl="0"/>
            <a:r>
              <a:rPr lang="pt-BR" sz="1800" dirty="0"/>
              <a:t>“Dê ao homem um peixe e ele se alimentará por um dia. Ensine um homem a pescar e ele se alimentará por toda a vida.”</a:t>
            </a:r>
          </a:p>
          <a:p>
            <a:pPr rtl="0"/>
            <a:endParaRPr lang="pt-BR" sz="1800" dirty="0"/>
          </a:p>
          <a:p>
            <a:pPr rtl="0"/>
            <a:r>
              <a:rPr lang="pt-BR" sz="1200" dirty="0"/>
              <a:t>Provérbio Chinês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0419" y="1777904"/>
            <a:ext cx="3086100" cy="342900"/>
          </a:xfrm>
        </p:spPr>
        <p:txBody>
          <a:bodyPr vert="horz" lIns="68580" tIns="34290" rIns="68580" bIns="34290" rtlCol="0" anchor="b">
            <a:normAutofit/>
          </a:bodyPr>
          <a:lstStyle/>
          <a:p>
            <a:pPr rtl="0"/>
            <a:r>
              <a:rPr lang="pt-BR" dirty="0"/>
              <a:t>Sonhos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6091E26-6697-4FFA-91DC-FF5001DD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30419" y="2263379"/>
            <a:ext cx="3086100" cy="342900"/>
          </a:xfrm>
        </p:spPr>
        <p:txBody>
          <a:bodyPr rtlCol="0" anchor="b"/>
          <a:lstStyle/>
          <a:p>
            <a:pPr rtl="0"/>
            <a:r>
              <a:rPr lang="pt-BR"/>
              <a:t>Finanças</a:t>
            </a:r>
          </a:p>
        </p:txBody>
      </p:sp>
      <p:sp>
        <p:nvSpPr>
          <p:cNvPr id="44" name="Espaço Reservado para Data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3844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20XX</a:t>
            </a:r>
          </a:p>
        </p:txBody>
      </p:sp>
      <p:sp>
        <p:nvSpPr>
          <p:cNvPr id="45" name="Espaço Reservado para Rodapé 44">
            <a:extLst>
              <a:ext uri="{FF2B5EF4-FFF2-40B4-BE49-F238E27FC236}">
                <a16:creationId xmlns:a16="http://schemas.microsoft.com/office/drawing/2014/main" id="{6F1B995D-1532-48CE-A2C5-425EE17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624514"/>
            <a:ext cx="3086100" cy="273844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46" name="Espaço Reservado para o Número do Slide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624514"/>
            <a:ext cx="2057400" cy="273844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4C8002F-802D-F505-6727-67E29666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2" y="1177707"/>
            <a:ext cx="6816693" cy="4544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E908258B-6CDE-04CB-0BB3-FACD4CAAC9E8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11AF85B6-12B4-8681-5855-43B40FCFC7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4691" y="3157587"/>
            <a:ext cx="2463171" cy="1498210"/>
          </a:xfrm>
        </p:spPr>
        <p:txBody>
          <a:bodyPr>
            <a:noAutofit/>
          </a:bodyPr>
          <a:lstStyle/>
          <a:p>
            <a:r>
              <a:rPr lang="pt-BR" sz="4950" dirty="0"/>
              <a:t>Sonhos</a:t>
            </a:r>
          </a:p>
          <a:p>
            <a:endParaRPr lang="pt-BR" sz="4950" dirty="0"/>
          </a:p>
        </p:txBody>
      </p:sp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0419" y="1777904"/>
            <a:ext cx="3086100" cy="342900"/>
          </a:xfrm>
        </p:spPr>
        <p:txBody>
          <a:bodyPr vert="horz" lIns="68580" tIns="34290" rIns="68580" bIns="34290" rtlCol="0" anchor="b">
            <a:normAutofit/>
          </a:bodyPr>
          <a:lstStyle/>
          <a:p>
            <a:pPr rtl="0"/>
            <a:r>
              <a:rPr lang="pt-BR" dirty="0"/>
              <a:t>Sonhos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6091E26-6697-4FFA-91DC-FF5001DD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30419" y="2263379"/>
            <a:ext cx="3086100" cy="342900"/>
          </a:xfrm>
        </p:spPr>
        <p:txBody>
          <a:bodyPr rtlCol="0" anchor="b"/>
          <a:lstStyle/>
          <a:p>
            <a:pPr rtl="0"/>
            <a:r>
              <a:rPr lang="pt-BR"/>
              <a:t>Finanças</a:t>
            </a:r>
          </a:p>
        </p:txBody>
      </p:sp>
      <p:sp>
        <p:nvSpPr>
          <p:cNvPr id="44" name="Espaço Reservado para Data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3844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20XX</a:t>
            </a:r>
          </a:p>
        </p:txBody>
      </p:sp>
      <p:sp>
        <p:nvSpPr>
          <p:cNvPr id="45" name="Espaço Reservado para Rodapé 44">
            <a:extLst>
              <a:ext uri="{FF2B5EF4-FFF2-40B4-BE49-F238E27FC236}">
                <a16:creationId xmlns:a16="http://schemas.microsoft.com/office/drawing/2014/main" id="{6F1B995D-1532-48CE-A2C5-425EE17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624514"/>
            <a:ext cx="3086100" cy="273844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46" name="Espaço Reservado para o Número do Slide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624514"/>
            <a:ext cx="2057400" cy="273844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4C8002F-802D-F505-6727-67E29666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2" y="1177707"/>
            <a:ext cx="6816693" cy="4544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E908258B-6CDE-04CB-0BB3-FACD4CAAC9E8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11AF85B6-12B4-8681-5855-43B40FCFC7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600" y="3157587"/>
            <a:ext cx="3587262" cy="1498210"/>
          </a:xfrm>
        </p:spPr>
        <p:txBody>
          <a:bodyPr>
            <a:noAutofit/>
          </a:bodyPr>
          <a:lstStyle/>
          <a:p>
            <a:r>
              <a:rPr lang="pt-BR" sz="4950" dirty="0"/>
              <a:t>Classe D e </a:t>
            </a:r>
            <a:r>
              <a:rPr lang="pt-BR" sz="4950" dirty="0" err="1"/>
              <a:t>E</a:t>
            </a:r>
            <a:endParaRPr lang="pt-BR" sz="4950" dirty="0"/>
          </a:p>
          <a:p>
            <a:endParaRPr lang="pt-BR" sz="4950" dirty="0"/>
          </a:p>
        </p:txBody>
      </p:sp>
    </p:spTree>
    <p:extLst>
      <p:ext uri="{BB962C8B-B14F-4D97-AF65-F5344CB8AC3E}">
        <p14:creationId xmlns:p14="http://schemas.microsoft.com/office/powerpoint/2010/main" val="81771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2" y="4735932"/>
            <a:ext cx="754947" cy="700369"/>
          </a:xfrm>
          <a:prstGeom prst="rect">
            <a:avLst/>
          </a:prstGeom>
        </p:spPr>
      </p:pic>
      <p:sp>
        <p:nvSpPr>
          <p:cNvPr id="28" name="Shape 530"/>
          <p:cNvSpPr/>
          <p:nvPr/>
        </p:nvSpPr>
        <p:spPr>
          <a:xfrm>
            <a:off x="340634" y="4551515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39" name="Shape 535"/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9" name="Shape 535"/>
          <p:cNvCxnSpPr/>
          <p:nvPr/>
        </p:nvCxnSpPr>
        <p:spPr>
          <a:xfrm>
            <a:off x="882434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5" name="Shape 536">
            <a:extLst>
              <a:ext uri="{FF2B5EF4-FFF2-40B4-BE49-F238E27FC236}">
                <a16:creationId xmlns:a16="http://schemas.microsoft.com/office/drawing/2014/main" id="{EA41FE4C-5E6E-594D-9E1E-84C2AD9F956C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40" name="Shape 531"/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43" name="Shape 85"/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45" name="Shape 575"/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Shape 576"/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2" name="Retângulo 31"/>
          <p:cNvSpPr/>
          <p:nvPr/>
        </p:nvSpPr>
        <p:spPr>
          <a:xfrm>
            <a:off x="1684200" y="2353135"/>
            <a:ext cx="3819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Criação dos</a:t>
            </a:r>
            <a:r>
              <a:rPr lang="pt-BR" sz="2000" dirty="0">
                <a:sym typeface="Lato Light"/>
              </a:rPr>
              <a:t> projetos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99FA57-0E81-994F-BA29-FA178F1F85EB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9C71641-4764-BC45-9B4F-76913349D5CB}"/>
              </a:ext>
            </a:extLst>
          </p:cNvPr>
          <p:cNvSpPr/>
          <p:nvPr/>
        </p:nvSpPr>
        <p:spPr>
          <a:xfrm>
            <a:off x="1684203" y="2725864"/>
            <a:ext cx="7101017" cy="3602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dirty="0"/>
              <a:t>Na conclusão do workshop Strategic Thinking for Business será formulado o plano de negócio, com a atribuição de ao menos um projeto para cada objetivo estratégico definido.</a:t>
            </a:r>
          </a:p>
          <a:p>
            <a:pPr>
              <a:lnSpc>
                <a:spcPct val="120000"/>
              </a:lnSpc>
            </a:pPr>
            <a:endParaRPr lang="pt-BR" sz="600" dirty="0"/>
          </a:p>
          <a:p>
            <a:pPr algn="just">
              <a:spcAft>
                <a:spcPts val="0"/>
              </a:spcAft>
            </a:pPr>
            <a:r>
              <a:rPr lang="pt-BR" sz="1400" dirty="0"/>
              <a:t>Cada projeto pode ser atribuído a um grupo, que inicialmente identificará os </a:t>
            </a:r>
            <a:r>
              <a:rPr lang="pt-BR" sz="1400" b="1" dirty="0"/>
              <a:t>pontos fortes </a:t>
            </a:r>
            <a:r>
              <a:rPr lang="pt-BR" sz="1400" dirty="0"/>
              <a:t>que o projeto ampliará, os </a:t>
            </a:r>
            <a:r>
              <a:rPr lang="pt-BR" sz="1400" b="1" dirty="0"/>
              <a:t>pontos fracos </a:t>
            </a:r>
            <a:r>
              <a:rPr lang="pt-BR" sz="1400" dirty="0"/>
              <a:t>que eliminará, as </a:t>
            </a:r>
            <a:r>
              <a:rPr lang="pt-BR" sz="1400" b="1" dirty="0"/>
              <a:t>oportunidades</a:t>
            </a:r>
            <a:r>
              <a:rPr lang="pt-BR" sz="1400" dirty="0"/>
              <a:t> que aproveitará, as </a:t>
            </a:r>
            <a:r>
              <a:rPr lang="pt-BR" sz="1400" b="1" dirty="0"/>
              <a:t>ameaças</a:t>
            </a:r>
            <a:r>
              <a:rPr lang="pt-BR" sz="1400" dirty="0"/>
              <a:t> que neutralizará e os </a:t>
            </a:r>
            <a:r>
              <a:rPr lang="pt-BR" sz="1400" b="1" dirty="0"/>
              <a:t>fatores críticos de sucesso </a:t>
            </a:r>
            <a:r>
              <a:rPr lang="pt-BR" sz="1400" dirty="0"/>
              <a:t>que irá monitorar.</a:t>
            </a:r>
          </a:p>
          <a:p>
            <a:pPr>
              <a:lnSpc>
                <a:spcPct val="120000"/>
              </a:lnSpc>
            </a:pPr>
            <a:endParaRPr lang="pt-BR" sz="600" dirty="0"/>
          </a:p>
          <a:p>
            <a:pPr>
              <a:lnSpc>
                <a:spcPct val="120000"/>
              </a:lnSpc>
            </a:pPr>
            <a:r>
              <a:rPr lang="pt-BR" sz="1400" dirty="0"/>
              <a:t>Finalmente será indicado o </a:t>
            </a:r>
            <a:r>
              <a:rPr lang="pt-BR" sz="1400" b="1" dirty="0"/>
              <a:t>gerente </a:t>
            </a:r>
            <a:r>
              <a:rPr lang="pt-BR" sz="1400" dirty="0"/>
              <a:t>do </a:t>
            </a:r>
            <a:r>
              <a:rPr lang="pt-BR" sz="1400" b="1" dirty="0"/>
              <a:t>projeto</a:t>
            </a:r>
            <a:r>
              <a:rPr lang="pt-BR" sz="1400" dirty="0"/>
              <a:t>, sua </a:t>
            </a:r>
            <a:r>
              <a:rPr lang="pt-BR" sz="1400" b="1" dirty="0"/>
              <a:t>equipe</a:t>
            </a:r>
            <a:r>
              <a:rPr lang="pt-BR" sz="1400" dirty="0"/>
              <a:t>, seus principais </a:t>
            </a:r>
            <a:r>
              <a:rPr lang="pt-BR" sz="1400" b="1" dirty="0"/>
              <a:t>resultados</a:t>
            </a:r>
            <a:r>
              <a:rPr lang="pt-BR" sz="1400" dirty="0"/>
              <a:t>, suas datas de </a:t>
            </a:r>
            <a:r>
              <a:rPr lang="pt-BR" sz="1400" b="1" dirty="0"/>
              <a:t>início</a:t>
            </a:r>
            <a:r>
              <a:rPr lang="pt-BR" sz="1400" dirty="0"/>
              <a:t>, </a:t>
            </a:r>
            <a:r>
              <a:rPr lang="pt-BR" sz="1400" b="1" dirty="0"/>
              <a:t>término</a:t>
            </a:r>
            <a:r>
              <a:rPr lang="pt-BR" sz="1400" dirty="0"/>
              <a:t> e suas </a:t>
            </a:r>
            <a:r>
              <a:rPr lang="pt-BR" sz="1400" b="1" dirty="0"/>
              <a:t>atividades</a:t>
            </a:r>
            <a:r>
              <a:rPr lang="pt-BR" sz="1400" dirty="0"/>
              <a:t>, incluindo: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- o </a:t>
            </a:r>
            <a:r>
              <a:rPr lang="pt-BR" sz="1400" b="1" dirty="0"/>
              <a:t>prazo</a:t>
            </a:r>
            <a:r>
              <a:rPr lang="pt-BR" sz="1400" dirty="0"/>
              <a:t> de cada atividade, que se for distante diminuirá a percepção de sua necessidade;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- o </a:t>
            </a:r>
            <a:r>
              <a:rPr lang="pt-BR" sz="1400" b="1" dirty="0"/>
              <a:t>responsável </a:t>
            </a:r>
            <a:r>
              <a:rPr lang="pt-BR" sz="1400" dirty="0"/>
              <a:t>pela atividade, identificado pelo nome (forte motivador) e não pela posição; </a:t>
            </a:r>
          </a:p>
          <a:p>
            <a:pPr marL="93663" indent="-93663">
              <a:lnSpc>
                <a:spcPct val="120000"/>
              </a:lnSpc>
            </a:pPr>
            <a:r>
              <a:rPr lang="pt-BR" sz="1400" dirty="0"/>
              <a:t>- os </a:t>
            </a:r>
            <a:r>
              <a:rPr lang="pt-BR" sz="1400" b="1" dirty="0"/>
              <a:t>recursos</a:t>
            </a:r>
            <a:r>
              <a:rPr lang="pt-BR" sz="1400" dirty="0"/>
              <a:t> essenciais para a atividade, especialmente os </a:t>
            </a:r>
            <a:r>
              <a:rPr lang="pt-BR" sz="1400" b="1" dirty="0"/>
              <a:t>humanos</a:t>
            </a:r>
            <a:r>
              <a:rPr lang="pt-BR" sz="1400" dirty="0"/>
              <a:t> (internos ou externos), </a:t>
            </a:r>
            <a:r>
              <a:rPr lang="pt-BR" sz="1400" b="1" dirty="0"/>
              <a:t>materiais</a:t>
            </a:r>
            <a:r>
              <a:rPr lang="pt-BR" sz="1400" dirty="0"/>
              <a:t> (local, hardware, software, tecnologias, equipamentos), </a:t>
            </a:r>
            <a:r>
              <a:rPr lang="pt-BR" sz="1400" b="1" dirty="0"/>
              <a:t>intelectuais</a:t>
            </a:r>
            <a:r>
              <a:rPr lang="pt-BR" sz="1400" dirty="0"/>
              <a:t> (conhecimentos internos ou externos) e </a:t>
            </a:r>
            <a:r>
              <a:rPr lang="pt-BR" sz="1400" b="1" dirty="0"/>
              <a:t>financeiros</a:t>
            </a:r>
            <a:r>
              <a:rPr lang="pt-BR" sz="1400" dirty="0"/>
              <a:t> (capital próprio ou empréstimos);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- o </a:t>
            </a:r>
            <a:r>
              <a:rPr lang="pt-BR" sz="1400" b="1" dirty="0"/>
              <a:t>resultado</a:t>
            </a:r>
            <a:r>
              <a:rPr lang="pt-BR" sz="1400" dirty="0"/>
              <a:t> a ser alcançado com a atividade, que deve ser expresso em termos tangíveis.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31A9A5-D352-A547-886B-CC0627ABAAB0}"/>
              </a:ext>
            </a:extLst>
          </p:cNvPr>
          <p:cNvSpPr txBox="1"/>
          <p:nvPr/>
        </p:nvSpPr>
        <p:spPr>
          <a:xfrm>
            <a:off x="1389750" y="1099392"/>
            <a:ext cx="331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Dinâmica 11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(45’)</a:t>
            </a:r>
            <a:endParaRPr lang="pt-BR" altLang="pt-BR" sz="1600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0419" y="1777904"/>
            <a:ext cx="3086100" cy="342900"/>
          </a:xfrm>
        </p:spPr>
        <p:txBody>
          <a:bodyPr vert="horz" lIns="68580" tIns="34290" rIns="68580" bIns="34290" rtlCol="0" anchor="b">
            <a:normAutofit/>
          </a:bodyPr>
          <a:lstStyle/>
          <a:p>
            <a:pPr rtl="0"/>
            <a:r>
              <a:rPr lang="pt-BR" dirty="0"/>
              <a:t>Sonhos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6091E26-6697-4FFA-91DC-FF5001DD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30419" y="2263379"/>
            <a:ext cx="3086100" cy="342900"/>
          </a:xfrm>
        </p:spPr>
        <p:txBody>
          <a:bodyPr rtlCol="0" anchor="b"/>
          <a:lstStyle/>
          <a:p>
            <a:pPr rtl="0"/>
            <a:r>
              <a:rPr lang="pt-BR"/>
              <a:t>Finanças</a:t>
            </a:r>
          </a:p>
        </p:txBody>
      </p:sp>
      <p:sp>
        <p:nvSpPr>
          <p:cNvPr id="44" name="Espaço Reservado para Data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3844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20XX</a:t>
            </a:r>
          </a:p>
        </p:txBody>
      </p:sp>
      <p:sp>
        <p:nvSpPr>
          <p:cNvPr id="45" name="Espaço Reservado para Rodapé 44">
            <a:extLst>
              <a:ext uri="{FF2B5EF4-FFF2-40B4-BE49-F238E27FC236}">
                <a16:creationId xmlns:a16="http://schemas.microsoft.com/office/drawing/2014/main" id="{6F1B995D-1532-48CE-A2C5-425EE17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624514"/>
            <a:ext cx="3086100" cy="273844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46" name="Espaço Reservado para o Número do Slide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624514"/>
            <a:ext cx="2057400" cy="273844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4C8002F-802D-F505-6727-67E29666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2" y="1177707"/>
            <a:ext cx="6816693" cy="4544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E908258B-6CDE-04CB-0BB3-FACD4CAAC9E8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11AF85B6-12B4-8681-5855-43B40FCFC7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25115" y="3157587"/>
            <a:ext cx="4539647" cy="1498210"/>
          </a:xfrm>
        </p:spPr>
        <p:txBody>
          <a:bodyPr>
            <a:noAutofit/>
          </a:bodyPr>
          <a:lstStyle/>
          <a:p>
            <a:r>
              <a:rPr lang="pt-BR" sz="4950" dirty="0"/>
              <a:t>Ciclo de Endividamento</a:t>
            </a:r>
          </a:p>
          <a:p>
            <a:endParaRPr lang="pt-BR" sz="4950" dirty="0"/>
          </a:p>
        </p:txBody>
      </p:sp>
    </p:spTree>
    <p:extLst>
      <p:ext uri="{BB962C8B-B14F-4D97-AF65-F5344CB8AC3E}">
        <p14:creationId xmlns:p14="http://schemas.microsoft.com/office/powerpoint/2010/main" val="323220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Data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3844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20XX</a:t>
            </a:r>
          </a:p>
        </p:txBody>
      </p:sp>
      <p:sp>
        <p:nvSpPr>
          <p:cNvPr id="35" name="Espaço Reservado para Rodapé 34">
            <a:extLst>
              <a:ext uri="{FF2B5EF4-FFF2-40B4-BE49-F238E27FC236}">
                <a16:creationId xmlns:a16="http://schemas.microsoft.com/office/drawing/2014/main" id="{2E431F58-579E-4114-AE23-07948460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0" y="5624514"/>
            <a:ext cx="2586038" cy="273844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36" name="Espaço Reservado para o Número do Slide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7549" y="5624514"/>
            <a:ext cx="685800" cy="273844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9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45BBFFF-EC0E-C10E-40C5-BD01D2253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9047"/>
            <a:ext cx="5983357" cy="39954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84" y="2931916"/>
            <a:ext cx="2948940" cy="99417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Mercado em Potencial</a:t>
            </a:r>
          </a:p>
        </p:txBody>
      </p:sp>
      <p:sp>
        <p:nvSpPr>
          <p:cNvPr id="46" name="Espaço Reservado para Texto 45">
            <a:extLst>
              <a:ext uri="{FF2B5EF4-FFF2-40B4-BE49-F238E27FC236}">
                <a16:creationId xmlns:a16="http://schemas.microsoft.com/office/drawing/2014/main" id="{C9C48366-FBBA-B8E4-2273-C9C2209783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8" name="Espaço Reservado para Texto 47">
            <a:extLst>
              <a:ext uri="{FF2B5EF4-FFF2-40B4-BE49-F238E27FC236}">
                <a16:creationId xmlns:a16="http://schemas.microsoft.com/office/drawing/2014/main" id="{B073CD71-2188-3950-6FAF-5D72C59A55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782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Data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3844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20XX</a:t>
            </a:r>
          </a:p>
        </p:txBody>
      </p:sp>
      <p:sp>
        <p:nvSpPr>
          <p:cNvPr id="35" name="Espaço Reservado para Rodapé 34">
            <a:extLst>
              <a:ext uri="{FF2B5EF4-FFF2-40B4-BE49-F238E27FC236}">
                <a16:creationId xmlns:a16="http://schemas.microsoft.com/office/drawing/2014/main" id="{2E431F58-579E-4114-AE23-07948460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0" y="5624514"/>
            <a:ext cx="2586038" cy="273844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36" name="Espaço Reservado para o Número do Slide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7549" y="5624514"/>
            <a:ext cx="685800" cy="273844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9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45BBFFF-EC0E-C10E-40C5-BD01D2253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9047"/>
            <a:ext cx="5983357" cy="39954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84" y="2931916"/>
            <a:ext cx="2948940" cy="99417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61% de endividamento da classe D e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Espaço Reservado para Texto 45">
            <a:extLst>
              <a:ext uri="{FF2B5EF4-FFF2-40B4-BE49-F238E27FC236}">
                <a16:creationId xmlns:a16="http://schemas.microsoft.com/office/drawing/2014/main" id="{C9C48366-FBBA-B8E4-2273-C9C2209783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70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Espaço Reservado para Imagem 40" descr="membro da equipe&#10;">
            <a:extLst>
              <a:ext uri="{FF2B5EF4-FFF2-40B4-BE49-F238E27FC236}">
                <a16:creationId xmlns:a16="http://schemas.microsoft.com/office/drawing/2014/main" id="{3AD14E47-24AF-45E7-9723-21F9F8D017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636" y="851069"/>
            <a:ext cx="1714500" cy="2674620"/>
          </a:xfrm>
        </p:spPr>
      </p:pic>
      <p:pic>
        <p:nvPicPr>
          <p:cNvPr id="43" name="Espaço Reservado para Imagem 42" descr="membro da equipe">
            <a:extLst>
              <a:ext uri="{FF2B5EF4-FFF2-40B4-BE49-F238E27FC236}">
                <a16:creationId xmlns:a16="http://schemas.microsoft.com/office/drawing/2014/main" id="{F8CCFB54-F564-4C28-9B72-CA962616383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527" y="851366"/>
            <a:ext cx="1714500" cy="2674620"/>
          </a:xfrm>
        </p:spPr>
      </p:pic>
      <p:pic>
        <p:nvPicPr>
          <p:cNvPr id="45" name="Espaço Reservado para Imagem 44" descr="foto de rosto de membro da equipe&#10;">
            <a:extLst>
              <a:ext uri="{FF2B5EF4-FFF2-40B4-BE49-F238E27FC236}">
                <a16:creationId xmlns:a16="http://schemas.microsoft.com/office/drawing/2014/main" id="{FEFA2E45-2D77-48EC-800D-9CE0CB67E20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9418" y="851069"/>
            <a:ext cx="1714500" cy="2674620"/>
          </a:xfrm>
        </p:spPr>
      </p:pic>
      <p:pic>
        <p:nvPicPr>
          <p:cNvPr id="47" name="Espaço Reservado para Imagem 46" descr="membro da equipe">
            <a:extLst>
              <a:ext uri="{FF2B5EF4-FFF2-40B4-BE49-F238E27FC236}">
                <a16:creationId xmlns:a16="http://schemas.microsoft.com/office/drawing/2014/main" id="{442BB509-AB0A-4152-81AE-144EA148104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82"/>
          <a:stretch/>
        </p:blipFill>
        <p:spPr>
          <a:xfrm>
            <a:off x="6433784" y="851366"/>
            <a:ext cx="1714500" cy="2674620"/>
          </a:xfrm>
        </p:spPr>
      </p:pic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D3965AE6-5176-4057-F846-87477AADD04A}"/>
              </a:ext>
            </a:extLst>
          </p:cNvPr>
          <p:cNvSpPr txBox="1">
            <a:spLocks/>
          </p:cNvSpPr>
          <p:nvPr/>
        </p:nvSpPr>
        <p:spPr>
          <a:xfrm>
            <a:off x="702505" y="3689270"/>
            <a:ext cx="3127424" cy="755241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9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Propósito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C9936C3-48B0-E79A-075F-B18EFB1C26FC}"/>
              </a:ext>
            </a:extLst>
          </p:cNvPr>
          <p:cNvSpPr txBox="1"/>
          <p:nvPr/>
        </p:nvSpPr>
        <p:spPr>
          <a:xfrm>
            <a:off x="-84177" y="4542854"/>
            <a:ext cx="91439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Pavimentamos</a:t>
            </a: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o acessos aos seus sonhos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Espaço Reservado para Imagem 40" descr="membro da equipe&#10;">
            <a:extLst>
              <a:ext uri="{FF2B5EF4-FFF2-40B4-BE49-F238E27FC236}">
                <a16:creationId xmlns:a16="http://schemas.microsoft.com/office/drawing/2014/main" id="{3AD14E47-24AF-45E7-9723-21F9F8D017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636" y="851069"/>
            <a:ext cx="1714500" cy="2674620"/>
          </a:xfrm>
        </p:spPr>
      </p:pic>
      <p:pic>
        <p:nvPicPr>
          <p:cNvPr id="43" name="Espaço Reservado para Imagem 42" descr="membro da equipe">
            <a:extLst>
              <a:ext uri="{FF2B5EF4-FFF2-40B4-BE49-F238E27FC236}">
                <a16:creationId xmlns:a16="http://schemas.microsoft.com/office/drawing/2014/main" id="{F8CCFB54-F564-4C28-9B72-CA962616383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527" y="851366"/>
            <a:ext cx="1714500" cy="2674620"/>
          </a:xfrm>
        </p:spPr>
      </p:pic>
      <p:pic>
        <p:nvPicPr>
          <p:cNvPr id="45" name="Espaço Reservado para Imagem 44" descr="foto de rosto de membro da equipe&#10;">
            <a:extLst>
              <a:ext uri="{FF2B5EF4-FFF2-40B4-BE49-F238E27FC236}">
                <a16:creationId xmlns:a16="http://schemas.microsoft.com/office/drawing/2014/main" id="{FEFA2E45-2D77-48EC-800D-9CE0CB67E20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9418" y="851069"/>
            <a:ext cx="1714500" cy="2674620"/>
          </a:xfrm>
        </p:spPr>
      </p:pic>
      <p:pic>
        <p:nvPicPr>
          <p:cNvPr id="47" name="Espaço Reservado para Imagem 46" descr="membro da equipe">
            <a:extLst>
              <a:ext uri="{FF2B5EF4-FFF2-40B4-BE49-F238E27FC236}">
                <a16:creationId xmlns:a16="http://schemas.microsoft.com/office/drawing/2014/main" id="{442BB509-AB0A-4152-81AE-144EA148104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82"/>
          <a:stretch/>
        </p:blipFill>
        <p:spPr>
          <a:xfrm>
            <a:off x="6433784" y="851366"/>
            <a:ext cx="1714500" cy="2674620"/>
          </a:xfrm>
        </p:spPr>
      </p:pic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D3965AE6-5176-4057-F846-87477AADD04A}"/>
              </a:ext>
            </a:extLst>
          </p:cNvPr>
          <p:cNvSpPr txBox="1">
            <a:spLocks/>
          </p:cNvSpPr>
          <p:nvPr/>
        </p:nvSpPr>
        <p:spPr>
          <a:xfrm>
            <a:off x="926253" y="3787316"/>
            <a:ext cx="3127424" cy="755241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9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Valores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C9936C3-48B0-E79A-075F-B18EFB1C26FC}"/>
              </a:ext>
            </a:extLst>
          </p:cNvPr>
          <p:cNvSpPr txBox="1"/>
          <p:nvPr/>
        </p:nvSpPr>
        <p:spPr>
          <a:xfrm>
            <a:off x="1001636" y="4542854"/>
            <a:ext cx="80581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Segurança, Transparência, Confiança, Agilidade</a:t>
            </a:r>
          </a:p>
        </p:txBody>
      </p:sp>
    </p:spTree>
    <p:extLst>
      <p:ext uri="{BB962C8B-B14F-4D97-AF65-F5344CB8AC3E}">
        <p14:creationId xmlns:p14="http://schemas.microsoft.com/office/powerpoint/2010/main" val="2953087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Espaço Reservado para Imagem 40" descr="membro da equipe&#10;">
            <a:extLst>
              <a:ext uri="{FF2B5EF4-FFF2-40B4-BE49-F238E27FC236}">
                <a16:creationId xmlns:a16="http://schemas.microsoft.com/office/drawing/2014/main" id="{3AD14E47-24AF-45E7-9723-21F9F8D017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636" y="851069"/>
            <a:ext cx="1714500" cy="2674620"/>
          </a:xfrm>
        </p:spPr>
      </p:pic>
      <p:pic>
        <p:nvPicPr>
          <p:cNvPr id="43" name="Espaço Reservado para Imagem 42" descr="membro da equipe">
            <a:extLst>
              <a:ext uri="{FF2B5EF4-FFF2-40B4-BE49-F238E27FC236}">
                <a16:creationId xmlns:a16="http://schemas.microsoft.com/office/drawing/2014/main" id="{F8CCFB54-F564-4C28-9B72-CA962616383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527" y="851366"/>
            <a:ext cx="1714500" cy="2674620"/>
          </a:xfrm>
        </p:spPr>
      </p:pic>
      <p:pic>
        <p:nvPicPr>
          <p:cNvPr id="45" name="Espaço Reservado para Imagem 44" descr="foto de rosto de membro da equipe&#10;">
            <a:extLst>
              <a:ext uri="{FF2B5EF4-FFF2-40B4-BE49-F238E27FC236}">
                <a16:creationId xmlns:a16="http://schemas.microsoft.com/office/drawing/2014/main" id="{FEFA2E45-2D77-48EC-800D-9CE0CB67E20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9418" y="851069"/>
            <a:ext cx="1714500" cy="2674620"/>
          </a:xfrm>
        </p:spPr>
      </p:pic>
      <p:pic>
        <p:nvPicPr>
          <p:cNvPr id="47" name="Espaço Reservado para Imagem 46" descr="membro da equipe">
            <a:extLst>
              <a:ext uri="{FF2B5EF4-FFF2-40B4-BE49-F238E27FC236}">
                <a16:creationId xmlns:a16="http://schemas.microsoft.com/office/drawing/2014/main" id="{442BB509-AB0A-4152-81AE-144EA148104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82"/>
          <a:stretch/>
        </p:blipFill>
        <p:spPr>
          <a:xfrm>
            <a:off x="6433784" y="851366"/>
            <a:ext cx="1714500" cy="2674620"/>
          </a:xfrm>
        </p:spPr>
      </p:pic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D3965AE6-5176-4057-F846-87477AADD04A}"/>
              </a:ext>
            </a:extLst>
          </p:cNvPr>
          <p:cNvSpPr txBox="1">
            <a:spLocks/>
          </p:cNvSpPr>
          <p:nvPr/>
        </p:nvSpPr>
        <p:spPr>
          <a:xfrm>
            <a:off x="926253" y="3787316"/>
            <a:ext cx="3127424" cy="755241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9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Missão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C9936C3-48B0-E79A-075F-B18EFB1C26FC}"/>
              </a:ext>
            </a:extLst>
          </p:cNvPr>
          <p:cNvSpPr txBox="1"/>
          <p:nvPr/>
        </p:nvSpPr>
        <p:spPr>
          <a:xfrm>
            <a:off x="1001636" y="4542855"/>
            <a:ext cx="80581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Viabilizar soluções financeiras inteligentes e personalizadas, para que as pessoas, muito além de uma maior rentabilidade, possam realizar seus projetos e satisfazer suas necessidades.</a:t>
            </a:r>
          </a:p>
        </p:txBody>
      </p:sp>
    </p:spTree>
    <p:extLst>
      <p:ext uri="{BB962C8B-B14F-4D97-AF65-F5344CB8AC3E}">
        <p14:creationId xmlns:p14="http://schemas.microsoft.com/office/powerpoint/2010/main" val="2079092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Espaço Reservado para Imagem 40" descr="membro da equipe&#10;">
            <a:extLst>
              <a:ext uri="{FF2B5EF4-FFF2-40B4-BE49-F238E27FC236}">
                <a16:creationId xmlns:a16="http://schemas.microsoft.com/office/drawing/2014/main" id="{3AD14E47-24AF-45E7-9723-21F9F8D017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636" y="851069"/>
            <a:ext cx="1714500" cy="2674620"/>
          </a:xfrm>
        </p:spPr>
      </p:pic>
      <p:pic>
        <p:nvPicPr>
          <p:cNvPr id="43" name="Espaço Reservado para Imagem 42" descr="membro da equipe">
            <a:extLst>
              <a:ext uri="{FF2B5EF4-FFF2-40B4-BE49-F238E27FC236}">
                <a16:creationId xmlns:a16="http://schemas.microsoft.com/office/drawing/2014/main" id="{F8CCFB54-F564-4C28-9B72-CA962616383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527" y="851366"/>
            <a:ext cx="1714500" cy="2674620"/>
          </a:xfrm>
        </p:spPr>
      </p:pic>
      <p:pic>
        <p:nvPicPr>
          <p:cNvPr id="45" name="Espaço Reservado para Imagem 44" descr="foto de rosto de membro da equipe&#10;">
            <a:extLst>
              <a:ext uri="{FF2B5EF4-FFF2-40B4-BE49-F238E27FC236}">
                <a16:creationId xmlns:a16="http://schemas.microsoft.com/office/drawing/2014/main" id="{FEFA2E45-2D77-48EC-800D-9CE0CB67E20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9418" y="851069"/>
            <a:ext cx="1714500" cy="2674620"/>
          </a:xfrm>
        </p:spPr>
      </p:pic>
      <p:pic>
        <p:nvPicPr>
          <p:cNvPr id="47" name="Espaço Reservado para Imagem 46" descr="membro da equipe">
            <a:extLst>
              <a:ext uri="{FF2B5EF4-FFF2-40B4-BE49-F238E27FC236}">
                <a16:creationId xmlns:a16="http://schemas.microsoft.com/office/drawing/2014/main" id="{442BB509-AB0A-4152-81AE-144EA148104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82"/>
          <a:stretch/>
        </p:blipFill>
        <p:spPr>
          <a:xfrm>
            <a:off x="6433784" y="851366"/>
            <a:ext cx="1714500" cy="2674620"/>
          </a:xfrm>
        </p:spPr>
      </p:pic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D3965AE6-5176-4057-F846-87477AADD04A}"/>
              </a:ext>
            </a:extLst>
          </p:cNvPr>
          <p:cNvSpPr txBox="1">
            <a:spLocks/>
          </p:cNvSpPr>
          <p:nvPr/>
        </p:nvSpPr>
        <p:spPr>
          <a:xfrm>
            <a:off x="926253" y="3787316"/>
            <a:ext cx="3127424" cy="755241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9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Visão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C9936C3-48B0-E79A-075F-B18EFB1C26FC}"/>
              </a:ext>
            </a:extLst>
          </p:cNvPr>
          <p:cNvSpPr txBox="1"/>
          <p:nvPr/>
        </p:nvSpPr>
        <p:spPr>
          <a:xfrm>
            <a:off x="1001636" y="4542854"/>
            <a:ext cx="80581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Ser a principal referência na democratização do acesso a soluções financeiras inteligentes,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permitindo a todos alcançarem o sucesso e materializarem os seus sonhos.</a:t>
            </a:r>
          </a:p>
        </p:txBody>
      </p:sp>
    </p:spTree>
    <p:extLst>
      <p:ext uri="{BB962C8B-B14F-4D97-AF65-F5344CB8AC3E}">
        <p14:creationId xmlns:p14="http://schemas.microsoft.com/office/powerpoint/2010/main" val="325752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710409-78FB-BA35-6FFD-CDE98926A4EE}"/>
              </a:ext>
            </a:extLst>
          </p:cNvPr>
          <p:cNvSpPr txBox="1"/>
          <p:nvPr/>
        </p:nvSpPr>
        <p:spPr>
          <a:xfrm>
            <a:off x="272477" y="188547"/>
            <a:ext cx="971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pt-BR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Pitch 2</a:t>
            </a:r>
          </a:p>
        </p:txBody>
      </p:sp>
    </p:spTree>
    <p:extLst>
      <p:ext uri="{BB962C8B-B14F-4D97-AF65-F5344CB8AC3E}">
        <p14:creationId xmlns:p14="http://schemas.microsoft.com/office/powerpoint/2010/main" val="19708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710409-78FB-BA35-6FFD-CDE98926A4EE}"/>
              </a:ext>
            </a:extLst>
          </p:cNvPr>
          <p:cNvSpPr txBox="1"/>
          <p:nvPr/>
        </p:nvSpPr>
        <p:spPr>
          <a:xfrm>
            <a:off x="272477" y="188547"/>
            <a:ext cx="971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pt-BR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Pitch 3</a:t>
            </a:r>
          </a:p>
        </p:txBody>
      </p:sp>
    </p:spTree>
    <p:extLst>
      <p:ext uri="{BB962C8B-B14F-4D97-AF65-F5344CB8AC3E}">
        <p14:creationId xmlns:p14="http://schemas.microsoft.com/office/powerpoint/2010/main" val="162372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710409-78FB-BA35-6FFD-CDE98926A4EE}"/>
              </a:ext>
            </a:extLst>
          </p:cNvPr>
          <p:cNvSpPr txBox="1"/>
          <p:nvPr/>
        </p:nvSpPr>
        <p:spPr>
          <a:xfrm>
            <a:off x="272477" y="188547"/>
            <a:ext cx="971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pt-BR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Pitch 4</a:t>
            </a:r>
          </a:p>
        </p:txBody>
      </p:sp>
    </p:spTree>
    <p:extLst>
      <p:ext uri="{BB962C8B-B14F-4D97-AF65-F5344CB8AC3E}">
        <p14:creationId xmlns:p14="http://schemas.microsoft.com/office/powerpoint/2010/main" val="15685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943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                  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Visão além do alcance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Thundera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sk-SK" sz="1200" b="1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indent="0" algn="l" fontAlgn="ctr">
                        <a:tabLst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Lançar o MVP do dispositivo em 12 meses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00B0F0"/>
                          </a:solidFill>
                        </a:rPr>
                        <a:t>iniciando pela construção de um protótipo nos primeiros dois meses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viabilizando o desenvolvimento do dispositivo nos sete meses seguintes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00B050"/>
                          </a:solidFill>
                        </a:rPr>
                        <a:t>re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alizando testes de usabilidade com 20 deficientes visuais nos dois meses a seguir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7030A0"/>
                          </a:solidFill>
                        </a:rPr>
                        <a:t>para o lançamento do MVP no 12º mês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200" b="0" i="0" u="none" strike="noStrike" spc="-2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sk-SK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sk-SK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Ciro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01/01/2024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31/12/2024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Viviane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Jonatan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Robson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Gisele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Ciro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Luciana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Protótipo inovador viabilizado / </a:t>
                      </a:r>
                      <a:r>
                        <a:rPr lang="pt-BR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Modelo base</a:t>
                      </a:r>
                      <a:r>
                        <a:rPr lang="pt-BR" sz="1200" b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 da primeira versão /</a:t>
                      </a: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Lote inicial do </a:t>
                      </a:r>
                      <a:r>
                        <a:rPr lang="pt-BR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MVP do dispositivo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Pesquisar e cotar materiais para prototipação</a:t>
                      </a:r>
                      <a:endParaRPr lang="pt-BR" sz="12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07/01/2024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Intelectuais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Materiais</a:t>
                      </a:r>
                      <a:r>
                        <a:rPr lang="pt-BR" sz="1200" baseline="0" dirty="0">
                          <a:solidFill>
                            <a:srgbClr val="00B0F0"/>
                          </a:solidFill>
                          <a:latin typeface="+mn-lt"/>
                        </a:rPr>
                        <a:t> orçados e escolhidos</a:t>
                      </a:r>
                      <a:endParaRPr lang="pt-BR" sz="12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u="none" strike="noStrike" baseline="0" noProof="0" dirty="0">
                          <a:solidFill>
                            <a:srgbClr val="00B0F0"/>
                          </a:solidFill>
                          <a:effectLst/>
                        </a:rPr>
                        <a:t>Adquirir materiais para prototipação</a:t>
                      </a:r>
                      <a:endParaRPr lang="pt-BR" sz="1200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15/01/2024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Materiais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Materiais disponibilizados para o protótipo funcional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u="none" strike="noStrike" baseline="0" noProof="0" dirty="0">
                          <a:solidFill>
                            <a:srgbClr val="00B0F0"/>
                          </a:solidFill>
                          <a:effectLst/>
                        </a:rPr>
                        <a:t>Estruturar o time de consultoria de prototipação a ser contratada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fracos 1 e 3)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20/01/2024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Intelectuais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ext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Profissionais de prototipação alocados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u="none" strike="noStrike" noProof="0" dirty="0">
                          <a:solidFill>
                            <a:srgbClr val="00B0F0"/>
                          </a:solidFill>
                          <a:effectLst/>
                        </a:rPr>
                        <a:t>Construir protótipo funcional</a:t>
                      </a:r>
                      <a:endParaRPr lang="pt-BR" sz="1200" b="0" i="0" u="none" strike="noStrike" noProof="0" dirty="0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28/02/2024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ext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kern="1200" dirty="0">
                          <a:solidFill>
                            <a:srgbClr val="00B0F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Protótipo inovador viabilizado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" name="Grupo 1">
            <a:extLst>
              <a:ext uri="{FF2B5EF4-FFF2-40B4-BE49-F238E27FC236}">
                <a16:creationId xmlns:a16="http://schemas.microsoft.com/office/drawing/2014/main" id="{B10D1739-1773-DE44-A465-6E0A822DCDC1}"/>
              </a:ext>
            </a:extLst>
          </p:cNvPr>
          <p:cNvGrpSpPr/>
          <p:nvPr/>
        </p:nvGrpSpPr>
        <p:grpSpPr>
          <a:xfrm>
            <a:off x="348739" y="772325"/>
            <a:ext cx="833642" cy="307777"/>
            <a:chOff x="4241489" y="865544"/>
            <a:chExt cx="833642" cy="307777"/>
          </a:xfrm>
        </p:grpSpPr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FB9BDC7C-BE81-084C-90A0-EB9423BDD7AF}"/>
                </a:ext>
              </a:extLst>
            </p:cNvPr>
            <p:cNvSpPr/>
            <p:nvPr/>
          </p:nvSpPr>
          <p:spPr>
            <a:xfrm rot="20772705" flipV="1">
              <a:off x="4241489" y="910339"/>
              <a:ext cx="833642" cy="229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63764EF-6EB4-3440-A53D-2389874DD9AC}"/>
                </a:ext>
              </a:extLst>
            </p:cNvPr>
            <p:cNvSpPr/>
            <p:nvPr/>
          </p:nvSpPr>
          <p:spPr>
            <a:xfrm rot="20772705">
              <a:off x="4249500" y="865544"/>
              <a:ext cx="8233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Exemplo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77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992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83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432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                  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Visão além do alcance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Thundera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sk-SK" sz="1200" b="1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5579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Criar o design do óculos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pt-BR" sz="1200" dirty="0" err="1">
                          <a:solidFill>
                            <a:srgbClr val="C00000"/>
                          </a:solidFill>
                        </a:rPr>
                        <a:t>Oport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. 1</a:t>
                      </a:r>
                      <a:r>
                        <a:rPr lang="pt-BR" sz="1200" baseline="0" dirty="0">
                          <a:solidFill>
                            <a:srgbClr val="C00000"/>
                          </a:solidFill>
                        </a:rPr>
                        <a:t> e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FCS 2)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15/03/2024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ext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3975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baseline="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 físico do óculos com sensores 360º</a:t>
                      </a:r>
                      <a:endParaRPr lang="pt-BR" sz="1200" b="0" i="0" u="none" strike="noStrike" noProof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4062">
                <a:tc gridSpan="4">
                  <a:txBody>
                    <a:bodyPr/>
                    <a:lstStyle/>
                    <a:p>
                      <a:pPr marL="139700" marR="0" indent="-1397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Desenvolver funcionalidades de reconhecimento e cadastro de pessoas, localização e detecção de objetos e sinais no ambiente 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forte 1 e FCS 1)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30/04/2024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 de reconhecimento</a:t>
                      </a:r>
                      <a:r>
                        <a:rPr lang="pt-BR" sz="12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pessoas cadastradas, 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localização e detecção de alta precisão</a:t>
                      </a:r>
                      <a:endParaRPr lang="pt-BR" sz="12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1002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Desenvolver funcionalidade de leitura textual em língua portuguesa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forte 1 e FCS 1)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31/05/2024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Sistema de leitura textual</a:t>
                      </a:r>
                      <a:r>
                        <a:rPr lang="pt-BR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 precisa em qualquer superfície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515371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Desenvolver funcionalidade de feedback sensorial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forte 1</a:t>
                      </a:r>
                      <a:r>
                        <a:rPr lang="pt-BR" sz="12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e FCS 1)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30/06/2024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Sistema de feedback sensorial</a:t>
                      </a:r>
                      <a:r>
                        <a:rPr lang="pt-BR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 auditivo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484742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Fabricar primeira versão do óculos  </a:t>
                      </a:r>
                      <a:r>
                        <a:rPr lang="pt-BR" sz="1200" u="none" strike="noStrike" baseline="0" noProof="0" dirty="0">
                          <a:solidFill>
                            <a:srgbClr val="C00000"/>
                          </a:solidFill>
                          <a:effectLst/>
                        </a:rPr>
                        <a:t>(Am. 1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30/09/2024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(</a:t>
                      </a:r>
                      <a:r>
                        <a:rPr lang="pt-BR" sz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Materiais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</a:rPr>
                        <a:t>Modelo base</a:t>
                      </a:r>
                      <a:r>
                        <a:rPr lang="pt-BR" sz="12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</a:rPr>
                        <a:t> da primeira versão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473726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j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Prospectar candidatos para o teste de usabilidade</a:t>
                      </a:r>
                      <a:endParaRPr lang="pt-BR" sz="12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15/10/2024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/>
                </a:tc>
                <a:tc gridSpan="5">
                  <a:txBody>
                    <a:bodyPr/>
                    <a:lstStyle/>
                    <a:p>
                      <a:pPr marL="539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Candidatos identificados </a:t>
                      </a:r>
                      <a:r>
                        <a:rPr lang="pt-BR" sz="1200" b="0" i="0" u="none" strike="noStrike" kern="1200" baseline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qualificados</a:t>
                      </a:r>
                      <a:endParaRPr lang="pt-BR" sz="1200" b="0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47372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baseline="0" noProof="0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b="1" i="0" u="none" strike="noStrike" baseline="0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Selecionar os candidatos para teste de usabilidades</a:t>
                      </a: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31/10/2024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Candidatos</a:t>
                      </a:r>
                      <a:r>
                        <a:rPr lang="pt-BR" sz="1200" b="0" i="0" u="none" strike="noStrike" kern="12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escolhidos</a:t>
                      </a:r>
                      <a:endParaRPr lang="pt-BR" sz="1200" b="0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62838"/>
                  </a:ext>
                </a:extLst>
              </a:tr>
              <a:tr h="462708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Conduzir testes de usabilidade com os candidatos escolhidos </a:t>
                      </a:r>
                      <a:r>
                        <a:rPr lang="pt-BR" sz="1200" b="0" i="0" u="none" strike="noStrike" baseline="0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(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FCS 3)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14/11/2024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(ext.)</a:t>
                      </a:r>
                      <a:endParaRPr lang="pt-BR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Dados do teste de usabilidade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84465"/>
                  </a:ext>
                </a:extLst>
              </a:tr>
              <a:tr h="473726">
                <a:tc gridSpan="4">
                  <a:txBody>
                    <a:bodyPr/>
                    <a:lstStyle/>
                    <a:p>
                      <a:pPr marL="225425" marR="0" indent="-22542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Realizar ajustes em software e hardware a partir dos dados de testes </a:t>
                      </a:r>
                      <a:r>
                        <a:rPr lang="pt-BR" sz="1200" b="0" i="0" u="none" strike="noStrike" baseline="0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(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FCS 3)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30/11/2024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rgbClr val="7030A0"/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Dispositivo</a:t>
                      </a:r>
                      <a:r>
                        <a:rPr lang="pt-BR" sz="1200" baseline="0" dirty="0">
                          <a:solidFill>
                            <a:srgbClr val="7030A0"/>
                          </a:solidFill>
                          <a:latin typeface="+mn-lt"/>
                        </a:rPr>
                        <a:t> ajustado de acordo com dados de teste</a:t>
                      </a:r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8109"/>
                  </a:ext>
                </a:extLst>
              </a:tr>
              <a:tr h="498181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Realizar testes finais e produzir os  dispositivos   </a:t>
                      </a:r>
                      <a:r>
                        <a:rPr lang="pt-BR" sz="1200" u="none" strike="noStrike" baseline="0" noProof="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P. fraco 2)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noProof="0" dirty="0">
                          <a:solidFill>
                            <a:srgbClr val="7030A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31/12/2024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Materiais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Lote inicial do </a:t>
                      </a:r>
                      <a:r>
                        <a:rPr lang="pt-BR" sz="1200" b="1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+mn-lt"/>
                        </a:rPr>
                        <a:t>MVP do dispositivo</a:t>
                      </a:r>
                      <a:endParaRPr lang="pt-BR" sz="1200" dirty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82778"/>
                  </a:ext>
                </a:extLst>
              </a:tr>
            </a:tbl>
          </a:graphicData>
        </a:graphic>
      </p:graphicFrame>
      <p:grpSp>
        <p:nvGrpSpPr>
          <p:cNvPr id="3" name="Grupo 1">
            <a:extLst>
              <a:ext uri="{FF2B5EF4-FFF2-40B4-BE49-F238E27FC236}">
                <a16:creationId xmlns:a16="http://schemas.microsoft.com/office/drawing/2014/main" id="{076B6487-E16A-E046-BAF1-9E5C47203EE8}"/>
              </a:ext>
            </a:extLst>
          </p:cNvPr>
          <p:cNvGrpSpPr/>
          <p:nvPr/>
        </p:nvGrpSpPr>
        <p:grpSpPr>
          <a:xfrm>
            <a:off x="348739" y="772325"/>
            <a:ext cx="833642" cy="307777"/>
            <a:chOff x="4241489" y="865544"/>
            <a:chExt cx="833642" cy="307777"/>
          </a:xfrm>
        </p:grpSpPr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602F67B7-9C87-1348-947A-279F26C53B7E}"/>
                </a:ext>
              </a:extLst>
            </p:cNvPr>
            <p:cNvSpPr/>
            <p:nvPr/>
          </p:nvSpPr>
          <p:spPr>
            <a:xfrm rot="20772705" flipV="1">
              <a:off x="4241489" y="910339"/>
              <a:ext cx="833642" cy="229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BE3B6A7-7B99-0643-8C5A-6F4C19ED22CD}"/>
                </a:ext>
              </a:extLst>
            </p:cNvPr>
            <p:cNvSpPr/>
            <p:nvPr/>
          </p:nvSpPr>
          <p:spPr>
            <a:xfrm rot="20772705">
              <a:off x="4249500" y="865544"/>
              <a:ext cx="8233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Exemplo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02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536">
            <a:extLst>
              <a:ext uri="{FF2B5EF4-FFF2-40B4-BE49-F238E27FC236}">
                <a16:creationId xmlns:a16="http://schemas.microsoft.com/office/drawing/2014/main" id="{E73B783E-01C3-5840-855E-741B31F951B1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B030EBF7-EC04-1541-877A-19AAFB228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26" name="Shape 535">
            <a:extLst>
              <a:ext uri="{FF2B5EF4-FFF2-40B4-BE49-F238E27FC236}">
                <a16:creationId xmlns:a16="http://schemas.microsoft.com/office/drawing/2014/main" id="{C907D04C-DC9C-2741-8E2D-D8CD8E693793}"/>
              </a:ext>
            </a:extLst>
          </p:cNvPr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27" name="Shape 531">
            <a:extLst>
              <a:ext uri="{FF2B5EF4-FFF2-40B4-BE49-F238E27FC236}">
                <a16:creationId xmlns:a16="http://schemas.microsoft.com/office/drawing/2014/main" id="{16327446-6F0A-8D4E-96E9-4477FDF1CC3C}"/>
              </a:ext>
            </a:extLst>
          </p:cNvPr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42F1D25-E4DD-334E-8536-075B586EC9EE}"/>
              </a:ext>
            </a:extLst>
          </p:cNvPr>
          <p:cNvGrpSpPr/>
          <p:nvPr/>
        </p:nvGrpSpPr>
        <p:grpSpPr>
          <a:xfrm>
            <a:off x="340634" y="4551515"/>
            <a:ext cx="1069200" cy="1333031"/>
            <a:chOff x="2777054" y="4551515"/>
            <a:chExt cx="1069200" cy="1333031"/>
          </a:xfrm>
        </p:grpSpPr>
        <p:cxnSp>
          <p:nvCxnSpPr>
            <p:cNvPr id="35" name="Shape 535">
              <a:extLst>
                <a:ext uri="{FF2B5EF4-FFF2-40B4-BE49-F238E27FC236}">
                  <a16:creationId xmlns:a16="http://schemas.microsoft.com/office/drawing/2014/main" id="{BCD1054B-DF2D-E44D-9A1B-B5D5429B9AD8}"/>
                </a:ext>
              </a:extLst>
            </p:cNvPr>
            <p:cNvCxnSpPr/>
            <p:nvPr/>
          </p:nvCxnSpPr>
          <p:spPr>
            <a:xfrm>
              <a:off x="3318854" y="5622219"/>
              <a:ext cx="0" cy="262327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lg" len="lg"/>
              <a:tailEnd type="none" w="lg" len="lg"/>
            </a:ln>
          </p:spPr>
        </p:cxn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4368D8D7-9D0C-424A-BCB9-43A9D731E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182" y="4735932"/>
              <a:ext cx="754947" cy="700369"/>
            </a:xfrm>
            <a:prstGeom prst="rect">
              <a:avLst/>
            </a:prstGeom>
          </p:spPr>
        </p:pic>
        <p:sp>
          <p:nvSpPr>
            <p:cNvPr id="37" name="Shape 530">
              <a:extLst>
                <a:ext uri="{FF2B5EF4-FFF2-40B4-BE49-F238E27FC236}">
                  <a16:creationId xmlns:a16="http://schemas.microsoft.com/office/drawing/2014/main" id="{9AEE3DDC-D39D-4043-844D-559A2742F7EA}"/>
                </a:ext>
              </a:extLst>
            </p:cNvPr>
            <p:cNvSpPr/>
            <p:nvPr/>
          </p:nvSpPr>
          <p:spPr>
            <a:xfrm>
              <a:off x="2777054" y="4551515"/>
              <a:ext cx="1069200" cy="10692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43" name="Shape 85"/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45" name="Shape 575"/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Shape 576"/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2" name="Retângulo 31"/>
          <p:cNvSpPr/>
          <p:nvPr/>
        </p:nvSpPr>
        <p:spPr>
          <a:xfrm>
            <a:off x="1684200" y="2353135"/>
            <a:ext cx="3819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Criação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dos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sym typeface="Lato Light"/>
              </a:rPr>
              <a:t> projetos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684200" y="4886060"/>
            <a:ext cx="315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ym typeface="Lato Light"/>
              </a:rPr>
              <a:t>Apresentação dos projetos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99FA57-0E81-994F-BA29-FA178F1F85EB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568F8-A017-E949-BC49-E97633092CAA}"/>
              </a:ext>
            </a:extLst>
          </p:cNvPr>
          <p:cNvSpPr txBox="1"/>
          <p:nvPr/>
        </p:nvSpPr>
        <p:spPr>
          <a:xfrm>
            <a:off x="1389749" y="1099392"/>
            <a:ext cx="42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Conclusão da Dinâmica 11</a:t>
            </a:r>
            <a:endParaRPr lang="pt-BR" altLang="pt-B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514F9DB-47D8-8E49-B425-2AD67AD6026D}"/>
              </a:ext>
            </a:extLst>
          </p:cNvPr>
          <p:cNvSpPr/>
          <p:nvPr/>
        </p:nvSpPr>
        <p:spPr>
          <a:xfrm>
            <a:off x="1684203" y="2725864"/>
            <a:ext cx="7101017" cy="1977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Na conclusão do workshop Strategic Thinking for Business será formulado o plano de negócio, com a atribuição de ao menos um projeto para cada objetivo estratégico definido.</a:t>
            </a:r>
          </a:p>
          <a:p>
            <a:pPr>
              <a:lnSpc>
                <a:spcPct val="120000"/>
              </a:lnSpc>
            </a:pPr>
            <a:endParaRPr lang="pt-BR" sz="600" dirty="0">
              <a:solidFill>
                <a:schemeClr val="bg2">
                  <a:lumMod val="90000"/>
                </a:schemeClr>
              </a:solidFill>
            </a:endParaRPr>
          </a:p>
          <a:p>
            <a:pPr algn="just">
              <a:spcAft>
                <a:spcPts val="0"/>
              </a:spcAft>
            </a:pP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Cada projeto pode ser atribuído a um grupo, que inicialmente identificará os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pontos fortes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que o projeto ampliará, os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pontos fracos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que eliminará, as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oportunidades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 que aproveitará, as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ameaças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 que neutralizará e os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fatores críticos de sucesso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que irá monitorar.</a:t>
            </a:r>
          </a:p>
          <a:p>
            <a:pPr>
              <a:lnSpc>
                <a:spcPct val="120000"/>
              </a:lnSpc>
            </a:pPr>
            <a:endParaRPr lang="pt-BR" sz="6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Finalmente será indicado o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gerente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do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projeto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sua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equipe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seus principais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resultados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suas datas de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início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término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 e suas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atividades.</a:t>
            </a:r>
            <a:endParaRPr lang="pt-B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charset="0"/>
                        </a:rPr>
                        <a:t>Soluções financeiras com AI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Criar, em 12 meses, soluções com AI para 3 dos 10 problemas financeiros mais frequentes no Brasil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identificando-os no primeiro mês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desenvolvendo as soluções em 5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para, nos últimos 6 meses, testá-las com 500 usuários 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aprová-las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charset="0"/>
                        </a:rPr>
                        <a:t>Tecnologias de AI para o negócio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6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Web/mobile app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Desenvolver um web/mobile app em 12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definindo o escopo e suas funcionalidades em 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implementando o MVP em 5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testando e efetuando melhorias em 8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implantá-lo até o final do prazo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6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Web/mobile app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1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Personalizar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0C0C0"/>
      </a:hlink>
      <a:folHlink>
        <a:srgbClr val="EAEAEA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6_TF66722518_Win32" id="{074ADC0B-F682-4359-A2EC-CAEC0C07D29F}" vid="{19F7A5F0-D6EC-4D19-B3F7-D4C28DE7B1B4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81822</TotalTime>
  <Words>2556</Words>
  <Application>Microsoft Office PowerPoint</Application>
  <PresentationFormat>Apresentação na tela (4:3)</PresentationFormat>
  <Paragraphs>637</Paragraphs>
  <Slides>29</Slides>
  <Notes>20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  <vt:variant>
        <vt:lpstr>Apresentações personalizadas</vt:lpstr>
      </vt:variant>
      <vt:variant>
        <vt:i4>20</vt:i4>
      </vt:variant>
    </vt:vector>
  </HeadingPairs>
  <TitlesOfParts>
    <vt:vector size="57" baseType="lpstr">
      <vt:lpstr>Arial</vt:lpstr>
      <vt:lpstr>Bodoni MT</vt:lpstr>
      <vt:lpstr>Calibri</vt:lpstr>
      <vt:lpstr>Lato Light</vt:lpstr>
      <vt:lpstr>Source Sans Pro Light</vt:lpstr>
      <vt:lpstr>Times New Roman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Quantum Finance</vt:lpstr>
      <vt:lpstr>Apresentação do PowerPoint</vt:lpstr>
      <vt:lpstr>Apresentação do PowerPoint</vt:lpstr>
      <vt:lpstr>Apresentação do PowerPoint</vt:lpstr>
      <vt:lpstr>Mercado em Potencial</vt:lpstr>
      <vt:lpstr>61% de endividamento da classe D e 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Bradesco anterior</vt:lpstr>
      <vt:lpstr>Ikea</vt:lpstr>
      <vt:lpstr>Southwest</vt:lpstr>
      <vt:lpstr>Zara</vt:lpstr>
      <vt:lpstr>BMW</vt:lpstr>
      <vt:lpstr>Seis Nove</vt:lpstr>
      <vt:lpstr>Estrutura setor</vt:lpstr>
      <vt:lpstr>Questões</vt:lpstr>
      <vt:lpstr>Bibliografia</vt:lpstr>
      <vt:lpstr>Estratégias</vt:lpstr>
      <vt:lpstr>Disney</vt:lpstr>
      <vt:lpstr>Google</vt:lpstr>
      <vt:lpstr>Microsoft</vt:lpstr>
      <vt:lpstr>Nestlé</vt:lpstr>
      <vt:lpstr>P&amp;G</vt:lpstr>
      <vt:lpstr>Fiat</vt:lpstr>
      <vt:lpstr>Bradesco</vt:lpstr>
      <vt:lpstr>Gestão ágil</vt:lpstr>
      <vt:lpstr>Do pensamento à ação</vt:lpstr>
      <vt:lpstr>Pensamento Estratégico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 maia</dc:creator>
  <cp:lastModifiedBy>Fabio Souza</cp:lastModifiedBy>
  <cp:revision>2996</cp:revision>
  <cp:lastPrinted>2020-06-17T19:22:32Z</cp:lastPrinted>
  <dcterms:created xsi:type="dcterms:W3CDTF">2017-08-14T13:42:23Z</dcterms:created>
  <dcterms:modified xsi:type="dcterms:W3CDTF">2023-05-10T00:43:12Z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08d454-5c13-4905-93be-12ec8059c842_Enabled">
    <vt:lpwstr>true</vt:lpwstr>
  </property>
  <property fmtid="{D5CDD505-2E9C-101B-9397-08002B2CF9AE}" pid="3" name="MSIP_Label_9108d454-5c13-4905-93be-12ec8059c842_SetDate">
    <vt:lpwstr>2023-05-10T00:43:12Z</vt:lpwstr>
  </property>
  <property fmtid="{D5CDD505-2E9C-101B-9397-08002B2CF9AE}" pid="4" name="MSIP_Label_9108d454-5c13-4905-93be-12ec8059c842_Method">
    <vt:lpwstr>Privileged</vt:lpwstr>
  </property>
  <property fmtid="{D5CDD505-2E9C-101B-9397-08002B2CF9AE}" pid="5" name="MSIP_Label_9108d454-5c13-4905-93be-12ec8059c842_Name">
    <vt:lpwstr>9108d454-5c13-4905-93be-12ec8059c842</vt:lpwstr>
  </property>
  <property fmtid="{D5CDD505-2E9C-101B-9397-08002B2CF9AE}" pid="6" name="MSIP_Label_9108d454-5c13-4905-93be-12ec8059c842_SiteId">
    <vt:lpwstr>473672ba-cd07-4371-a2ae-788b4c61840e</vt:lpwstr>
  </property>
  <property fmtid="{D5CDD505-2E9C-101B-9397-08002B2CF9AE}" pid="7" name="MSIP_Label_9108d454-5c13-4905-93be-12ec8059c842_ActionId">
    <vt:lpwstr>2e7a442e-9369-45a1-82c0-0e72a12e0841</vt:lpwstr>
  </property>
  <property fmtid="{D5CDD505-2E9C-101B-9397-08002B2CF9AE}" pid="8" name="MSIP_Label_9108d454-5c13-4905-93be-12ec8059c842_ContentBits">
    <vt:lpwstr>2</vt:lpwstr>
  </property>
</Properties>
</file>