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za Motta" initials="TM" lastIdx="2" clrIdx="0">
    <p:extLst>
      <p:ext uri="{19B8F6BF-5375-455C-9EA6-DF929625EA0E}">
        <p15:presenceInfo xmlns:p15="http://schemas.microsoft.com/office/powerpoint/2012/main" userId="1534a32aefb5bf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Marçolia" userId="1d339f3fdadcf46f" providerId="LiveId" clId="{2F8F349F-AED2-4BAB-A0F9-D8CEB70A2AC0}"/>
    <pc:docChg chg="undo custSel modSld">
      <pc:chgData name="Fabio Marçolia" userId="1d339f3fdadcf46f" providerId="LiveId" clId="{2F8F349F-AED2-4BAB-A0F9-D8CEB70A2AC0}" dt="2023-09-16T17:56:58.432" v="15" actId="20577"/>
      <pc:docMkLst>
        <pc:docMk/>
      </pc:docMkLst>
      <pc:sldChg chg="modSp mod">
        <pc:chgData name="Fabio Marçolia" userId="1d339f3fdadcf46f" providerId="LiveId" clId="{2F8F349F-AED2-4BAB-A0F9-D8CEB70A2AC0}" dt="2023-09-16T17:56:58.432" v="15" actId="20577"/>
        <pc:sldMkLst>
          <pc:docMk/>
          <pc:sldMk cId="3583083012" sldId="256"/>
        </pc:sldMkLst>
        <pc:spChg chg="mod">
          <ac:chgData name="Fabio Marçolia" userId="1d339f3fdadcf46f" providerId="LiveId" clId="{2F8F349F-AED2-4BAB-A0F9-D8CEB70A2AC0}" dt="2023-09-16T17:56:58.432" v="15" actId="20577"/>
          <ac:spMkLst>
            <pc:docMk/>
            <pc:sldMk cId="3583083012" sldId="256"/>
            <ac:spMk id="2" creationId="{00000000-0000-0000-0000-000000000000}"/>
          </ac:spMkLst>
        </pc:spChg>
        <pc:spChg chg="mod">
          <ac:chgData name="Fabio Marçolia" userId="1d339f3fdadcf46f" providerId="LiveId" clId="{2F8F349F-AED2-4BAB-A0F9-D8CEB70A2AC0}" dt="2023-09-16T17:56:58.128" v="13" actId="20577"/>
          <ac:spMkLst>
            <pc:docMk/>
            <pc:sldMk cId="358308301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3599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2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1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75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9936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2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3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69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77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920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87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34AC1B-2039-443D-BB8A-1FA5C9D2A0A4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32E8C67-585D-42EB-B785-D93E4303A3F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16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Caso </a:t>
            </a:r>
            <a:r>
              <a:rPr lang="pt-BR"/>
              <a:t>VINÍCOLA RIO LARGO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Alunos: </a:t>
            </a:r>
          </a:p>
          <a:p>
            <a:r>
              <a:rPr lang="pt-BR" dirty="0"/>
              <a:t>Felipe </a:t>
            </a:r>
            <a:r>
              <a:rPr lang="pt-BR" dirty="0" err="1"/>
              <a:t>Erdmann</a:t>
            </a:r>
            <a:r>
              <a:rPr lang="pt-BR" dirty="0"/>
              <a:t> Oliveira</a:t>
            </a:r>
          </a:p>
          <a:p>
            <a:r>
              <a:rPr lang="pt-BR" dirty="0"/>
              <a:t>Fábio Marçolia</a:t>
            </a:r>
          </a:p>
          <a:p>
            <a:r>
              <a:rPr lang="pt-BR" dirty="0" err="1"/>
              <a:t>Olzanetti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08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Desafios	e 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Vinícola Rio Largo é uma empresa familiar sediada no extremo sul do País. Nos últimos anos adotou a </a:t>
            </a:r>
            <a:r>
              <a:rPr lang="pt-BR" dirty="0" err="1"/>
              <a:t>estretégia</a:t>
            </a:r>
            <a:r>
              <a:rPr lang="pt-BR" dirty="0"/>
              <a:t> de diversificação dos seus produtos, deixando de atuar apenas com a fabricação de vinhos para trabalhar com outras bebidas e até o mercado da moda. No </a:t>
            </a:r>
            <a:r>
              <a:rPr lang="pt-BR" dirty="0" err="1"/>
              <a:t>entando</a:t>
            </a:r>
            <a:r>
              <a:rPr lang="pt-BR" dirty="0"/>
              <a:t>, a empresa ainda vê o vinho como seu </a:t>
            </a:r>
            <a:r>
              <a:rPr lang="pt-BR" i="1" dirty="0"/>
              <a:t>core business </a:t>
            </a:r>
            <a:r>
              <a:rPr lang="pt-BR" dirty="0"/>
              <a:t>e não abre mão da rentabilidade desse produto. Diante disso, a empresa contratou nossa consultoria para analisar a rentabilidade dos seus vinhos,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8791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06" y="1362455"/>
            <a:ext cx="5150397" cy="52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888"/>
            <a:ext cx="9601200" cy="1485900"/>
          </a:xfrm>
        </p:spPr>
        <p:txBody>
          <a:bodyPr/>
          <a:lstStyle/>
          <a:p>
            <a:r>
              <a:rPr lang="pt-BR" dirty="0"/>
              <a:t>Análise dos Produtos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3087616"/>
            <a:ext cx="6954012" cy="145059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844591"/>
            <a:ext cx="4746689" cy="186500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4916237"/>
            <a:ext cx="5957316" cy="160248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60220" y="2668780"/>
            <a:ext cx="341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Gráfico 1: Receita vs. Tempo.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60220" y="4538214"/>
            <a:ext cx="390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Tabela 1: Receita por produto de Janeiro a Junho.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760220" y="6550223"/>
            <a:ext cx="48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Tabela 2: Margem por produto de cada depósito.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601968" y="1299099"/>
            <a:ext cx="499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meses de Março e Abril são os de maior retorno de Margem e Receita.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863584" y="3038211"/>
            <a:ext cx="3328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produto de maior receita é o “Vinho Uva Doce”, mais vendido no mês de março. O de menor receita é o “Vinho Seco”, mais vendido no mês de Abril.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183880" y="5041390"/>
            <a:ext cx="3328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produto de melhor margem é o “Vinho Italiano” originado do depósito “Vinhos S.A.”. O produto de pior Margem é o “Vinho Seco” originado do depósito “Vinhos Ouro”.</a:t>
            </a:r>
          </a:p>
        </p:txBody>
      </p:sp>
    </p:spTree>
    <p:extLst>
      <p:ext uri="{BB962C8B-B14F-4D97-AF65-F5344CB8AC3E}">
        <p14:creationId xmlns:p14="http://schemas.microsoft.com/office/powerpoint/2010/main" val="131302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1277"/>
            <a:ext cx="9601200" cy="1485900"/>
          </a:xfrm>
        </p:spPr>
        <p:txBody>
          <a:bodyPr/>
          <a:lstStyle/>
          <a:p>
            <a:r>
              <a:rPr lang="pt-BR" dirty="0"/>
              <a:t>Análise dos Produtos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0124" y="824248"/>
            <a:ext cx="7499932" cy="48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257300" y="2148579"/>
            <a:ext cx="5271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Tabela 3: Quantidade Vendida por segmentação de Janeiro a Junho.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257300" y="3834988"/>
            <a:ext cx="5271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Tabela 4: Quantidade Vendida por segmentação de cada produto.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692277"/>
            <a:ext cx="9358884" cy="108034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979115"/>
            <a:ext cx="10310895" cy="11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7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Recomendações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8271"/>
            <a:ext cx="9601200" cy="3581400"/>
          </a:xfrm>
        </p:spPr>
        <p:txBody>
          <a:bodyPr>
            <a:normAutofit/>
          </a:bodyPr>
          <a:lstStyle/>
          <a:p>
            <a:r>
              <a:rPr lang="pt-BR" dirty="0"/>
              <a:t>Conclusão 1: O Produto “vinho seco” representa apenas 12% das vendas, ficando 7% abaixo do mais vendido 4% abaixo do segundo mais vendido. Também é o que apresenta a segunda pior margem entre os produtos. Entre os segmentos de maior demanda, “adultos experientes” e “jovens sem renda” é o produto menos consumido. Diante dos dados, é recomendável que a produção deste produto seja diminuída e que a capacidade seja redirecionada para um produto de maior margem e aceitação no mercado.</a:t>
            </a:r>
          </a:p>
        </p:txBody>
      </p:sp>
    </p:spTree>
    <p:extLst>
      <p:ext uri="{BB962C8B-B14F-4D97-AF65-F5344CB8AC3E}">
        <p14:creationId xmlns:p14="http://schemas.microsoft.com/office/powerpoint/2010/main" val="708712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153</TotalTime>
  <Words>354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Caso VINÍCOLA RIO LARGO</vt:lpstr>
      <vt:lpstr>Principais Desafios e Objetivos</vt:lpstr>
      <vt:lpstr>Modelo de Dados</vt:lpstr>
      <vt:lpstr>Análise dos Produtos</vt:lpstr>
      <vt:lpstr>Análise dos Produtos</vt:lpstr>
      <vt:lpstr>Conclusão e Recomendações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sweet delight</dc:title>
  <dc:creator>Taiza Motta</dc:creator>
  <cp:lastModifiedBy>Fabio Marçolia</cp:lastModifiedBy>
  <cp:revision>15</cp:revision>
  <dcterms:created xsi:type="dcterms:W3CDTF">2018-05-24T02:43:36Z</dcterms:created>
  <dcterms:modified xsi:type="dcterms:W3CDTF">2023-09-16T17:57:00Z</dcterms:modified>
</cp:coreProperties>
</file>