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  <p:sldMasterId id="2147483654" r:id="rId2"/>
    <p:sldMasterId id="2147483663" r:id="rId3"/>
  </p:sldMasterIdLst>
  <p:notesMasterIdLst>
    <p:notesMasterId r:id="rId18"/>
  </p:notesMasterIdLst>
  <p:handoutMasterIdLst>
    <p:handoutMasterId r:id="rId19"/>
  </p:handoutMasterIdLst>
  <p:sldIdLst>
    <p:sldId id="392" r:id="rId4"/>
    <p:sldId id="625" r:id="rId5"/>
    <p:sldId id="627" r:id="rId6"/>
    <p:sldId id="628" r:id="rId7"/>
    <p:sldId id="629" r:id="rId8"/>
    <p:sldId id="630" r:id="rId9"/>
    <p:sldId id="631" r:id="rId10"/>
    <p:sldId id="632" r:id="rId11"/>
    <p:sldId id="633" r:id="rId12"/>
    <p:sldId id="634" r:id="rId13"/>
    <p:sldId id="635" r:id="rId14"/>
    <p:sldId id="636" r:id="rId15"/>
    <p:sldId id="637" r:id="rId16"/>
    <p:sldId id="626" r:id="rId17"/>
  </p:sldIdLst>
  <p:sldSz cx="9906000" cy="6858000" type="A4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IO CATUNDA MARRECO" initials="FCM" lastIdx="1" clrIdx="0">
    <p:extLst>
      <p:ext uri="{19B8F6BF-5375-455C-9EA6-DF929625EA0E}">
        <p15:presenceInfo xmlns:p15="http://schemas.microsoft.com/office/powerpoint/2012/main" userId="S-1-5-21-1220945662-562591055-839522115-220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5446"/>
    <a:srgbClr val="149D8F"/>
    <a:srgbClr val="8CAD34"/>
    <a:srgbClr val="FFFFFF"/>
    <a:srgbClr val="404040"/>
    <a:srgbClr val="60CACB"/>
    <a:srgbClr val="797752"/>
    <a:srgbClr val="774118"/>
    <a:srgbClr val="00845B"/>
    <a:srgbClr val="661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5" autoAdjust="0"/>
    <p:restoredTop sz="96085" autoAdjust="0"/>
  </p:normalViewPr>
  <p:slideViewPr>
    <p:cSldViewPr snapToGrid="0" snapToObjects="1">
      <p:cViewPr varScale="1">
        <p:scale>
          <a:sx n="104" d="100"/>
          <a:sy n="104" d="100"/>
        </p:scale>
        <p:origin x="108" y="12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-37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1968" y="-7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7CD7415-F214-485A-BBC5-5CAAA5AA8F23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C18ABD6-0C9A-476A-9C32-728BCA09D6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14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E58B0C3-5734-4443-8C03-2FAD2C1775D4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68350"/>
            <a:ext cx="55403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773E48C-53B2-46A5-8F8B-C152F0BCD2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2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3E48C-53B2-46A5-8F8B-C152F0BCD262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3E48C-53B2-46A5-8F8B-C152F0BCD26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20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Teorema</a:t>
            </a:r>
            <a:r>
              <a:rPr lang="en-US" dirty="0" smtClean="0"/>
              <a:t> CAP </a:t>
            </a:r>
            <a:r>
              <a:rPr lang="en-US" dirty="0" err="1" smtClean="0"/>
              <a:t>obriga</a:t>
            </a:r>
            <a:r>
              <a:rPr lang="en-US" dirty="0" smtClean="0"/>
              <a:t> </a:t>
            </a:r>
            <a:r>
              <a:rPr lang="en-US" dirty="0" err="1" smtClean="0"/>
              <a:t>escolher</a:t>
            </a:r>
            <a:r>
              <a:rPr lang="en-US" dirty="0" smtClean="0"/>
              <a:t> entre </a:t>
            </a:r>
            <a:r>
              <a:rPr lang="en-US" dirty="0" err="1" smtClean="0"/>
              <a:t>Consistencia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Disponibilidade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Informar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sobre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da Amazon, que </a:t>
            </a:r>
            <a:r>
              <a:rPr lang="en-US" baseline="0" dirty="0" err="1" smtClean="0"/>
              <a:t>especificações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conter</a:t>
            </a:r>
            <a:r>
              <a:rPr lang="en-US" baseline="0" dirty="0" smtClean="0"/>
              <a:t> o que </a:t>
            </a:r>
            <a:r>
              <a:rPr lang="en-US" baseline="0" dirty="0" err="1" smtClean="0"/>
              <a:t>fazer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netw</a:t>
            </a:r>
            <a:r>
              <a:rPr lang="en-US" baseline="0" dirty="0" smtClean="0"/>
              <a:t>. Part.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3E48C-53B2-46A5-8F8B-C152F0BCD2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48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3E48C-53B2-46A5-8F8B-C152F0BCD2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00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3E48C-53B2-46A5-8F8B-C152F0BCD2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68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3E48C-53B2-46A5-8F8B-C152F0BCD26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1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3E48C-53B2-46A5-8F8B-C152F0BCD26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23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3E48C-53B2-46A5-8F8B-C152F0BCD26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68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3E48C-53B2-46A5-8F8B-C152F0BCD26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29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3E48C-53B2-46A5-8F8B-C152F0BCD26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26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5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8008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1255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30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2684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8495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977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996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5546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855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166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35534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374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981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364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313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104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827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7812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5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222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719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803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613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60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1" y="213042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1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80" y="6356351"/>
            <a:ext cx="231177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F0E252-DDF0-49B7-A649-397A3C28DE60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24/05/2019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5093" y="6356351"/>
            <a:ext cx="313581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8850" y="6356351"/>
            <a:ext cx="231177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E3A0F7-8C71-441C-9816-811ED857990E}" type="slidenum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84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084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49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440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91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spcBef>
          <a:spcPts val="600"/>
        </a:spcBef>
        <a:buFont typeface="Arial" pitchFamily="34" charset="0"/>
        <a:buChar char="•"/>
        <a:defRPr lang="pt-BR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.bin"/><Relationship Id="rId4" Type="http://schemas.openxmlformats.org/officeDocument/2006/relationships/hyperlink" Target="http://intra/intranetModal/IntranetManager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intra/intranetModal/IntranetManage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udidahan.com/" TargetMode="External"/><Relationship Id="rId5" Type="http://schemas.openxmlformats.org/officeDocument/2006/relationships/hyperlink" Target="https://github.com/MassTransit/MassTransit" TargetMode="External"/><Relationship Id="rId4" Type="http://schemas.openxmlformats.org/officeDocument/2006/relationships/hyperlink" Target="https://masstransit-project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1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6184726" y="1788956"/>
            <a:ext cx="2460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Masstransit</a:t>
            </a:r>
            <a:endParaRPr lang="pt-BR" sz="3200" b="1" dirty="0" smtClean="0">
              <a:solidFill>
                <a:schemeClr val="bg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48260" y="6550223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Maio</a:t>
            </a:r>
            <a:r>
              <a:rPr lang="en-US" sz="1400" dirty="0" smtClean="0">
                <a:solidFill>
                  <a:schemeClr val="bg1"/>
                </a:solidFill>
              </a:rPr>
              <a:t> 2019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0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2"/>
          <p:cNvSpPr txBox="1"/>
          <p:nvPr/>
        </p:nvSpPr>
        <p:spPr>
          <a:xfrm>
            <a:off x="318498" y="158440"/>
            <a:ext cx="6095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 smtClean="0">
                <a:solidFill>
                  <a:srgbClr val="4A5446"/>
                </a:solidFill>
                <a:latin typeface="Arial" panose="020B0604020202020204" pitchFamily="34" charset="0"/>
                <a:cs typeface="Arial" pitchFamily="34" charset="0"/>
              </a:rPr>
              <a:t>Masstransit</a:t>
            </a:r>
            <a:endParaRPr lang="pt-BR" sz="3200" b="1" dirty="0" smtClean="0">
              <a:solidFill>
                <a:srgbClr val="4A544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18498" y="872944"/>
            <a:ext cx="863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4A5446"/>
                </a:solidFill>
                <a:latin typeface="Arial" panose="020B0604020202020204" pitchFamily="34" charset="0"/>
                <a:cs typeface="Arial" pitchFamily="34" charset="0"/>
              </a:rPr>
              <a:t>Exemplo1 – </a:t>
            </a:r>
            <a:r>
              <a:rPr lang="pt-BR" b="1" dirty="0" err="1" smtClean="0">
                <a:solidFill>
                  <a:srgbClr val="4A5446"/>
                </a:solidFill>
                <a:latin typeface="Arial" panose="020B0604020202020204" pitchFamily="34" charset="0"/>
                <a:cs typeface="Arial" pitchFamily="34" charset="0"/>
              </a:rPr>
              <a:t>Commands</a:t>
            </a:r>
            <a:r>
              <a:rPr lang="pt-BR" b="1" dirty="0" smtClean="0">
                <a:solidFill>
                  <a:srgbClr val="4A5446"/>
                </a:solidFill>
                <a:latin typeface="Arial" panose="020B0604020202020204" pitchFamily="34" charset="0"/>
                <a:cs typeface="Arial" pitchFamily="34" charset="0"/>
              </a:rPr>
              <a:t>, Query, </a:t>
            </a:r>
            <a:r>
              <a:rPr lang="pt-BR" b="1" dirty="0" err="1" smtClean="0">
                <a:solidFill>
                  <a:srgbClr val="4A5446"/>
                </a:solidFill>
                <a:latin typeface="Arial" panose="020B0604020202020204" pitchFamily="34" charset="0"/>
                <a:cs typeface="Arial" pitchFamily="34" charset="0"/>
              </a:rPr>
              <a:t>Events</a:t>
            </a:r>
            <a:endParaRPr lang="pt-BR" b="1" dirty="0" smtClean="0">
              <a:solidFill>
                <a:srgbClr val="4A544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" name="AutoShape 2" descr="exchange delivering messages to three queue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Resultado de imagem para rabbitmq queues exchange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https://cdn4.iconfinder.com/data/icons/essential-part-1/32/41-User-256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89" y="2603831"/>
            <a:ext cx="1148177" cy="11481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922" y="2691526"/>
            <a:ext cx="972788" cy="972788"/>
          </a:xfrm>
          <a:prstGeom prst="rect">
            <a:avLst/>
          </a:prstGeom>
        </p:spPr>
      </p:pic>
      <p:cxnSp>
        <p:nvCxnSpPr>
          <p:cNvPr id="20" name="Curved Connector 19"/>
          <p:cNvCxnSpPr>
            <a:stCxn id="9" idx="2"/>
            <a:endCxn id="10" idx="2"/>
          </p:cNvCxnSpPr>
          <p:nvPr/>
        </p:nvCxnSpPr>
        <p:spPr>
          <a:xfrm rot="5400000" flipH="1" flipV="1">
            <a:off x="3766450" y="1412142"/>
            <a:ext cx="87694" cy="4592038"/>
          </a:xfrm>
          <a:prstGeom prst="curvedConnector3">
            <a:avLst>
              <a:gd name="adj1" fmla="val -260679"/>
            </a:avLst>
          </a:prstGeom>
          <a:ln w="28575"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9" idx="0"/>
            <a:endCxn id="10" idx="0"/>
          </p:cNvCxnSpPr>
          <p:nvPr/>
        </p:nvCxnSpPr>
        <p:spPr>
          <a:xfrm rot="16200000" flipH="1">
            <a:off x="3766449" y="351659"/>
            <a:ext cx="87695" cy="4592038"/>
          </a:xfrm>
          <a:prstGeom prst="curvedConnector3">
            <a:avLst>
              <a:gd name="adj1" fmla="val -260676"/>
            </a:avLst>
          </a:prstGeom>
          <a:ln w="28575">
            <a:solidFill>
              <a:schemeClr val="tx2"/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73084" y="2012167"/>
            <a:ext cx="262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Command</a:t>
            </a:r>
            <a:r>
              <a:rPr lang="en-US" dirty="0" smtClean="0"/>
              <a:t>: </a:t>
            </a:r>
            <a:r>
              <a:rPr lang="en-US" dirty="0" err="1" smtClean="0"/>
              <a:t>GeraLancamentos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24156" y="3567342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Query</a:t>
            </a:r>
            <a:r>
              <a:rPr lang="en-US" dirty="0" smtClean="0"/>
              <a:t>: </a:t>
            </a:r>
            <a:r>
              <a:rPr lang="en-US" dirty="0" err="1" smtClean="0"/>
              <a:t>PegaSaldo</a:t>
            </a:r>
            <a:r>
              <a:rPr lang="en-US" dirty="0" smtClean="0"/>
              <a:t> -&gt;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24532" y="4033646"/>
            <a:ext cx="182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&lt;- </a:t>
            </a:r>
            <a:r>
              <a:rPr lang="en-US" dirty="0" err="1" smtClean="0"/>
              <a:t>PegaSaldoResp</a:t>
            </a:r>
            <a:endParaRPr lang="en-US" dirty="0"/>
          </a:p>
        </p:txBody>
      </p:sp>
      <p:cxnSp>
        <p:nvCxnSpPr>
          <p:cNvPr id="27" name="Curved Connector 26"/>
          <p:cNvCxnSpPr>
            <a:stCxn id="10" idx="3"/>
          </p:cNvCxnSpPr>
          <p:nvPr/>
        </p:nvCxnSpPr>
        <p:spPr>
          <a:xfrm flipV="1">
            <a:off x="6592710" y="2196833"/>
            <a:ext cx="773290" cy="981087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79355" y="2867119"/>
            <a:ext cx="22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Event</a:t>
            </a:r>
            <a:r>
              <a:rPr lang="en-US" dirty="0" smtClean="0"/>
              <a:t>: </a:t>
            </a:r>
            <a:r>
              <a:rPr lang="en-US" dirty="0" err="1" smtClean="0"/>
              <a:t>SaldoAtualizado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97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2"/>
          <p:cNvSpPr txBox="1"/>
          <p:nvPr/>
        </p:nvSpPr>
        <p:spPr>
          <a:xfrm>
            <a:off x="318498" y="158440"/>
            <a:ext cx="6095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 smtClean="0">
                <a:solidFill>
                  <a:srgbClr val="4A5446"/>
                </a:solidFill>
                <a:latin typeface="Arial" panose="020B0604020202020204" pitchFamily="34" charset="0"/>
                <a:cs typeface="Arial" pitchFamily="34" charset="0"/>
              </a:rPr>
              <a:t>Masstransit</a:t>
            </a:r>
            <a:endParaRPr lang="pt-BR" sz="3200" b="1" dirty="0" smtClean="0">
              <a:solidFill>
                <a:srgbClr val="4A544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18498" y="872944"/>
            <a:ext cx="863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4A5446"/>
                </a:solidFill>
                <a:latin typeface="Arial" panose="020B0604020202020204" pitchFamily="34" charset="0"/>
                <a:cs typeface="Arial" pitchFamily="34" charset="0"/>
              </a:rPr>
              <a:t>Exemplo2 – Courier / </a:t>
            </a:r>
            <a:r>
              <a:rPr lang="pt-BR" b="1" dirty="0" err="1" smtClean="0">
                <a:solidFill>
                  <a:srgbClr val="4A5446"/>
                </a:solidFill>
                <a:latin typeface="Arial" panose="020B0604020202020204" pitchFamily="34" charset="0"/>
                <a:cs typeface="Arial" pitchFamily="34" charset="0"/>
              </a:rPr>
              <a:t>Routing</a:t>
            </a:r>
            <a:r>
              <a:rPr lang="pt-BR" b="1" dirty="0" smtClean="0">
                <a:solidFill>
                  <a:srgbClr val="4A5446"/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pt-BR" b="1" dirty="0" err="1" smtClean="0">
                <a:solidFill>
                  <a:srgbClr val="4A5446"/>
                </a:solidFill>
                <a:latin typeface="Arial" panose="020B0604020202020204" pitchFamily="34" charset="0"/>
                <a:cs typeface="Arial" pitchFamily="34" charset="0"/>
              </a:rPr>
              <a:t>Slip</a:t>
            </a:r>
            <a:r>
              <a:rPr lang="pt-BR" b="1" dirty="0" smtClean="0">
                <a:solidFill>
                  <a:srgbClr val="4A5446"/>
                </a:solidFill>
                <a:latin typeface="Arial" panose="020B0604020202020204" pitchFamily="34" charset="0"/>
                <a:cs typeface="Arial" pitchFamily="34" charset="0"/>
              </a:rPr>
              <a:t> (PAGAMENTO)</a:t>
            </a:r>
          </a:p>
        </p:txBody>
      </p:sp>
      <p:sp>
        <p:nvSpPr>
          <p:cNvPr id="7" name="AutoShape 2" descr="exchange delivering messages to three queue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Resultado de imagem para rabbitmq queues exchange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https://cdn4.iconfinder.com/data/icons/essential-part-1/32/41-User-256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58" y="3042058"/>
            <a:ext cx="1148177" cy="11481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171" y="3129753"/>
            <a:ext cx="972788" cy="972788"/>
          </a:xfrm>
          <a:prstGeom prst="rect">
            <a:avLst/>
          </a:prstGeom>
        </p:spPr>
      </p:pic>
      <p:cxnSp>
        <p:nvCxnSpPr>
          <p:cNvPr id="22" name="Curved Connector 21"/>
          <p:cNvCxnSpPr>
            <a:stCxn id="9" idx="0"/>
            <a:endCxn id="10" idx="0"/>
          </p:cNvCxnSpPr>
          <p:nvPr/>
        </p:nvCxnSpPr>
        <p:spPr>
          <a:xfrm rot="16200000" flipH="1">
            <a:off x="2900708" y="1937896"/>
            <a:ext cx="87695" cy="2296018"/>
          </a:xfrm>
          <a:prstGeom prst="curvedConnector3">
            <a:avLst>
              <a:gd name="adj1" fmla="val -260676"/>
            </a:avLst>
          </a:prstGeom>
          <a:ln w="28575">
            <a:solidFill>
              <a:schemeClr val="tx2"/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64069" y="2127228"/>
            <a:ext cx="2587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Command</a:t>
            </a:r>
            <a:r>
              <a:rPr lang="en-US" dirty="0" smtClean="0"/>
              <a:t>: </a:t>
            </a:r>
          </a:p>
          <a:p>
            <a:r>
              <a:rPr lang="en-US" dirty="0" err="1" smtClean="0"/>
              <a:t>GeraLancamento</a:t>
            </a:r>
            <a:r>
              <a:rPr lang="en-US" dirty="0" smtClean="0"/>
              <a:t> (</a:t>
            </a:r>
            <a:r>
              <a:rPr lang="en-US" dirty="0" err="1" smtClean="0"/>
              <a:t>debito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7" name="Curved Connector 26"/>
          <p:cNvCxnSpPr>
            <a:stCxn id="10" idx="3"/>
            <a:endCxn id="28" idx="2"/>
          </p:cNvCxnSpPr>
          <p:nvPr/>
        </p:nvCxnSpPr>
        <p:spPr>
          <a:xfrm flipV="1">
            <a:off x="4578959" y="2732156"/>
            <a:ext cx="1276529" cy="883991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14584" y="2085825"/>
            <a:ext cx="1681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Event</a:t>
            </a:r>
            <a:r>
              <a:rPr lang="en-US" dirty="0" smtClean="0"/>
              <a:t>: </a:t>
            </a:r>
          </a:p>
          <a:p>
            <a:r>
              <a:rPr lang="en-US" dirty="0" err="1" smtClean="0"/>
              <a:t>SaldoAtualizado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6523287" y="3176985"/>
            <a:ext cx="1285198" cy="8783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SPB</a:t>
            </a:r>
            <a:endParaRPr lang="en-US" sz="3200" dirty="0"/>
          </a:p>
        </p:txBody>
      </p:sp>
      <p:cxnSp>
        <p:nvCxnSpPr>
          <p:cNvPr id="14" name="Curved Connector 13"/>
          <p:cNvCxnSpPr>
            <a:stCxn id="10" idx="2"/>
            <a:endCxn id="4" idx="1"/>
          </p:cNvCxnSpPr>
          <p:nvPr/>
        </p:nvCxnSpPr>
        <p:spPr>
          <a:xfrm rot="5400000" flipH="1" flipV="1">
            <a:off x="5605141" y="2541797"/>
            <a:ext cx="48167" cy="3073321"/>
          </a:xfrm>
          <a:prstGeom prst="curvedConnector3">
            <a:avLst>
              <a:gd name="adj1" fmla="val -474599"/>
            </a:avLst>
          </a:prstGeom>
          <a:ln w="285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98418" y="4276998"/>
            <a:ext cx="1849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Command</a:t>
            </a:r>
            <a:r>
              <a:rPr lang="en-US" dirty="0" smtClean="0"/>
              <a:t>: </a:t>
            </a:r>
          </a:p>
          <a:p>
            <a:r>
              <a:rPr lang="en-US" dirty="0" err="1" smtClean="0"/>
              <a:t>NotificaTransacao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15980" y="5114856"/>
            <a:ext cx="79151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Consistência</a:t>
            </a:r>
            <a:r>
              <a:rPr lang="en-US" b="1" dirty="0" smtClean="0"/>
              <a:t> </a:t>
            </a:r>
            <a:r>
              <a:rPr lang="en-US" b="1" dirty="0" err="1" smtClean="0"/>
              <a:t>transacional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 </a:t>
            </a:r>
            <a:r>
              <a:rPr lang="en-US" dirty="0" err="1" smtClean="0"/>
              <a:t>debito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impactar</a:t>
            </a:r>
            <a:r>
              <a:rPr lang="en-US" dirty="0" smtClean="0"/>
              <a:t> </a:t>
            </a:r>
            <a:r>
              <a:rPr lang="en-US" dirty="0" err="1" smtClean="0"/>
              <a:t>imediatamente</a:t>
            </a:r>
            <a:r>
              <a:rPr lang="en-US" dirty="0" smtClean="0"/>
              <a:t> o </a:t>
            </a:r>
            <a:r>
              <a:rPr lang="en-US" dirty="0" err="1" smtClean="0"/>
              <a:t>saldo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falha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validação</a:t>
            </a:r>
            <a:r>
              <a:rPr lang="en-US" dirty="0" smtClean="0"/>
              <a:t> do SPB, um </a:t>
            </a:r>
            <a:r>
              <a:rPr lang="en-US" dirty="0" err="1" smtClean="0"/>
              <a:t>estorno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efetuado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0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2">
            <a:hlinkClick r:id="rId4"/>
          </p:cNvPr>
          <p:cNvSpPr txBox="1"/>
          <p:nvPr/>
        </p:nvSpPr>
        <p:spPr>
          <a:xfrm>
            <a:off x="318498" y="158440"/>
            <a:ext cx="6095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 smtClean="0">
                <a:solidFill>
                  <a:srgbClr val="4A5446"/>
                </a:solidFill>
                <a:latin typeface="Arial" panose="020B0604020202020204" pitchFamily="34" charset="0"/>
                <a:cs typeface="Arial" pitchFamily="34" charset="0"/>
              </a:rPr>
              <a:t>Masstransit</a:t>
            </a:r>
            <a:endParaRPr lang="pt-BR" sz="3200" b="1" dirty="0" smtClean="0">
              <a:solidFill>
                <a:srgbClr val="4A544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18498" y="872944"/>
            <a:ext cx="863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4A5446"/>
                </a:solidFill>
                <a:latin typeface="Arial" panose="020B0604020202020204" pitchFamily="34" charset="0"/>
                <a:cs typeface="Arial" pitchFamily="34" charset="0"/>
              </a:rPr>
              <a:t>Exemplo3 – Saga / </a:t>
            </a:r>
            <a:r>
              <a:rPr lang="pt-BR" b="1" dirty="0" err="1" smtClean="0">
                <a:solidFill>
                  <a:srgbClr val="4A5446"/>
                </a:solidFill>
                <a:latin typeface="Arial" panose="020B0604020202020204" pitchFamily="34" charset="0"/>
                <a:cs typeface="Arial" pitchFamily="34" charset="0"/>
              </a:rPr>
              <a:t>ProcessManager</a:t>
            </a:r>
            <a:r>
              <a:rPr lang="pt-BR" b="1" dirty="0" smtClean="0">
                <a:solidFill>
                  <a:srgbClr val="4A5446"/>
                </a:solidFill>
                <a:latin typeface="Arial" panose="020B0604020202020204" pitchFamily="34" charset="0"/>
                <a:cs typeface="Arial" pitchFamily="34" charset="0"/>
              </a:rPr>
              <a:t> - </a:t>
            </a:r>
            <a:r>
              <a:rPr lang="pt-BR" b="1" dirty="0" err="1" smtClean="0">
                <a:solidFill>
                  <a:srgbClr val="4A5446"/>
                </a:solidFill>
                <a:latin typeface="Arial" panose="020B0604020202020204" pitchFamily="34" charset="0"/>
                <a:cs typeface="Arial" pitchFamily="34" charset="0"/>
              </a:rPr>
              <a:t>ReservaCOE</a:t>
            </a:r>
            <a:endParaRPr lang="pt-BR" b="1" dirty="0" smtClean="0">
              <a:solidFill>
                <a:srgbClr val="4A544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" name="AutoShape 2" descr="exchange delivering messages to three queue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Resultado de imagem para rabbitmq queues exchange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https://cdn4.iconfinder.com/data/icons/essential-part-1/32/41-User-256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985786"/>
              </p:ext>
            </p:extLst>
          </p:nvPr>
        </p:nvGraphicFramePr>
        <p:xfrm>
          <a:off x="8196891" y="320675"/>
          <a:ext cx="1519905" cy="214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Acrobat Document" r:id="rId5" imgW="8019735" imgH="11334659" progId="AcroExch.Document.DC">
                  <p:embed/>
                </p:oleObj>
              </mc:Choice>
              <mc:Fallback>
                <p:oleObj name="Acrobat Document" r:id="rId5" imgW="8019735" imgH="1133465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96891" y="320675"/>
                        <a:ext cx="1519905" cy="214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Flowchart: Connector 17"/>
          <p:cNvSpPr/>
          <p:nvPr/>
        </p:nvSpPr>
        <p:spPr>
          <a:xfrm>
            <a:off x="4456834" y="1545952"/>
            <a:ext cx="216569" cy="144378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 Diagonal Corner Rectangle 18"/>
          <p:cNvSpPr/>
          <p:nvPr/>
        </p:nvSpPr>
        <p:spPr>
          <a:xfrm>
            <a:off x="3977957" y="2366037"/>
            <a:ext cx="1215858" cy="517358"/>
          </a:xfrm>
          <a:prstGeom prst="round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COE</a:t>
            </a:r>
          </a:p>
          <a:p>
            <a:pPr algn="ctr"/>
            <a:r>
              <a:rPr lang="en-US" sz="1400" dirty="0" err="1" smtClean="0"/>
              <a:t>Reservado</a:t>
            </a:r>
            <a:endParaRPr lang="en-US" sz="1400" dirty="0"/>
          </a:p>
        </p:txBody>
      </p:sp>
      <p:sp>
        <p:nvSpPr>
          <p:cNvPr id="25" name="Round Diagonal Corner Rectangle 24"/>
          <p:cNvSpPr/>
          <p:nvPr/>
        </p:nvSpPr>
        <p:spPr>
          <a:xfrm>
            <a:off x="2063053" y="3483822"/>
            <a:ext cx="1215858" cy="517358"/>
          </a:xfrm>
          <a:prstGeom prst="round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Reserva</a:t>
            </a:r>
            <a:r>
              <a:rPr lang="en-US" sz="1400" dirty="0" smtClean="0"/>
              <a:t> </a:t>
            </a:r>
          </a:p>
          <a:p>
            <a:pPr algn="ctr"/>
            <a:r>
              <a:rPr lang="en-US" sz="1400" dirty="0" err="1" smtClean="0"/>
              <a:t>Efetivada</a:t>
            </a:r>
            <a:endParaRPr lang="en-US" sz="1400" dirty="0"/>
          </a:p>
        </p:txBody>
      </p:sp>
      <p:sp>
        <p:nvSpPr>
          <p:cNvPr id="26" name="Round Diagonal Corner Rectangle 25"/>
          <p:cNvSpPr/>
          <p:nvPr/>
        </p:nvSpPr>
        <p:spPr>
          <a:xfrm>
            <a:off x="5969253" y="4354153"/>
            <a:ext cx="1398091" cy="798243"/>
          </a:xfrm>
          <a:prstGeom prst="round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Reserva</a:t>
            </a:r>
            <a:r>
              <a:rPr lang="en-US" sz="1400" dirty="0" smtClean="0"/>
              <a:t> </a:t>
            </a:r>
          </a:p>
          <a:p>
            <a:pPr algn="ctr"/>
            <a:r>
              <a:rPr lang="en-US" sz="1400" dirty="0" smtClean="0"/>
              <a:t>Com </a:t>
            </a:r>
            <a:r>
              <a:rPr lang="en-US" sz="1400" dirty="0" err="1" smtClean="0"/>
              <a:t>Pendencias</a:t>
            </a:r>
            <a:endParaRPr lang="en-US" sz="1400" dirty="0"/>
          </a:p>
        </p:txBody>
      </p:sp>
      <p:sp>
        <p:nvSpPr>
          <p:cNvPr id="29" name="Round Diagonal Corner Rectangle 28"/>
          <p:cNvSpPr/>
          <p:nvPr/>
        </p:nvSpPr>
        <p:spPr>
          <a:xfrm>
            <a:off x="3490676" y="5507670"/>
            <a:ext cx="1398091" cy="631659"/>
          </a:xfrm>
          <a:prstGeom prst="round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Reserva</a:t>
            </a:r>
            <a:endParaRPr lang="en-US" sz="1400" dirty="0" smtClean="0"/>
          </a:p>
          <a:p>
            <a:pPr algn="ctr"/>
            <a:r>
              <a:rPr lang="en-US" sz="1400" dirty="0" err="1" smtClean="0"/>
              <a:t>Cancelada</a:t>
            </a:r>
            <a:endParaRPr lang="en-US" sz="1400" dirty="0"/>
          </a:p>
        </p:txBody>
      </p:sp>
      <p:cxnSp>
        <p:nvCxnSpPr>
          <p:cNvPr id="33" name="Curved Connector 32"/>
          <p:cNvCxnSpPr>
            <a:stCxn id="19" idx="2"/>
            <a:endCxn id="25" idx="3"/>
          </p:cNvCxnSpPr>
          <p:nvPr/>
        </p:nvCxnSpPr>
        <p:spPr>
          <a:xfrm rot="10800000" flipV="1">
            <a:off x="2670983" y="2624716"/>
            <a:ext cx="1306975" cy="859106"/>
          </a:xfrm>
          <a:prstGeom prst="curvedConnector2">
            <a:avLst/>
          </a:prstGeom>
          <a:ln w="12700"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48" name="Curved Connector 47"/>
          <p:cNvCxnSpPr>
            <a:stCxn id="19" idx="0"/>
            <a:endCxn id="26" idx="3"/>
          </p:cNvCxnSpPr>
          <p:nvPr/>
        </p:nvCxnSpPr>
        <p:spPr>
          <a:xfrm>
            <a:off x="5193815" y="2624716"/>
            <a:ext cx="1474484" cy="1729437"/>
          </a:xfrm>
          <a:prstGeom prst="curvedConnector2">
            <a:avLst/>
          </a:prstGeom>
          <a:ln w="12700"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0" name="Curved Connector 49"/>
          <p:cNvCxnSpPr>
            <a:stCxn id="26" idx="2"/>
            <a:endCxn id="19" idx="1"/>
          </p:cNvCxnSpPr>
          <p:nvPr/>
        </p:nvCxnSpPr>
        <p:spPr>
          <a:xfrm rot="10800000">
            <a:off x="4585887" y="2883395"/>
            <a:ext cx="1383367" cy="1869880"/>
          </a:xfrm>
          <a:prstGeom prst="curvedConnector2">
            <a:avLst/>
          </a:prstGeom>
          <a:ln w="12700"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4" name="Curved Connector 53"/>
          <p:cNvCxnSpPr>
            <a:stCxn id="19" idx="1"/>
            <a:endCxn id="29" idx="2"/>
          </p:cNvCxnSpPr>
          <p:nvPr/>
        </p:nvCxnSpPr>
        <p:spPr>
          <a:xfrm rot="5400000">
            <a:off x="2568229" y="3805842"/>
            <a:ext cx="2940105" cy="1095210"/>
          </a:xfrm>
          <a:prstGeom prst="curvedConnector4">
            <a:avLst>
              <a:gd name="adj1" fmla="val 36035"/>
              <a:gd name="adj2" fmla="val 120873"/>
            </a:avLst>
          </a:prstGeom>
          <a:ln w="12700"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Curved Connector 55"/>
          <p:cNvCxnSpPr>
            <a:endCxn id="29" idx="3"/>
          </p:cNvCxnSpPr>
          <p:nvPr/>
        </p:nvCxnSpPr>
        <p:spPr>
          <a:xfrm rot="10800000" flipV="1">
            <a:off x="4189723" y="4836568"/>
            <a:ext cx="1741335" cy="671101"/>
          </a:xfrm>
          <a:prstGeom prst="curvedConnector2">
            <a:avLst/>
          </a:prstGeom>
          <a:ln w="12700"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8" name="Curved Connector 57"/>
          <p:cNvCxnSpPr>
            <a:stCxn id="26" idx="0"/>
            <a:endCxn id="29" idx="0"/>
          </p:cNvCxnSpPr>
          <p:nvPr/>
        </p:nvCxnSpPr>
        <p:spPr>
          <a:xfrm flipH="1">
            <a:off x="4888767" y="4753275"/>
            <a:ext cx="2478577" cy="1070225"/>
          </a:xfrm>
          <a:prstGeom prst="curvedConnector3">
            <a:avLst>
              <a:gd name="adj1" fmla="val -9223"/>
            </a:avLst>
          </a:prstGeom>
          <a:ln w="12700"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73" name="Straight Arrow Connector 72"/>
          <p:cNvCxnSpPr>
            <a:stCxn id="18" idx="4"/>
            <a:endCxn id="19" idx="3"/>
          </p:cNvCxnSpPr>
          <p:nvPr/>
        </p:nvCxnSpPr>
        <p:spPr>
          <a:xfrm>
            <a:off x="4565119" y="1690330"/>
            <a:ext cx="20767" cy="675707"/>
          </a:xfrm>
          <a:prstGeom prst="straightConnector1">
            <a:avLst/>
          </a:prstGeom>
          <a:ln w="12700"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75" name="TextBox 74"/>
          <p:cNvSpPr txBox="1"/>
          <p:nvPr/>
        </p:nvSpPr>
        <p:spPr>
          <a:xfrm>
            <a:off x="4565118" y="1846297"/>
            <a:ext cx="918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CriaReserva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5671209" y="2461821"/>
            <a:ext cx="1345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SaldoCCAtualizado</a:t>
            </a:r>
            <a:endParaRPr lang="en-US" sz="1200" dirty="0" smtClean="0"/>
          </a:p>
          <a:p>
            <a:pPr algn="ctr"/>
            <a:r>
              <a:rPr lang="en-US" sz="1200" dirty="0" err="1" smtClean="0"/>
              <a:t>Saldo</a:t>
            </a:r>
            <a:r>
              <a:rPr lang="en-US" sz="1200" dirty="0" smtClean="0"/>
              <a:t> &lt; </a:t>
            </a:r>
            <a:r>
              <a:rPr lang="en-US" sz="1200" dirty="0" err="1" smtClean="0"/>
              <a:t>Reserva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4888767" y="3804792"/>
            <a:ext cx="1345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SaldoCCAtualizado</a:t>
            </a:r>
            <a:endParaRPr lang="en-US" sz="1200" dirty="0" smtClean="0"/>
          </a:p>
          <a:p>
            <a:pPr algn="ctr"/>
            <a:r>
              <a:rPr lang="en-US" sz="1200" dirty="0" err="1" smtClean="0"/>
              <a:t>Saldo</a:t>
            </a:r>
            <a:r>
              <a:rPr lang="en-US" sz="1200" dirty="0" smtClean="0"/>
              <a:t> &gt; </a:t>
            </a:r>
            <a:r>
              <a:rPr lang="en-US" sz="1200" dirty="0" err="1" smtClean="0"/>
              <a:t>Reserva</a:t>
            </a:r>
            <a:endParaRPr lang="en-US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2177705" y="2280237"/>
            <a:ext cx="1160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PeriodoReserva</a:t>
            </a:r>
            <a:endParaRPr lang="en-US" sz="1200" dirty="0" smtClean="0"/>
          </a:p>
          <a:p>
            <a:pPr algn="ctr"/>
            <a:r>
              <a:rPr lang="en-US" sz="1200" dirty="0" err="1" smtClean="0"/>
              <a:t>Concluido</a:t>
            </a:r>
            <a:endParaRPr 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6232372" y="5812787"/>
            <a:ext cx="1160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PeriodoReserva</a:t>
            </a:r>
            <a:endParaRPr lang="en-US" sz="1200" dirty="0" smtClean="0"/>
          </a:p>
          <a:p>
            <a:pPr algn="ctr"/>
            <a:r>
              <a:rPr lang="en-US" sz="1200" dirty="0" err="1" smtClean="0"/>
              <a:t>Concluido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1953539" y="5062155"/>
            <a:ext cx="1351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COE </a:t>
            </a:r>
            <a:r>
              <a:rPr lang="en-US" sz="1200" dirty="0" err="1" smtClean="0"/>
              <a:t>Cancelado</a:t>
            </a:r>
            <a:r>
              <a:rPr lang="en-US" sz="1200" dirty="0" smtClean="0"/>
              <a:t>/</a:t>
            </a:r>
          </a:p>
          <a:p>
            <a:pPr algn="ctr"/>
            <a:r>
              <a:rPr lang="en-US" sz="1200" dirty="0" err="1" smtClean="0"/>
              <a:t>Reserva</a:t>
            </a:r>
            <a:r>
              <a:rPr lang="en-US" sz="1200" dirty="0" smtClean="0"/>
              <a:t> </a:t>
            </a:r>
            <a:r>
              <a:rPr lang="en-US" sz="1200" dirty="0" err="1" smtClean="0"/>
              <a:t>Cancelada</a:t>
            </a:r>
            <a:endParaRPr 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665385" y="4609799"/>
            <a:ext cx="1351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COE </a:t>
            </a:r>
            <a:r>
              <a:rPr lang="en-US" sz="1200" dirty="0" err="1" smtClean="0"/>
              <a:t>Cancelado</a:t>
            </a:r>
            <a:r>
              <a:rPr lang="en-US" sz="1200" dirty="0" smtClean="0"/>
              <a:t>/</a:t>
            </a:r>
          </a:p>
          <a:p>
            <a:pPr algn="ctr"/>
            <a:r>
              <a:rPr lang="en-US" sz="1200" dirty="0" err="1" smtClean="0"/>
              <a:t>Reserva</a:t>
            </a:r>
            <a:r>
              <a:rPr lang="en-US" sz="1200" dirty="0" smtClean="0"/>
              <a:t> </a:t>
            </a:r>
            <a:r>
              <a:rPr lang="en-US" sz="1200" dirty="0" err="1" smtClean="0"/>
              <a:t>Cancelada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210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2">
            <a:hlinkClick r:id="rId3"/>
          </p:cNvPr>
          <p:cNvSpPr txBox="1"/>
          <p:nvPr/>
        </p:nvSpPr>
        <p:spPr>
          <a:xfrm>
            <a:off x="318498" y="158440"/>
            <a:ext cx="6095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 smtClean="0">
                <a:solidFill>
                  <a:srgbClr val="4A5446"/>
                </a:solidFill>
                <a:latin typeface="Arial" panose="020B0604020202020204" pitchFamily="34" charset="0"/>
                <a:cs typeface="Arial" pitchFamily="34" charset="0"/>
              </a:rPr>
              <a:t>Masstransit</a:t>
            </a:r>
            <a:endParaRPr lang="pt-BR" sz="3200" b="1" dirty="0" smtClean="0">
              <a:solidFill>
                <a:srgbClr val="4A544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18498" y="872944"/>
            <a:ext cx="863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4A5446"/>
                </a:solidFill>
                <a:latin typeface="Arial" panose="020B0604020202020204" pitchFamily="34" charset="0"/>
                <a:cs typeface="Arial" pitchFamily="34" charset="0"/>
              </a:rPr>
              <a:t>Outras </a:t>
            </a:r>
            <a:r>
              <a:rPr lang="pt-BR" b="1" dirty="0" err="1" smtClean="0">
                <a:solidFill>
                  <a:srgbClr val="4A5446"/>
                </a:solidFill>
                <a:latin typeface="Arial" panose="020B0604020202020204" pitchFamily="34" charset="0"/>
                <a:cs typeface="Arial" pitchFamily="34" charset="0"/>
              </a:rPr>
              <a:t>Informaçoes</a:t>
            </a:r>
            <a:endParaRPr lang="pt-BR" b="1" dirty="0" smtClean="0">
              <a:solidFill>
                <a:srgbClr val="4A544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" name="AutoShape 2" descr="exchange delivering messages to three queue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Resultado de imagem para rabbitmq queues exchange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https://cdn4.iconfinder.com/data/icons/essential-part-1/32/41-User-256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4395" y="1500212"/>
            <a:ext cx="560121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/>
              <a:t>Versionamento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Scheduling de </a:t>
            </a:r>
            <a:r>
              <a:rPr lang="en-US" sz="2000" dirty="0" err="1" smtClean="0"/>
              <a:t>mensagens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Log/Tracing/Audit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Large Payload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Testing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/>
              <a:t>Referências</a:t>
            </a:r>
            <a:endParaRPr lang="en-US" sz="20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https://masstransit-project.com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github.com/MassTransit/MassTransit</a:t>
            </a:r>
            <a:endParaRPr lang="en-US" sz="20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http://</a:t>
            </a:r>
            <a:r>
              <a:rPr lang="en-US" sz="2000" dirty="0" smtClean="0">
                <a:hlinkClick r:id="rId6"/>
              </a:rPr>
              <a:t>udidahan.com</a:t>
            </a:r>
            <a:r>
              <a:rPr lang="en-US" sz="2000" dirty="0" smtClean="0"/>
              <a:t> &amp; </a:t>
            </a:r>
            <a:r>
              <a:rPr lang="en-US" sz="2000" dirty="0" err="1" smtClean="0"/>
              <a:t>youtube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627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84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6425" y="1997611"/>
            <a:ext cx="5202587" cy="3319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2"/>
          <p:cNvSpPr txBox="1"/>
          <p:nvPr/>
        </p:nvSpPr>
        <p:spPr>
          <a:xfrm>
            <a:off x="318498" y="158440"/>
            <a:ext cx="6095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 smtClean="0">
                <a:solidFill>
                  <a:srgbClr val="4A5446"/>
                </a:solidFill>
                <a:latin typeface="Arial" panose="020B0604020202020204" pitchFamily="34" charset="0"/>
                <a:cs typeface="Arial" pitchFamily="34" charset="0"/>
              </a:rPr>
              <a:t>Masstransit</a:t>
            </a:r>
            <a:endParaRPr lang="pt-BR" sz="3200" b="1" dirty="0" smtClean="0">
              <a:solidFill>
                <a:srgbClr val="4A544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18498" y="872944"/>
            <a:ext cx="863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4A5446"/>
                </a:solidFill>
                <a:latin typeface="Arial" panose="020B0604020202020204" pitchFamily="34" charset="0"/>
                <a:cs typeface="Arial" pitchFamily="34" charset="0"/>
              </a:rPr>
              <a:t>MOTIVAÇÃO - </a:t>
            </a:r>
            <a:r>
              <a:rPr lang="pt-BR" b="1" dirty="0" err="1" smtClean="0">
                <a:solidFill>
                  <a:srgbClr val="4A5446"/>
                </a:solidFill>
                <a:latin typeface="Arial" panose="020B0604020202020204" pitchFamily="34" charset="0"/>
                <a:cs typeface="Arial" pitchFamily="34" charset="0"/>
              </a:rPr>
              <a:t>RabbitMq</a:t>
            </a:r>
            <a:endParaRPr lang="pt-BR" b="1" dirty="0" smtClean="0">
              <a:solidFill>
                <a:srgbClr val="4A544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8186" y="2628140"/>
            <a:ext cx="46990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1. A rede é confiável</a:t>
            </a:r>
            <a:br>
              <a:rPr lang="pt-BR" sz="2000" dirty="0"/>
            </a:br>
            <a:r>
              <a:rPr lang="pt-BR" sz="2000" dirty="0"/>
              <a:t>2. A latência é zero</a:t>
            </a:r>
            <a:br>
              <a:rPr lang="pt-BR" sz="2000" dirty="0"/>
            </a:br>
            <a:r>
              <a:rPr lang="pt-BR" sz="2000" dirty="0"/>
              <a:t>3. A largura de banda é infinita</a:t>
            </a:r>
            <a:br>
              <a:rPr lang="pt-BR" sz="2000" dirty="0"/>
            </a:br>
            <a:r>
              <a:rPr lang="pt-BR" sz="2000" dirty="0"/>
              <a:t>4. A rede é segura</a:t>
            </a:r>
            <a:br>
              <a:rPr lang="pt-BR" sz="2000" dirty="0"/>
            </a:br>
            <a:r>
              <a:rPr lang="pt-BR" sz="2000" dirty="0"/>
              <a:t>5. A topologia da rede nunca muda</a:t>
            </a:r>
            <a:br>
              <a:rPr lang="pt-BR" sz="2000" dirty="0"/>
            </a:br>
            <a:r>
              <a:rPr lang="pt-BR" sz="2000" dirty="0"/>
              <a:t>6. Existe um administrador</a:t>
            </a:r>
            <a:br>
              <a:rPr lang="pt-BR" sz="2000" dirty="0"/>
            </a:br>
            <a:r>
              <a:rPr lang="pt-BR" sz="2000" dirty="0"/>
              <a:t>7. Custo de transferência de dados é zero</a:t>
            </a:r>
            <a:br>
              <a:rPr lang="pt-BR" sz="2000" dirty="0"/>
            </a:br>
            <a:r>
              <a:rPr lang="pt-BR" sz="2000" dirty="0"/>
              <a:t>8. A rede é homogênea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83363" y="1997612"/>
            <a:ext cx="394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As 8 falácias da computação </a:t>
            </a:r>
            <a:r>
              <a:rPr lang="pt-BR" b="1" dirty="0" smtClean="0"/>
              <a:t>distribuída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16697" y="1997611"/>
            <a:ext cx="3249637" cy="33199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52343" y="2843628"/>
            <a:ext cx="19956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Message Broker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452343" y="2021388"/>
            <a:ext cx="247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Formas de comunicação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2"/>
          <p:cNvSpPr txBox="1"/>
          <p:nvPr/>
        </p:nvSpPr>
        <p:spPr>
          <a:xfrm>
            <a:off x="318498" y="158440"/>
            <a:ext cx="6095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 smtClean="0">
                <a:solidFill>
                  <a:srgbClr val="4A5446"/>
                </a:solidFill>
                <a:latin typeface="Arial" panose="020B0604020202020204" pitchFamily="34" charset="0"/>
                <a:cs typeface="Arial" pitchFamily="34" charset="0"/>
              </a:rPr>
              <a:t>Masstransit</a:t>
            </a:r>
            <a:endParaRPr lang="pt-BR" sz="3200" b="1" dirty="0" smtClean="0">
              <a:solidFill>
                <a:srgbClr val="4A544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18498" y="872944"/>
            <a:ext cx="863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4A5446"/>
                </a:solidFill>
                <a:latin typeface="Arial" panose="020B0604020202020204" pitchFamily="34" charset="0"/>
                <a:cs typeface="Arial" pitchFamily="34" charset="0"/>
              </a:rPr>
              <a:t>MOTIVAÇÃO – </a:t>
            </a:r>
            <a:r>
              <a:rPr lang="pt-BR" b="1" dirty="0" err="1" smtClean="0">
                <a:solidFill>
                  <a:srgbClr val="4A5446"/>
                </a:solidFill>
                <a:latin typeface="Arial" panose="020B0604020202020204" pitchFamily="34" charset="0"/>
                <a:cs typeface="Arial" pitchFamily="34" charset="0"/>
              </a:rPr>
              <a:t>RabbitMq</a:t>
            </a:r>
            <a:r>
              <a:rPr lang="pt-BR" b="1" dirty="0" smtClean="0">
                <a:solidFill>
                  <a:srgbClr val="4A5446"/>
                </a:solidFill>
                <a:latin typeface="Arial" panose="020B0604020202020204" pitchFamily="34" charset="0"/>
                <a:cs typeface="Arial" pitchFamily="34" charset="0"/>
              </a:rPr>
              <a:t> – Garantias de entrega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401454" y="1608431"/>
            <a:ext cx="1579418" cy="54494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Producer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176654" y="1608339"/>
            <a:ext cx="1579418" cy="54494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Consumer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 flipV="1">
            <a:off x="3980872" y="1880812"/>
            <a:ext cx="3195782" cy="9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45528" y="1894881"/>
            <a:ext cx="3057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Mensagens</a:t>
            </a:r>
            <a:r>
              <a:rPr lang="en-US" sz="1400" dirty="0" smtClean="0"/>
              <a:t> </a:t>
            </a:r>
            <a:r>
              <a:rPr lang="en-US" sz="1400" dirty="0" err="1" smtClean="0"/>
              <a:t>podem</a:t>
            </a:r>
            <a:r>
              <a:rPr lang="en-US" sz="1400" dirty="0" smtClean="0"/>
              <a:t> se </a:t>
            </a:r>
            <a:r>
              <a:rPr lang="en-US" sz="1400" dirty="0" err="1" smtClean="0"/>
              <a:t>perder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52607" y="1608430"/>
            <a:ext cx="1465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At Most Once</a:t>
            </a:r>
          </a:p>
          <a:p>
            <a:pPr algn="ctr"/>
            <a:r>
              <a:rPr lang="en-US" dirty="0" smtClean="0"/>
              <a:t>Delivery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401454" y="2651939"/>
            <a:ext cx="1579418" cy="544945"/>
          </a:xfrm>
          <a:prstGeom prst="round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Producer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176654" y="2651847"/>
            <a:ext cx="1579418" cy="54494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Consumer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0" name="Straight Arrow Connector 19"/>
          <p:cNvCxnSpPr>
            <a:stCxn id="18" idx="3"/>
            <a:endCxn id="19" idx="1"/>
          </p:cNvCxnSpPr>
          <p:nvPr/>
        </p:nvCxnSpPr>
        <p:spPr>
          <a:xfrm flipV="1">
            <a:off x="3980872" y="2924320"/>
            <a:ext cx="3195782" cy="9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45528" y="2938389"/>
            <a:ext cx="3057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Mensagens</a:t>
            </a:r>
            <a:r>
              <a:rPr lang="en-US" sz="1400" dirty="0" smtClean="0"/>
              <a:t> </a:t>
            </a:r>
            <a:r>
              <a:rPr lang="en-US" sz="1400" dirty="0" err="1" smtClean="0"/>
              <a:t>podem</a:t>
            </a:r>
            <a:r>
              <a:rPr lang="en-US" sz="1400" dirty="0" smtClean="0"/>
              <a:t> </a:t>
            </a:r>
            <a:r>
              <a:rPr lang="en-US" sz="1400" dirty="0" err="1" smtClean="0"/>
              <a:t>ser</a:t>
            </a:r>
            <a:r>
              <a:rPr lang="en-US" sz="1400" dirty="0" smtClean="0"/>
              <a:t> </a:t>
            </a:r>
            <a:r>
              <a:rPr lang="en-US" sz="1400" dirty="0" err="1" smtClean="0"/>
              <a:t>duplicadas</a:t>
            </a:r>
            <a:r>
              <a:rPr lang="en-US" sz="1400" dirty="0" smtClean="0"/>
              <a:t>, </a:t>
            </a:r>
            <a:r>
              <a:rPr lang="en-US" sz="1400" dirty="0" err="1" smtClean="0"/>
              <a:t>ou</a:t>
            </a:r>
            <a:r>
              <a:rPr lang="en-US" sz="1400" dirty="0" smtClean="0"/>
              <a:t> </a:t>
            </a:r>
            <a:r>
              <a:rPr lang="en-US" sz="1400" dirty="0" err="1" smtClean="0"/>
              <a:t>entregues</a:t>
            </a:r>
            <a:r>
              <a:rPr lang="en-US" sz="1400" dirty="0" smtClean="0"/>
              <a:t> for a de </a:t>
            </a:r>
            <a:r>
              <a:rPr lang="en-US" sz="1400" dirty="0" err="1" smtClean="0"/>
              <a:t>ordem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50203" y="2651938"/>
            <a:ext cx="1469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At Least Once</a:t>
            </a:r>
          </a:p>
          <a:p>
            <a:pPr algn="ctr"/>
            <a:r>
              <a:rPr lang="en-US" dirty="0" smtClean="0"/>
              <a:t>Delivery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401454" y="3796832"/>
            <a:ext cx="1579418" cy="544945"/>
          </a:xfrm>
          <a:prstGeom prst="round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Producer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176654" y="3796740"/>
            <a:ext cx="1579418" cy="544945"/>
          </a:xfrm>
          <a:prstGeom prst="round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Consumer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24" idx="1"/>
          </p:cNvCxnSpPr>
          <p:nvPr/>
        </p:nvCxnSpPr>
        <p:spPr>
          <a:xfrm flipV="1">
            <a:off x="3980872" y="4069213"/>
            <a:ext cx="3195782" cy="9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98109" y="4061557"/>
            <a:ext cx="2983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Muito</a:t>
            </a:r>
            <a:r>
              <a:rPr lang="en-US" sz="1400" dirty="0" smtClean="0"/>
              <a:t> </a:t>
            </a:r>
            <a:r>
              <a:rPr lang="en-US" sz="1400" dirty="0" err="1" smtClean="0"/>
              <a:t>cara</a:t>
            </a:r>
            <a:r>
              <a:rPr lang="en-US" sz="1400" dirty="0" smtClean="0"/>
              <a:t> </a:t>
            </a:r>
            <a:r>
              <a:rPr lang="en-US" sz="1400" dirty="0" err="1" smtClean="0"/>
              <a:t>implementação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797780" y="3796831"/>
            <a:ext cx="1374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Exactly Once</a:t>
            </a:r>
          </a:p>
          <a:p>
            <a:pPr algn="ctr"/>
            <a:r>
              <a:rPr lang="en-US" dirty="0" smtClean="0"/>
              <a:t>Delivery</a:t>
            </a:r>
            <a:endParaRPr lang="en-US" dirty="0"/>
          </a:p>
        </p:txBody>
      </p:sp>
      <p:sp>
        <p:nvSpPr>
          <p:cNvPr id="31" name="Can 30"/>
          <p:cNvSpPr/>
          <p:nvPr/>
        </p:nvSpPr>
        <p:spPr>
          <a:xfrm>
            <a:off x="3731493" y="3067360"/>
            <a:ext cx="240145" cy="23090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n 31"/>
          <p:cNvSpPr/>
          <p:nvPr/>
        </p:nvSpPr>
        <p:spPr>
          <a:xfrm>
            <a:off x="3759204" y="4211838"/>
            <a:ext cx="240145" cy="23090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n 32"/>
          <p:cNvSpPr/>
          <p:nvPr/>
        </p:nvSpPr>
        <p:spPr>
          <a:xfrm>
            <a:off x="8552874" y="4211837"/>
            <a:ext cx="240145" cy="23090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5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2"/>
          <p:cNvSpPr txBox="1"/>
          <p:nvPr/>
        </p:nvSpPr>
        <p:spPr>
          <a:xfrm>
            <a:off x="318498" y="158440"/>
            <a:ext cx="6095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 smtClean="0">
                <a:solidFill>
                  <a:srgbClr val="4A5446"/>
                </a:solidFill>
                <a:latin typeface="Arial" panose="020B0604020202020204" pitchFamily="34" charset="0"/>
                <a:cs typeface="Arial" pitchFamily="34" charset="0"/>
              </a:rPr>
              <a:t>Masstransit</a:t>
            </a:r>
            <a:endParaRPr lang="pt-BR" sz="3200" b="1" dirty="0" smtClean="0">
              <a:solidFill>
                <a:srgbClr val="4A544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18498" y="872944"/>
            <a:ext cx="863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4A5446"/>
                </a:solidFill>
                <a:latin typeface="Arial" panose="020B0604020202020204" pitchFamily="34" charset="0"/>
                <a:cs typeface="Arial" pitchFamily="34" charset="0"/>
              </a:rPr>
              <a:t>MOTIVAÇÃO – </a:t>
            </a:r>
            <a:r>
              <a:rPr lang="pt-BR" b="1" dirty="0" err="1" smtClean="0">
                <a:solidFill>
                  <a:srgbClr val="4A5446"/>
                </a:solidFill>
                <a:latin typeface="Arial" panose="020B0604020202020204" pitchFamily="34" charset="0"/>
                <a:cs typeface="Arial" pitchFamily="34" charset="0"/>
              </a:rPr>
              <a:t>RabbitMq</a:t>
            </a:r>
            <a:r>
              <a:rPr lang="pt-BR" b="1" dirty="0" smtClean="0">
                <a:solidFill>
                  <a:srgbClr val="4A5446"/>
                </a:solidFill>
                <a:latin typeface="Arial" panose="020B0604020202020204" pitchFamily="34" charset="0"/>
                <a:cs typeface="Arial" pitchFamily="34" charset="0"/>
              </a:rPr>
              <a:t> – Garantias de entrega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401454" y="1608431"/>
            <a:ext cx="1579418" cy="54494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Producer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176654" y="1608339"/>
            <a:ext cx="1579418" cy="54494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Consumer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 flipV="1">
            <a:off x="3980872" y="1880812"/>
            <a:ext cx="3195782" cy="9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45528" y="1894881"/>
            <a:ext cx="3057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Mensagens</a:t>
            </a:r>
            <a:r>
              <a:rPr lang="en-US" sz="1400" dirty="0" smtClean="0"/>
              <a:t> </a:t>
            </a:r>
            <a:r>
              <a:rPr lang="en-US" sz="1400" dirty="0" err="1" smtClean="0"/>
              <a:t>podem</a:t>
            </a:r>
            <a:r>
              <a:rPr lang="en-US" sz="1400" dirty="0" smtClean="0"/>
              <a:t> se </a:t>
            </a:r>
            <a:r>
              <a:rPr lang="en-US" sz="1400" dirty="0" err="1" smtClean="0"/>
              <a:t>perder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52607" y="1608430"/>
            <a:ext cx="1465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At Most Once</a:t>
            </a:r>
          </a:p>
          <a:p>
            <a:pPr algn="ctr"/>
            <a:r>
              <a:rPr lang="en-US" dirty="0" smtClean="0"/>
              <a:t>Delivery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401454" y="2651939"/>
            <a:ext cx="1579418" cy="544945"/>
          </a:xfrm>
          <a:prstGeom prst="round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Producer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176654" y="2651847"/>
            <a:ext cx="1579418" cy="54494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Consumer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0" name="Straight Arrow Connector 19"/>
          <p:cNvCxnSpPr>
            <a:stCxn id="18" idx="3"/>
            <a:endCxn id="19" idx="1"/>
          </p:cNvCxnSpPr>
          <p:nvPr/>
        </p:nvCxnSpPr>
        <p:spPr>
          <a:xfrm flipV="1">
            <a:off x="3980872" y="2924320"/>
            <a:ext cx="3195782" cy="9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45528" y="2938389"/>
            <a:ext cx="3057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Mensagens</a:t>
            </a:r>
            <a:r>
              <a:rPr lang="en-US" sz="1400" dirty="0" smtClean="0"/>
              <a:t> </a:t>
            </a:r>
            <a:r>
              <a:rPr lang="en-US" sz="1400" dirty="0" err="1" smtClean="0"/>
              <a:t>podem</a:t>
            </a:r>
            <a:r>
              <a:rPr lang="en-US" sz="1400" dirty="0" smtClean="0"/>
              <a:t> </a:t>
            </a:r>
            <a:r>
              <a:rPr lang="en-US" sz="1400" dirty="0" err="1" smtClean="0"/>
              <a:t>ser</a:t>
            </a:r>
            <a:r>
              <a:rPr lang="en-US" sz="1400" dirty="0" smtClean="0"/>
              <a:t> </a:t>
            </a:r>
            <a:r>
              <a:rPr lang="en-US" sz="1400" dirty="0" err="1" smtClean="0"/>
              <a:t>duplicadas</a:t>
            </a:r>
            <a:r>
              <a:rPr lang="en-US" sz="1400" dirty="0" smtClean="0"/>
              <a:t>, </a:t>
            </a:r>
            <a:r>
              <a:rPr lang="en-US" sz="1400" dirty="0" err="1" smtClean="0"/>
              <a:t>ou</a:t>
            </a:r>
            <a:r>
              <a:rPr lang="en-US" sz="1400" dirty="0" smtClean="0"/>
              <a:t> </a:t>
            </a:r>
            <a:r>
              <a:rPr lang="en-US" sz="1400" dirty="0" err="1" smtClean="0"/>
              <a:t>entregues</a:t>
            </a:r>
            <a:r>
              <a:rPr lang="en-US" sz="1400" dirty="0" smtClean="0"/>
              <a:t> for a de </a:t>
            </a:r>
            <a:r>
              <a:rPr lang="en-US" sz="1400" dirty="0" err="1" smtClean="0"/>
              <a:t>ordem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50203" y="2651938"/>
            <a:ext cx="1469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At Least Once</a:t>
            </a:r>
          </a:p>
          <a:p>
            <a:pPr algn="ctr"/>
            <a:r>
              <a:rPr lang="en-US" dirty="0" smtClean="0"/>
              <a:t>Delivery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401454" y="3796832"/>
            <a:ext cx="1579418" cy="544945"/>
          </a:xfrm>
          <a:prstGeom prst="round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Producer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176654" y="3796740"/>
            <a:ext cx="1579418" cy="544945"/>
          </a:xfrm>
          <a:prstGeom prst="round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Consumer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24" idx="1"/>
          </p:cNvCxnSpPr>
          <p:nvPr/>
        </p:nvCxnSpPr>
        <p:spPr>
          <a:xfrm flipV="1">
            <a:off x="3980872" y="4069213"/>
            <a:ext cx="3195782" cy="9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98109" y="4061557"/>
            <a:ext cx="2983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Muito</a:t>
            </a:r>
            <a:r>
              <a:rPr lang="en-US" sz="1400" dirty="0" smtClean="0"/>
              <a:t> </a:t>
            </a:r>
            <a:r>
              <a:rPr lang="en-US" sz="1400" dirty="0" err="1" smtClean="0"/>
              <a:t>cara</a:t>
            </a:r>
            <a:r>
              <a:rPr lang="en-US" sz="1400" dirty="0" smtClean="0"/>
              <a:t> </a:t>
            </a:r>
            <a:r>
              <a:rPr lang="en-US" sz="1400" dirty="0" err="1" smtClean="0"/>
              <a:t>implementação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797780" y="3796831"/>
            <a:ext cx="1374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Exactly Once</a:t>
            </a:r>
          </a:p>
          <a:p>
            <a:pPr algn="ctr"/>
            <a:r>
              <a:rPr lang="en-US" dirty="0" smtClean="0"/>
              <a:t>Delivery</a:t>
            </a:r>
            <a:endParaRPr lang="en-US" dirty="0"/>
          </a:p>
        </p:txBody>
      </p:sp>
      <p:sp>
        <p:nvSpPr>
          <p:cNvPr id="31" name="Can 30"/>
          <p:cNvSpPr/>
          <p:nvPr/>
        </p:nvSpPr>
        <p:spPr>
          <a:xfrm>
            <a:off x="3731493" y="3067360"/>
            <a:ext cx="240145" cy="23090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n 31"/>
          <p:cNvSpPr/>
          <p:nvPr/>
        </p:nvSpPr>
        <p:spPr>
          <a:xfrm>
            <a:off x="3759204" y="4211838"/>
            <a:ext cx="240145" cy="23090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n 32"/>
          <p:cNvSpPr/>
          <p:nvPr/>
        </p:nvSpPr>
        <p:spPr>
          <a:xfrm>
            <a:off x="8552874" y="4211837"/>
            <a:ext cx="240145" cy="23090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622" y="5354172"/>
            <a:ext cx="7049484" cy="140037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622" y="4665078"/>
            <a:ext cx="4191585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6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18498" y="1645920"/>
            <a:ext cx="9008382" cy="413590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2"/>
          <p:cNvSpPr txBox="1"/>
          <p:nvPr/>
        </p:nvSpPr>
        <p:spPr>
          <a:xfrm>
            <a:off x="318498" y="158440"/>
            <a:ext cx="6095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 smtClean="0">
                <a:solidFill>
                  <a:srgbClr val="4A5446"/>
                </a:solidFill>
                <a:latin typeface="Arial" panose="020B0604020202020204" pitchFamily="34" charset="0"/>
                <a:cs typeface="Arial" pitchFamily="34" charset="0"/>
              </a:rPr>
              <a:t>Masstransit</a:t>
            </a:r>
            <a:endParaRPr lang="pt-BR" sz="3200" b="1" dirty="0" smtClean="0">
              <a:solidFill>
                <a:srgbClr val="4A544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18498" y="872944"/>
            <a:ext cx="863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4A5446"/>
                </a:solidFill>
                <a:latin typeface="Arial" panose="020B0604020202020204" pitchFamily="34" charset="0"/>
                <a:cs typeface="Arial" pitchFamily="34" charset="0"/>
              </a:rPr>
              <a:t>MOTIVAÇÃO – </a:t>
            </a:r>
            <a:r>
              <a:rPr lang="pt-BR" b="1" dirty="0" err="1" smtClean="0">
                <a:solidFill>
                  <a:srgbClr val="4A5446"/>
                </a:solidFill>
                <a:latin typeface="Arial" panose="020B0604020202020204" pitchFamily="34" charset="0"/>
                <a:cs typeface="Arial" pitchFamily="34" charset="0"/>
              </a:rPr>
              <a:t>RabbitMq</a:t>
            </a:r>
            <a:r>
              <a:rPr lang="pt-BR" b="1" dirty="0" smtClean="0">
                <a:solidFill>
                  <a:srgbClr val="4A5446"/>
                </a:solidFill>
                <a:latin typeface="Arial" panose="020B0604020202020204" pitchFamily="34" charset="0"/>
                <a:cs typeface="Arial" pitchFamily="34" charset="0"/>
              </a:rPr>
              <a:t> – Transações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8145" y="1833774"/>
            <a:ext cx="857873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Teorema</a:t>
            </a:r>
            <a:r>
              <a:rPr lang="en-US" sz="2400" dirty="0" smtClean="0"/>
              <a:t> CAP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Transações</a:t>
            </a:r>
            <a:r>
              <a:rPr lang="en-US" sz="2400" dirty="0" smtClean="0"/>
              <a:t> </a:t>
            </a:r>
            <a:r>
              <a:rPr lang="en-US" sz="2400" dirty="0" err="1" smtClean="0"/>
              <a:t>distribuidas</a:t>
            </a:r>
            <a:r>
              <a:rPr lang="en-US" sz="2400" dirty="0" smtClean="0"/>
              <a:t> </a:t>
            </a:r>
            <a:r>
              <a:rPr lang="en-US" sz="2400" dirty="0" err="1" smtClean="0"/>
              <a:t>são</a:t>
            </a:r>
            <a:r>
              <a:rPr lang="en-US" sz="2400" dirty="0" smtClean="0"/>
              <a:t> </a:t>
            </a:r>
            <a:r>
              <a:rPr lang="en-US" sz="2400" dirty="0" err="1" smtClean="0"/>
              <a:t>complicadas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Mensagens</a:t>
            </a:r>
            <a:r>
              <a:rPr lang="en-US" sz="2400" dirty="0" smtClean="0"/>
              <a:t> </a:t>
            </a:r>
            <a:r>
              <a:rPr lang="en-US" sz="2400" dirty="0" err="1" smtClean="0"/>
              <a:t>são</a:t>
            </a:r>
            <a:r>
              <a:rPr lang="en-US" sz="2400" dirty="0" smtClean="0"/>
              <a:t> </a:t>
            </a:r>
            <a:r>
              <a:rPr lang="en-US" sz="2400" dirty="0" err="1" smtClean="0"/>
              <a:t>cidadãos</a:t>
            </a:r>
            <a:r>
              <a:rPr lang="en-US" sz="2400" dirty="0" smtClean="0"/>
              <a:t> de </a:t>
            </a:r>
            <a:r>
              <a:rPr lang="en-US" sz="2400" dirty="0" err="1" smtClean="0"/>
              <a:t>primeira</a:t>
            </a:r>
            <a:r>
              <a:rPr lang="en-US" sz="2400" dirty="0" smtClean="0"/>
              <a:t> </a:t>
            </a:r>
            <a:r>
              <a:rPr lang="en-US" sz="2400" dirty="0" err="1" smtClean="0"/>
              <a:t>classe</a:t>
            </a:r>
            <a:r>
              <a:rPr lang="en-US" sz="2400" dirty="0" smtClean="0"/>
              <a:t> no </a:t>
            </a:r>
            <a:r>
              <a:rPr lang="en-US" sz="2400" dirty="0" err="1" smtClean="0"/>
              <a:t>estado</a:t>
            </a:r>
            <a:r>
              <a:rPr lang="en-US" sz="2400" dirty="0" smtClean="0"/>
              <a:t> da </a:t>
            </a:r>
            <a:r>
              <a:rPr lang="en-US" sz="2400" dirty="0" err="1" smtClean="0"/>
              <a:t>aplicação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Publicações</a:t>
            </a:r>
            <a:r>
              <a:rPr lang="en-US" sz="2400" dirty="0" smtClean="0"/>
              <a:t> </a:t>
            </a:r>
            <a:r>
              <a:rPr lang="en-US" sz="2400" dirty="0" smtClean="0"/>
              <a:t>de </a:t>
            </a:r>
            <a:r>
              <a:rPr lang="en-US" sz="2400" dirty="0" err="1" smtClean="0"/>
              <a:t>mensagem</a:t>
            </a:r>
            <a:r>
              <a:rPr lang="en-US" sz="2400" dirty="0" smtClean="0"/>
              <a:t> </a:t>
            </a:r>
            <a:r>
              <a:rPr lang="en-US" sz="2400" b="1" dirty="0" err="1" smtClean="0"/>
              <a:t>deve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participar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transações</a:t>
            </a:r>
            <a:r>
              <a:rPr lang="en-US" sz="2400" dirty="0" smtClean="0"/>
              <a:t>, junto com </a:t>
            </a:r>
            <a:r>
              <a:rPr lang="en-US" sz="2400" dirty="0" err="1" smtClean="0"/>
              <a:t>alterações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BD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63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2"/>
          <p:cNvSpPr txBox="1"/>
          <p:nvPr/>
        </p:nvSpPr>
        <p:spPr>
          <a:xfrm>
            <a:off x="318498" y="158440"/>
            <a:ext cx="6095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 smtClean="0">
                <a:solidFill>
                  <a:srgbClr val="4A5446"/>
                </a:solidFill>
                <a:latin typeface="Arial" panose="020B0604020202020204" pitchFamily="34" charset="0"/>
                <a:cs typeface="Arial" pitchFamily="34" charset="0"/>
              </a:rPr>
              <a:t>Masstransit</a:t>
            </a:r>
            <a:endParaRPr lang="pt-BR" sz="3200" b="1" dirty="0" smtClean="0">
              <a:solidFill>
                <a:srgbClr val="4A544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18498" y="872944"/>
            <a:ext cx="863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4A5446"/>
                </a:solidFill>
                <a:latin typeface="Arial" panose="020B0604020202020204" pitchFamily="34" charset="0"/>
                <a:cs typeface="Arial" pitchFamily="34" charset="0"/>
              </a:rPr>
              <a:t>MOTIVAÇÃO – </a:t>
            </a:r>
            <a:r>
              <a:rPr lang="pt-BR" b="1" dirty="0" err="1" smtClean="0">
                <a:solidFill>
                  <a:srgbClr val="4A5446"/>
                </a:solidFill>
                <a:latin typeface="Arial" panose="020B0604020202020204" pitchFamily="34" charset="0"/>
                <a:cs typeface="Arial" pitchFamily="34" charset="0"/>
              </a:rPr>
              <a:t>RabbitMq</a:t>
            </a:r>
            <a:endParaRPr lang="pt-BR" b="1" dirty="0" smtClean="0">
              <a:solidFill>
                <a:srgbClr val="4A544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" name="AutoShape 2" descr="exchange delivering messages to three queue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Resultado de imagem para rabbitmq queues exchange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708" y="1576275"/>
            <a:ext cx="7274021" cy="516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3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2"/>
          <p:cNvSpPr txBox="1"/>
          <p:nvPr/>
        </p:nvSpPr>
        <p:spPr>
          <a:xfrm>
            <a:off x="318498" y="158440"/>
            <a:ext cx="6095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 smtClean="0">
                <a:solidFill>
                  <a:srgbClr val="4A5446"/>
                </a:solidFill>
                <a:latin typeface="Arial" panose="020B0604020202020204" pitchFamily="34" charset="0"/>
                <a:cs typeface="Arial" pitchFamily="34" charset="0"/>
              </a:rPr>
              <a:t>Masstransit</a:t>
            </a:r>
            <a:endParaRPr lang="pt-BR" sz="3200" b="1" dirty="0" smtClean="0">
              <a:solidFill>
                <a:srgbClr val="4A544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18498" y="872944"/>
            <a:ext cx="863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4A5446"/>
                </a:solidFill>
                <a:latin typeface="Arial" panose="020B0604020202020204" pitchFamily="34" charset="0"/>
                <a:cs typeface="Arial" pitchFamily="34" charset="0"/>
              </a:rPr>
              <a:t>MOTIVAÇÃO – </a:t>
            </a:r>
            <a:r>
              <a:rPr lang="pt-BR" b="1" dirty="0" err="1" smtClean="0">
                <a:solidFill>
                  <a:srgbClr val="4A5446"/>
                </a:solidFill>
                <a:latin typeface="Arial" panose="020B0604020202020204" pitchFamily="34" charset="0"/>
                <a:cs typeface="Arial" pitchFamily="34" charset="0"/>
              </a:rPr>
              <a:t>RabbitMq</a:t>
            </a:r>
            <a:endParaRPr lang="pt-BR" b="1" dirty="0" smtClean="0">
              <a:solidFill>
                <a:srgbClr val="4A544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" name="AutoShape 2" descr="exchange delivering messages to three queue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Resultado de imagem para rabbitmq queues exchange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13808" y="3087584"/>
            <a:ext cx="19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Masstransit</a:t>
            </a:r>
            <a:r>
              <a:rPr lang="en-US" dirty="0" smtClean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4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148571" y="2054309"/>
            <a:ext cx="3752602" cy="3126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50821" y="2738035"/>
            <a:ext cx="2091871" cy="18406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2"/>
          <p:cNvSpPr txBox="1"/>
          <p:nvPr/>
        </p:nvSpPr>
        <p:spPr>
          <a:xfrm>
            <a:off x="318498" y="158440"/>
            <a:ext cx="6095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 smtClean="0">
                <a:solidFill>
                  <a:srgbClr val="4A5446"/>
                </a:solidFill>
                <a:latin typeface="Arial" panose="020B0604020202020204" pitchFamily="34" charset="0"/>
                <a:cs typeface="Arial" pitchFamily="34" charset="0"/>
              </a:rPr>
              <a:t>Masstransit</a:t>
            </a:r>
            <a:endParaRPr lang="pt-BR" sz="3200" b="1" dirty="0" smtClean="0">
              <a:solidFill>
                <a:srgbClr val="4A544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18498" y="872944"/>
            <a:ext cx="863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4A5446"/>
                </a:solidFill>
                <a:latin typeface="Arial" panose="020B0604020202020204" pitchFamily="34" charset="0"/>
                <a:cs typeface="Arial" pitchFamily="34" charset="0"/>
              </a:rPr>
              <a:t>Padrões de Projeto</a:t>
            </a:r>
          </a:p>
        </p:txBody>
      </p:sp>
      <p:sp>
        <p:nvSpPr>
          <p:cNvPr id="7" name="AutoShape 2" descr="exchange delivering messages to three queue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Resultado de imagem para rabbitmq queues exchange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8835" y="3554487"/>
            <a:ext cx="1468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Comandos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Eventos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49472" y="2753914"/>
            <a:ext cx="1267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/>
              <a:t>Tipos</a:t>
            </a:r>
            <a:r>
              <a:rPr lang="en-US" b="1" dirty="0" smtClean="0"/>
              <a:t> de </a:t>
            </a:r>
          </a:p>
          <a:p>
            <a:pPr algn="ctr"/>
            <a:r>
              <a:rPr lang="en-US" b="1" dirty="0" err="1" smtClean="0"/>
              <a:t>Mensagens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715422" y="241390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28683" y="2738035"/>
            <a:ext cx="36506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Point-To-Point (Fire &amp; Forget)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Publish-Subscribe </a:t>
            </a:r>
            <a:r>
              <a:rPr lang="en-US" dirty="0"/>
              <a:t>(Broadcast, Fan-out &amp; Fan-In)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Request-Client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Courier </a:t>
            </a:r>
            <a:r>
              <a:rPr lang="en-US" dirty="0"/>
              <a:t>(Routing-Slip)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Saga </a:t>
            </a:r>
            <a:r>
              <a:rPr lang="en-US" dirty="0"/>
              <a:t>(Process-Manager)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Competing </a:t>
            </a:r>
            <a:r>
              <a:rPr lang="en-US" dirty="0"/>
              <a:t>Consumers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Others</a:t>
            </a:r>
            <a:r>
              <a:rPr lang="en-US" dirty="0"/>
              <a:t>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01734" y="2125438"/>
            <a:ext cx="1846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Design Patterns</a:t>
            </a:r>
            <a:endParaRPr lang="en-US" sz="20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769" y="3658820"/>
            <a:ext cx="1671031" cy="220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8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nip Diagonal Corner Rectangle 14"/>
          <p:cNvSpPr/>
          <p:nvPr/>
        </p:nvSpPr>
        <p:spPr>
          <a:xfrm>
            <a:off x="1640535" y="1567542"/>
            <a:ext cx="6472052" cy="3621974"/>
          </a:xfrm>
          <a:prstGeom prst="snip2Diag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2"/>
          <p:cNvSpPr txBox="1"/>
          <p:nvPr/>
        </p:nvSpPr>
        <p:spPr>
          <a:xfrm>
            <a:off x="318498" y="158440"/>
            <a:ext cx="6095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 smtClean="0">
                <a:solidFill>
                  <a:srgbClr val="4A5446"/>
                </a:solidFill>
                <a:latin typeface="Arial" panose="020B0604020202020204" pitchFamily="34" charset="0"/>
                <a:cs typeface="Arial" pitchFamily="34" charset="0"/>
              </a:rPr>
              <a:t>Masstransit</a:t>
            </a:r>
            <a:endParaRPr lang="pt-BR" sz="3200" b="1" dirty="0" smtClean="0">
              <a:solidFill>
                <a:srgbClr val="4A544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18498" y="872944"/>
            <a:ext cx="863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4A5446"/>
                </a:solidFill>
                <a:latin typeface="Arial" panose="020B0604020202020204" pitchFamily="34" charset="0"/>
                <a:cs typeface="Arial" pitchFamily="34" charset="0"/>
              </a:rPr>
              <a:t>Porquê </a:t>
            </a:r>
            <a:r>
              <a:rPr lang="pt-BR" b="1" dirty="0" err="1" smtClean="0">
                <a:solidFill>
                  <a:srgbClr val="4A5446"/>
                </a:solidFill>
                <a:latin typeface="Arial" panose="020B0604020202020204" pitchFamily="34" charset="0"/>
                <a:cs typeface="Arial" pitchFamily="34" charset="0"/>
              </a:rPr>
              <a:t>masstransit</a:t>
            </a:r>
            <a:r>
              <a:rPr lang="pt-BR" b="1" dirty="0" smtClean="0">
                <a:solidFill>
                  <a:srgbClr val="4A5446"/>
                </a:solidFill>
                <a:latin typeface="Arial" panose="020B0604020202020204" pitchFamily="34" charset="0"/>
                <a:cs typeface="Arial" pitchFamily="34" charset="0"/>
              </a:rPr>
              <a:t>?</a:t>
            </a:r>
          </a:p>
        </p:txBody>
      </p:sp>
      <p:sp>
        <p:nvSpPr>
          <p:cNvPr id="7" name="AutoShape 2" descr="exchange delivering messages to three queue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Resultado de imagem para rabbitmq queues exchange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84920" y="2007541"/>
            <a:ext cx="62345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Implementações</a:t>
            </a:r>
            <a:r>
              <a:rPr lang="en-US" sz="2000" dirty="0" smtClean="0"/>
              <a:t> de Design Patterns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Tracing</a:t>
            </a:r>
            <a:r>
              <a:rPr lang="en-US" sz="2000" dirty="0"/>
              <a:t>, Logging ,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Error </a:t>
            </a:r>
            <a:r>
              <a:rPr lang="en-US" sz="2000" dirty="0"/>
              <a:t>Handling (Exceptions, Retry, Dead-Letter,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Transparência</a:t>
            </a:r>
            <a:r>
              <a:rPr lang="en-US" sz="2000" dirty="0" smtClean="0"/>
              <a:t> de </a:t>
            </a:r>
            <a:r>
              <a:rPr lang="en-US" sz="2000" dirty="0" err="1" smtClean="0"/>
              <a:t>Infraestrutura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 err="1"/>
              <a:t>RabbitMq</a:t>
            </a:r>
            <a:r>
              <a:rPr lang="en-US" sz="2000" dirty="0"/>
              <a:t>, Azure SB)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Concorrência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Testes </a:t>
            </a:r>
            <a:r>
              <a:rPr lang="en-US" sz="2000" dirty="0" err="1" smtClean="0"/>
              <a:t>Unitários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Binding Com </a:t>
            </a:r>
            <a:r>
              <a:rPr lang="en-US" sz="2000" dirty="0" err="1" smtClean="0"/>
              <a:t>Tipos</a:t>
            </a:r>
            <a:r>
              <a:rPr lang="en-US" sz="2000" dirty="0"/>
              <a:t> </a:t>
            </a:r>
            <a:r>
              <a:rPr lang="en-US" sz="2000" dirty="0" smtClean="0"/>
              <a:t>&amp; </a:t>
            </a:r>
            <a:r>
              <a:rPr lang="en-US" sz="2000" dirty="0" err="1" smtClean="0"/>
              <a:t>Serialização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Scheduling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Plugins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1354531" y="5481240"/>
            <a:ext cx="74953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Implementação</a:t>
            </a:r>
            <a:r>
              <a:rPr lang="en-US" dirty="0" smtClean="0"/>
              <a:t> de boas </a:t>
            </a:r>
            <a:r>
              <a:rPr lang="en-US" dirty="0" err="1" smtClean="0"/>
              <a:t>práticas</a:t>
            </a:r>
            <a:r>
              <a:rPr lang="en-US" dirty="0" smtClean="0"/>
              <a:t> de </a:t>
            </a:r>
            <a:r>
              <a:rPr lang="en-US" dirty="0" err="1" smtClean="0"/>
              <a:t>mensageria</a:t>
            </a:r>
            <a:r>
              <a:rPr lang="en-US" dirty="0" smtClean="0"/>
              <a:t> é </a:t>
            </a:r>
            <a:r>
              <a:rPr lang="en-US" dirty="0" err="1" smtClean="0"/>
              <a:t>extremamente</a:t>
            </a:r>
            <a:r>
              <a:rPr lang="en-US" dirty="0" smtClean="0"/>
              <a:t> </a:t>
            </a:r>
            <a:r>
              <a:rPr lang="en-US" dirty="0" err="1" smtClean="0"/>
              <a:t>complexa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Tecnologia</a:t>
            </a:r>
            <a:r>
              <a:rPr lang="en-US" dirty="0" smtClean="0"/>
              <a:t> </a:t>
            </a:r>
            <a:r>
              <a:rPr lang="en-US" dirty="0" err="1" smtClean="0"/>
              <a:t>provada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campo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Altamente</a:t>
            </a:r>
            <a:r>
              <a:rPr lang="en-US" dirty="0" smtClean="0"/>
              <a:t> </a:t>
            </a:r>
            <a:r>
              <a:rPr lang="en-US" dirty="0" err="1" smtClean="0"/>
              <a:t>opinativo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3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AL">
  <a:themeElements>
    <a:clrScheme name="MODAL">
      <a:dk1>
        <a:srgbClr val="231F20"/>
      </a:dk1>
      <a:lt1>
        <a:sysClr val="window" lastClr="FFFFFF"/>
      </a:lt1>
      <a:dk2>
        <a:srgbClr val="000000"/>
      </a:dk2>
      <a:lt2>
        <a:srgbClr val="F0F0E8"/>
      </a:lt2>
      <a:accent1>
        <a:srgbClr val="8CAD34"/>
      </a:accent1>
      <a:accent2>
        <a:srgbClr val="149D8F"/>
      </a:accent2>
      <a:accent3>
        <a:srgbClr val="00845B"/>
      </a:accent3>
      <a:accent4>
        <a:srgbClr val="797752"/>
      </a:accent4>
      <a:accent5>
        <a:srgbClr val="394036"/>
      </a:accent5>
      <a:accent6>
        <a:srgbClr val="17584F"/>
      </a:accent6>
      <a:hlink>
        <a:srgbClr val="548DD4"/>
      </a:hlink>
      <a:folHlink>
        <a:srgbClr val="800080"/>
      </a:folHlink>
    </a:clrScheme>
    <a:fontScheme name="MODAL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MODAL crama">
      <a:dk1>
        <a:srgbClr val="231F20"/>
      </a:dk1>
      <a:lt1>
        <a:sysClr val="window" lastClr="FFFFFF"/>
      </a:lt1>
      <a:dk2>
        <a:srgbClr val="000000"/>
      </a:dk2>
      <a:lt2>
        <a:srgbClr val="F0F0E8"/>
      </a:lt2>
      <a:accent1>
        <a:srgbClr val="8CAD34"/>
      </a:accent1>
      <a:accent2>
        <a:srgbClr val="149D8F"/>
      </a:accent2>
      <a:accent3>
        <a:srgbClr val="00845B"/>
      </a:accent3>
      <a:accent4>
        <a:srgbClr val="797752"/>
      </a:accent4>
      <a:accent5>
        <a:srgbClr val="394036"/>
      </a:accent5>
      <a:accent6>
        <a:srgbClr val="17584F"/>
      </a:accent6>
      <a:hlink>
        <a:srgbClr val="548DD4"/>
      </a:hlink>
      <a:folHlink>
        <a:srgbClr val="800080"/>
      </a:folHlink>
    </a:clrScheme>
    <a:fontScheme name="MODAL_cram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14829</TotalTime>
  <Words>423</Words>
  <Application>Microsoft Office PowerPoint</Application>
  <PresentationFormat>A4 Paper (210x297 mm)</PresentationFormat>
  <Paragraphs>151</Paragraphs>
  <Slides>14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MODAL</vt:lpstr>
      <vt:lpstr>1_Office Theme</vt:lpstr>
      <vt:lpstr>1_Tema do Office</vt:lpstr>
      <vt:lpstr>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..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Vagner Lima</dc:creator>
  <cp:lastModifiedBy>FABIO CATUNDA MARRECO</cp:lastModifiedBy>
  <cp:revision>968</cp:revision>
  <dcterms:created xsi:type="dcterms:W3CDTF">2012-09-11T15:01:55Z</dcterms:created>
  <dcterms:modified xsi:type="dcterms:W3CDTF">2019-05-24T13:00:36Z</dcterms:modified>
</cp:coreProperties>
</file>