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7" r:id="rId3"/>
    <p:sldId id="273" r:id="rId4"/>
    <p:sldId id="279" r:id="rId5"/>
    <p:sldId id="286" r:id="rId6"/>
    <p:sldId id="288" r:id="rId7"/>
    <p:sldId id="291" r:id="rId8"/>
    <p:sldId id="289" r:id="rId9"/>
    <p:sldId id="292" r:id="rId10"/>
    <p:sldId id="293" r:id="rId11"/>
    <p:sldId id="263" r:id="rId12"/>
    <p:sldId id="262" r:id="rId13"/>
    <p:sldId id="264" r:id="rId14"/>
    <p:sldId id="265" r:id="rId15"/>
    <p:sldId id="283" r:id="rId16"/>
    <p:sldId id="266" r:id="rId17"/>
    <p:sldId id="294" r:id="rId18"/>
    <p:sldId id="267" r:id="rId19"/>
    <p:sldId id="268" r:id="rId20"/>
    <p:sldId id="269" r:id="rId21"/>
    <p:sldId id="270" r:id="rId22"/>
    <p:sldId id="271" r:id="rId23"/>
    <p:sldId id="295" r:id="rId24"/>
    <p:sldId id="274" r:id="rId25"/>
    <p:sldId id="276" r:id="rId26"/>
    <p:sldId id="296" r:id="rId27"/>
    <p:sldId id="284" r:id="rId28"/>
    <p:sldId id="297" r:id="rId29"/>
    <p:sldId id="272" r:id="rId30"/>
    <p:sldId id="27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7401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8" orient="horz" pos="2772" userDrawn="1">
          <p15:clr>
            <a:srgbClr val="A4A3A4"/>
          </p15:clr>
        </p15:guide>
        <p15:guide id="9" orient="horz" pos="119" userDrawn="1">
          <p15:clr>
            <a:srgbClr val="A4A3A4"/>
          </p15:clr>
        </p15:guide>
        <p15:guide id="10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10" y="102"/>
      </p:cViewPr>
      <p:guideLst>
        <p:guide orient="horz" pos="1457"/>
        <p:guide pos="7401"/>
        <p:guide pos="665"/>
        <p:guide pos="325"/>
        <p:guide orient="horz" pos="3634"/>
        <p:guide pos="3840"/>
        <p:guide orient="horz" pos="1298"/>
        <p:guide orient="horz" pos="2772"/>
        <p:guide orient="horz" pos="119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4463B-4407-A3C2-526F-5D0A4C22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20BE8-CDF9-DF62-03C9-BEB49B1C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7E07C-0405-833F-6D25-4AB66A5F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07046-9258-1B23-AA11-E836E7F0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6DCAA-4F33-7A71-16D1-5FB7A5C8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4CA63-080A-1B60-A1A2-6061562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59132-78F7-5B85-A715-A025D134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5892-5C64-87A6-DE7D-619D5FC4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F9803-C71C-12DE-8805-96D54FEE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C37AE-394B-FF62-D561-98DF8A8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51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281D4B-52CD-EF32-E344-39B120D07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A60EA2-87A7-11B0-8BFB-904128910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86334-4757-C9D4-FB4F-3571A8ED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EC901-5F1D-195B-1769-D87074E0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98B27-5BC7-5A04-403A-81035410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2E87-34AE-C8EE-46E1-F15492CA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6EFD3-1952-FE5B-40E6-94F8F48B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DBCD9-8666-835B-2FDA-6EBC927D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B57C6-80E9-D48B-2CED-41E5AEEA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CD85E-03AC-82EC-7D9A-63EE71E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61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50E9C-A164-AF68-A5DE-5A786670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54CA9-7467-7FF3-6863-1E79A9CC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AB4CF-5BFA-167E-AA6B-B6879A3B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03B6CC-2CD2-27AF-9A60-6A8747D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2203B-7F02-2D1B-3DF7-A4B7B85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82F6-9F31-D106-B337-72AB0191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CEAE-AE88-3F43-73AE-E2BE5895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18528D-E0B3-3C4F-6180-15D29C81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FD700-F0A1-4A99-EEA2-D5EB96E9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CC007-600A-5592-9957-20469879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BB56C-D6E2-3589-97A3-ED7C6B5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EEA7-D630-415F-84D5-E9F6D91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14A774-9284-61E8-059F-E0EAA61E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E3205-817B-74A7-6FC8-F2ECFA59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6761D1-6360-E27F-1607-51B0FF8A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18B31-E179-9622-8346-97067B751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603D7F-17BF-13B2-BD6B-EF50929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94C9-BE85-2B5A-FBA7-E622F5E1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E65BA8-8B37-3668-790F-5FD727CA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5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7A5B-05FE-E360-3A6F-3E46771C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1DE665-9A69-4AB9-F5B6-6F6B42E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01D150-89AF-4CAD-3182-352EE82F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8A0773-DD2A-69DB-BEF4-1C23D5AB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446138-DFEF-444D-8F03-8C48C3F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D64E2A-5F56-3C00-DB14-22300AD6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14CC1B-33C2-F40E-F74A-AF3C8B9B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9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47C2-1667-8550-5FF8-91030545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EA8D2-E97F-1002-5B94-4AD91463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2C99B-7FA7-63E1-A678-A5F7517C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5B777-8A98-06FF-4B7B-426E2702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E3418-057A-A94C-E6BB-299B623E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034EA-9AD0-5DE7-ABAC-F7A9867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DBCF-BBA0-8CCD-EFC5-BC9B02E2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6F049F-8CE0-17F3-2FB2-E2F56FE2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91AF6-F835-B01A-BE42-37522385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3A305-A7AD-501B-B050-C9BC45D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70166-A568-4EA7-2E45-D93FEF7F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1A186D-D2E8-E3A4-3ED8-56629DE0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00776E-DCD9-80DA-2DC4-C3187796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FCEE76-344E-EC0B-5BA8-06BAB266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0C82B-6EDE-6F7B-365A-8C800BE4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6FA6-44D5-495B-A5B5-7F98A644735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D6B3D-2D73-FDA8-47EE-F6C77713A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CF527-8467-97E4-D9D6-5235ACC8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Encontramos os pontos de máximo e mínimo locais do RSI.</a:t>
            </a:r>
          </a:p>
        </p:txBody>
      </p:sp>
    </p:spTree>
    <p:extLst>
      <p:ext uri="{BB962C8B-B14F-4D97-AF65-F5344CB8AC3E}">
        <p14:creationId xmlns:p14="http://schemas.microsoft.com/office/powerpoint/2010/main" val="302957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Encontramos os pontos de máximo e mínimo locais do RSI.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Escolhe-se uma janela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inicio_janela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fim_janela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Para os pontos do RSI nessa janela, escolhemos a reta da regressão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Depois, dentre os máximos e mínimos locais, encontramos os dois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points, um acima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upper_pivot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 e outro abaixo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lower_pivot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), que mais se afastam da janela (fonte: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Traçamos retas paralelas a reta da regressão passando por esses dois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Depois variamos o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slope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dessas duas retas, forçando que ela passa pelos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points, até encontrar o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slope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cujas somas  das distâncias para os demais points seja a mínima, sem que a reta cruze o gráfico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Fazemos isso para uma série de janelas. Percorremos da esquerda para a direita, por intervalos que dependem das distâncias entre o </a:t>
            </a:r>
            <a:r>
              <a:rPr lang="pt-BR" sz="2400" dirty="0" err="1"/>
              <a:t>inicio_janela</a:t>
            </a:r>
            <a:r>
              <a:rPr lang="pt-BR" sz="2400" dirty="0"/>
              <a:t> e o próximo ponto de mínimo e máximo local à direita e das distâncias entre o </a:t>
            </a:r>
            <a:r>
              <a:rPr lang="pt-BR" sz="2400" dirty="0" err="1"/>
              <a:t>fim_janela</a:t>
            </a:r>
            <a:r>
              <a:rPr lang="pt-BR" sz="2400" dirty="0"/>
              <a:t> e o próximo ponto de mínimo e máximo local à direita</a:t>
            </a:r>
          </a:p>
        </p:txBody>
      </p:sp>
    </p:spTree>
    <p:extLst>
      <p:ext uri="{BB962C8B-B14F-4D97-AF65-F5344CB8AC3E}">
        <p14:creationId xmlns:p14="http://schemas.microsoft.com/office/powerpoint/2010/main" val="387743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543ED60-BEC8-B230-6950-ABC2C988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6" b="14753"/>
          <a:stretch/>
        </p:blipFill>
        <p:spPr>
          <a:xfrm>
            <a:off x="12700" y="1068763"/>
            <a:ext cx="12192000" cy="248121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52D24F9-B0DE-446F-E7BF-6E725A0BD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37"/>
          <a:stretch/>
        </p:blipFill>
        <p:spPr>
          <a:xfrm>
            <a:off x="0" y="3619976"/>
            <a:ext cx="12192000" cy="321755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C8877A1-111A-76D0-D092-4D250D04D223}"/>
              </a:ext>
            </a:extLst>
          </p:cNvPr>
          <p:cNvSpPr/>
          <p:nvPr/>
        </p:nvSpPr>
        <p:spPr>
          <a:xfrm>
            <a:off x="1866900" y="150495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90F742-DAAE-FDA5-D292-0E294816D2DB}"/>
              </a:ext>
            </a:extLst>
          </p:cNvPr>
          <p:cNvSpPr/>
          <p:nvPr/>
        </p:nvSpPr>
        <p:spPr>
          <a:xfrm>
            <a:off x="1892416" y="3611644"/>
            <a:ext cx="461963" cy="21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F80D3E-318B-5B9C-940B-1C34716A088C}"/>
              </a:ext>
            </a:extLst>
          </p:cNvPr>
          <p:cNvSpPr txBox="1"/>
          <p:nvPr/>
        </p:nvSpPr>
        <p:spPr>
          <a:xfrm>
            <a:off x="2569131" y="3549977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70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858D05-7458-827C-0AE1-8C3BADF66142}"/>
              </a:ext>
            </a:extLst>
          </p:cNvPr>
          <p:cNvSpPr txBox="1"/>
          <p:nvPr/>
        </p:nvSpPr>
        <p:spPr>
          <a:xfrm>
            <a:off x="2590800" y="931388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200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D26D61-B609-F730-0892-A9FF5E878E80}"/>
              </a:ext>
            </a:extLst>
          </p:cNvPr>
          <p:cNvSpPr/>
          <p:nvPr/>
        </p:nvSpPr>
        <p:spPr>
          <a:xfrm>
            <a:off x="3667125" y="144780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2FF899-E60C-55DD-B492-D4ED310656CF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do </a:t>
            </a:r>
            <a:r>
              <a:rPr lang="pt-BR" sz="3200" dirty="0" err="1"/>
              <a:t>lookback</a:t>
            </a:r>
            <a:r>
              <a:rPr lang="pt-BR" sz="3200" dirty="0"/>
              <a:t> (200 </a:t>
            </a:r>
            <a:r>
              <a:rPr lang="pt-BR" sz="3200" dirty="0" err="1"/>
              <a:t>vs</a:t>
            </a:r>
            <a:r>
              <a:rPr lang="pt-BR" sz="3200" dirty="0"/>
              <a:t> 70)</a:t>
            </a:r>
          </a:p>
        </p:txBody>
      </p:sp>
    </p:spTree>
    <p:extLst>
      <p:ext uri="{BB962C8B-B14F-4D97-AF65-F5344CB8AC3E}">
        <p14:creationId xmlns:p14="http://schemas.microsoft.com/office/powerpoint/2010/main" val="344627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543ED60-BEC8-B230-6950-ABC2C988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0"/>
          <a:stretch/>
        </p:blipFill>
        <p:spPr>
          <a:xfrm>
            <a:off x="12700" y="925889"/>
            <a:ext cx="12192000" cy="314116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50E23DB-5E57-97CD-2D86-FAE306B50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"/>
          <a:stretch/>
        </p:blipFill>
        <p:spPr>
          <a:xfrm>
            <a:off x="0" y="3299858"/>
            <a:ext cx="12201525" cy="351583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C8877A1-111A-76D0-D092-4D250D04D223}"/>
              </a:ext>
            </a:extLst>
          </p:cNvPr>
          <p:cNvSpPr/>
          <p:nvPr/>
        </p:nvSpPr>
        <p:spPr>
          <a:xfrm>
            <a:off x="1866900" y="150495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F80D3E-318B-5B9C-940B-1C34716A088C}"/>
              </a:ext>
            </a:extLst>
          </p:cNvPr>
          <p:cNvSpPr txBox="1"/>
          <p:nvPr/>
        </p:nvSpPr>
        <p:spPr>
          <a:xfrm>
            <a:off x="2569131" y="3549977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300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858D05-7458-827C-0AE1-8C3BADF66142}"/>
              </a:ext>
            </a:extLst>
          </p:cNvPr>
          <p:cNvSpPr txBox="1"/>
          <p:nvPr/>
        </p:nvSpPr>
        <p:spPr>
          <a:xfrm>
            <a:off x="2590800" y="931388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200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D26D61-B609-F730-0892-A9FF5E878E80}"/>
              </a:ext>
            </a:extLst>
          </p:cNvPr>
          <p:cNvSpPr/>
          <p:nvPr/>
        </p:nvSpPr>
        <p:spPr>
          <a:xfrm>
            <a:off x="3667125" y="144780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F680F2-1EFF-3214-98D3-4D8EB5ACB454}"/>
              </a:ext>
            </a:extLst>
          </p:cNvPr>
          <p:cNvSpPr/>
          <p:nvPr/>
        </p:nvSpPr>
        <p:spPr>
          <a:xfrm>
            <a:off x="1841557" y="3583069"/>
            <a:ext cx="2339917" cy="21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A0E56E3-8B9C-A71C-A7A4-8EA6A34E8547}"/>
              </a:ext>
            </a:extLst>
          </p:cNvPr>
          <p:cNvSpPr/>
          <p:nvPr/>
        </p:nvSpPr>
        <p:spPr>
          <a:xfrm>
            <a:off x="6299257" y="3754519"/>
            <a:ext cx="2339917" cy="21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F92D69-CA44-86E8-1121-1231BC49352C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do </a:t>
            </a:r>
            <a:r>
              <a:rPr lang="pt-BR" sz="3200" dirty="0" err="1"/>
              <a:t>lookback</a:t>
            </a:r>
            <a:r>
              <a:rPr lang="pt-BR" sz="3200" dirty="0"/>
              <a:t> (200 </a:t>
            </a:r>
            <a:r>
              <a:rPr lang="pt-BR" sz="3200" dirty="0" err="1"/>
              <a:t>vs</a:t>
            </a:r>
            <a:r>
              <a:rPr lang="pt-BR" sz="3200" dirty="0"/>
              <a:t> 300)</a:t>
            </a:r>
          </a:p>
        </p:txBody>
      </p:sp>
    </p:spTree>
    <p:extLst>
      <p:ext uri="{BB962C8B-B14F-4D97-AF65-F5344CB8AC3E}">
        <p14:creationId xmlns:p14="http://schemas.microsoft.com/office/powerpoint/2010/main" val="350638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543ED60-BEC8-B230-6950-ABC2C988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8"/>
          <a:stretch/>
        </p:blipFill>
        <p:spPr>
          <a:xfrm>
            <a:off x="12700" y="1072685"/>
            <a:ext cx="12192000" cy="299437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EC49B0-6371-5823-D4CC-73DAA9A3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" b="23843"/>
          <a:stretch/>
        </p:blipFill>
        <p:spPr>
          <a:xfrm>
            <a:off x="19049" y="3214687"/>
            <a:ext cx="12192001" cy="352901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C8877A1-111A-76D0-D092-4D250D04D223}"/>
              </a:ext>
            </a:extLst>
          </p:cNvPr>
          <p:cNvSpPr/>
          <p:nvPr/>
        </p:nvSpPr>
        <p:spPr>
          <a:xfrm>
            <a:off x="1866900" y="150495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F80D3E-318B-5B9C-940B-1C34716A088C}"/>
              </a:ext>
            </a:extLst>
          </p:cNvPr>
          <p:cNvSpPr txBox="1"/>
          <p:nvPr/>
        </p:nvSpPr>
        <p:spPr>
          <a:xfrm>
            <a:off x="2569131" y="3549977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600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858D05-7458-827C-0AE1-8C3BADF66142}"/>
              </a:ext>
            </a:extLst>
          </p:cNvPr>
          <p:cNvSpPr txBox="1"/>
          <p:nvPr/>
        </p:nvSpPr>
        <p:spPr>
          <a:xfrm>
            <a:off x="2590800" y="931388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200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D26D61-B609-F730-0892-A9FF5E878E80}"/>
              </a:ext>
            </a:extLst>
          </p:cNvPr>
          <p:cNvSpPr/>
          <p:nvPr/>
        </p:nvSpPr>
        <p:spPr>
          <a:xfrm>
            <a:off x="3667125" y="144780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F680F2-1EFF-3214-98D3-4D8EB5ACB454}"/>
              </a:ext>
            </a:extLst>
          </p:cNvPr>
          <p:cNvSpPr/>
          <p:nvPr/>
        </p:nvSpPr>
        <p:spPr>
          <a:xfrm>
            <a:off x="1876424" y="3800474"/>
            <a:ext cx="4314825" cy="204591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651385-2768-9AE0-3F18-A1CB723DC5A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do </a:t>
            </a:r>
            <a:r>
              <a:rPr lang="pt-BR" sz="3200" dirty="0" err="1"/>
              <a:t>lookback</a:t>
            </a:r>
            <a:r>
              <a:rPr lang="pt-BR" sz="3200" dirty="0"/>
              <a:t> (200 </a:t>
            </a:r>
            <a:r>
              <a:rPr lang="pt-BR" sz="3200" dirty="0" err="1"/>
              <a:t>vs</a:t>
            </a:r>
            <a:r>
              <a:rPr lang="pt-BR" sz="3200" dirty="0"/>
              <a:t> 300)</a:t>
            </a:r>
          </a:p>
        </p:txBody>
      </p:sp>
    </p:spTree>
    <p:extLst>
      <p:ext uri="{BB962C8B-B14F-4D97-AF65-F5344CB8AC3E}">
        <p14:creationId xmlns:p14="http://schemas.microsoft.com/office/powerpoint/2010/main" val="324598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659FDD0-9186-C953-99F4-E72AB9AED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" t="2138" r="336" b="1588"/>
          <a:stretch/>
        </p:blipFill>
        <p:spPr>
          <a:xfrm>
            <a:off x="515938" y="2060574"/>
            <a:ext cx="11233151" cy="37084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ECF9F6-3561-AC2F-DD53-446F7A9F43D7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Definição de janelas: qual é a melhor tamanho de janela? Decidi usar Uma combinação de 50 / 100 / 200 / 300</a:t>
            </a:r>
          </a:p>
        </p:txBody>
      </p:sp>
    </p:spTree>
    <p:extLst>
      <p:ext uri="{BB962C8B-B14F-4D97-AF65-F5344CB8AC3E}">
        <p14:creationId xmlns:p14="http://schemas.microsoft.com/office/powerpoint/2010/main" val="271516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Eliminamos as retas suportes com inclinação negativa e as retas de resistência com inclinação positiva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11425B-6882-E571-C00D-D6EAA315018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 - continuação</a:t>
            </a:r>
          </a:p>
        </p:txBody>
      </p:sp>
    </p:spTree>
    <p:extLst>
      <p:ext uri="{BB962C8B-B14F-4D97-AF65-F5344CB8AC3E}">
        <p14:creationId xmlns:p14="http://schemas.microsoft.com/office/powerpoint/2010/main" val="233383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09B12B-543A-9931-1D52-44A71BAA6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" t="892" r="167" b="1209"/>
          <a:stretch/>
        </p:blipFill>
        <p:spPr>
          <a:xfrm>
            <a:off x="515938" y="2060575"/>
            <a:ext cx="11233150" cy="37105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B42B1C-BAEF-AF27-7764-5F7F59D3C6DC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Eliminação por </a:t>
            </a:r>
            <a:r>
              <a:rPr lang="pt-BR" sz="3200" dirty="0" err="1"/>
              <a:t>Slope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6404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Eliminamos as retas suportes com inclinação negativa e as retas de resistência com inclinação positiva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Eliminação por obrigação de passar (perto) de 3 pontos de mínimo e máximo local</a:t>
            </a:r>
          </a:p>
          <a:p>
            <a:pPr marL="457200" indent="-457200">
              <a:buFont typeface="+mj-lt"/>
              <a:buAutoNum type="arabicPeriod" startAt="8"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11425B-6882-E571-C00D-D6EAA315018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 - continuação</a:t>
            </a:r>
          </a:p>
        </p:txBody>
      </p:sp>
    </p:spTree>
    <p:extLst>
      <p:ext uri="{BB962C8B-B14F-4D97-AF65-F5344CB8AC3E}">
        <p14:creationId xmlns:p14="http://schemas.microsoft.com/office/powerpoint/2010/main" val="329417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442912" y="5231325"/>
            <a:ext cx="9753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4D9964-D220-E6D6-31C9-E6A3364E9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" t="4982" r="251" b="3826"/>
          <a:stretch/>
        </p:blipFill>
        <p:spPr>
          <a:xfrm>
            <a:off x="515938" y="2060574"/>
            <a:ext cx="11233150" cy="37084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634EBA-6AA7-8517-D081-ADC1333E267A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Eliminação por obrigação de passar (perto) de 3 pontos de mínimo e máximo local:</a:t>
            </a:r>
          </a:p>
        </p:txBody>
      </p:sp>
    </p:spTree>
    <p:extLst>
      <p:ext uri="{BB962C8B-B14F-4D97-AF65-F5344CB8AC3E}">
        <p14:creationId xmlns:p14="http://schemas.microsoft.com/office/powerpoint/2010/main" val="258385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7C0FCC-AFDD-8975-5050-F1D8414A6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 t="2873" r="2893" b="3845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D88BCD-E8C3-0A23-C0C4-0A16744CEB04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Como o resultado varia com a ordem?</a:t>
            </a:r>
          </a:p>
          <a:p>
            <a:pPr algn="ctr"/>
            <a:r>
              <a:rPr lang="pt-BR" sz="3200" dirty="0"/>
              <a:t>O que acontece se a ordem mudar de 6 para 7?</a:t>
            </a:r>
          </a:p>
        </p:txBody>
      </p:sp>
    </p:spTree>
    <p:extLst>
      <p:ext uri="{BB962C8B-B14F-4D97-AF65-F5344CB8AC3E}">
        <p14:creationId xmlns:p14="http://schemas.microsoft.com/office/powerpoint/2010/main" val="316948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DFD2D6-3702-3088-1A4E-EDB92B07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" r="4683" b="3741"/>
          <a:stretch/>
        </p:blipFill>
        <p:spPr>
          <a:xfrm>
            <a:off x="515939" y="2060574"/>
            <a:ext cx="11233150" cy="37084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0F7EBEA-7216-EC7E-A63E-C3E973FB3FB5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de máximos e mínimos locais (ordem 6)</a:t>
            </a:r>
          </a:p>
        </p:txBody>
      </p:sp>
    </p:spTree>
    <p:extLst>
      <p:ext uri="{BB962C8B-B14F-4D97-AF65-F5344CB8AC3E}">
        <p14:creationId xmlns:p14="http://schemas.microsoft.com/office/powerpoint/2010/main" val="3502260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7BAF6B5-D2B7-B89F-773F-56390678E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 t="3438" r="2591" b="3405"/>
          <a:stretch/>
        </p:blipFill>
        <p:spPr>
          <a:xfrm>
            <a:off x="515937" y="2060575"/>
            <a:ext cx="11233151" cy="370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B02C84-D352-00C6-FE2F-77FAB5239EDE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Como o resultado varia com a ordem?</a:t>
            </a:r>
          </a:p>
          <a:p>
            <a:pPr algn="ctr"/>
            <a:r>
              <a:rPr lang="pt-BR" sz="3200" dirty="0"/>
              <a:t>O que acontece se a ordem mudar de 6 para 8?</a:t>
            </a:r>
          </a:p>
        </p:txBody>
      </p:sp>
    </p:spTree>
    <p:extLst>
      <p:ext uri="{BB962C8B-B14F-4D97-AF65-F5344CB8AC3E}">
        <p14:creationId xmlns:p14="http://schemas.microsoft.com/office/powerpoint/2010/main" val="290504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EEC6772-7A7F-5959-E0B1-7CE031541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5040" r="3022" b="1869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118CDC-2355-C6BB-E3DE-14CD42186AE4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Como o resultado varia com a ordem?</a:t>
            </a:r>
          </a:p>
          <a:p>
            <a:pPr algn="ctr"/>
            <a:r>
              <a:rPr lang="pt-BR" sz="3200" dirty="0"/>
              <a:t>O que acontece se a ordem mudar de 6 para 9?</a:t>
            </a:r>
          </a:p>
        </p:txBody>
      </p:sp>
    </p:spTree>
    <p:extLst>
      <p:ext uri="{BB962C8B-B14F-4D97-AF65-F5344CB8AC3E}">
        <p14:creationId xmlns:p14="http://schemas.microsoft.com/office/powerpoint/2010/main" val="288209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8B1D1B-823D-8051-0BB7-FABC7351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t="4604" r="2727" b="2306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E72B53-7437-251D-7AC5-B26ACBE3F900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Como o resultado varia com a ordem?</a:t>
            </a:r>
          </a:p>
          <a:p>
            <a:pPr algn="ctr"/>
            <a:r>
              <a:rPr lang="pt-BR" sz="3200" dirty="0"/>
              <a:t>O que acontece se a ordem mudar de 6 para 10?</a:t>
            </a:r>
          </a:p>
        </p:txBody>
      </p:sp>
    </p:spTree>
    <p:extLst>
      <p:ext uri="{BB962C8B-B14F-4D97-AF65-F5344CB8AC3E}">
        <p14:creationId xmlns:p14="http://schemas.microsoft.com/office/powerpoint/2010/main" val="261654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7C0FCC-AFDD-8975-5050-F1D8414A6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 t="2873" r="2893" b="3845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A3310E7-5371-FCD0-A893-5E9A62820949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 que acontece com um gráfico de ordem 7 se mudamos o intervalo do RSI de 42 para 35?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044095-C5DE-46F7-4810-FFF28626C8B6}"/>
              </a:ext>
            </a:extLst>
          </p:cNvPr>
          <p:cNvSpPr txBox="1"/>
          <p:nvPr/>
        </p:nvSpPr>
        <p:spPr>
          <a:xfrm>
            <a:off x="5548604" y="1492898"/>
            <a:ext cx="109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RSI de 42</a:t>
            </a:r>
          </a:p>
        </p:txBody>
      </p:sp>
    </p:spTree>
    <p:extLst>
      <p:ext uri="{BB962C8B-B14F-4D97-AF65-F5344CB8AC3E}">
        <p14:creationId xmlns:p14="http://schemas.microsoft.com/office/powerpoint/2010/main" val="26705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DEE585C-97B8-8C08-79BB-8AAADA752924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 que acontece com um gráfico de ordem 7 se mudamos o intervalo do RSI de 42 para 35?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B04CE8-E868-AB46-94D5-557F50CB7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" t="4767" r="6070" b="5776"/>
          <a:stretch/>
        </p:blipFill>
        <p:spPr>
          <a:xfrm>
            <a:off x="515938" y="2060574"/>
            <a:ext cx="11233150" cy="37084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888C50-9F88-19F8-EEA8-A6BB3404201B}"/>
              </a:ext>
            </a:extLst>
          </p:cNvPr>
          <p:cNvSpPr txBox="1"/>
          <p:nvPr/>
        </p:nvSpPr>
        <p:spPr>
          <a:xfrm>
            <a:off x="5548604" y="1492898"/>
            <a:ext cx="109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RSI de 35</a:t>
            </a:r>
          </a:p>
        </p:txBody>
      </p:sp>
    </p:spTree>
    <p:extLst>
      <p:ext uri="{BB962C8B-B14F-4D97-AF65-F5344CB8AC3E}">
        <p14:creationId xmlns:p14="http://schemas.microsoft.com/office/powerpoint/2010/main" val="176270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4BF960A-0154-C3BE-489C-9FD14F5A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" t="4456" r="4470" b="7181"/>
          <a:stretch/>
        </p:blipFill>
        <p:spPr>
          <a:xfrm>
            <a:off x="515938" y="2060574"/>
            <a:ext cx="11233150" cy="37084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3A34318-C8F9-1A16-0C42-04285DF5A7B0}"/>
              </a:ext>
            </a:extLst>
          </p:cNvPr>
          <p:cNvSpPr txBox="1"/>
          <p:nvPr/>
        </p:nvSpPr>
        <p:spPr>
          <a:xfrm>
            <a:off x="1055688" y="192791"/>
            <a:ext cx="100806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Para esse intervalo do RSI (35), talvez a melhor ordem seja 10:</a:t>
            </a:r>
          </a:p>
        </p:txBody>
      </p:sp>
    </p:spTree>
    <p:extLst>
      <p:ext uri="{BB962C8B-B14F-4D97-AF65-F5344CB8AC3E}">
        <p14:creationId xmlns:p14="http://schemas.microsoft.com/office/powerpoint/2010/main" val="14449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Eliminamos as retas suportes com inclinação negativa e as retas de resistência com inclinação positiva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Eliminação por obrigação de passar (perto) de 3 pontos de mínimo e máximo local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Identifica os rompimentos para baixo e os rompimentos para cima. Importante respeitar a janela e dar o espaçamento da ordem para evitar bias.</a:t>
            </a:r>
          </a:p>
          <a:p>
            <a:pPr marL="457200" indent="-457200">
              <a:buFont typeface="+mj-lt"/>
              <a:buAutoNum type="arabicPeriod" startAt="8"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11425B-6882-E571-C00D-D6EAA315018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 - continuação</a:t>
            </a:r>
          </a:p>
        </p:txBody>
      </p:sp>
    </p:spTree>
    <p:extLst>
      <p:ext uri="{BB962C8B-B14F-4D97-AF65-F5344CB8AC3E}">
        <p14:creationId xmlns:p14="http://schemas.microsoft.com/office/powerpoint/2010/main" val="3382748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99EBA6-2ED8-557E-0D0B-F884C7CF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147179"/>
            <a:ext cx="8792802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09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Eliminamos as retas suportes com inclinação negativa e as retas de resistência com inclinação positiva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Eliminação por obrigação de passar (perto) de 3 pontos de mínimo e máximo local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Identifica os rompimentos para baixo e os rompimentos para cima. Importante respeitar a janela e dar o espaçamento da ordem para evitar bias.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400" dirty="0"/>
              <a:t>Estratégia é: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Se estiver zerado e tiver sinal de rompimento para baixo, vende, e para cima compra.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Se estiver comprado e tiver sinal de venda, zera.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Se estiver vendido e tiver sinal de compra, zera.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Caso contrário, mantém a posição.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Respeita percentuais de stop </a:t>
            </a:r>
            <a:r>
              <a:rPr lang="pt-BR" sz="2400" dirty="0" err="1"/>
              <a:t>loss</a:t>
            </a:r>
            <a:r>
              <a:rPr lang="pt-BR" sz="2400" dirty="0"/>
              <a:t> e realização de ganho.</a:t>
            </a:r>
          </a:p>
          <a:p>
            <a:pPr marL="457200" indent="-457200">
              <a:buFont typeface="+mj-lt"/>
              <a:buAutoNum type="arabicPeriod" startAt="8"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11425B-6882-E571-C00D-D6EAA3150189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 - continuação</a:t>
            </a:r>
          </a:p>
        </p:txBody>
      </p:sp>
    </p:spTree>
    <p:extLst>
      <p:ext uri="{BB962C8B-B14F-4D97-AF65-F5344CB8AC3E}">
        <p14:creationId xmlns:p14="http://schemas.microsoft.com/office/powerpoint/2010/main" val="2880832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Variáveis Importantes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janela_rsi:determina</a:t>
            </a:r>
            <a:r>
              <a:rPr lang="pt-BR" dirty="0"/>
              <a:t> o número de períodos em que os parâmetros são calculados (trabalharemos com múltiplos de 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Ordem: determina quantos pontos à direita e à esquerda examinamos para determina pontos de máximo (tops) e mínimos (</a:t>
            </a:r>
            <a:r>
              <a:rPr lang="pt-BR" dirty="0" err="1"/>
              <a:t>bottoms</a:t>
            </a:r>
            <a:r>
              <a:rPr lang="pt-BR" dirty="0"/>
              <a:t>) locais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lookback</a:t>
            </a:r>
            <a:r>
              <a:rPr lang="pt-BR" dirty="0"/>
              <a:t> determina quantos pontos para trás vamos olhar para desenharmos as primeiras tentativas de retas de suporte e resistência. Veremos que temos que cobrir uma gama grande de tamanho de janelas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/>
              <a:t>lookback1 = 50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/>
              <a:t>lookback2 = 100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/>
              <a:t>lookback3 = 200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/>
              <a:t>lookback4 = 300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distancia_maxima</a:t>
            </a:r>
            <a:r>
              <a:rPr lang="pt-BR" dirty="0"/>
              <a:t>: determina a distância máxima na vertical que uma linha deve passar para considerar que passou pelo ponto (2, lembrando que o RSI vai de 0 a 100)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num_pontos</a:t>
            </a:r>
            <a:r>
              <a:rPr lang="pt-BR" dirty="0"/>
              <a:t>: determina quantos pontos queremos na linha de tendência no mínimo (3 pontos)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# </a:t>
            </a:r>
            <a:r>
              <a:rPr lang="pt-BR" dirty="0" err="1"/>
              <a:t>ind_índice</a:t>
            </a:r>
            <a:r>
              <a:rPr lang="pt-BR" dirty="0"/>
              <a:t>: determina quais variáveis vamos usar para fazer o estudo: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1 = bitcoin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2 = </a:t>
            </a:r>
            <a:r>
              <a:rPr lang="pt-BR" dirty="0" err="1"/>
              <a:t>ibov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3 = S&amp;P 500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4 = FTSE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Share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5  = DAX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# 6 = Nikkei 225</a:t>
            </a:r>
          </a:p>
        </p:txBody>
      </p:sp>
    </p:spTree>
    <p:extLst>
      <p:ext uri="{BB962C8B-B14F-4D97-AF65-F5344CB8AC3E}">
        <p14:creationId xmlns:p14="http://schemas.microsoft.com/office/powerpoint/2010/main" val="26401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8704D5-B937-FAA3-3239-B8A77B94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" t="6622" r="5597" b="7517"/>
          <a:stretch/>
        </p:blipFill>
        <p:spPr>
          <a:xfrm>
            <a:off x="515939" y="2060575"/>
            <a:ext cx="11233150" cy="370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752864D-05F6-F963-8F61-CD0FB897BB0E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Escolha de máximos e mínimos locais (ordem 10)</a:t>
            </a:r>
          </a:p>
        </p:txBody>
      </p:sp>
    </p:spTree>
    <p:extLst>
      <p:ext uri="{BB962C8B-B14F-4D97-AF65-F5344CB8AC3E}">
        <p14:creationId xmlns:p14="http://schemas.microsoft.com/office/powerpoint/2010/main" val="4031126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Variáveis Importantes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# </a:t>
            </a:r>
            <a:r>
              <a:rPr lang="pt-BR" dirty="0" err="1"/>
              <a:t>break_min</a:t>
            </a:r>
            <a:r>
              <a:rPr lang="pt-BR" dirty="0"/>
              <a:t>: determina a distância mínima na vertical a ser superada para cima ou para baixo para termos um rompimento de uma reta (4, lembrando que RSI vai de 0 a 100)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# </a:t>
            </a:r>
            <a:r>
              <a:rPr lang="pt-BR" dirty="0" err="1"/>
              <a:t>pontos_para_tras</a:t>
            </a:r>
            <a:r>
              <a:rPr lang="pt-BR" dirty="0"/>
              <a:t>: determina quantos pontos para trás eu checo o rompimento para ver se houve um rompimento (6 </a:t>
            </a:r>
            <a:r>
              <a:rPr lang="pt-BR" dirty="0" err="1"/>
              <a:t>tics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sl</a:t>
            </a:r>
            <a:r>
              <a:rPr lang="pt-BR" dirty="0"/>
              <a:t> = stop </a:t>
            </a:r>
            <a:r>
              <a:rPr lang="pt-BR" dirty="0" err="1"/>
              <a:t>loss</a:t>
            </a:r>
            <a:r>
              <a:rPr lang="pt-BR" dirty="0"/>
              <a:t> percentual máximo e </a:t>
            </a:r>
            <a:r>
              <a:rPr lang="pt-BR" dirty="0" err="1"/>
              <a:t>pt</a:t>
            </a:r>
            <a:r>
              <a:rPr lang="pt-BR" dirty="0"/>
              <a:t> = </a:t>
            </a:r>
            <a:r>
              <a:rPr lang="pt-BR" dirty="0" err="1"/>
              <a:t>profit</a:t>
            </a:r>
            <a:r>
              <a:rPr lang="pt-BR" dirty="0"/>
              <a:t> </a:t>
            </a:r>
            <a:r>
              <a:rPr lang="pt-BR" dirty="0" err="1"/>
              <a:t>taking</a:t>
            </a:r>
            <a:r>
              <a:rPr lang="pt-BR" dirty="0"/>
              <a:t> percentual máximo (</a:t>
            </a:r>
            <a:r>
              <a:rPr lang="pt-BR" dirty="0" err="1"/>
              <a:t>sl</a:t>
            </a:r>
            <a:r>
              <a:rPr lang="pt-BR" dirty="0"/>
              <a:t> = -%2 e </a:t>
            </a:r>
            <a:r>
              <a:rPr lang="pt-BR" dirty="0" err="1"/>
              <a:t>pt</a:t>
            </a:r>
            <a:r>
              <a:rPr lang="pt-BR" dirty="0"/>
              <a:t> = 6%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# datas do intervalo sendo avaliado (</a:t>
            </a:r>
            <a:r>
              <a:rPr lang="pt-BR" dirty="0" err="1"/>
              <a:t>start_date</a:t>
            </a:r>
            <a:r>
              <a:rPr lang="pt-BR" dirty="0"/>
              <a:t> = "2018-01-01“ e </a:t>
            </a:r>
            <a:r>
              <a:rPr lang="pt-BR" dirty="0" err="1"/>
              <a:t>end_date</a:t>
            </a:r>
            <a:r>
              <a:rPr lang="pt-BR" dirty="0"/>
              <a:t> = "2023-12-31“)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Fiz uma versão em </a:t>
            </a:r>
            <a:r>
              <a:rPr lang="pt-BR" dirty="0" err="1"/>
              <a:t>jupiter</a:t>
            </a:r>
            <a:r>
              <a:rPr lang="pt-BR" dirty="0"/>
              <a:t> para rodar um cenário individualizado e outra versão em </a:t>
            </a:r>
            <a:r>
              <a:rPr lang="pt-BR" dirty="0" err="1"/>
              <a:t>python</a:t>
            </a:r>
            <a:r>
              <a:rPr lang="pt-BR" dirty="0"/>
              <a:t>, otimizada, para rodar múltiplos cenários (</a:t>
            </a:r>
            <a:r>
              <a:rPr lang="pt-BR" dirty="0" err="1"/>
              <a:t>víde</a:t>
            </a:r>
            <a:r>
              <a:rPr lang="pt-BR" dirty="0"/>
              <a:t> planilha e código)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6A6617-A09A-F7C6-C851-89955A740CF7}"/>
              </a:ext>
            </a:extLst>
          </p:cNvPr>
          <p:cNvSpPr txBox="1"/>
          <p:nvPr/>
        </p:nvSpPr>
        <p:spPr>
          <a:xfrm>
            <a:off x="1058796" y="313504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Calibração</a:t>
            </a:r>
          </a:p>
        </p:txBody>
      </p:sp>
    </p:spTree>
    <p:extLst>
      <p:ext uri="{BB962C8B-B14F-4D97-AF65-F5344CB8AC3E}">
        <p14:creationId xmlns:p14="http://schemas.microsoft.com/office/powerpoint/2010/main" val="16147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Encontramos os pontos de máximo e mínimo locais do RSI.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Escolhe-se uma janela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inicio_janela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fim_janela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Para os pontos do RSI nessa janela, escolhemos a reta da regressão</a:t>
            </a:r>
          </a:p>
        </p:txBody>
      </p:sp>
    </p:spTree>
    <p:extLst>
      <p:ext uri="{BB962C8B-B14F-4D97-AF65-F5344CB8AC3E}">
        <p14:creationId xmlns:p14="http://schemas.microsoft.com/office/powerpoint/2010/main" val="254351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DFD2D6-3702-3088-1A4E-EDB92B07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8" r="56935" b="27061"/>
          <a:stretch/>
        </p:blipFill>
        <p:spPr>
          <a:xfrm>
            <a:off x="1604866" y="785892"/>
            <a:ext cx="8341567" cy="57618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24B2F54-DFA4-3353-3D20-D15BB2484255}"/>
              </a:ext>
            </a:extLst>
          </p:cNvPr>
          <p:cNvSpPr/>
          <p:nvPr/>
        </p:nvSpPr>
        <p:spPr>
          <a:xfrm>
            <a:off x="4833257" y="1520890"/>
            <a:ext cx="1978090" cy="37530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41743EC-722E-04C3-E137-DAF5B2736A3E}"/>
              </a:ext>
            </a:extLst>
          </p:cNvPr>
          <p:cNvCxnSpPr>
            <a:cxnSpLocks/>
          </p:cNvCxnSpPr>
          <p:nvPr/>
        </p:nvCxnSpPr>
        <p:spPr>
          <a:xfrm flipV="1">
            <a:off x="4833257" y="2444620"/>
            <a:ext cx="1978090" cy="19559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Encontramos os pontos de máximo e mínimo locais do RSI.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Escolhe-se uma janela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inicio_janela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fim_janela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Para os pontos do RSI nessa janela, escolhemos a reta da regressão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Depois, dentre os máximos e mínimos locais, encontramos os dois </a:t>
            </a:r>
            <a:r>
              <a:rPr lang="pt-BR" sz="2400" dirty="0" err="1"/>
              <a:t>pivot</a:t>
            </a:r>
            <a:r>
              <a:rPr lang="pt-BR" sz="2400" dirty="0"/>
              <a:t> points, um acima (</a:t>
            </a:r>
            <a:r>
              <a:rPr lang="pt-BR" sz="2400" dirty="0" err="1"/>
              <a:t>upper_pivot</a:t>
            </a:r>
            <a:r>
              <a:rPr lang="pt-BR" sz="2400" dirty="0"/>
              <a:t>) e outro abaixo (</a:t>
            </a:r>
            <a:r>
              <a:rPr lang="pt-BR" sz="2400" dirty="0" err="1"/>
              <a:t>lower_pivot</a:t>
            </a:r>
            <a:r>
              <a:rPr lang="pt-BR" sz="2400" dirty="0"/>
              <a:t>), que mais se afastam da janela (fonte: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Traçamos retas paralelas a reta da regressão passando por esses dois </a:t>
            </a:r>
            <a:r>
              <a:rPr lang="pt-BR" sz="2400" dirty="0" err="1"/>
              <a:t>pivot</a:t>
            </a:r>
            <a:r>
              <a:rPr lang="pt-BR" sz="2400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12774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DFD2D6-3702-3088-1A4E-EDB92B07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8" r="56935" b="27061"/>
          <a:stretch/>
        </p:blipFill>
        <p:spPr>
          <a:xfrm>
            <a:off x="1604866" y="785892"/>
            <a:ext cx="8341567" cy="57618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24B2F54-DFA4-3353-3D20-D15BB2484255}"/>
              </a:ext>
            </a:extLst>
          </p:cNvPr>
          <p:cNvSpPr/>
          <p:nvPr/>
        </p:nvSpPr>
        <p:spPr>
          <a:xfrm>
            <a:off x="4833257" y="1520890"/>
            <a:ext cx="1978090" cy="37530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41743EC-722E-04C3-E137-DAF5B2736A3E}"/>
              </a:ext>
            </a:extLst>
          </p:cNvPr>
          <p:cNvCxnSpPr>
            <a:cxnSpLocks/>
          </p:cNvCxnSpPr>
          <p:nvPr/>
        </p:nvCxnSpPr>
        <p:spPr>
          <a:xfrm flipV="1">
            <a:off x="4833257" y="2444620"/>
            <a:ext cx="1978090" cy="19559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F5F5E0FD-7721-B6A1-EEE6-E3BD0D3746C2}"/>
              </a:ext>
            </a:extLst>
          </p:cNvPr>
          <p:cNvCxnSpPr>
            <a:cxnSpLocks/>
          </p:cNvCxnSpPr>
          <p:nvPr/>
        </p:nvCxnSpPr>
        <p:spPr>
          <a:xfrm flipV="1">
            <a:off x="4883020" y="3381180"/>
            <a:ext cx="1978090" cy="19559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34E7175-64A3-34E7-E9F9-E428DCC4AF15}"/>
              </a:ext>
            </a:extLst>
          </p:cNvPr>
          <p:cNvCxnSpPr>
            <a:cxnSpLocks/>
          </p:cNvCxnSpPr>
          <p:nvPr/>
        </p:nvCxnSpPr>
        <p:spPr>
          <a:xfrm flipV="1">
            <a:off x="4715070" y="1489236"/>
            <a:ext cx="1978090" cy="19559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5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055688" y="192791"/>
            <a:ext cx="100806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Lógica das retas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8C5AA7-91DD-807C-5FA9-5A8DE08F3F0C}"/>
              </a:ext>
            </a:extLst>
          </p:cNvPr>
          <p:cNvSpPr txBox="1"/>
          <p:nvPr/>
        </p:nvSpPr>
        <p:spPr>
          <a:xfrm>
            <a:off x="1055688" y="970384"/>
            <a:ext cx="101503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Encontramos os pontos de máximo e mínimo locais do RSI.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Escolhe-se uma janela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inicio_janela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fim_janela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Para os pontos do RSI nessa janela, escolhemos a reta da regressão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Depois, dentre os máximos e mínimos locais, encontramos os dois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points, um acima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upper_pivot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 e outro abaixo 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lower_pivot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), que mais se afastam da janela (fonte: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Traçamos retas paralelas a reta da regressão passando por esses dois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pivot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Depois variamos o </a:t>
            </a:r>
            <a:r>
              <a:rPr lang="pt-BR" sz="2400" dirty="0" err="1"/>
              <a:t>slope</a:t>
            </a:r>
            <a:r>
              <a:rPr lang="pt-BR" sz="2400" dirty="0"/>
              <a:t> dessas duas retas, forçando que ela passa pelos </a:t>
            </a:r>
            <a:r>
              <a:rPr lang="pt-BR" sz="2400" dirty="0" err="1"/>
              <a:t>pivot</a:t>
            </a:r>
            <a:r>
              <a:rPr lang="pt-BR" sz="2400" dirty="0"/>
              <a:t> points, até encontrar o </a:t>
            </a:r>
            <a:r>
              <a:rPr lang="pt-BR" sz="2400" dirty="0" err="1"/>
              <a:t>slope</a:t>
            </a:r>
            <a:r>
              <a:rPr lang="pt-BR" sz="2400" dirty="0"/>
              <a:t> cujas somas  das distâncias para os demais points seja a mínima, sem que a reta cruze o gráfico</a:t>
            </a:r>
          </a:p>
        </p:txBody>
      </p:sp>
    </p:spTree>
    <p:extLst>
      <p:ext uri="{BB962C8B-B14F-4D97-AF65-F5344CB8AC3E}">
        <p14:creationId xmlns:p14="http://schemas.microsoft.com/office/powerpoint/2010/main" val="46597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DFD2D6-3702-3088-1A4E-EDB92B07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8" r="56935" b="27061"/>
          <a:stretch/>
        </p:blipFill>
        <p:spPr>
          <a:xfrm>
            <a:off x="1604866" y="785892"/>
            <a:ext cx="8341567" cy="57618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24B2F54-DFA4-3353-3D20-D15BB2484255}"/>
              </a:ext>
            </a:extLst>
          </p:cNvPr>
          <p:cNvSpPr/>
          <p:nvPr/>
        </p:nvSpPr>
        <p:spPr>
          <a:xfrm>
            <a:off x="4833257" y="1520890"/>
            <a:ext cx="1978090" cy="37530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41743EC-722E-04C3-E137-DAF5B2736A3E}"/>
              </a:ext>
            </a:extLst>
          </p:cNvPr>
          <p:cNvCxnSpPr>
            <a:cxnSpLocks/>
          </p:cNvCxnSpPr>
          <p:nvPr/>
        </p:nvCxnSpPr>
        <p:spPr>
          <a:xfrm flipV="1">
            <a:off x="4833257" y="2444620"/>
            <a:ext cx="1978090" cy="195593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F5F5E0FD-7721-B6A1-EEE6-E3BD0D3746C2}"/>
              </a:ext>
            </a:extLst>
          </p:cNvPr>
          <p:cNvCxnSpPr>
            <a:cxnSpLocks/>
          </p:cNvCxnSpPr>
          <p:nvPr/>
        </p:nvCxnSpPr>
        <p:spPr>
          <a:xfrm flipV="1">
            <a:off x="5262465" y="2668555"/>
            <a:ext cx="1548882" cy="2295331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34E7175-64A3-34E7-E9F9-E428DCC4AF15}"/>
              </a:ext>
            </a:extLst>
          </p:cNvPr>
          <p:cNvCxnSpPr>
            <a:cxnSpLocks/>
          </p:cNvCxnSpPr>
          <p:nvPr/>
        </p:nvCxnSpPr>
        <p:spPr>
          <a:xfrm flipV="1">
            <a:off x="4907902" y="1866122"/>
            <a:ext cx="1903445" cy="140892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87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1278</Words>
  <Application>Microsoft Office PowerPoint</Application>
  <PresentationFormat>Widescreen</PresentationFormat>
  <Paragraphs>102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MURILO COSTA D´ÁVILA CARVALHO</dc:creator>
  <cp:lastModifiedBy>Fabio</cp:lastModifiedBy>
  <cp:revision>8</cp:revision>
  <dcterms:created xsi:type="dcterms:W3CDTF">2023-12-08T22:13:08Z</dcterms:created>
  <dcterms:modified xsi:type="dcterms:W3CDTF">2023-12-15T21:34:29Z</dcterms:modified>
</cp:coreProperties>
</file>