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0" r:id="rId2"/>
  </p:sldMasterIdLst>
  <p:notesMasterIdLst>
    <p:notesMasterId r:id="rId16"/>
  </p:notesMasterIdLst>
  <p:sldIdLst>
    <p:sldId id="256" r:id="rId3"/>
    <p:sldId id="257" r:id="rId4"/>
    <p:sldId id="261" r:id="rId5"/>
    <p:sldId id="264" r:id="rId6"/>
    <p:sldId id="262" r:id="rId7"/>
    <p:sldId id="265" r:id="rId8"/>
    <p:sldId id="263" r:id="rId9"/>
    <p:sldId id="266" r:id="rId10"/>
    <p:sldId id="268" r:id="rId11"/>
    <p:sldId id="267" r:id="rId12"/>
    <p:sldId id="258" r:id="rId13"/>
    <p:sldId id="26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888A7752-73DE-404C-BA6F-63DEF987950B}" type="datetimeFigureOut">
              <a:pPr/>
              <a:t>30/07/2017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AEC00428-765A-4708-ADE2-3AAB557AF17C}" type="slidenum"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3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1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1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82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0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1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02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43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0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1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6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6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rPr lang="pt-BR" smtClean="0"/>
              <a:pPr/>
              <a:t>30/07/2017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2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1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rPr lang="pt-BR" smtClean="0"/>
              <a:pPr/>
              <a:t>30/07/2017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0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21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33938BEC-55E3-4F9D-B5C5-76D23951C04A}" type="datetime1">
              <a:rPr lang="pt-BR" smtClean="0"/>
              <a:pPr algn="r"/>
              <a:t>30/07/2017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D4B5ADC2-7248-4799-8E52-477E151C3EE9}" type="slidenum">
              <a:rPr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lang="pt-BR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48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771800" y="2204864"/>
            <a:ext cx="5686401" cy="2180867"/>
          </a:xfrm>
        </p:spPr>
        <p:txBody>
          <a:bodyPr>
            <a:noAutofit/>
          </a:bodyPr>
          <a:lstStyle/>
          <a:p>
            <a:r>
              <a:rPr lang="pt-BR" sz="6000" dirty="0"/>
              <a:t>Sem</a:t>
            </a:r>
            <a:r>
              <a:rPr lang="pt-BR" sz="6000" b="1" dirty="0">
                <a:solidFill>
                  <a:srgbClr val="E73403"/>
                </a:solidFill>
              </a:rPr>
              <a:t>Pressão</a:t>
            </a:r>
            <a:endParaRPr lang="pt-BR" sz="6000" b="1" dirty="0">
              <a:ln/>
              <a:solidFill>
                <a:srgbClr val="E7340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AAAE1-8A12-4358-A0ED-CC2A5564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147248" cy="59766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/>
              <a:t>Cerca de metade </a:t>
            </a:r>
            <a:r>
              <a:rPr lang="pt-BR" sz="5400" b="1" dirty="0">
                <a:solidFill>
                  <a:srgbClr val="FFFF00"/>
                </a:solidFill>
              </a:rPr>
              <a:t>não</a:t>
            </a:r>
            <a:r>
              <a:rPr lang="pt-BR" sz="4000" dirty="0"/>
              <a:t> tinham contato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dirty="0"/>
              <a:t>com técnicos de saúde mental.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9F6E96-AF74-4A86-8F20-6B930909DE91}"/>
              </a:ext>
            </a:extLst>
          </p:cNvPr>
          <p:cNvSpPr txBox="1"/>
          <p:nvPr/>
        </p:nvSpPr>
        <p:spPr>
          <a:xfrm>
            <a:off x="6084168" y="623731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http://oficinadepsicologia.com</a:t>
            </a:r>
          </a:p>
        </p:txBody>
      </p:sp>
    </p:spTree>
    <p:extLst>
      <p:ext uri="{BB962C8B-B14F-4D97-AF65-F5344CB8AC3E}">
        <p14:creationId xmlns:p14="http://schemas.microsoft.com/office/powerpoint/2010/main" val="324254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620688"/>
            <a:ext cx="7772400" cy="5760640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pt-BR" sz="2400" dirty="0"/>
              <a:t>Uma plataforma digital, com profissionais da área de psicologia para possam conversar com pessoas que sofrem com a depressão ou qualquer outro distúrbio psicológico.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2E68562-581F-4EA6-97BC-143266C6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573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8D211-CD89-43F5-8E6F-5D2080CB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7772400" cy="604867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/>
              <a:t>“Conectar. Comunicar. Cuidar”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1C26F1-4D56-4FCE-9F2F-5DE619839E01}"/>
              </a:ext>
            </a:extLst>
          </p:cNvPr>
          <p:cNvSpPr txBox="1"/>
          <p:nvPr/>
        </p:nvSpPr>
        <p:spPr>
          <a:xfrm>
            <a:off x="6804248" y="6309320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www.paho.org/bra/</a:t>
            </a:r>
          </a:p>
        </p:txBody>
      </p:sp>
    </p:spTree>
    <p:extLst>
      <p:ext uri="{BB962C8B-B14F-4D97-AF65-F5344CB8AC3E}">
        <p14:creationId xmlns:p14="http://schemas.microsoft.com/office/powerpoint/2010/main" val="276930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0E81C-5A9D-4590-A716-B6E8F929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92696"/>
            <a:ext cx="7772400" cy="5544616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>
                <a:solidFill>
                  <a:srgbClr val="FFFF00"/>
                </a:solidFill>
              </a:rPr>
              <a:t>TEAM UNINORTE</a:t>
            </a:r>
            <a:br>
              <a:rPr lang="pt-BR" dirty="0"/>
            </a:br>
            <a:r>
              <a:rPr lang="pt-BR" sz="5400" dirty="0"/>
              <a:t>EQUIPE:</a:t>
            </a:r>
            <a:br>
              <a:rPr lang="pt-BR" sz="5400" dirty="0"/>
            </a:br>
            <a:r>
              <a:rPr lang="pt-BR" sz="5400" dirty="0"/>
              <a:t>Luan Sobral</a:t>
            </a:r>
            <a:br>
              <a:rPr lang="pt-BR" sz="5400" dirty="0"/>
            </a:br>
            <a:r>
              <a:rPr lang="pt-BR" sz="5400" dirty="0"/>
              <a:t>Pedro Lucas</a:t>
            </a:r>
            <a:br>
              <a:rPr lang="pt-BR" sz="5400" dirty="0"/>
            </a:br>
            <a:r>
              <a:rPr lang="pt-BR" sz="5400" dirty="0"/>
              <a:t>Thalya Silva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66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rda suicida">
            <a:extLst>
              <a:ext uri="{FF2B5EF4-FFF2-40B4-BE49-F238E27FC236}">
                <a16:creationId xmlns:a16="http://schemas.microsoft.com/office/drawing/2014/main" id="{2616D6FC-8001-442B-84F9-3B50774E02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1700808"/>
            <a:ext cx="5467193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CBE51-0DAE-4CE4-BB75-A4A8CDF4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692696"/>
            <a:ext cx="7772400" cy="48012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19600" b="1" dirty="0">
                <a:solidFill>
                  <a:srgbClr val="FFFF00"/>
                </a:solidFill>
              </a:rPr>
              <a:t>804</a:t>
            </a:r>
            <a:r>
              <a:rPr lang="pt-BR" sz="12600" dirty="0"/>
              <a:t> MIL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7500" dirty="0"/>
              <a:t>SUICÍDIOS NO MUNDO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087978-BC9F-47C1-96A4-72319C3B8335}"/>
              </a:ext>
            </a:extLst>
          </p:cNvPr>
          <p:cNvSpPr txBox="1"/>
          <p:nvPr/>
        </p:nvSpPr>
        <p:spPr>
          <a:xfrm>
            <a:off x="6876256" y="6309320"/>
            <a:ext cx="226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http://g1.globo.com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11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CBE51-0DAE-4CE4-BB75-A4A8CDF4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08720"/>
            <a:ext cx="7772400" cy="4585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/>
              <a:t>O Brasil é o </a:t>
            </a:r>
            <a:r>
              <a:rPr lang="pt-BR" sz="7200" b="1" dirty="0">
                <a:solidFill>
                  <a:srgbClr val="FFFF00"/>
                </a:solidFill>
              </a:rPr>
              <a:t>8º</a:t>
            </a:r>
            <a:r>
              <a:rPr lang="pt-BR" sz="7200" dirty="0">
                <a:solidFill>
                  <a:srgbClr val="FFFF00"/>
                </a:solidFill>
              </a:rPr>
              <a:t> </a:t>
            </a:r>
            <a:r>
              <a:rPr lang="pt-BR" sz="7200" dirty="0"/>
              <a:t>país com mais suicídios no </a:t>
            </a:r>
            <a:r>
              <a:rPr lang="pt-BR" sz="7200" b="1" dirty="0">
                <a:solidFill>
                  <a:srgbClr val="FFFF00"/>
                </a:solidFill>
              </a:rPr>
              <a:t>mundo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C02CBC-7653-4ABB-9314-8AE7E658AFEA}"/>
              </a:ext>
            </a:extLst>
          </p:cNvPr>
          <p:cNvSpPr txBox="1"/>
          <p:nvPr/>
        </p:nvSpPr>
        <p:spPr>
          <a:xfrm>
            <a:off x="6876256" y="6309320"/>
            <a:ext cx="226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http://g1.globo.com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18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2728E-E39F-4C39-9C34-FB8D4E35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7772400" cy="5242521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6000" dirty="0"/>
              <a:t>O Acre aparece em </a:t>
            </a:r>
            <a:r>
              <a:rPr lang="pt-BR" sz="8000" b="1" dirty="0">
                <a:solidFill>
                  <a:srgbClr val="FFFF00"/>
                </a:solidFill>
              </a:rPr>
              <a:t>4°</a:t>
            </a:r>
            <a:r>
              <a:rPr lang="pt-BR" sz="6000" dirty="0"/>
              <a:t> lugar no crescimento das taxas de suicídio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0AF381-1334-4843-971C-299EE11E1F34}"/>
              </a:ext>
            </a:extLst>
          </p:cNvPr>
          <p:cNvSpPr txBox="1"/>
          <p:nvPr/>
        </p:nvSpPr>
        <p:spPr>
          <a:xfrm>
            <a:off x="6876256" y="6309320"/>
            <a:ext cx="226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http://g1.globo.com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2728E-E39F-4C39-9C34-FB8D4E35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7772400" cy="58326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800" dirty="0"/>
              <a:t>Em 2016 foram </a:t>
            </a:r>
            <a:r>
              <a:rPr lang="pt-BR" sz="4800" dirty="0">
                <a:solidFill>
                  <a:srgbClr val="FFFF00"/>
                </a:solidFill>
              </a:rPr>
              <a:t>141 tentativas </a:t>
            </a:r>
            <a:r>
              <a:rPr lang="pt-BR" sz="4800" dirty="0"/>
              <a:t>e </a:t>
            </a:r>
            <a:r>
              <a:rPr lang="pt-BR" sz="4800" dirty="0">
                <a:solidFill>
                  <a:srgbClr val="FFFF00"/>
                </a:solidFill>
              </a:rPr>
              <a:t>26 óbitos.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0120B1-2F93-4D5A-BCE0-23A836637F77}"/>
              </a:ext>
            </a:extLst>
          </p:cNvPr>
          <p:cNvSpPr txBox="1"/>
          <p:nvPr/>
        </p:nvSpPr>
        <p:spPr>
          <a:xfrm>
            <a:off x="6876256" y="6309320"/>
            <a:ext cx="226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http://g1.globo.com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35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755CA-FDAB-42F5-B473-02DF3C81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5771727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Características das pessoas que tendem a </a:t>
            </a:r>
            <a:r>
              <a:rPr lang="pt-BR" sz="4800" b="1" dirty="0">
                <a:solidFill>
                  <a:srgbClr val="FFFF00"/>
                </a:solidFill>
                <a:latin typeface="+mn-lt"/>
              </a:rPr>
              <a:t>suicidar-se</a:t>
            </a:r>
            <a:r>
              <a:rPr lang="pt-BR" sz="4800" b="1" dirty="0">
                <a:latin typeface="+mn-lt"/>
              </a:rPr>
              <a:t>…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CEC6C5-D681-4577-8D22-20A5CA8CB06D}"/>
              </a:ext>
            </a:extLst>
          </p:cNvPr>
          <p:cNvSpPr txBox="1"/>
          <p:nvPr/>
        </p:nvSpPr>
        <p:spPr>
          <a:xfrm>
            <a:off x="6084168" y="623731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http://oficinadepsicologia.com</a:t>
            </a:r>
          </a:p>
        </p:txBody>
      </p:sp>
    </p:spTree>
    <p:extLst>
      <p:ext uri="{BB962C8B-B14F-4D97-AF65-F5344CB8AC3E}">
        <p14:creationId xmlns:p14="http://schemas.microsoft.com/office/powerpoint/2010/main" val="416112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AAAE1-8A12-4358-A0ED-CC2A5564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7772400" cy="56886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800" dirty="0"/>
              <a:t>Presença de problema </a:t>
            </a:r>
            <a:r>
              <a:rPr lang="pt-BR" sz="4800" b="1" dirty="0">
                <a:solidFill>
                  <a:srgbClr val="FFFF00"/>
                </a:solidFill>
              </a:rPr>
              <a:t>psiquiátrico/psicológico </a:t>
            </a:r>
            <a:r>
              <a:rPr lang="pt-BR" sz="4800" dirty="0"/>
              <a:t>em</a:t>
            </a:r>
            <a:r>
              <a:rPr lang="pt-BR" sz="4800" b="1" dirty="0"/>
              <a:t> </a:t>
            </a:r>
            <a:r>
              <a:rPr lang="pt-BR" sz="4800" dirty="0"/>
              <a:t>pelo menos, </a:t>
            </a:r>
            <a:r>
              <a:rPr lang="pt-BR" sz="5400" b="1" dirty="0">
                <a:solidFill>
                  <a:srgbClr val="FFFF00"/>
                </a:solidFill>
              </a:rPr>
              <a:t>93%</a:t>
            </a:r>
            <a:r>
              <a:rPr lang="pt-BR" sz="4800" b="1" dirty="0"/>
              <a:t> </a:t>
            </a:r>
            <a:r>
              <a:rPr lang="pt-BR" sz="4800" dirty="0"/>
              <a:t>dos casos.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F33C18-0052-4EDE-B4A4-64C7E7126CC3}"/>
              </a:ext>
            </a:extLst>
          </p:cNvPr>
          <p:cNvSpPr txBox="1"/>
          <p:nvPr/>
        </p:nvSpPr>
        <p:spPr>
          <a:xfrm>
            <a:off x="6084168" y="623731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http://oficinadepsicologia.com</a:t>
            </a:r>
          </a:p>
        </p:txBody>
      </p:sp>
    </p:spTree>
    <p:extLst>
      <p:ext uri="{BB962C8B-B14F-4D97-AF65-F5344CB8AC3E}">
        <p14:creationId xmlns:p14="http://schemas.microsoft.com/office/powerpoint/2010/main" val="283698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AAAE1-8A12-4358-A0ED-CC2A5564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7772400" cy="590465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800" dirty="0"/>
              <a:t>Perturbação do humor (depressão, bipolaridade)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800" b="1" dirty="0">
                <a:solidFill>
                  <a:srgbClr val="FFFF00"/>
                </a:solidFill>
              </a:rPr>
              <a:t>57-86 %</a:t>
            </a:r>
            <a:r>
              <a:rPr lang="pt-BR" sz="4800" dirty="0"/>
              <a:t> dos casos.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149EEE-512B-4EF9-9DC3-595568BBBAB6}"/>
              </a:ext>
            </a:extLst>
          </p:cNvPr>
          <p:cNvSpPr txBox="1"/>
          <p:nvPr/>
        </p:nvSpPr>
        <p:spPr>
          <a:xfrm>
            <a:off x="6084168" y="623731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http://oficinadepsicologia.com</a:t>
            </a:r>
          </a:p>
        </p:txBody>
      </p:sp>
    </p:spTree>
    <p:extLst>
      <p:ext uri="{BB962C8B-B14F-4D97-AF65-F5344CB8AC3E}">
        <p14:creationId xmlns:p14="http://schemas.microsoft.com/office/powerpoint/2010/main" val="2052681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0BC9A2-EC7C-4E44-8E13-2C2477D1C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0</TotalTime>
  <Words>181</Words>
  <Application>Microsoft Office PowerPoint</Application>
  <PresentationFormat>Apresentação na tela (4:3)</PresentationFormat>
  <Paragraphs>27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SemPressão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Características das pessoas que tendem a suicidar-se…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TEAM UNINORTE EQUIPE: Luan Sobral Pedro Lucas Thalya Silva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2017-07-30T07:20:27Z</dcterms:created>
  <dcterms:modified xsi:type="dcterms:W3CDTF">2017-07-30T20:27:41Z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