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82" autoAdjust="0"/>
    <p:restoredTop sz="94660"/>
  </p:normalViewPr>
  <p:slideViewPr>
    <p:cSldViewPr>
      <p:cViewPr varScale="1">
        <p:scale>
          <a:sx n="65" d="100"/>
          <a:sy n="65" d="100"/>
        </p:scale>
        <p:origin x="-810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4475" cy="398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86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7738" cy="4791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0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0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10156825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0725" cy="514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fld id="{758F1272-1E39-4AB7-BB3B-120648702725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457F3E-24A2-42CE-9D03-0407B17544E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EDB49F-8DB5-43EB-A965-759DBB1AE5C8}" type="slidenum">
              <a:rPr lang="es-AR"/>
              <a:pPr/>
              <a:t>10</a:t>
            </a:fld>
            <a:endParaRPr lang="es-AR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8612668-375C-44E1-A23C-2439CE2FEC46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EDB49F-8DB5-43EB-A965-759DBB1AE5C8}" type="slidenum">
              <a:rPr lang="es-AR"/>
              <a:pPr/>
              <a:t>11</a:t>
            </a:fld>
            <a:endParaRPr lang="es-AR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8612668-375C-44E1-A23C-2439CE2FEC46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A0F58F-020E-4DCA-B84F-1B1D702C244E}" type="slidenum">
              <a:rPr lang="es-AR"/>
              <a:pPr/>
              <a:t>2</a:t>
            </a:fld>
            <a:endParaRPr lang="es-AR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6A978F-470B-4D47-A0B2-11864F2A8AB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6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BD742E-6E1D-4669-BD48-811005736377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E5291D-6C36-4E96-B189-6A0627224330}" type="slidenum">
              <a:rPr lang="es-AR"/>
              <a:pPr/>
              <a:t>3</a:t>
            </a:fld>
            <a:endParaRPr lang="es-AR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CF1C7E-A8AD-4871-8D69-0FB4D67E862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526EA3-545B-4081-9A75-C3D660BD7572}" type="slidenum">
              <a:rPr lang="es-AR"/>
              <a:pPr/>
              <a:t>4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C4DE02-3EE2-4820-8E73-E91260C2EDBC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FE3A00-327B-4622-8739-67EFF410DA28}" type="slidenum">
              <a:rPr lang="es-AR"/>
              <a:pPr/>
              <a:t>5</a:t>
            </a:fld>
            <a:endParaRPr lang="es-AR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9D362E6-B91A-4026-A6B1-A727CC91AFC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407735-E26E-4855-8D10-03CBFADFA00B}" type="slidenum">
              <a:rPr lang="es-AR"/>
              <a:pPr/>
              <a:t>6</a:t>
            </a:fld>
            <a:endParaRPr lang="es-AR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D1F7DE-D86D-4700-A4B2-A579735BED6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F1F106-4C1E-4017-BC33-5F98AC9DB784}" type="slidenum">
              <a:rPr lang="es-AR"/>
              <a:pPr/>
              <a:t>7</a:t>
            </a:fld>
            <a:endParaRPr lang="es-AR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7DFFCB2-383F-496B-9282-C5392E3D430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B31DAA-9247-45D3-85AF-17CEE34FF54B}" type="slidenum">
              <a:rPr lang="es-AR"/>
              <a:pPr/>
              <a:t>8</a:t>
            </a:fld>
            <a:endParaRPr lang="es-AR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8A2DE1F-117D-4A29-8A02-BAB2A715AF1F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105762-1A44-4F3F-9D0C-8CABEFCF1C4E}" type="slidenum">
              <a:rPr lang="es-AR"/>
              <a:pPr/>
              <a:t>9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93DD9E-29B8-430F-B883-22DCF00A30C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B304FB-7CB2-4AA3-929C-8882676502B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5B5E2F-BA40-44C9-89BF-53906B5144E6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4913" y="1604963"/>
            <a:ext cx="2736850" cy="450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2913" cy="450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8AF0D4-FA7C-4D4E-BBCA-8AEED3284BF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6E1DDF-70DD-419C-AF10-E3C730A8EF31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9C2186-59FF-4F52-B4BB-EB78E90CEA3A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0C849A-DC1D-4513-99BD-846EC368F42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0387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0" y="2133600"/>
            <a:ext cx="4371975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B115E7-5B87-4138-84ED-7EC1C334157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97D753-221F-408B-9368-C26E69300D62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01EBAF-0CCF-44EE-9C95-9E8B9C90460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5445AB-06A0-4A29-8506-16856C82786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6502E9-79BC-4581-B820-141111DD6359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1C179C-80D4-4CFE-9138-1031FC57B91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5B7CA8-F67C-407F-A81D-9164B51E9EC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AF274B-788C-46BC-8E3C-50E6F65D5EC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1475" y="623888"/>
            <a:ext cx="2222500" cy="5265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19862" cy="5265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878E8A-EE15-4C21-83C6-EF1A18FA1A9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5CE5481-47A9-4B80-9F7F-735A84A29779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99088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088" y="1604963"/>
            <a:ext cx="5400675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F635F-F709-4E43-B739-924638BAED4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8C70E4-F5B0-4F4A-86A8-D583C041A446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ECD33A-56F5-4A54-BAFF-0EFD0704753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2C2ED6-7688-455F-AC9D-1CD212D6861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915A31-4386-46D6-9CDD-B5E2205F2AE5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0D701B-C2FC-47AB-9577-7BC47F89B6B5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228600"/>
            <a:ext cx="2830513" cy="6618288"/>
            <a:chOff x="0" y="144"/>
            <a:chExt cx="1783" cy="4169"/>
          </a:xfrm>
        </p:grpSpPr>
        <p:sp>
          <p:nvSpPr>
            <p:cNvPr id="1026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0" cy="381"/>
            </a:xfrm>
            <a:custGeom>
              <a:avLst/>
              <a:gdLst>
                <a:gd name="G0" fmla="+- 1 0 0"/>
                <a:gd name="G1" fmla="+- 1 0 0"/>
                <a:gd name="G2" fmla="*/ 1 31435 25216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32867 8192"/>
                <a:gd name="G10" fmla="*/ G9 1 180"/>
                <a:gd name="G11" fmla="*/ G8 1 G10"/>
                <a:gd name="G12" fmla="+- 1 0 0"/>
                <a:gd name="G13" fmla="+- 1 0 0"/>
                <a:gd name="G14" fmla="*/ 1 7297 51200"/>
                <a:gd name="G15" fmla="*/ 1 32867 819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4" cy="14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32867 819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1" cy="881"/>
            </a:xfrm>
            <a:custGeom>
              <a:avLst/>
              <a:gdLst>
                <a:gd name="G0" fmla="*/ 1 51791 1024"/>
                <a:gd name="G1" fmla="*/ 1 32867 819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44237 25600"/>
                <a:gd name="G20" fmla="*/ 1 32867 819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5" cy="21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4" cy="2084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2867 819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32867 819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4" cy="1831"/>
            </a:xfrm>
            <a:custGeom>
              <a:avLst/>
              <a:gdLst>
                <a:gd name="G0" fmla="*/ 1 937 1024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27909 30272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6" cy="298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25753 45568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32867 819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32867 819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7" cy="632"/>
            </a:xfrm>
            <a:custGeom>
              <a:avLst/>
              <a:gdLst>
                <a:gd name="G0" fmla="+- 65505 0 0"/>
                <a:gd name="G1" fmla="*/ 1 67 2"/>
                <a:gd name="G2" fmla="*/ 1 38473 2048"/>
                <a:gd name="G3" fmla="*/ 1 32867 819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4381 55552"/>
                <a:gd name="G13" fmla="+- 8 0 0"/>
                <a:gd name="G14" fmla="sin 45 G13"/>
                <a:gd name="G15" fmla="*/ 1 11625 25600"/>
                <a:gd name="G16" fmla="*/ 1 32867 8192"/>
                <a:gd name="G17" fmla="*/ G16 1 180"/>
                <a:gd name="G18" fmla="*/ G15 1 G17"/>
                <a:gd name="G19" fmla="*/ 1 4039 45568"/>
                <a:gd name="G20" fmla="+- 3 0 0"/>
                <a:gd name="G21" fmla="*/ 1 27909 30272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5" cy="2537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89" cy="199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0" cy="126"/>
            </a:xfrm>
            <a:custGeom>
              <a:avLst/>
              <a:gdLst>
                <a:gd name="G0" fmla="*/ 1 20751 55552"/>
                <a:gd name="G1" fmla="*/ 1 6211 5120"/>
                <a:gd name="G2" fmla="*/ 1 32867 8192"/>
                <a:gd name="G3" fmla="*/ G2 1 180"/>
                <a:gd name="G4" fmla="*/ G1 1 G3"/>
                <a:gd name="G5" fmla="*/ 1 33503 36864"/>
                <a:gd name="G6" fmla="*/ 1 32867 8192"/>
                <a:gd name="G7" fmla="*/ G6 1 180"/>
                <a:gd name="G8" fmla="*/ G5 1 G7"/>
                <a:gd name="G9" fmla="*/ 1 58715 57472"/>
                <a:gd name="G10" fmla="*/ 1 32867 819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32867 8192"/>
                <a:gd name="G19" fmla="*/ G18 1 180"/>
                <a:gd name="G20" fmla="*/ G17 1 G19"/>
                <a:gd name="G21" fmla="+- 1 0 0"/>
                <a:gd name="G22" fmla="+- 1 0 0"/>
                <a:gd name="G23" fmla="*/ 1 38369 49408"/>
                <a:gd name="G24" fmla="*/ 1 32867 819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7" cy="379"/>
            </a:xfrm>
            <a:custGeom>
              <a:avLst/>
              <a:gdLst>
                <a:gd name="G0" fmla="*/ 1 4039 45568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26988" y="0"/>
            <a:ext cx="2335212" cy="6832600"/>
            <a:chOff x="17" y="0"/>
            <a:chExt cx="1471" cy="4304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8" cy="2759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32867 819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3" cy="9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31209 2048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8" cy="611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29751 2560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4" cy="139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49177 35328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32867 819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7" cy="1894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32867 8192"/>
                <a:gd name="G4" fmla="*/ G3 1 180"/>
                <a:gd name="G5" fmla="*/ G2 1 G4"/>
                <a:gd name="G6" fmla="+- 398 0 0"/>
                <a:gd name="G7" fmla="*/ 1 56577 10240"/>
                <a:gd name="G8" fmla="*/ 1 32867 819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1" cy="1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39" cy="309"/>
            </a:xfrm>
            <a:custGeom>
              <a:avLst/>
              <a:gdLst>
                <a:gd name="G0" fmla="+- 8 0 0"/>
                <a:gd name="G1" fmla="*/ 1 14073 8192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25701 51200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32867 819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5" cy="1698"/>
            </a:xfrm>
            <a:custGeom>
              <a:avLst/>
              <a:gdLst>
                <a:gd name="G0" fmla="*/ 1 18441 25600"/>
                <a:gd name="G1" fmla="*/ 1 32867 819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32867 819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26081 50432"/>
                <a:gd name="G28" fmla="*/ 1 46973 3328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44237 25600"/>
                <a:gd name="G36" fmla="*/ 1 32867 819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44237 25600"/>
                <a:gd name="G49" fmla="*/ 1 32867 819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44237 25600"/>
                <a:gd name="G59" fmla="*/ 1 32867 8192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3" cy="146"/>
            </a:xfrm>
            <a:custGeom>
              <a:avLst/>
              <a:gdLst>
                <a:gd name="G0" fmla="+- 65523 0 0"/>
                <a:gd name="G1" fmla="+- 52289 0 0"/>
                <a:gd name="G2" fmla="+- 1 0 0"/>
                <a:gd name="G3" fmla="+- 1 0 0"/>
                <a:gd name="G4" fmla="*/ 1 0 0"/>
                <a:gd name="G5" fmla="*/ 1 32867 819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4" cy="412"/>
            </a:xfrm>
            <a:custGeom>
              <a:avLst/>
              <a:gdLst>
                <a:gd name="G0" fmla="+- 65506 0 0"/>
                <a:gd name="G1" fmla="*/ 1 67 2"/>
                <a:gd name="G2" fmla="*/ 1 49175 45568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36663 25600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44237 25600"/>
                <a:gd name="G23" fmla="*/ 1 32867 8192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1" cy="130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32867 8192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32867 819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19" cy="321"/>
            </a:xfrm>
            <a:custGeom>
              <a:avLst/>
              <a:gdLst>
                <a:gd name="G0" fmla="*/ 1 61817 45568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894762" cy="2241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5537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599362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*/ 1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0 0"/>
              <a:gd name="G20" fmla="*/ 1 32867 8192"/>
              <a:gd name="G21" fmla="*/ G20 1 180"/>
              <a:gd name="G22" fmla="*/ G19 1 G21"/>
              <a:gd name="G23" fmla="+- 129 0 0"/>
              <a:gd name="G24" fmla="+- 131 0 0"/>
              <a:gd name="G25" fmla="+- 283 0 0"/>
              <a:gd name="G26" fmla="+- 292 0 0"/>
              <a:gd name="G27" fmla="+- 291 0 0"/>
              <a:gd name="G28" fmla="+- 291 0 0"/>
              <a:gd name="G29" fmla="+- 287 0 0"/>
              <a:gd name="G30" fmla="+- 1 0 0"/>
              <a:gd name="G31" fmla="+- 65370 0 0"/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  <a:gd name="T22" fmla="*/ 0 w 372"/>
              <a:gd name="T23" fmla="*/ 0 h 166"/>
              <a:gd name="T24" fmla="*/ 372 w 372"/>
              <a:gd name="T25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58825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fld id="{6E3A921F-65A1-4AFD-80B5-8E626F81D143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52163" cy="4505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28600"/>
            <a:ext cx="2830513" cy="6618288"/>
            <a:chOff x="0" y="144"/>
            <a:chExt cx="1783" cy="4169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0" cy="381"/>
            </a:xfrm>
            <a:custGeom>
              <a:avLst/>
              <a:gdLst>
                <a:gd name="G0" fmla="+- 1 0 0"/>
                <a:gd name="G1" fmla="+- 1 0 0"/>
                <a:gd name="G2" fmla="*/ 1 31435 25216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32867 8192"/>
                <a:gd name="G10" fmla="*/ G9 1 180"/>
                <a:gd name="G11" fmla="*/ G8 1 G10"/>
                <a:gd name="G12" fmla="+- 1 0 0"/>
                <a:gd name="G13" fmla="+- 1 0 0"/>
                <a:gd name="G14" fmla="*/ 1 7297 51200"/>
                <a:gd name="G15" fmla="*/ 1 32867 819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4" cy="14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32867 819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1" cy="881"/>
            </a:xfrm>
            <a:custGeom>
              <a:avLst/>
              <a:gdLst>
                <a:gd name="G0" fmla="*/ 1 51791 1024"/>
                <a:gd name="G1" fmla="*/ 1 32867 819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44237 25600"/>
                <a:gd name="G20" fmla="*/ 1 32867 819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5" cy="21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4" cy="2084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2867 819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32867 819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4" cy="1831"/>
            </a:xfrm>
            <a:custGeom>
              <a:avLst/>
              <a:gdLst>
                <a:gd name="G0" fmla="*/ 1 937 1024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27909 30272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6" cy="298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25753 45568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32867 819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32867 819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7" cy="632"/>
            </a:xfrm>
            <a:custGeom>
              <a:avLst/>
              <a:gdLst>
                <a:gd name="G0" fmla="+- 65505 0 0"/>
                <a:gd name="G1" fmla="*/ 1 67 2"/>
                <a:gd name="G2" fmla="*/ 1 38473 2048"/>
                <a:gd name="G3" fmla="*/ 1 32867 819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4381 55552"/>
                <a:gd name="G13" fmla="+- 8 0 0"/>
                <a:gd name="G14" fmla="sin 45 G13"/>
                <a:gd name="G15" fmla="*/ 1 11625 25600"/>
                <a:gd name="G16" fmla="*/ 1 32867 8192"/>
                <a:gd name="G17" fmla="*/ G16 1 180"/>
                <a:gd name="G18" fmla="*/ G15 1 G17"/>
                <a:gd name="G19" fmla="*/ 1 4039 45568"/>
                <a:gd name="G20" fmla="+- 3 0 0"/>
                <a:gd name="G21" fmla="*/ 1 27909 30272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5" cy="2537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89" cy="199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0" cy="126"/>
            </a:xfrm>
            <a:custGeom>
              <a:avLst/>
              <a:gdLst>
                <a:gd name="G0" fmla="*/ 1 20751 55552"/>
                <a:gd name="G1" fmla="*/ 1 6211 5120"/>
                <a:gd name="G2" fmla="*/ 1 32867 8192"/>
                <a:gd name="G3" fmla="*/ G2 1 180"/>
                <a:gd name="G4" fmla="*/ G1 1 G3"/>
                <a:gd name="G5" fmla="*/ 1 33503 36864"/>
                <a:gd name="G6" fmla="*/ 1 32867 8192"/>
                <a:gd name="G7" fmla="*/ G6 1 180"/>
                <a:gd name="G8" fmla="*/ G5 1 G7"/>
                <a:gd name="G9" fmla="*/ 1 58715 57472"/>
                <a:gd name="G10" fmla="*/ 1 32867 819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32867 8192"/>
                <a:gd name="G19" fmla="*/ G18 1 180"/>
                <a:gd name="G20" fmla="*/ G17 1 G19"/>
                <a:gd name="G21" fmla="+- 1 0 0"/>
                <a:gd name="G22" fmla="+- 1 0 0"/>
                <a:gd name="G23" fmla="*/ 1 38369 49408"/>
                <a:gd name="G24" fmla="*/ 1 32867 819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7" cy="379"/>
            </a:xfrm>
            <a:custGeom>
              <a:avLst/>
              <a:gdLst>
                <a:gd name="G0" fmla="*/ 1 4039 45568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>
            <a:off x="26988" y="0"/>
            <a:ext cx="2335212" cy="6832600"/>
            <a:chOff x="17" y="0"/>
            <a:chExt cx="1471" cy="4304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8" cy="2759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32867 819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3" cy="9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31209 2048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8" cy="611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29751 2560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4" cy="139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49177 35328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32867 819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7" cy="1894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32867 8192"/>
                <a:gd name="G4" fmla="*/ G3 1 180"/>
                <a:gd name="G5" fmla="*/ G2 1 G4"/>
                <a:gd name="G6" fmla="+- 398 0 0"/>
                <a:gd name="G7" fmla="*/ 1 56577 10240"/>
                <a:gd name="G8" fmla="*/ 1 32867 819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1" cy="1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39" cy="309"/>
            </a:xfrm>
            <a:custGeom>
              <a:avLst/>
              <a:gdLst>
                <a:gd name="G0" fmla="+- 8 0 0"/>
                <a:gd name="G1" fmla="*/ 1 14073 8192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25701 51200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32867 819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5" cy="1698"/>
            </a:xfrm>
            <a:custGeom>
              <a:avLst/>
              <a:gdLst>
                <a:gd name="G0" fmla="*/ 1 18441 25600"/>
                <a:gd name="G1" fmla="*/ 1 32867 819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32867 819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26081 50432"/>
                <a:gd name="G28" fmla="*/ 1 46973 3328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44237 25600"/>
                <a:gd name="G36" fmla="*/ 1 32867 819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44237 25600"/>
                <a:gd name="G49" fmla="*/ 1 32867 819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44237 25600"/>
                <a:gd name="G59" fmla="*/ 1 32867 8192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3" cy="146"/>
            </a:xfrm>
            <a:custGeom>
              <a:avLst/>
              <a:gdLst>
                <a:gd name="G0" fmla="+- 65523 0 0"/>
                <a:gd name="G1" fmla="+- 52289 0 0"/>
                <a:gd name="G2" fmla="+- 1 0 0"/>
                <a:gd name="G3" fmla="+- 1 0 0"/>
                <a:gd name="G4" fmla="*/ 1 0 0"/>
                <a:gd name="G5" fmla="*/ 1 32867 819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4" cy="412"/>
            </a:xfrm>
            <a:custGeom>
              <a:avLst/>
              <a:gdLst>
                <a:gd name="G0" fmla="+- 65506 0 0"/>
                <a:gd name="G1" fmla="*/ 1 67 2"/>
                <a:gd name="G2" fmla="*/ 1 49175 45568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36663 25600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44237 25600"/>
                <a:gd name="G23" fmla="*/ 1 32867 8192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1" cy="130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32867 8192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32867 819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19" cy="321"/>
            </a:xfrm>
            <a:custGeom>
              <a:avLst/>
              <a:gdLst>
                <a:gd name="G0" fmla="*/ 1 61817 45568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8915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894762" cy="375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5537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599362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2788"/>
            <a:ext cx="1589088" cy="50641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32749 25600"/>
              <a:gd name="G6" fmla="*/ 1 32867 8192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36441 10240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58825" cy="344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fld id="{DDEF472E-A050-450B-AF96-8454A4019A15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dirty="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Archivos</a:t>
            </a:r>
          </a:p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charset="0"/>
                <a:ea typeface="Droid Sans Fallback" charset="0"/>
                <a:cs typeface="Droid Sans Fallback" charset="0"/>
              </a:rPr>
              <a:t>Bajas</a:t>
            </a:r>
            <a:endParaRPr lang="es-A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737554" y="147624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Ejemplo Reasignación </a:t>
            </a:r>
            <a:r>
              <a:rPr lang="es-AR" sz="4000">
                <a:solidFill>
                  <a:srgbClr val="262626"/>
                </a:solidFill>
                <a:latin typeface="Century Gothic" charset="0"/>
                <a:cs typeface="Arial" charset="0"/>
              </a:rPr>
              <a:t>de </a:t>
            </a: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espacio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Marca de eliminado</a:t>
            </a:r>
            <a:endParaRPr lang="es-AR" sz="32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99BBED-61A7-4A6D-AE1A-CC20B254F66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24828" y="2285198"/>
            <a:ext cx="8215370" cy="1000926"/>
            <a:chOff x="2024828" y="2285198"/>
            <a:chExt cx="8215370" cy="1000926"/>
          </a:xfrm>
        </p:grpSpPr>
        <p:sp>
          <p:nvSpPr>
            <p:cNvPr id="4" name="Rectangle 3"/>
            <p:cNvSpPr/>
            <p:nvPr/>
          </p:nvSpPr>
          <p:spPr bwMode="auto">
            <a:xfrm>
              <a:off x="2024828" y="2285198"/>
              <a:ext cx="8215370" cy="10001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5400000">
              <a:off x="2453456" y="2785264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338294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43116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5240332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61674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709772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802641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888367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953390" y="1714488"/>
            <a:ext cx="3134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smtClean="0">
                <a:solidFill>
                  <a:schemeClr val="tx1"/>
                </a:solidFill>
                <a:latin typeface="+mj-lt"/>
              </a:rPr>
              <a:t>Archivos de enteros</a:t>
            </a:r>
            <a:endParaRPr 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222" y="3350365"/>
            <a:ext cx="7991975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0588" algn="l"/>
                <a:tab pos="1793875" algn="l"/>
                <a:tab pos="2778125" algn="l"/>
                <a:tab pos="3762375" algn="l"/>
                <a:tab pos="4664075" algn="l"/>
                <a:tab pos="5648325" algn="l"/>
                <a:tab pos="6457950" algn="l"/>
                <a:tab pos="72691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0	1	2	3	4	5	6	7	8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770" y="4929198"/>
            <a:ext cx="1500198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116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304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824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1541" y="2571744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304	228	98	116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4828" y="4286256"/>
            <a:ext cx="471475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smtClean="0">
                <a:solidFill>
                  <a:schemeClr val="tx1"/>
                </a:solidFill>
                <a:latin typeface="+mj-lt"/>
              </a:rPr>
              <a:t>Eliminación de claves: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3466" y="2569819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304	228	98	***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1541" y="2571744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***	228	98	***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1541" y="2573732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***	228	98	***	504	***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11108" y="5214950"/>
            <a:ext cx="421484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¿Desventajas de esta técnica?</a:t>
            </a:r>
            <a:endParaRPr lang="en-US" sz="3600" i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3258" y="3345987"/>
            <a:ext cx="141015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0588" algn="l"/>
                <a:tab pos="1793875" algn="l"/>
                <a:tab pos="2778125" algn="l"/>
                <a:tab pos="3762375" algn="l"/>
                <a:tab pos="4664075" algn="l"/>
                <a:tab pos="5648325" algn="l"/>
                <a:tab pos="6457950" algn="l"/>
                <a:tab pos="72691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NRR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0" grpId="1"/>
      <p:bldP spid="22" grpId="0"/>
      <p:bldP spid="24" grpId="1"/>
      <p:bldP spid="24" grpId="2"/>
      <p:bldP spid="25" grpId="0"/>
      <p:bldP spid="25" grpId="1"/>
      <p:bldP spid="26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24828" y="2285198"/>
            <a:ext cx="9215502" cy="1000926"/>
            <a:chOff x="2024828" y="2285198"/>
            <a:chExt cx="9215502" cy="1000926"/>
          </a:xfrm>
        </p:grpSpPr>
        <p:sp>
          <p:nvSpPr>
            <p:cNvPr id="4" name="Rectangle 3"/>
            <p:cNvSpPr/>
            <p:nvPr/>
          </p:nvSpPr>
          <p:spPr bwMode="auto">
            <a:xfrm>
              <a:off x="2024828" y="2285198"/>
              <a:ext cx="9215502" cy="10001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5400000">
              <a:off x="2453456" y="2785264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338294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43116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5240332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61674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709772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802641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895352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9812364" y="2785264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737554" y="147624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Ejemplo Reasignación </a:t>
            </a:r>
            <a:r>
              <a:rPr lang="es-AR" sz="4000">
                <a:solidFill>
                  <a:srgbClr val="262626"/>
                </a:solidFill>
                <a:latin typeface="Century Gothic" charset="0"/>
                <a:cs typeface="Arial" charset="0"/>
              </a:rPr>
              <a:t>de </a:t>
            </a: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espacio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Lista invertida</a:t>
            </a:r>
            <a:endParaRPr lang="es-AR" sz="32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99BBED-61A7-4A6D-AE1A-CC20B254F66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3390" y="1714488"/>
            <a:ext cx="3134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smtClean="0">
                <a:solidFill>
                  <a:schemeClr val="tx1"/>
                </a:solidFill>
                <a:latin typeface="+mj-lt"/>
              </a:rPr>
              <a:t>Archivos de enteros</a:t>
            </a:r>
            <a:endParaRPr 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222" y="3350365"/>
            <a:ext cx="892067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0588" algn="l"/>
                <a:tab pos="1793875" algn="l"/>
                <a:tab pos="2778125" algn="l"/>
                <a:tab pos="3762375" algn="l"/>
                <a:tab pos="4664075" algn="l"/>
                <a:tab pos="5648325" algn="l"/>
                <a:tab pos="6457950" algn="l"/>
                <a:tab pos="7350125" algn="l"/>
                <a:tab pos="82534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0	1	2	3	4	5	6	7	8	9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770" y="5320415"/>
            <a:ext cx="1500198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116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304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824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4828" y="2571744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rgbClr val="0070C0"/>
                </a:solidFill>
                <a:latin typeface="+mj-lt"/>
              </a:rPr>
              <a:t> 0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304	228	98	116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4828" y="4807547"/>
            <a:ext cx="471475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smtClean="0">
                <a:solidFill>
                  <a:schemeClr val="tx1"/>
                </a:solidFill>
                <a:latin typeface="+mj-lt"/>
              </a:rPr>
              <a:t>Eliminación de claves: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316" y="3786190"/>
            <a:ext cx="285752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Registro</a:t>
            </a:r>
          </a:p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Cabecera</a:t>
            </a:r>
            <a:endParaRPr lang="en-US" sz="3600" i="1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9" name="Curved Connector 28"/>
          <p:cNvCxnSpPr/>
          <p:nvPr/>
        </p:nvCxnSpPr>
        <p:spPr bwMode="auto">
          <a:xfrm flipV="1">
            <a:off x="1096134" y="3143248"/>
            <a:ext cx="785818" cy="612000"/>
          </a:xfrm>
          <a:prstGeom prst="curvedConnector3">
            <a:avLst>
              <a:gd name="adj1" fmla="val -4403"/>
            </a:avLst>
          </a:prstGeom>
          <a:solidFill>
            <a:srgbClr val="00B8FF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35" name="TextBox 34"/>
          <p:cNvSpPr txBox="1"/>
          <p:nvPr/>
        </p:nvSpPr>
        <p:spPr>
          <a:xfrm>
            <a:off x="2024828" y="2583319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-5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304	228	98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  0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2546430" y="1682188"/>
            <a:ext cx="4409955" cy="563301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24828" y="2583319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-2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 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-5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228	98	  0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239142" y="1643050"/>
            <a:ext cx="4714908" cy="571504"/>
            <a:chOff x="2239142" y="1643050"/>
            <a:chExt cx="4714908" cy="571504"/>
          </a:xfrm>
        </p:grpSpPr>
        <p:sp>
          <p:nvSpPr>
            <p:cNvPr id="61" name="Freeform 60"/>
            <p:cNvSpPr/>
            <p:nvPr/>
          </p:nvSpPr>
          <p:spPr bwMode="auto">
            <a:xfrm>
              <a:off x="2239142" y="1643050"/>
              <a:ext cx="2214578" cy="563301"/>
            </a:xfrm>
            <a:custGeom>
              <a:avLst/>
              <a:gdLst>
                <a:gd name="connsiteX0" fmla="*/ 0 w 4409955"/>
                <a:gd name="connsiteY0" fmla="*/ 563301 h 563301"/>
                <a:gd name="connsiteX1" fmla="*/ 2372811 w 4409955"/>
                <a:gd name="connsiteY1" fmla="*/ 7716 h 563301"/>
                <a:gd name="connsiteX2" fmla="*/ 4409955 w 4409955"/>
                <a:gd name="connsiteY2" fmla="*/ 517002 h 56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55" h="563301">
                  <a:moveTo>
                    <a:pt x="0" y="563301"/>
                  </a:moveTo>
                  <a:cubicBezTo>
                    <a:pt x="818909" y="289366"/>
                    <a:pt x="1637819" y="15432"/>
                    <a:pt x="2372811" y="7716"/>
                  </a:cubicBezTo>
                  <a:cubicBezTo>
                    <a:pt x="3107803" y="0"/>
                    <a:pt x="3758879" y="258501"/>
                    <a:pt x="4409955" y="517002"/>
                  </a:cubicBezTo>
                </a:path>
              </a:pathLst>
            </a:cu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4525158" y="1651253"/>
              <a:ext cx="2428892" cy="563301"/>
            </a:xfrm>
            <a:custGeom>
              <a:avLst/>
              <a:gdLst>
                <a:gd name="connsiteX0" fmla="*/ 0 w 4409955"/>
                <a:gd name="connsiteY0" fmla="*/ 563301 h 563301"/>
                <a:gd name="connsiteX1" fmla="*/ 2372811 w 4409955"/>
                <a:gd name="connsiteY1" fmla="*/ 7716 h 563301"/>
                <a:gd name="connsiteX2" fmla="*/ 4409955 w 4409955"/>
                <a:gd name="connsiteY2" fmla="*/ 517002 h 56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55" h="563301">
                  <a:moveTo>
                    <a:pt x="0" y="563301"/>
                  </a:moveTo>
                  <a:cubicBezTo>
                    <a:pt x="818909" y="289366"/>
                    <a:pt x="1637819" y="15432"/>
                    <a:pt x="2372811" y="7716"/>
                  </a:cubicBezTo>
                  <a:cubicBezTo>
                    <a:pt x="3107803" y="0"/>
                    <a:pt x="3758879" y="258501"/>
                    <a:pt x="4409955" y="517002"/>
                  </a:cubicBezTo>
                </a:path>
              </a:pathLst>
            </a:cu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24828" y="2571744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-7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 -5	228	98	  0	504	 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-2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2524894" y="1500175"/>
            <a:ext cx="6357982" cy="714380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 rot="10800000">
            <a:off x="4310844" y="3714752"/>
            <a:ext cx="4643470" cy="1000132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 rot="10800000" flipH="1">
            <a:off x="4596596" y="3786190"/>
            <a:ext cx="2428891" cy="500066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882612" y="5357826"/>
            <a:ext cx="421484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¿Por qué LIFO y no FIFO?</a:t>
            </a:r>
            <a:endParaRPr lang="en-US" sz="3600" i="1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1"/>
      <p:bldP spid="20" grpId="1"/>
      <p:bldP spid="20" grpId="2"/>
      <p:bldP spid="22" grpId="0"/>
      <p:bldP spid="28" grpId="0"/>
      <p:bldP spid="35" grpId="1"/>
      <p:bldP spid="35" grpId="2"/>
      <p:bldP spid="35" grpId="3"/>
      <p:bldP spid="59" grpId="0" animBg="1"/>
      <p:bldP spid="59" grpId="1" animBg="1"/>
      <p:bldP spid="60" grpId="0"/>
      <p:bldP spid="60" grpId="2"/>
      <p:bldP spid="60" grpId="3"/>
      <p:bldP spid="65" grpId="0"/>
      <p:bldP spid="65" grpId="3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1F92545-4D1F-45E8-9E26-20B301AA464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024063" y="611188"/>
            <a:ext cx="9507537" cy="90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  <a:cs typeface="Arial" charset="0"/>
              </a:rPr>
              <a:t>Algorítmica clásica sobre archivos</a:t>
            </a:r>
            <a:r>
              <a:rPr lang="es-AR" sz="4400">
                <a:solidFill>
                  <a:srgbClr val="262626"/>
                </a:solidFill>
                <a:latin typeface="Century Gothic" charset="0"/>
              </a:rPr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09813" y="2071688"/>
            <a:ext cx="8645525" cy="314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000" b="1">
              <a:solidFill>
                <a:srgbClr val="262626"/>
              </a:solidFill>
              <a:latin typeface="Century Gothic" charset="0"/>
            </a:endParaRPr>
          </a:p>
          <a:p>
            <a:pPr>
              <a:spcAft>
                <a:spcPts val="12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¿Qué es una baja?</a:t>
            </a:r>
            <a:endParaRPr lang="es-AR" sz="4000" smtClean="0">
              <a:solidFill>
                <a:srgbClr val="262626"/>
              </a:solidFill>
              <a:latin typeface="Century Gothic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Se denomina proceso de baja a aquel proceso que permite quitar información de un archivo.</a:t>
            </a:r>
            <a:endParaRPr lang="es-AR" sz="4000">
              <a:solidFill>
                <a:srgbClr val="262626"/>
              </a:solidFill>
              <a:latin typeface="Century Gothic" charset="0"/>
              <a:cs typeface="Arial" charset="0"/>
            </a:endParaRPr>
          </a:p>
          <a:p>
            <a:pPr marL="1106488" lvl="1" indent="-52387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0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5D2C20E-8D8B-4E6B-A9B6-B0E5931CDB2C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2919412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67638" y="500042"/>
            <a:ext cx="10358510" cy="6143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spcAft>
                <a:spcPts val="1200"/>
              </a:spcAft>
              <a:buClrTx/>
              <a:buFontTx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El proceso de baja puede llevarse a cabo de dos modos diferentes:</a:t>
            </a:r>
          </a:p>
          <a:p>
            <a:pPr marL="358775" lvl="1" indent="-358775">
              <a:spcBef>
                <a:spcPts val="1200"/>
              </a:spcBef>
              <a:buFont typeface="Arial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b="1">
                <a:solidFill>
                  <a:srgbClr val="262626"/>
                </a:solidFill>
                <a:latin typeface="+mj-lt"/>
                <a:cs typeface="Arial" charset="0"/>
              </a:rPr>
              <a:t>Baja </a:t>
            </a:r>
            <a:r>
              <a:rPr lang="es-AR" sz="3600" b="1" smtClean="0">
                <a:solidFill>
                  <a:srgbClr val="262626"/>
                </a:solidFill>
                <a:latin typeface="+mj-lt"/>
                <a:cs typeface="Arial" charset="0"/>
              </a:rPr>
              <a:t>física</a:t>
            </a:r>
          </a:p>
          <a:p>
            <a:pPr marL="358775" lvl="1" indent="-358775">
              <a:spcBef>
                <a:spcPts val="1200"/>
              </a:spcBef>
              <a:spcAft>
                <a:spcPts val="1200"/>
              </a:spcAft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	Consiste 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en borrar efectivamente la información del archivo, recuperando el </a:t>
            </a: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espacio físico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.</a:t>
            </a:r>
          </a:p>
          <a:p>
            <a:pPr marL="358775" lvl="1" indent="-358775">
              <a:spcBef>
                <a:spcPts val="1200"/>
              </a:spcBef>
              <a:buFont typeface="Arial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b="1">
                <a:solidFill>
                  <a:srgbClr val="262626"/>
                </a:solidFill>
                <a:latin typeface="+mj-lt"/>
                <a:cs typeface="Arial" charset="0"/>
              </a:rPr>
              <a:t>Baja </a:t>
            </a:r>
            <a:r>
              <a:rPr lang="es-AR" sz="3600" b="1" smtClean="0">
                <a:solidFill>
                  <a:srgbClr val="262626"/>
                </a:solidFill>
                <a:latin typeface="+mj-lt"/>
                <a:cs typeface="Arial" charset="0"/>
              </a:rPr>
              <a:t>lógica</a:t>
            </a:r>
          </a:p>
          <a:p>
            <a:pPr marL="358775" lvl="1" indent="-358775">
              <a:spcBef>
                <a:spcPts val="1200"/>
              </a:spcBef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	Consiste 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en borrar la información del archivo, pero sin recuperar el espacio físico </a:t>
            </a: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respectivo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. 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48475" y="2160588"/>
            <a:ext cx="2582863" cy="44211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5125" indent="-2349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endParaRPr lang="es-AR" sz="1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marL="365125" indent="-2349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endParaRPr lang="es-AR" sz="1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739076" y="214290"/>
            <a:ext cx="4437858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Baja </a:t>
            </a:r>
            <a:r>
              <a:rPr lang="es-AR" sz="44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Física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815E97-0BD3-4EA3-B20E-E55B6CF52126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55763" y="1285859"/>
            <a:ext cx="9707562" cy="5410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0" lvl="1" indent="0" algn="just"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Se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realiza baja física sobre un archivo cuando un elemento es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efectivamente quitado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del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archivo, </a:t>
            </a:r>
            <a:r>
              <a:rPr lang="es-AR" sz="32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decrementando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en uno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la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cantidad de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elementos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. </a:t>
            </a:r>
          </a:p>
          <a:p>
            <a:pPr marL="0" lvl="1" indent="0" algn="just">
              <a:spcBef>
                <a:spcPts val="12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200" b="1" dirty="0" smtClean="0">
                <a:solidFill>
                  <a:schemeClr val="accent6"/>
                </a:solidFill>
                <a:latin typeface="+mj-lt"/>
                <a:cs typeface="Courier New" pitchFamily="49" charset="0"/>
              </a:rPr>
              <a:t>VENTAJA: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En todo momento, se administra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un archivo de datos que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ocupa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el lugar mínimo necesario. </a:t>
            </a:r>
            <a:endParaRPr lang="es-AR" sz="3200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marL="0" lvl="1" indent="0" algn="just">
              <a:spcBef>
                <a:spcPts val="12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200" b="1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DESVENTAJA: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Performance de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los algoritmos que implementan esta solución.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881952" y="357166"/>
            <a:ext cx="9422636" cy="11541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 Técnicas de Baja Física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6E5734B-3C02-41DB-9B98-343764D15F1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881952" y="1714488"/>
            <a:ext cx="9929882" cy="466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SzPct val="80000"/>
              <a:buFont typeface="Wingdings" pitchFamily="2" charset="2"/>
              <a:buChar char="Ø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4000" dirty="0" smtClean="0">
                <a:solidFill>
                  <a:srgbClr val="262626"/>
                </a:solidFill>
                <a:latin typeface="+mn-lt"/>
                <a:cs typeface="Courier New" pitchFamily="49" charset="0"/>
              </a:rPr>
              <a:t>Generar </a:t>
            </a:r>
            <a:r>
              <a:rPr lang="es-AR" sz="4000" dirty="0">
                <a:solidFill>
                  <a:srgbClr val="262626"/>
                </a:solidFill>
                <a:latin typeface="+mn-lt"/>
                <a:cs typeface="Courier New" pitchFamily="49" charset="0"/>
              </a:rPr>
              <a:t>un nuevo archivo con los elementos </a:t>
            </a:r>
            <a:r>
              <a:rPr lang="es-AR" sz="4000" dirty="0" smtClean="0">
                <a:solidFill>
                  <a:srgbClr val="262626"/>
                </a:solidFill>
                <a:latin typeface="+mn-lt"/>
                <a:cs typeface="Courier New" pitchFamily="49" charset="0"/>
              </a:rPr>
              <a:t>válidos</a:t>
            </a:r>
          </a:p>
          <a:p>
            <a:pPr>
              <a:buSzPct val="45000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4000" dirty="0">
              <a:solidFill>
                <a:srgbClr val="262626"/>
              </a:solidFill>
              <a:latin typeface="+mn-lt"/>
              <a:cs typeface="Courier New" pitchFamily="49" charset="0"/>
            </a:endParaRPr>
          </a:p>
          <a:p>
            <a:pPr>
              <a:buSzPct val="45000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4000" dirty="0" smtClean="0">
              <a:solidFill>
                <a:srgbClr val="262626"/>
              </a:solidFill>
              <a:latin typeface="+mn-lt"/>
              <a:cs typeface="Courier New" pitchFamily="49" charset="0"/>
            </a:endParaRPr>
          </a:p>
          <a:p>
            <a:pPr>
              <a:buSzPct val="80000"/>
              <a:buFont typeface="Wingdings" pitchFamily="2" charset="2"/>
              <a:buChar char="Ø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4000" dirty="0">
                <a:solidFill>
                  <a:srgbClr val="262626"/>
                </a:solidFill>
                <a:latin typeface="+mn-lt"/>
                <a:cs typeface="Courier New" pitchFamily="49" charset="0"/>
              </a:rPr>
              <a:t>Utilizar el mismo archivo de datos, generando los </a:t>
            </a:r>
            <a:r>
              <a:rPr lang="es-AR" sz="4000" dirty="0" err="1">
                <a:solidFill>
                  <a:srgbClr val="262626"/>
                </a:solidFill>
                <a:latin typeface="+mn-lt"/>
                <a:cs typeface="Courier New" pitchFamily="49" charset="0"/>
              </a:rPr>
              <a:t>reacomodamientos</a:t>
            </a:r>
            <a:r>
              <a:rPr lang="es-AR" sz="4000" dirty="0">
                <a:solidFill>
                  <a:srgbClr val="262626"/>
                </a:solidFill>
                <a:latin typeface="+mn-lt"/>
                <a:cs typeface="Courier New" pitchFamily="49" charset="0"/>
              </a:rPr>
              <a:t> que sean necesarios</a:t>
            </a:r>
            <a:r>
              <a:rPr lang="es-AR" sz="4000" dirty="0" smtClean="0">
                <a:solidFill>
                  <a:srgbClr val="262626"/>
                </a:solidFill>
                <a:latin typeface="+mn-lt"/>
                <a:cs typeface="Courier New" pitchFamily="49" charset="0"/>
              </a:rPr>
              <a:t>. (Solo para archivos sin ordenar)</a:t>
            </a:r>
            <a:endParaRPr lang="es-AR" sz="4000" dirty="0">
              <a:solidFill>
                <a:srgbClr val="262626"/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596860" y="2643182"/>
            <a:ext cx="785818" cy="1588"/>
          </a:xfrm>
          <a:prstGeom prst="straightConnector1">
            <a:avLst/>
          </a:prstGeom>
          <a:ln w="76200"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82678" y="2357430"/>
            <a:ext cx="421484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u="sng">
                <a:solidFill>
                  <a:schemeClr val="accent6"/>
                </a:solidFill>
                <a:latin typeface="+mj-lt"/>
                <a:cs typeface="Courier New" pitchFamily="49" charset="0"/>
              </a:rPr>
              <a:t>sin</a:t>
            </a:r>
            <a:r>
              <a:rPr lang="es-AR" sz="3600">
                <a:solidFill>
                  <a:schemeClr val="accent6"/>
                </a:solidFill>
                <a:latin typeface="+mj-lt"/>
                <a:cs typeface="Courier New" pitchFamily="49" charset="0"/>
              </a:rPr>
              <a:t> copiar los que se desea </a:t>
            </a:r>
            <a:r>
              <a:rPr lang="es-AR" sz="3600" smtClean="0">
                <a:solidFill>
                  <a:schemeClr val="accent6"/>
                </a:solidFill>
                <a:latin typeface="+mj-lt"/>
                <a:cs typeface="Courier New" pitchFamily="49" charset="0"/>
              </a:rPr>
              <a:t>eliminar</a:t>
            </a:r>
            <a:endParaRPr lang="en-US" sz="360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44688" y="230188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Ejemplo: algoritmo 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57EF529-DC66-4BC9-84C7-8BAE57F0418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381886" y="1428736"/>
            <a:ext cx="10787138" cy="50720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{se 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sabe que existe Carlos </a:t>
            </a:r>
            <a:r>
              <a:rPr lang="es-ES" sz="2800" b="1" i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2800" b="1" dirty="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arch_empleados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archivo_nuevo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arch_nuevo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rewrite </a:t>
            </a:r>
            <a:r>
              <a:rPr lang="en-US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archivo_nuevo</a:t>
            </a:r>
            <a:r>
              <a:rPr lang="en-US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	leer (archivo, 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AR" sz="2800" dirty="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i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6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s-ES" sz="26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se copian los registros previos a Carlos </a:t>
            </a:r>
            <a:r>
              <a:rPr lang="es-ES" sz="2600" b="1" i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6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reg.nombre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&lt;&gt; “Carlos </a:t>
            </a:r>
            <a:r>
              <a:rPr lang="es-AR" sz="2800" dirty="0" err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”)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archivo_nuevo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AR" sz="2800" dirty="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leer (</a:t>
            </a:r>
            <a:r>
              <a:rPr lang="en-GB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GB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end;</a:t>
            </a:r>
            <a:endParaRPr lang="es-AR" sz="2800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0C9AE2-86E4-41FF-ACAF-D8AB1350700A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39076" y="857232"/>
            <a:ext cx="9686162" cy="5884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 b="1" i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i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se descarta a Carlos Garcia}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leer(archivo, reg);</a:t>
            </a: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 b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800" b="1" i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</a:t>
            </a:r>
            <a:r>
              <a:rPr lang="es-ES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copian los registros restantes}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pt-B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reg.nombre &lt;&gt; valoralto</a:t>
            </a:r>
            <a:r>
              <a:rPr lang="pt-B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GB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GB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GB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(archivo_nuevo, reg);</a:t>
            </a:r>
            <a:endParaRPr lang="en-GB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leer(archivo, reg);</a:t>
            </a: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GB" sz="2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(archivo_nuevo</a:t>
            </a:r>
            <a:r>
              <a:rPr lang="en-US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(archivo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30257AC-47F9-49DB-8CE2-EA012F9320FC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53390" y="1000108"/>
            <a:ext cx="9929882" cy="56436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sabe que existe Carlos </a:t>
            </a:r>
            <a:r>
              <a:rPr lang="es-ES" sz="2800" b="1" i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28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arch_empleados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leer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(archivo, 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{Se 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avanza hasta Carlos </a:t>
            </a:r>
            <a:r>
              <a:rPr lang="es-ES" sz="2800" b="1" i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reg.nombre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&lt;&gt; ”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Carlos </a:t>
            </a:r>
            <a:r>
              <a:rPr lang="es-AR" sz="2800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do</a:t>
            </a:r>
            <a:r>
              <a:rPr lang="es-AR" sz="28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leer(archivo, 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genera una marca de 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borrado}</a:t>
            </a:r>
            <a:endParaRPr lang="es-ES" sz="2800" b="1" i="1" dirty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reg.nombre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”***”;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{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borra lógicamente a Carlos </a:t>
            </a:r>
            <a:r>
              <a:rPr lang="es-ES" sz="2800" b="1" i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US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seek</a:t>
            </a:r>
            <a:r>
              <a:rPr lang="en-US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filepos</a:t>
            </a:r>
            <a:r>
              <a:rPr lang="en-US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)-1 );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GB" sz="28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n-GB" sz="2600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944688" y="-142900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Ejemplo: Baja lógica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53390" y="285728"/>
            <a:ext cx="3512338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 marL="342900" indent="-334963" hangingPunct="1">
              <a:lnSpc>
                <a:spcPct val="98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Técnicas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F0F15A7-97FD-4923-9379-756ADEC1DD7A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97024" y="1373188"/>
            <a:ext cx="10429124" cy="51276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739775" lvl="1" indent="-566738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r>
              <a:rPr lang="es-AR" sz="2800" b="1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Recuperación de </a:t>
            </a:r>
            <a:r>
              <a:rPr lang="es-AR" sz="2800" b="1">
                <a:solidFill>
                  <a:srgbClr val="262626"/>
                </a:solidFill>
                <a:latin typeface="+mj-lt"/>
                <a:cs typeface="Courier New" pitchFamily="49" charset="0"/>
              </a:rPr>
              <a:t>espacio</a:t>
            </a:r>
            <a:r>
              <a:rPr lang="es-AR" sz="2800">
                <a:solidFill>
                  <a:srgbClr val="262626"/>
                </a:solidFill>
                <a:latin typeface="+mj-lt"/>
                <a:cs typeface="Courier New" pitchFamily="49" charset="0"/>
              </a:rPr>
              <a:t>: </a:t>
            </a:r>
            <a:r>
              <a:rPr lang="es-AR" sz="2800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Se utiliza </a:t>
            </a:r>
            <a:r>
              <a:rPr lang="es-AR" sz="2800">
                <a:solidFill>
                  <a:srgbClr val="262626"/>
                </a:solidFill>
                <a:latin typeface="+mj-lt"/>
                <a:cs typeface="Courier New" pitchFamily="49" charset="0"/>
              </a:rPr>
              <a:t>el proceso de baja </a:t>
            </a:r>
            <a:r>
              <a:rPr lang="es-AR" sz="2800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física periódicamente </a:t>
            </a:r>
            <a:r>
              <a:rPr lang="es-AR" sz="2800">
                <a:solidFill>
                  <a:srgbClr val="262626"/>
                </a:solidFill>
                <a:latin typeface="+mj-lt"/>
                <a:cs typeface="Courier New" pitchFamily="49" charset="0"/>
              </a:rPr>
              <a:t>para realizar un proceso de </a:t>
            </a:r>
            <a:r>
              <a:rPr lang="es-AR" sz="2800" b="1">
                <a:solidFill>
                  <a:srgbClr val="0070C0"/>
                </a:solidFill>
                <a:latin typeface="+mj-lt"/>
                <a:cs typeface="Courier New" pitchFamily="49" charset="0"/>
              </a:rPr>
              <a:t>compactación del </a:t>
            </a:r>
            <a:r>
              <a:rPr lang="es-AR" sz="2800" b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archivo.</a:t>
            </a: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566738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r>
              <a:rPr lang="es-AR" sz="2800" b="1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Reasignación de espacio</a:t>
            </a:r>
            <a:r>
              <a:rPr lang="es-AR" sz="2800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:  Recupera el espacio utilizando los lugares indicados como eliminados para el ingreso de nuevos elementos al archivo (altas).</a:t>
            </a:r>
            <a:endParaRPr lang="es-AR" sz="2800">
              <a:solidFill>
                <a:srgbClr val="262626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3852" y="2786058"/>
            <a:ext cx="6215106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Quita los registros marcados como eliminados, utilizando cualquiera de los algoritmos vistos para baja física.</a:t>
            </a:r>
            <a:endParaRPr lang="en-US" sz="280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>
            <a:off x="4025092" y="2643182"/>
            <a:ext cx="1285884" cy="714380"/>
          </a:xfrm>
          <a:prstGeom prst="curvedConnector3">
            <a:avLst>
              <a:gd name="adj1" fmla="val 4993"/>
            </a:avLst>
          </a:prstGeom>
          <a:solidFill>
            <a:srgbClr val="00B8FF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35451</TotalTime>
  <Words>331</Words>
  <PresentationFormat>Personalizado</PresentationFormat>
  <Paragraphs>138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Pechos</cp:lastModifiedBy>
  <cp:revision>107</cp:revision>
  <cp:lastPrinted>1601-01-01T00:00:00Z</cp:lastPrinted>
  <dcterms:created xsi:type="dcterms:W3CDTF">1601-01-01T00:00:00Z</dcterms:created>
  <dcterms:modified xsi:type="dcterms:W3CDTF">2018-04-06T23:52:37Z</dcterms:modified>
</cp:coreProperties>
</file>